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6" r:id="rId2"/>
    <p:sldId id="275" r:id="rId3"/>
    <p:sldId id="277" r:id="rId4"/>
    <p:sldId id="278" r:id="rId5"/>
    <p:sldId id="279" r:id="rId6"/>
    <p:sldId id="280" r:id="rId7"/>
    <p:sldId id="282" r:id="rId8"/>
    <p:sldId id="283" r:id="rId9"/>
    <p:sldId id="285" r:id="rId10"/>
    <p:sldId id="287"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891" autoAdjust="0"/>
  </p:normalViewPr>
  <p:slideViewPr>
    <p:cSldViewPr snapToGrid="0">
      <p:cViewPr varScale="1">
        <p:scale>
          <a:sx n="54" d="100"/>
          <a:sy n="54" d="100"/>
        </p:scale>
        <p:origin x="12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51517B-4E0C-466A-821C-663891C35E17}" type="datetimeFigureOut">
              <a:rPr lang="en-GB" smtClean="0"/>
              <a:t>18/01/2021</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55CFEE-08FE-479E-BB74-8D58A148EDA8}" type="slidenum">
              <a:rPr lang="en-GB" smtClean="0"/>
              <a:t>‹N›</a:t>
            </a:fld>
            <a:endParaRPr lang="en-GB"/>
          </a:p>
        </p:txBody>
      </p:sp>
    </p:spTree>
    <p:extLst>
      <p:ext uri="{BB962C8B-B14F-4D97-AF65-F5344CB8AC3E}">
        <p14:creationId xmlns:p14="http://schemas.microsoft.com/office/powerpoint/2010/main" val="342147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In the field of </a:t>
            </a:r>
            <a:r>
              <a:rPr lang="it-IT" err="1"/>
              <a:t>neural</a:t>
            </a:r>
            <a:r>
              <a:rPr lang="it-IT"/>
              <a:t> network </a:t>
            </a:r>
            <a:r>
              <a:rPr lang="it-IT" err="1"/>
              <a:t>modeling</a:t>
            </a:r>
            <a:r>
              <a:rPr lang="it-IT"/>
              <a:t>, </a:t>
            </a:r>
            <a:r>
              <a:rPr lang="it-IT" err="1"/>
              <a:t>supervised</a:t>
            </a:r>
            <a:r>
              <a:rPr lang="it-IT"/>
              <a:t> learning </a:t>
            </a:r>
            <a:r>
              <a:rPr lang="it-IT" err="1"/>
              <a:t>has</a:t>
            </a:r>
            <a:r>
              <a:rPr lang="it-IT"/>
              <a:t> </a:t>
            </a:r>
            <a:r>
              <a:rPr lang="it-IT" err="1"/>
              <a:t>been</a:t>
            </a:r>
            <a:r>
              <a:rPr lang="it-IT"/>
              <a:t> </a:t>
            </a:r>
            <a:r>
              <a:rPr lang="it-IT" err="1"/>
              <a:t>successfully</a:t>
            </a:r>
            <a:r>
              <a:rPr lang="it-IT"/>
              <a:t> </a:t>
            </a:r>
            <a:r>
              <a:rPr lang="it-IT" err="1"/>
              <a:t>applied</a:t>
            </a:r>
            <a:r>
              <a:rPr lang="it-IT"/>
              <a:t> to a wide </a:t>
            </a:r>
            <a:r>
              <a:rPr lang="it-IT" err="1"/>
              <a:t>variety</a:t>
            </a:r>
            <a:r>
              <a:rPr lang="it-IT"/>
              <a:t> of tasks. </a:t>
            </a:r>
            <a:endParaRPr lang="en-GB"/>
          </a:p>
        </p:txBody>
      </p:sp>
      <p:sp>
        <p:nvSpPr>
          <p:cNvPr id="4" name="Segnaposto numero diapositiva 3"/>
          <p:cNvSpPr>
            <a:spLocks noGrp="1"/>
          </p:cNvSpPr>
          <p:nvPr>
            <p:ph type="sldNum" sz="quarter" idx="5"/>
          </p:nvPr>
        </p:nvSpPr>
        <p:spPr/>
        <p:txBody>
          <a:bodyPr/>
          <a:lstStyle/>
          <a:p>
            <a:fld id="{9D55CFEE-08FE-479E-BB74-8D58A148EDA8}" type="slidenum">
              <a:rPr lang="en-GB" smtClean="0"/>
              <a:t>1</a:t>
            </a:fld>
            <a:endParaRPr lang="en-GB"/>
          </a:p>
        </p:txBody>
      </p:sp>
    </p:spTree>
    <p:extLst>
      <p:ext uri="{BB962C8B-B14F-4D97-AF65-F5344CB8AC3E}">
        <p14:creationId xmlns:p14="http://schemas.microsoft.com/office/powerpoint/2010/main" val="3629340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The function g(h) is a nonlinear equation that assumes its value based on the ranking of the hidden neuron activation value h. When h is the most activated neurons for a specific pattern, g has value of 1; when it is the second most activated neuron, g has value minus zero point four; in all other cases, g equals zero.</a:t>
            </a:r>
          </a:p>
          <a:p>
            <a:r>
              <a:rPr lang="it-IT"/>
              <a:t>This means that there is a direct competition between neurons to tune in for each specific recurring pattern, wich leads to unsupervised learning.</a:t>
            </a:r>
          </a:p>
          <a:p>
            <a:r>
              <a:rPr lang="it-IT"/>
              <a:t>The weights are presented to the networks in batches, until the whole training dataset is processed. The procedure (prosìd ia) is then repeated many times until convergence.</a:t>
            </a:r>
          </a:p>
        </p:txBody>
      </p:sp>
      <p:sp>
        <p:nvSpPr>
          <p:cNvPr id="4" name="Segnaposto numero diapositiva 3"/>
          <p:cNvSpPr>
            <a:spLocks noGrp="1"/>
          </p:cNvSpPr>
          <p:nvPr>
            <p:ph type="sldNum" sz="quarter" idx="5"/>
          </p:nvPr>
        </p:nvSpPr>
        <p:spPr/>
        <p:txBody>
          <a:bodyPr/>
          <a:lstStyle/>
          <a:p>
            <a:fld id="{9D55CFEE-08FE-479E-BB74-8D58A148EDA8}" type="slidenum">
              <a:rPr lang="en-GB" smtClean="0"/>
              <a:t>10</a:t>
            </a:fld>
            <a:endParaRPr lang="en-GB"/>
          </a:p>
        </p:txBody>
      </p:sp>
    </p:spTree>
    <p:extLst>
      <p:ext uri="{BB962C8B-B14F-4D97-AF65-F5344CB8AC3E}">
        <p14:creationId xmlns:p14="http://schemas.microsoft.com/office/powerpoint/2010/main" val="1916005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Then i started to study the behavour of the model at various paramenters.</a:t>
            </a:r>
            <a:endParaRPr lang="en-GB"/>
          </a:p>
        </p:txBody>
      </p:sp>
      <p:sp>
        <p:nvSpPr>
          <p:cNvPr id="4" name="Segnaposto numero diapositiva 3"/>
          <p:cNvSpPr>
            <a:spLocks noGrp="1"/>
          </p:cNvSpPr>
          <p:nvPr>
            <p:ph type="sldNum" sz="quarter" idx="5"/>
          </p:nvPr>
        </p:nvSpPr>
        <p:spPr/>
        <p:txBody>
          <a:bodyPr/>
          <a:lstStyle/>
          <a:p>
            <a:fld id="{9D55CFEE-08FE-479E-BB74-8D58A148EDA8}" type="slidenum">
              <a:rPr lang="en-GB" smtClean="0"/>
              <a:t>11</a:t>
            </a:fld>
            <a:endParaRPr lang="en-GB"/>
          </a:p>
        </p:txBody>
      </p:sp>
    </p:spTree>
    <p:extLst>
      <p:ext uri="{BB962C8B-B14F-4D97-AF65-F5344CB8AC3E}">
        <p14:creationId xmlns:p14="http://schemas.microsoft.com/office/powerpoint/2010/main" val="393449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As we know, artificial neural networks are named after their biological counterpart, biological neural network, that exist as a physical interconneted network of physical neurons inside the nervous system of many animal species. However, biological networks remain only a vague inspiration in the development of artificial neural networks. In a 2019 paper, </a:t>
            </a:r>
            <a:r>
              <a:rPr lang="it-IT" noProof="0"/>
              <a:t>Dimitry Krotov and John J. Hopfield. Ask if it is possible to design a neural network with a higher degree of biological plausibility.</a:t>
            </a:r>
            <a:endParaRPr lang="en-GB"/>
          </a:p>
        </p:txBody>
      </p:sp>
      <p:sp>
        <p:nvSpPr>
          <p:cNvPr id="4" name="Segnaposto numero diapositiva 3"/>
          <p:cNvSpPr>
            <a:spLocks noGrp="1"/>
          </p:cNvSpPr>
          <p:nvPr>
            <p:ph type="sldNum" sz="quarter" idx="5"/>
          </p:nvPr>
        </p:nvSpPr>
        <p:spPr/>
        <p:txBody>
          <a:bodyPr/>
          <a:lstStyle/>
          <a:p>
            <a:fld id="{9D55CFEE-08FE-479E-BB74-8D58A148EDA8}" type="slidenum">
              <a:rPr lang="en-GB" smtClean="0"/>
              <a:t>2</a:t>
            </a:fld>
            <a:endParaRPr lang="en-GB"/>
          </a:p>
        </p:txBody>
      </p:sp>
    </p:spTree>
    <p:extLst>
      <p:ext uri="{BB962C8B-B14F-4D97-AF65-F5344CB8AC3E}">
        <p14:creationId xmlns:p14="http://schemas.microsoft.com/office/powerpoint/2010/main" val="2100180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They identify two main implausibilities in most modern literature on artificila neural networks: backpropagation and supervised learning.</a:t>
            </a:r>
            <a:endParaRPr lang="en-GB"/>
          </a:p>
        </p:txBody>
      </p:sp>
      <p:sp>
        <p:nvSpPr>
          <p:cNvPr id="4" name="Segnaposto numero diapositiva 3"/>
          <p:cNvSpPr>
            <a:spLocks noGrp="1"/>
          </p:cNvSpPr>
          <p:nvPr>
            <p:ph type="sldNum" sz="quarter" idx="5"/>
          </p:nvPr>
        </p:nvSpPr>
        <p:spPr/>
        <p:txBody>
          <a:bodyPr/>
          <a:lstStyle/>
          <a:p>
            <a:fld id="{9D55CFEE-08FE-479E-BB74-8D58A148EDA8}" type="slidenum">
              <a:rPr lang="en-GB" smtClean="0"/>
              <a:t>3</a:t>
            </a:fld>
            <a:endParaRPr lang="en-GB"/>
          </a:p>
        </p:txBody>
      </p:sp>
    </p:spTree>
    <p:extLst>
      <p:ext uri="{BB962C8B-B14F-4D97-AF65-F5344CB8AC3E}">
        <p14:creationId xmlns:p14="http://schemas.microsoft.com/office/powerpoint/2010/main" val="6566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a:t>So, in backpropagation, we define a function to minimize, the loss function, and we calculate the derivatives of this function within respect to the parameters of our model wich in the case of neural networks are the strenghts of between-neurons synapses. The algorithm is thus non-local. For example, in the image on the right if one were to calculate the derivative of the loss function within respect to the strenght of the red colored synapsis, he would need to know not only the activation of the linked neurons but also the activation of all neurons colored in blue.</a:t>
            </a:r>
          </a:p>
          <a:p>
            <a:endParaRPr lang="en-GB"/>
          </a:p>
        </p:txBody>
      </p:sp>
      <p:sp>
        <p:nvSpPr>
          <p:cNvPr id="4" name="Segnaposto numero diapositiva 3"/>
          <p:cNvSpPr>
            <a:spLocks noGrp="1"/>
          </p:cNvSpPr>
          <p:nvPr>
            <p:ph type="sldNum" sz="quarter" idx="5"/>
          </p:nvPr>
        </p:nvSpPr>
        <p:spPr/>
        <p:txBody>
          <a:bodyPr/>
          <a:lstStyle/>
          <a:p>
            <a:fld id="{9D55CFEE-08FE-479E-BB74-8D58A148EDA8}" type="slidenum">
              <a:rPr lang="en-GB" smtClean="0"/>
              <a:t>4</a:t>
            </a:fld>
            <a:endParaRPr lang="en-GB"/>
          </a:p>
        </p:txBody>
      </p:sp>
    </p:spTree>
    <p:extLst>
      <p:ext uri="{BB962C8B-B14F-4D97-AF65-F5344CB8AC3E}">
        <p14:creationId xmlns:p14="http://schemas.microsoft.com/office/powerpoint/2010/main" val="2532647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noProof="0"/>
              <a:t>In literature, a majority of articles about neural networks regard supervised learning. We know however that the brains of newborn animals and humans do not learn this way. </a:t>
            </a:r>
            <a:r>
              <a:rPr lang="it-IT" noProof="0"/>
              <a:t>Newborns </a:t>
            </a:r>
            <a:r>
              <a:rPr lang="it-IT"/>
              <a:t>in the first years of their life are exposed to a great quantity of stimuli (stimiulài), of wich only a fraction are «labeled». </a:t>
            </a:r>
            <a:r>
              <a:rPr lang="en-US" noProof="0"/>
              <a:t>so the learning is mostly unsupervised.</a:t>
            </a:r>
            <a:endParaRPr lang="en-GB"/>
          </a:p>
          <a:p>
            <a:endParaRPr lang="en-GB"/>
          </a:p>
        </p:txBody>
      </p:sp>
      <p:sp>
        <p:nvSpPr>
          <p:cNvPr id="4" name="Segnaposto numero diapositiva 3"/>
          <p:cNvSpPr>
            <a:spLocks noGrp="1"/>
          </p:cNvSpPr>
          <p:nvPr>
            <p:ph type="sldNum" sz="quarter" idx="5"/>
          </p:nvPr>
        </p:nvSpPr>
        <p:spPr/>
        <p:txBody>
          <a:bodyPr/>
          <a:lstStyle/>
          <a:p>
            <a:fld id="{9D55CFEE-08FE-479E-BB74-8D58A148EDA8}" type="slidenum">
              <a:rPr lang="en-GB" smtClean="0"/>
              <a:t>5</a:t>
            </a:fld>
            <a:endParaRPr lang="en-GB"/>
          </a:p>
        </p:txBody>
      </p:sp>
    </p:spTree>
    <p:extLst>
      <p:ext uri="{BB962C8B-B14F-4D97-AF65-F5344CB8AC3E}">
        <p14:creationId xmlns:p14="http://schemas.microsoft.com/office/powerpoint/2010/main" val="3765232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The main question that the article’s authors try to answer is: is possible, if one’s limit itself to unsupervised and no-backpropagation learning to implement a neural network that can perform as good as more standard networks?</a:t>
            </a:r>
            <a:endParaRPr lang="en-GB"/>
          </a:p>
        </p:txBody>
      </p:sp>
      <p:sp>
        <p:nvSpPr>
          <p:cNvPr id="4" name="Segnaposto numero diapositiva 3"/>
          <p:cNvSpPr>
            <a:spLocks noGrp="1"/>
          </p:cNvSpPr>
          <p:nvPr>
            <p:ph type="sldNum" sz="quarter" idx="5"/>
          </p:nvPr>
        </p:nvSpPr>
        <p:spPr/>
        <p:txBody>
          <a:bodyPr/>
          <a:lstStyle/>
          <a:p>
            <a:fld id="{9D55CFEE-08FE-479E-BB74-8D58A148EDA8}" type="slidenum">
              <a:rPr lang="en-GB" smtClean="0"/>
              <a:t>6</a:t>
            </a:fld>
            <a:endParaRPr lang="en-GB"/>
          </a:p>
        </p:txBody>
      </p:sp>
    </p:spTree>
    <p:extLst>
      <p:ext uri="{BB962C8B-B14F-4D97-AF65-F5344CB8AC3E}">
        <p14:creationId xmlns:p14="http://schemas.microsoft.com/office/powerpoint/2010/main" val="276451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Their answer is the following algorithm, that is used to train a matrix of weights of a two layer neural network.</a:t>
            </a:r>
            <a:endParaRPr lang="en-GB"/>
          </a:p>
        </p:txBody>
      </p:sp>
      <p:sp>
        <p:nvSpPr>
          <p:cNvPr id="4" name="Segnaposto numero diapositiva 3"/>
          <p:cNvSpPr>
            <a:spLocks noGrp="1"/>
          </p:cNvSpPr>
          <p:nvPr>
            <p:ph type="sldNum" sz="quarter" idx="5"/>
          </p:nvPr>
        </p:nvSpPr>
        <p:spPr/>
        <p:txBody>
          <a:bodyPr/>
          <a:lstStyle/>
          <a:p>
            <a:fld id="{9D55CFEE-08FE-479E-BB74-8D58A148EDA8}" type="slidenum">
              <a:rPr lang="en-GB" smtClean="0"/>
              <a:t>7</a:t>
            </a:fld>
            <a:endParaRPr lang="en-GB"/>
          </a:p>
        </p:txBody>
      </p:sp>
    </p:spTree>
    <p:extLst>
      <p:ext uri="{BB962C8B-B14F-4D97-AF65-F5344CB8AC3E}">
        <p14:creationId xmlns:p14="http://schemas.microsoft.com/office/powerpoint/2010/main" val="3924486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 Then, once the training is complete, the transformed data is then meant to be used for regular supervised learning, for example, with another layer.</a:t>
            </a:r>
            <a:endParaRPr lang="en-GB"/>
          </a:p>
        </p:txBody>
      </p:sp>
      <p:sp>
        <p:nvSpPr>
          <p:cNvPr id="4" name="Segnaposto numero diapositiva 3"/>
          <p:cNvSpPr>
            <a:spLocks noGrp="1"/>
          </p:cNvSpPr>
          <p:nvPr>
            <p:ph type="sldNum" sz="quarter" idx="5"/>
          </p:nvPr>
        </p:nvSpPr>
        <p:spPr/>
        <p:txBody>
          <a:bodyPr/>
          <a:lstStyle/>
          <a:p>
            <a:fld id="{9D55CFEE-08FE-479E-BB74-8D58A148EDA8}" type="slidenum">
              <a:rPr lang="en-GB" smtClean="0"/>
              <a:t>8</a:t>
            </a:fld>
            <a:endParaRPr lang="en-GB"/>
          </a:p>
        </p:txBody>
      </p:sp>
    </p:spTree>
    <p:extLst>
      <p:ext uri="{BB962C8B-B14F-4D97-AF65-F5344CB8AC3E}">
        <p14:creationId xmlns:p14="http://schemas.microsoft.com/office/powerpoint/2010/main" val="1219797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Starting from this paper, i re-implemented the algorithm and tested it on the MNIST-10 handwritten digit database. The equation displayed on screen is a simplification of the main equation of the algorith that still retains the basic concepts.</a:t>
            </a:r>
          </a:p>
        </p:txBody>
      </p:sp>
      <p:sp>
        <p:nvSpPr>
          <p:cNvPr id="4" name="Segnaposto numero diapositiva 3"/>
          <p:cNvSpPr>
            <a:spLocks noGrp="1"/>
          </p:cNvSpPr>
          <p:nvPr>
            <p:ph type="sldNum" sz="quarter" idx="5"/>
          </p:nvPr>
        </p:nvSpPr>
        <p:spPr/>
        <p:txBody>
          <a:bodyPr/>
          <a:lstStyle/>
          <a:p>
            <a:fld id="{9D55CFEE-08FE-479E-BB74-8D58A148EDA8}" type="slidenum">
              <a:rPr lang="en-GB" smtClean="0"/>
              <a:t>9</a:t>
            </a:fld>
            <a:endParaRPr lang="en-GB"/>
          </a:p>
        </p:txBody>
      </p:sp>
    </p:spTree>
    <p:extLst>
      <p:ext uri="{BB962C8B-B14F-4D97-AF65-F5344CB8AC3E}">
        <p14:creationId xmlns:p14="http://schemas.microsoft.com/office/powerpoint/2010/main" val="1156644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EDD2D8-70F6-4D61-9496-4558752622D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59AE17AD-ECA2-4748-B8CC-043F4E920B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9099CD24-2C6D-4800-8663-E58809D8758B}"/>
              </a:ext>
            </a:extLst>
          </p:cNvPr>
          <p:cNvSpPr>
            <a:spLocks noGrp="1"/>
          </p:cNvSpPr>
          <p:nvPr>
            <p:ph type="dt" sz="half" idx="10"/>
          </p:nvPr>
        </p:nvSpPr>
        <p:spPr/>
        <p:txBody>
          <a:bodyPr/>
          <a:lstStyle/>
          <a:p>
            <a:fld id="{1954DDFD-AEE0-4848-8661-3FD09D92B17F}" type="datetimeFigureOut">
              <a:rPr lang="en-GB" smtClean="0"/>
              <a:t>18/01/2021</a:t>
            </a:fld>
            <a:endParaRPr lang="en-GB"/>
          </a:p>
        </p:txBody>
      </p:sp>
      <p:sp>
        <p:nvSpPr>
          <p:cNvPr id="5" name="Segnaposto piè di pagina 4">
            <a:extLst>
              <a:ext uri="{FF2B5EF4-FFF2-40B4-BE49-F238E27FC236}">
                <a16:creationId xmlns:a16="http://schemas.microsoft.com/office/drawing/2014/main" id="{214F211C-40E7-47EA-B6AD-A1C3F9AE1038}"/>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7EF7D516-07E6-4BEB-8CA6-52D89349288F}"/>
              </a:ext>
            </a:extLst>
          </p:cNvPr>
          <p:cNvSpPr>
            <a:spLocks noGrp="1"/>
          </p:cNvSpPr>
          <p:nvPr>
            <p:ph type="sldNum" sz="quarter" idx="12"/>
          </p:nvPr>
        </p:nvSpPr>
        <p:spPr/>
        <p:txBody>
          <a:bodyPr/>
          <a:lstStyle/>
          <a:p>
            <a:fld id="{BE9C68CE-4266-41C5-8ED2-A4AEDC1B4EB7}" type="slidenum">
              <a:rPr lang="en-GB" smtClean="0"/>
              <a:t>‹N›</a:t>
            </a:fld>
            <a:endParaRPr lang="en-GB"/>
          </a:p>
        </p:txBody>
      </p:sp>
    </p:spTree>
    <p:extLst>
      <p:ext uri="{BB962C8B-B14F-4D97-AF65-F5344CB8AC3E}">
        <p14:creationId xmlns:p14="http://schemas.microsoft.com/office/powerpoint/2010/main" val="373960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2B98F3-628A-4AAA-8627-C429AB0B7F0D}"/>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5ABFA399-EEBD-4F5E-A5C9-22404F8828C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39959988-C979-4E25-A878-D3D216487364}"/>
              </a:ext>
            </a:extLst>
          </p:cNvPr>
          <p:cNvSpPr>
            <a:spLocks noGrp="1"/>
          </p:cNvSpPr>
          <p:nvPr>
            <p:ph type="dt" sz="half" idx="10"/>
          </p:nvPr>
        </p:nvSpPr>
        <p:spPr/>
        <p:txBody>
          <a:bodyPr/>
          <a:lstStyle/>
          <a:p>
            <a:fld id="{1954DDFD-AEE0-4848-8661-3FD09D92B17F}" type="datetimeFigureOut">
              <a:rPr lang="en-GB" smtClean="0"/>
              <a:t>18/01/2021</a:t>
            </a:fld>
            <a:endParaRPr lang="en-GB"/>
          </a:p>
        </p:txBody>
      </p:sp>
      <p:sp>
        <p:nvSpPr>
          <p:cNvPr id="5" name="Segnaposto piè di pagina 4">
            <a:extLst>
              <a:ext uri="{FF2B5EF4-FFF2-40B4-BE49-F238E27FC236}">
                <a16:creationId xmlns:a16="http://schemas.microsoft.com/office/drawing/2014/main" id="{B62D9A3D-77D5-4E62-ABC8-A9753A164AD3}"/>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7F5EC711-E918-4A48-8E8F-10B878A82564}"/>
              </a:ext>
            </a:extLst>
          </p:cNvPr>
          <p:cNvSpPr>
            <a:spLocks noGrp="1"/>
          </p:cNvSpPr>
          <p:nvPr>
            <p:ph type="sldNum" sz="quarter" idx="12"/>
          </p:nvPr>
        </p:nvSpPr>
        <p:spPr/>
        <p:txBody>
          <a:bodyPr/>
          <a:lstStyle/>
          <a:p>
            <a:fld id="{BE9C68CE-4266-41C5-8ED2-A4AEDC1B4EB7}" type="slidenum">
              <a:rPr lang="en-GB" smtClean="0"/>
              <a:t>‹N›</a:t>
            </a:fld>
            <a:endParaRPr lang="en-GB"/>
          </a:p>
        </p:txBody>
      </p:sp>
    </p:spTree>
    <p:extLst>
      <p:ext uri="{BB962C8B-B14F-4D97-AF65-F5344CB8AC3E}">
        <p14:creationId xmlns:p14="http://schemas.microsoft.com/office/powerpoint/2010/main" val="2719044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21DFC5E-2893-46A8-8EDA-52DA961224A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9AC78921-CDE5-457E-95E8-258AFC54D49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5E0C1CAB-8301-442C-B07C-3791F6A977EE}"/>
              </a:ext>
            </a:extLst>
          </p:cNvPr>
          <p:cNvSpPr>
            <a:spLocks noGrp="1"/>
          </p:cNvSpPr>
          <p:nvPr>
            <p:ph type="dt" sz="half" idx="10"/>
          </p:nvPr>
        </p:nvSpPr>
        <p:spPr/>
        <p:txBody>
          <a:bodyPr/>
          <a:lstStyle/>
          <a:p>
            <a:fld id="{1954DDFD-AEE0-4848-8661-3FD09D92B17F}" type="datetimeFigureOut">
              <a:rPr lang="en-GB" smtClean="0"/>
              <a:t>18/01/2021</a:t>
            </a:fld>
            <a:endParaRPr lang="en-GB"/>
          </a:p>
        </p:txBody>
      </p:sp>
      <p:sp>
        <p:nvSpPr>
          <p:cNvPr id="5" name="Segnaposto piè di pagina 4">
            <a:extLst>
              <a:ext uri="{FF2B5EF4-FFF2-40B4-BE49-F238E27FC236}">
                <a16:creationId xmlns:a16="http://schemas.microsoft.com/office/drawing/2014/main" id="{A22EF4BE-6C00-4482-B5DD-6FC6C9DA7FF3}"/>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37A8A4DF-4736-4D28-B5B1-27CBB9778A5D}"/>
              </a:ext>
            </a:extLst>
          </p:cNvPr>
          <p:cNvSpPr>
            <a:spLocks noGrp="1"/>
          </p:cNvSpPr>
          <p:nvPr>
            <p:ph type="sldNum" sz="quarter" idx="12"/>
          </p:nvPr>
        </p:nvSpPr>
        <p:spPr/>
        <p:txBody>
          <a:bodyPr/>
          <a:lstStyle/>
          <a:p>
            <a:fld id="{BE9C68CE-4266-41C5-8ED2-A4AEDC1B4EB7}" type="slidenum">
              <a:rPr lang="en-GB" smtClean="0"/>
              <a:t>‹N›</a:t>
            </a:fld>
            <a:endParaRPr lang="en-GB"/>
          </a:p>
        </p:txBody>
      </p:sp>
    </p:spTree>
    <p:extLst>
      <p:ext uri="{BB962C8B-B14F-4D97-AF65-F5344CB8AC3E}">
        <p14:creationId xmlns:p14="http://schemas.microsoft.com/office/powerpoint/2010/main" val="283283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C752A6-E7CF-4D86-9A7A-FF4FC7599CD2}"/>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EDE85907-1F0B-4552-9968-BA754BB79039}"/>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24485900-AAB2-489D-B1F3-9958A03E30CD}"/>
              </a:ext>
            </a:extLst>
          </p:cNvPr>
          <p:cNvSpPr>
            <a:spLocks noGrp="1"/>
          </p:cNvSpPr>
          <p:nvPr>
            <p:ph type="dt" sz="half" idx="10"/>
          </p:nvPr>
        </p:nvSpPr>
        <p:spPr/>
        <p:txBody>
          <a:bodyPr/>
          <a:lstStyle/>
          <a:p>
            <a:fld id="{1954DDFD-AEE0-4848-8661-3FD09D92B17F}" type="datetimeFigureOut">
              <a:rPr lang="en-GB" smtClean="0"/>
              <a:t>18/01/2021</a:t>
            </a:fld>
            <a:endParaRPr lang="en-GB"/>
          </a:p>
        </p:txBody>
      </p:sp>
      <p:sp>
        <p:nvSpPr>
          <p:cNvPr id="5" name="Segnaposto piè di pagina 4">
            <a:extLst>
              <a:ext uri="{FF2B5EF4-FFF2-40B4-BE49-F238E27FC236}">
                <a16:creationId xmlns:a16="http://schemas.microsoft.com/office/drawing/2014/main" id="{17F62552-41E2-44F7-96AB-655181351933}"/>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84DBB028-877E-4784-B1B0-4DF77B6B14AC}"/>
              </a:ext>
            </a:extLst>
          </p:cNvPr>
          <p:cNvSpPr>
            <a:spLocks noGrp="1"/>
          </p:cNvSpPr>
          <p:nvPr>
            <p:ph type="sldNum" sz="quarter" idx="12"/>
          </p:nvPr>
        </p:nvSpPr>
        <p:spPr/>
        <p:txBody>
          <a:bodyPr/>
          <a:lstStyle/>
          <a:p>
            <a:fld id="{BE9C68CE-4266-41C5-8ED2-A4AEDC1B4EB7}" type="slidenum">
              <a:rPr lang="en-GB" smtClean="0"/>
              <a:t>‹N›</a:t>
            </a:fld>
            <a:endParaRPr lang="en-GB"/>
          </a:p>
        </p:txBody>
      </p:sp>
    </p:spTree>
    <p:extLst>
      <p:ext uri="{BB962C8B-B14F-4D97-AF65-F5344CB8AC3E}">
        <p14:creationId xmlns:p14="http://schemas.microsoft.com/office/powerpoint/2010/main" val="861052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4B2E39-7258-45C1-B5E3-577C561FFC6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98EE14E9-F87E-42DA-A116-BC85D60AF1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6558FEC-D4F2-4E85-B118-295D0255EAB6}"/>
              </a:ext>
            </a:extLst>
          </p:cNvPr>
          <p:cNvSpPr>
            <a:spLocks noGrp="1"/>
          </p:cNvSpPr>
          <p:nvPr>
            <p:ph type="dt" sz="half" idx="10"/>
          </p:nvPr>
        </p:nvSpPr>
        <p:spPr/>
        <p:txBody>
          <a:bodyPr/>
          <a:lstStyle/>
          <a:p>
            <a:fld id="{1954DDFD-AEE0-4848-8661-3FD09D92B17F}" type="datetimeFigureOut">
              <a:rPr lang="en-GB" smtClean="0"/>
              <a:t>18/01/2021</a:t>
            </a:fld>
            <a:endParaRPr lang="en-GB"/>
          </a:p>
        </p:txBody>
      </p:sp>
      <p:sp>
        <p:nvSpPr>
          <p:cNvPr id="5" name="Segnaposto piè di pagina 4">
            <a:extLst>
              <a:ext uri="{FF2B5EF4-FFF2-40B4-BE49-F238E27FC236}">
                <a16:creationId xmlns:a16="http://schemas.microsoft.com/office/drawing/2014/main" id="{FBFC80EF-26C8-45C6-884D-815838B8B6BC}"/>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5116EED1-BE7C-4DB4-B725-3A64A0A86B46}"/>
              </a:ext>
            </a:extLst>
          </p:cNvPr>
          <p:cNvSpPr>
            <a:spLocks noGrp="1"/>
          </p:cNvSpPr>
          <p:nvPr>
            <p:ph type="sldNum" sz="quarter" idx="12"/>
          </p:nvPr>
        </p:nvSpPr>
        <p:spPr/>
        <p:txBody>
          <a:bodyPr/>
          <a:lstStyle/>
          <a:p>
            <a:fld id="{BE9C68CE-4266-41C5-8ED2-A4AEDC1B4EB7}" type="slidenum">
              <a:rPr lang="en-GB" smtClean="0"/>
              <a:t>‹N›</a:t>
            </a:fld>
            <a:endParaRPr lang="en-GB"/>
          </a:p>
        </p:txBody>
      </p:sp>
    </p:spTree>
    <p:extLst>
      <p:ext uri="{BB962C8B-B14F-4D97-AF65-F5344CB8AC3E}">
        <p14:creationId xmlns:p14="http://schemas.microsoft.com/office/powerpoint/2010/main" val="3959984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039891-827C-4AB1-A101-C2A5CC6E2A47}"/>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CFC6EB89-67B9-49E7-A55A-A42C542FC13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481CF167-2939-4553-9D11-D703F4A42911}"/>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D1E60B45-7F5A-46D5-81EF-BCAC8B4970AD}"/>
              </a:ext>
            </a:extLst>
          </p:cNvPr>
          <p:cNvSpPr>
            <a:spLocks noGrp="1"/>
          </p:cNvSpPr>
          <p:nvPr>
            <p:ph type="dt" sz="half" idx="10"/>
          </p:nvPr>
        </p:nvSpPr>
        <p:spPr/>
        <p:txBody>
          <a:bodyPr/>
          <a:lstStyle/>
          <a:p>
            <a:fld id="{1954DDFD-AEE0-4848-8661-3FD09D92B17F}" type="datetimeFigureOut">
              <a:rPr lang="en-GB" smtClean="0"/>
              <a:t>18/01/2021</a:t>
            </a:fld>
            <a:endParaRPr lang="en-GB"/>
          </a:p>
        </p:txBody>
      </p:sp>
      <p:sp>
        <p:nvSpPr>
          <p:cNvPr id="6" name="Segnaposto piè di pagina 5">
            <a:extLst>
              <a:ext uri="{FF2B5EF4-FFF2-40B4-BE49-F238E27FC236}">
                <a16:creationId xmlns:a16="http://schemas.microsoft.com/office/drawing/2014/main" id="{567F8CD6-DD06-4EEC-943A-AB257C0BE4BB}"/>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32E01418-894D-4650-8234-8B2A5B705F5B}"/>
              </a:ext>
            </a:extLst>
          </p:cNvPr>
          <p:cNvSpPr>
            <a:spLocks noGrp="1"/>
          </p:cNvSpPr>
          <p:nvPr>
            <p:ph type="sldNum" sz="quarter" idx="12"/>
          </p:nvPr>
        </p:nvSpPr>
        <p:spPr/>
        <p:txBody>
          <a:bodyPr/>
          <a:lstStyle/>
          <a:p>
            <a:fld id="{BE9C68CE-4266-41C5-8ED2-A4AEDC1B4EB7}" type="slidenum">
              <a:rPr lang="en-GB" smtClean="0"/>
              <a:t>‹N›</a:t>
            </a:fld>
            <a:endParaRPr lang="en-GB"/>
          </a:p>
        </p:txBody>
      </p:sp>
    </p:spTree>
    <p:extLst>
      <p:ext uri="{BB962C8B-B14F-4D97-AF65-F5344CB8AC3E}">
        <p14:creationId xmlns:p14="http://schemas.microsoft.com/office/powerpoint/2010/main" val="108496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C1322A-ED4D-46D7-9F46-12AC3483FB9B}"/>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6451C377-328F-4997-ADDE-09DBF8E739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44609F62-1B68-46ED-BD3A-C48FC4EBA0F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11E21D40-C564-405D-BA31-723433554E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8315DCCF-6CF3-426A-959E-1413BA0BF6E8}"/>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636689D3-A9FA-4DF5-B310-F942007FC61F}"/>
              </a:ext>
            </a:extLst>
          </p:cNvPr>
          <p:cNvSpPr>
            <a:spLocks noGrp="1"/>
          </p:cNvSpPr>
          <p:nvPr>
            <p:ph type="dt" sz="half" idx="10"/>
          </p:nvPr>
        </p:nvSpPr>
        <p:spPr/>
        <p:txBody>
          <a:bodyPr/>
          <a:lstStyle/>
          <a:p>
            <a:fld id="{1954DDFD-AEE0-4848-8661-3FD09D92B17F}" type="datetimeFigureOut">
              <a:rPr lang="en-GB" smtClean="0"/>
              <a:t>18/01/2021</a:t>
            </a:fld>
            <a:endParaRPr lang="en-GB"/>
          </a:p>
        </p:txBody>
      </p:sp>
      <p:sp>
        <p:nvSpPr>
          <p:cNvPr id="8" name="Segnaposto piè di pagina 7">
            <a:extLst>
              <a:ext uri="{FF2B5EF4-FFF2-40B4-BE49-F238E27FC236}">
                <a16:creationId xmlns:a16="http://schemas.microsoft.com/office/drawing/2014/main" id="{7A11DA93-99D1-41B5-8B3D-2A82E9E91511}"/>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FFD03873-1C93-4CF3-A262-33AD46D1B5D0}"/>
              </a:ext>
            </a:extLst>
          </p:cNvPr>
          <p:cNvSpPr>
            <a:spLocks noGrp="1"/>
          </p:cNvSpPr>
          <p:nvPr>
            <p:ph type="sldNum" sz="quarter" idx="12"/>
          </p:nvPr>
        </p:nvSpPr>
        <p:spPr/>
        <p:txBody>
          <a:bodyPr/>
          <a:lstStyle/>
          <a:p>
            <a:fld id="{BE9C68CE-4266-41C5-8ED2-A4AEDC1B4EB7}" type="slidenum">
              <a:rPr lang="en-GB" smtClean="0"/>
              <a:t>‹N›</a:t>
            </a:fld>
            <a:endParaRPr lang="en-GB"/>
          </a:p>
        </p:txBody>
      </p:sp>
    </p:spTree>
    <p:extLst>
      <p:ext uri="{BB962C8B-B14F-4D97-AF65-F5344CB8AC3E}">
        <p14:creationId xmlns:p14="http://schemas.microsoft.com/office/powerpoint/2010/main" val="3507872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9E28AB-E530-4694-B3D0-3B4111E2DBD3}"/>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53BAA3A0-6B14-45F3-8382-FB6F4FD85BE1}"/>
              </a:ext>
            </a:extLst>
          </p:cNvPr>
          <p:cNvSpPr>
            <a:spLocks noGrp="1"/>
          </p:cNvSpPr>
          <p:nvPr>
            <p:ph type="dt" sz="half" idx="10"/>
          </p:nvPr>
        </p:nvSpPr>
        <p:spPr/>
        <p:txBody>
          <a:bodyPr/>
          <a:lstStyle/>
          <a:p>
            <a:fld id="{1954DDFD-AEE0-4848-8661-3FD09D92B17F}" type="datetimeFigureOut">
              <a:rPr lang="en-GB" smtClean="0"/>
              <a:t>18/01/2021</a:t>
            </a:fld>
            <a:endParaRPr lang="en-GB"/>
          </a:p>
        </p:txBody>
      </p:sp>
      <p:sp>
        <p:nvSpPr>
          <p:cNvPr id="4" name="Segnaposto piè di pagina 3">
            <a:extLst>
              <a:ext uri="{FF2B5EF4-FFF2-40B4-BE49-F238E27FC236}">
                <a16:creationId xmlns:a16="http://schemas.microsoft.com/office/drawing/2014/main" id="{764DB655-C6DC-4D21-9AAD-924ED4864994}"/>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F747B288-8C7E-4ABD-88A1-749CF321A30D}"/>
              </a:ext>
            </a:extLst>
          </p:cNvPr>
          <p:cNvSpPr>
            <a:spLocks noGrp="1"/>
          </p:cNvSpPr>
          <p:nvPr>
            <p:ph type="sldNum" sz="quarter" idx="12"/>
          </p:nvPr>
        </p:nvSpPr>
        <p:spPr/>
        <p:txBody>
          <a:bodyPr/>
          <a:lstStyle/>
          <a:p>
            <a:fld id="{BE9C68CE-4266-41C5-8ED2-A4AEDC1B4EB7}" type="slidenum">
              <a:rPr lang="en-GB" smtClean="0"/>
              <a:t>‹N›</a:t>
            </a:fld>
            <a:endParaRPr lang="en-GB"/>
          </a:p>
        </p:txBody>
      </p:sp>
    </p:spTree>
    <p:extLst>
      <p:ext uri="{BB962C8B-B14F-4D97-AF65-F5344CB8AC3E}">
        <p14:creationId xmlns:p14="http://schemas.microsoft.com/office/powerpoint/2010/main" val="2403095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2BF5D4FA-DABC-4201-B4AA-9CE6C3349D8E}"/>
              </a:ext>
            </a:extLst>
          </p:cNvPr>
          <p:cNvSpPr>
            <a:spLocks noGrp="1"/>
          </p:cNvSpPr>
          <p:nvPr>
            <p:ph type="dt" sz="half" idx="10"/>
          </p:nvPr>
        </p:nvSpPr>
        <p:spPr/>
        <p:txBody>
          <a:bodyPr/>
          <a:lstStyle/>
          <a:p>
            <a:fld id="{1954DDFD-AEE0-4848-8661-3FD09D92B17F}" type="datetimeFigureOut">
              <a:rPr lang="en-GB" smtClean="0"/>
              <a:t>18/01/2021</a:t>
            </a:fld>
            <a:endParaRPr lang="en-GB"/>
          </a:p>
        </p:txBody>
      </p:sp>
      <p:sp>
        <p:nvSpPr>
          <p:cNvPr id="3" name="Segnaposto piè di pagina 2">
            <a:extLst>
              <a:ext uri="{FF2B5EF4-FFF2-40B4-BE49-F238E27FC236}">
                <a16:creationId xmlns:a16="http://schemas.microsoft.com/office/drawing/2014/main" id="{B2B3F6AD-CD7E-45E1-8746-F5DE8490882F}"/>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7CC59AC5-4A46-4D37-B946-EA884F8AF279}"/>
              </a:ext>
            </a:extLst>
          </p:cNvPr>
          <p:cNvSpPr>
            <a:spLocks noGrp="1"/>
          </p:cNvSpPr>
          <p:nvPr>
            <p:ph type="sldNum" sz="quarter" idx="12"/>
          </p:nvPr>
        </p:nvSpPr>
        <p:spPr/>
        <p:txBody>
          <a:bodyPr/>
          <a:lstStyle/>
          <a:p>
            <a:fld id="{BE9C68CE-4266-41C5-8ED2-A4AEDC1B4EB7}" type="slidenum">
              <a:rPr lang="en-GB" smtClean="0"/>
              <a:t>‹N›</a:t>
            </a:fld>
            <a:endParaRPr lang="en-GB"/>
          </a:p>
        </p:txBody>
      </p:sp>
    </p:spTree>
    <p:extLst>
      <p:ext uri="{BB962C8B-B14F-4D97-AF65-F5344CB8AC3E}">
        <p14:creationId xmlns:p14="http://schemas.microsoft.com/office/powerpoint/2010/main" val="2751288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3C0621-5629-4598-8940-0E738274AC2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DA0176AB-C91F-4455-AACC-E5B8A85745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013DCB6D-D55C-49F5-9D99-C57DEA8F6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1A28C6E-87C2-4A14-BBF4-0950D74DB944}"/>
              </a:ext>
            </a:extLst>
          </p:cNvPr>
          <p:cNvSpPr>
            <a:spLocks noGrp="1"/>
          </p:cNvSpPr>
          <p:nvPr>
            <p:ph type="dt" sz="half" idx="10"/>
          </p:nvPr>
        </p:nvSpPr>
        <p:spPr/>
        <p:txBody>
          <a:bodyPr/>
          <a:lstStyle/>
          <a:p>
            <a:fld id="{1954DDFD-AEE0-4848-8661-3FD09D92B17F}" type="datetimeFigureOut">
              <a:rPr lang="en-GB" smtClean="0"/>
              <a:t>18/01/2021</a:t>
            </a:fld>
            <a:endParaRPr lang="en-GB"/>
          </a:p>
        </p:txBody>
      </p:sp>
      <p:sp>
        <p:nvSpPr>
          <p:cNvPr id="6" name="Segnaposto piè di pagina 5">
            <a:extLst>
              <a:ext uri="{FF2B5EF4-FFF2-40B4-BE49-F238E27FC236}">
                <a16:creationId xmlns:a16="http://schemas.microsoft.com/office/drawing/2014/main" id="{07C4777C-67D7-41D2-8457-94EC153C81FC}"/>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FC2B027A-C66A-415D-A5CC-4B282FC57738}"/>
              </a:ext>
            </a:extLst>
          </p:cNvPr>
          <p:cNvSpPr>
            <a:spLocks noGrp="1"/>
          </p:cNvSpPr>
          <p:nvPr>
            <p:ph type="sldNum" sz="quarter" idx="12"/>
          </p:nvPr>
        </p:nvSpPr>
        <p:spPr/>
        <p:txBody>
          <a:bodyPr/>
          <a:lstStyle/>
          <a:p>
            <a:fld id="{BE9C68CE-4266-41C5-8ED2-A4AEDC1B4EB7}" type="slidenum">
              <a:rPr lang="en-GB" smtClean="0"/>
              <a:t>‹N›</a:t>
            </a:fld>
            <a:endParaRPr lang="en-GB"/>
          </a:p>
        </p:txBody>
      </p:sp>
    </p:spTree>
    <p:extLst>
      <p:ext uri="{BB962C8B-B14F-4D97-AF65-F5344CB8AC3E}">
        <p14:creationId xmlns:p14="http://schemas.microsoft.com/office/powerpoint/2010/main" val="2101402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47221A-DCA2-4D7A-B3EE-58D19397826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7BF3CBFB-E4E9-400D-88EC-66FEFFDB76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9CDA52A2-5993-4619-8F25-815B4E10D2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21E8752-7C7E-4AA4-AF98-909CE7016B3F}"/>
              </a:ext>
            </a:extLst>
          </p:cNvPr>
          <p:cNvSpPr>
            <a:spLocks noGrp="1"/>
          </p:cNvSpPr>
          <p:nvPr>
            <p:ph type="dt" sz="half" idx="10"/>
          </p:nvPr>
        </p:nvSpPr>
        <p:spPr/>
        <p:txBody>
          <a:bodyPr/>
          <a:lstStyle/>
          <a:p>
            <a:fld id="{1954DDFD-AEE0-4848-8661-3FD09D92B17F}" type="datetimeFigureOut">
              <a:rPr lang="en-GB" smtClean="0"/>
              <a:t>18/01/2021</a:t>
            </a:fld>
            <a:endParaRPr lang="en-GB"/>
          </a:p>
        </p:txBody>
      </p:sp>
      <p:sp>
        <p:nvSpPr>
          <p:cNvPr id="6" name="Segnaposto piè di pagina 5">
            <a:extLst>
              <a:ext uri="{FF2B5EF4-FFF2-40B4-BE49-F238E27FC236}">
                <a16:creationId xmlns:a16="http://schemas.microsoft.com/office/drawing/2014/main" id="{8BB6892D-EA06-4A75-9909-55025D471630}"/>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A9D9C550-80EF-43C6-A9C8-9309FFA5CE8F}"/>
              </a:ext>
            </a:extLst>
          </p:cNvPr>
          <p:cNvSpPr>
            <a:spLocks noGrp="1"/>
          </p:cNvSpPr>
          <p:nvPr>
            <p:ph type="sldNum" sz="quarter" idx="12"/>
          </p:nvPr>
        </p:nvSpPr>
        <p:spPr/>
        <p:txBody>
          <a:bodyPr/>
          <a:lstStyle/>
          <a:p>
            <a:fld id="{BE9C68CE-4266-41C5-8ED2-A4AEDC1B4EB7}" type="slidenum">
              <a:rPr lang="en-GB" smtClean="0"/>
              <a:t>‹N›</a:t>
            </a:fld>
            <a:endParaRPr lang="en-GB"/>
          </a:p>
        </p:txBody>
      </p:sp>
    </p:spTree>
    <p:extLst>
      <p:ext uri="{BB962C8B-B14F-4D97-AF65-F5344CB8AC3E}">
        <p14:creationId xmlns:p14="http://schemas.microsoft.com/office/powerpoint/2010/main" val="732203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C8A300B-B69E-4FC5-8A67-4DB30A8C80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54C57E36-611A-45D1-84DE-1FB80E18CB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C7D08D1C-800C-49C3-A256-58EDBC509B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54DDFD-AEE0-4848-8661-3FD09D92B17F}" type="datetimeFigureOut">
              <a:rPr lang="en-GB" smtClean="0"/>
              <a:t>18/01/2021</a:t>
            </a:fld>
            <a:endParaRPr lang="en-GB"/>
          </a:p>
        </p:txBody>
      </p:sp>
      <p:sp>
        <p:nvSpPr>
          <p:cNvPr id="5" name="Segnaposto piè di pagina 4">
            <a:extLst>
              <a:ext uri="{FF2B5EF4-FFF2-40B4-BE49-F238E27FC236}">
                <a16:creationId xmlns:a16="http://schemas.microsoft.com/office/drawing/2014/main" id="{867A31B0-2DB9-4F4E-A1FE-630C22263D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a:extLst>
              <a:ext uri="{FF2B5EF4-FFF2-40B4-BE49-F238E27FC236}">
                <a16:creationId xmlns:a16="http://schemas.microsoft.com/office/drawing/2014/main" id="{21B3C45A-45C3-4576-8CB4-CCE824A6AF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9C68CE-4266-41C5-8ED2-A4AEDC1B4EB7}" type="slidenum">
              <a:rPr lang="en-GB" smtClean="0"/>
              <a:t>‹N›</a:t>
            </a:fld>
            <a:endParaRPr lang="en-GB"/>
          </a:p>
        </p:txBody>
      </p:sp>
    </p:spTree>
    <p:extLst>
      <p:ext uri="{BB962C8B-B14F-4D97-AF65-F5344CB8AC3E}">
        <p14:creationId xmlns:p14="http://schemas.microsoft.com/office/powerpoint/2010/main" val="81248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42D288-A6A4-4A47-97AF-E9E32D8E23AD}"/>
              </a:ext>
            </a:extLst>
          </p:cNvPr>
          <p:cNvSpPr>
            <a:spLocks noGrp="1"/>
          </p:cNvSpPr>
          <p:nvPr>
            <p:ph type="ctrTitle"/>
          </p:nvPr>
        </p:nvSpPr>
        <p:spPr>
          <a:xfrm>
            <a:off x="1524000" y="2235200"/>
            <a:ext cx="9144000" cy="2387600"/>
          </a:xfrm>
        </p:spPr>
        <p:txBody>
          <a:bodyPr>
            <a:normAutofit fontScale="90000"/>
          </a:bodyPr>
          <a:lstStyle/>
          <a:p>
            <a:r>
              <a:rPr lang="it-IT" err="1"/>
              <a:t>Unsupervised</a:t>
            </a:r>
            <a:r>
              <a:rPr lang="it-IT"/>
              <a:t> </a:t>
            </a:r>
            <a:r>
              <a:rPr lang="it-IT" err="1"/>
              <a:t>neural</a:t>
            </a:r>
            <a:r>
              <a:rPr lang="it-IT"/>
              <a:t> network learning </a:t>
            </a:r>
            <a:r>
              <a:rPr lang="it-IT" err="1"/>
              <a:t>through</a:t>
            </a:r>
            <a:r>
              <a:rPr lang="it-IT"/>
              <a:t> </a:t>
            </a:r>
            <a:r>
              <a:rPr lang="it-IT" err="1"/>
              <a:t>competing</a:t>
            </a:r>
            <a:r>
              <a:rPr lang="it-IT"/>
              <a:t> </a:t>
            </a:r>
            <a:r>
              <a:rPr lang="it-IT" err="1"/>
              <a:t>hidden</a:t>
            </a:r>
            <a:r>
              <a:rPr lang="it-IT"/>
              <a:t> </a:t>
            </a:r>
            <a:r>
              <a:rPr lang="it-IT" err="1"/>
              <a:t>neurons</a:t>
            </a:r>
            <a:endParaRPr lang="en-GB"/>
          </a:p>
        </p:txBody>
      </p:sp>
    </p:spTree>
    <p:extLst>
      <p:ext uri="{BB962C8B-B14F-4D97-AF65-F5344CB8AC3E}">
        <p14:creationId xmlns:p14="http://schemas.microsoft.com/office/powerpoint/2010/main" val="3171375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CasellaDiTesto 3">
                <a:extLst>
                  <a:ext uri="{FF2B5EF4-FFF2-40B4-BE49-F238E27FC236}">
                    <a16:creationId xmlns:a16="http://schemas.microsoft.com/office/drawing/2014/main" id="{E4753EDB-B05E-451C-8D04-EE4623FB0577}"/>
                  </a:ext>
                </a:extLst>
              </p:cNvPr>
              <p:cNvSpPr txBox="1"/>
              <p:nvPr/>
            </p:nvSpPr>
            <p:spPr>
              <a:xfrm>
                <a:off x="-484095" y="1403565"/>
                <a:ext cx="6580094" cy="89787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5400" b="0" i="1" smtClean="0">
                          <a:latin typeface="Cambria Math" panose="02040503050406030204" pitchFamily="18" charset="0"/>
                        </a:rPr>
                        <m:t>𝑑</m:t>
                      </m:r>
                      <m:sSub>
                        <m:sSubPr>
                          <m:ctrlPr>
                            <a:rPr lang="it-IT" sz="5400" b="0" i="1" smtClean="0">
                              <a:latin typeface="Cambria Math" panose="02040503050406030204" pitchFamily="18" charset="0"/>
                              <a:ea typeface="Cambria Math" panose="02040503050406030204" pitchFamily="18" charset="0"/>
                            </a:rPr>
                          </m:ctrlPr>
                        </m:sSubPr>
                        <m:e>
                          <m:r>
                            <a:rPr lang="it-IT" sz="5400" b="0" i="1" smtClean="0">
                              <a:latin typeface="Cambria Math" panose="02040503050406030204" pitchFamily="18" charset="0"/>
                              <a:ea typeface="Cambria Math" panose="02040503050406030204" pitchFamily="18" charset="0"/>
                            </a:rPr>
                            <m:t>𝑤</m:t>
                          </m:r>
                        </m:e>
                        <m:sub>
                          <m:r>
                            <a:rPr lang="it-IT" sz="5400" b="0" i="1" smtClean="0">
                              <a:latin typeface="Cambria Math" panose="02040503050406030204" pitchFamily="18" charset="0"/>
                              <a:ea typeface="Cambria Math" panose="02040503050406030204" pitchFamily="18" charset="0"/>
                            </a:rPr>
                            <m:t>𝑖𝑗</m:t>
                          </m:r>
                        </m:sub>
                      </m:sSub>
                      <m:r>
                        <a:rPr lang="it-IT" sz="5400" b="0" i="1" smtClean="0">
                          <a:latin typeface="Cambria Math" panose="02040503050406030204" pitchFamily="18" charset="0"/>
                          <a:ea typeface="Cambria Math" panose="02040503050406030204" pitchFamily="18" charset="0"/>
                        </a:rPr>
                        <m:t>=</m:t>
                      </m:r>
                      <m:r>
                        <a:rPr lang="it-IT" sz="5400" b="0" i="1" smtClean="0">
                          <a:latin typeface="Cambria Math" panose="02040503050406030204" pitchFamily="18" charset="0"/>
                          <a:ea typeface="Cambria Math" panose="02040503050406030204" pitchFamily="18" charset="0"/>
                        </a:rPr>
                        <m:t>𝑔</m:t>
                      </m:r>
                      <m:r>
                        <a:rPr lang="it-IT" sz="5400" b="0" i="1" smtClean="0">
                          <a:latin typeface="Cambria Math" panose="02040503050406030204" pitchFamily="18" charset="0"/>
                          <a:ea typeface="Cambria Math" panose="02040503050406030204" pitchFamily="18" charset="0"/>
                        </a:rPr>
                        <m:t>(</m:t>
                      </m:r>
                      <m:sSub>
                        <m:sSubPr>
                          <m:ctrlPr>
                            <a:rPr lang="it-IT" sz="5400" b="0" i="1" smtClean="0">
                              <a:latin typeface="Cambria Math" panose="02040503050406030204" pitchFamily="18" charset="0"/>
                              <a:ea typeface="Cambria Math" panose="02040503050406030204" pitchFamily="18" charset="0"/>
                            </a:rPr>
                          </m:ctrlPr>
                        </m:sSubPr>
                        <m:e>
                          <m:r>
                            <a:rPr lang="it-IT" sz="5400" b="0" i="1" smtClean="0">
                              <a:latin typeface="Cambria Math" panose="02040503050406030204" pitchFamily="18" charset="0"/>
                              <a:ea typeface="Cambria Math" panose="02040503050406030204" pitchFamily="18" charset="0"/>
                            </a:rPr>
                            <m:t>h</m:t>
                          </m:r>
                        </m:e>
                        <m:sub>
                          <m:r>
                            <a:rPr lang="it-IT" sz="5400" b="0" i="1" smtClean="0">
                              <a:latin typeface="Cambria Math" panose="02040503050406030204" pitchFamily="18" charset="0"/>
                              <a:ea typeface="Cambria Math" panose="02040503050406030204" pitchFamily="18" charset="0"/>
                            </a:rPr>
                            <m:t>𝑖</m:t>
                          </m:r>
                        </m:sub>
                      </m:sSub>
                      <m:r>
                        <a:rPr lang="it-IT" sz="5400" b="0" i="1" smtClean="0">
                          <a:latin typeface="Cambria Math" panose="02040503050406030204" pitchFamily="18" charset="0"/>
                          <a:ea typeface="Cambria Math" panose="02040503050406030204" pitchFamily="18" charset="0"/>
                        </a:rPr>
                        <m:t>)</m:t>
                      </m:r>
                      <m:sSub>
                        <m:sSubPr>
                          <m:ctrlPr>
                            <a:rPr lang="it-IT" sz="5400" b="0" i="1" smtClean="0">
                              <a:latin typeface="Cambria Math" panose="02040503050406030204" pitchFamily="18" charset="0"/>
                              <a:ea typeface="Cambria Math" panose="02040503050406030204" pitchFamily="18" charset="0"/>
                            </a:rPr>
                          </m:ctrlPr>
                        </m:sSubPr>
                        <m:e>
                          <m:r>
                            <a:rPr lang="it-IT" sz="5400" b="0" i="1" smtClean="0">
                              <a:latin typeface="Cambria Math" panose="02040503050406030204" pitchFamily="18" charset="0"/>
                              <a:ea typeface="Cambria Math" panose="02040503050406030204" pitchFamily="18" charset="0"/>
                            </a:rPr>
                            <m:t>𝑣</m:t>
                          </m:r>
                        </m:e>
                        <m:sub>
                          <m:r>
                            <a:rPr lang="it-IT" sz="5400" b="0" i="1" smtClean="0">
                              <a:latin typeface="Cambria Math" panose="02040503050406030204" pitchFamily="18" charset="0"/>
                              <a:ea typeface="Cambria Math" panose="02040503050406030204" pitchFamily="18" charset="0"/>
                            </a:rPr>
                            <m:t>𝑗</m:t>
                          </m:r>
                        </m:sub>
                      </m:sSub>
                    </m:oMath>
                  </m:oMathPara>
                </a14:m>
                <a:endParaRPr lang="en-GB" sz="5400"/>
              </a:p>
            </p:txBody>
          </p:sp>
        </mc:Choice>
        <mc:Fallback>
          <p:sp>
            <p:nvSpPr>
              <p:cNvPr id="4" name="CasellaDiTesto 3">
                <a:extLst>
                  <a:ext uri="{FF2B5EF4-FFF2-40B4-BE49-F238E27FC236}">
                    <a16:creationId xmlns:a16="http://schemas.microsoft.com/office/drawing/2014/main" id="{E4753EDB-B05E-451C-8D04-EE4623FB0577}"/>
                  </a:ext>
                </a:extLst>
              </p:cNvPr>
              <p:cNvSpPr txBox="1">
                <a:spLocks noRot="1" noChangeAspect="1" noMove="1" noResize="1" noEditPoints="1" noAdjustHandles="1" noChangeArrowheads="1" noChangeShapeType="1" noTextEdit="1"/>
              </p:cNvSpPr>
              <p:nvPr/>
            </p:nvSpPr>
            <p:spPr>
              <a:xfrm>
                <a:off x="-484095" y="1403565"/>
                <a:ext cx="6580094" cy="897875"/>
              </a:xfrm>
              <a:prstGeom prst="rect">
                <a:avLst/>
              </a:prstGeom>
              <a:blipFill>
                <a:blip r:embed="rId3"/>
                <a:stretch>
                  <a:fillRect/>
                </a:stretch>
              </a:blipFill>
            </p:spPr>
            <p:txBody>
              <a:bodyPr/>
              <a:lstStyle/>
              <a:p>
                <a:r>
                  <a:rPr lang="en-GB">
                    <a:noFill/>
                  </a:rPr>
                  <a:t> </a:t>
                </a:r>
              </a:p>
            </p:txBody>
          </p:sp>
        </mc:Fallback>
      </mc:AlternateContent>
      <p:graphicFrame>
        <p:nvGraphicFramePr>
          <p:cNvPr id="3" name="Tabella 4">
            <a:extLst>
              <a:ext uri="{FF2B5EF4-FFF2-40B4-BE49-F238E27FC236}">
                <a16:creationId xmlns:a16="http://schemas.microsoft.com/office/drawing/2014/main" id="{70EC3963-5E2D-4202-987B-DEF9DF9EF3DF}"/>
              </a:ext>
            </a:extLst>
          </p:cNvPr>
          <p:cNvGraphicFramePr>
            <a:graphicFrameLocks noGrp="1"/>
          </p:cNvGraphicFramePr>
          <p:nvPr>
            <p:extLst>
              <p:ext uri="{D42A27DB-BD31-4B8C-83A1-F6EECF244321}">
                <p14:modId xmlns:p14="http://schemas.microsoft.com/office/powerpoint/2010/main" val="2968783184"/>
              </p:ext>
            </p:extLst>
          </p:nvPr>
        </p:nvGraphicFramePr>
        <p:xfrm>
          <a:off x="2032000" y="4556560"/>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92552146"/>
                    </a:ext>
                  </a:extLst>
                </a:gridCol>
                <a:gridCol w="2709333">
                  <a:extLst>
                    <a:ext uri="{9D8B030D-6E8A-4147-A177-3AD203B41FA5}">
                      <a16:colId xmlns:a16="http://schemas.microsoft.com/office/drawing/2014/main" val="319818087"/>
                    </a:ext>
                  </a:extLst>
                </a:gridCol>
                <a:gridCol w="2709333">
                  <a:extLst>
                    <a:ext uri="{9D8B030D-6E8A-4147-A177-3AD203B41FA5}">
                      <a16:colId xmlns:a16="http://schemas.microsoft.com/office/drawing/2014/main" val="48408714"/>
                    </a:ext>
                  </a:extLst>
                </a:gridCol>
              </a:tblGrid>
              <a:tr h="370840">
                <a:tc>
                  <a:txBody>
                    <a:bodyPr/>
                    <a:lstStyle/>
                    <a:p>
                      <a:r>
                        <a:rPr lang="it-IT"/>
                        <a:t>Rank of h</a:t>
                      </a:r>
                      <a:endParaRPr lang="en-GB"/>
                    </a:p>
                  </a:txBody>
                  <a:tcPr/>
                </a:tc>
                <a:tc>
                  <a:txBody>
                    <a:bodyPr/>
                    <a:lstStyle/>
                    <a:p>
                      <a:r>
                        <a:rPr lang="it-IT"/>
                        <a:t>Value of g(h)</a:t>
                      </a:r>
                      <a:endParaRPr lang="en-GB"/>
                    </a:p>
                  </a:txBody>
                  <a:tcPr/>
                </a:tc>
                <a:tc>
                  <a:txBody>
                    <a:bodyPr/>
                    <a:lstStyle/>
                    <a:p>
                      <a:r>
                        <a:rPr lang="it-IT"/>
                        <a:t>Sign of d</a:t>
                      </a:r>
                      <a:endParaRPr lang="en-GB"/>
                    </a:p>
                  </a:txBody>
                  <a:tcPr/>
                </a:tc>
                <a:extLst>
                  <a:ext uri="{0D108BD9-81ED-4DB2-BD59-A6C34878D82A}">
                    <a16:rowId xmlns:a16="http://schemas.microsoft.com/office/drawing/2014/main" val="208199126"/>
                  </a:ext>
                </a:extLst>
              </a:tr>
              <a:tr h="370840">
                <a:tc>
                  <a:txBody>
                    <a:bodyPr/>
                    <a:lstStyle/>
                    <a:p>
                      <a:r>
                        <a:rPr lang="it-IT"/>
                        <a:t>First</a:t>
                      </a:r>
                      <a:endParaRPr lang="en-GB"/>
                    </a:p>
                  </a:txBody>
                  <a:tcPr/>
                </a:tc>
                <a:tc>
                  <a:txBody>
                    <a:bodyPr/>
                    <a:lstStyle/>
                    <a:p>
                      <a:r>
                        <a:rPr lang="it-IT"/>
                        <a:t>1</a:t>
                      </a:r>
                      <a:endParaRPr lang="en-GB"/>
                    </a:p>
                  </a:txBody>
                  <a:tcPr/>
                </a:tc>
                <a:tc>
                  <a:txBody>
                    <a:bodyPr/>
                    <a:lstStyle/>
                    <a:p>
                      <a:r>
                        <a:rPr lang="it-IT"/>
                        <a:t>Positive</a:t>
                      </a:r>
                      <a:endParaRPr lang="en-GB"/>
                    </a:p>
                  </a:txBody>
                  <a:tcPr/>
                </a:tc>
                <a:extLst>
                  <a:ext uri="{0D108BD9-81ED-4DB2-BD59-A6C34878D82A}">
                    <a16:rowId xmlns:a16="http://schemas.microsoft.com/office/drawing/2014/main" val="3608702867"/>
                  </a:ext>
                </a:extLst>
              </a:tr>
              <a:tr h="370840">
                <a:tc>
                  <a:txBody>
                    <a:bodyPr/>
                    <a:lstStyle/>
                    <a:p>
                      <a:r>
                        <a:rPr lang="it-IT"/>
                        <a:t>Second</a:t>
                      </a:r>
                      <a:endParaRPr lang="en-GB"/>
                    </a:p>
                  </a:txBody>
                  <a:tcPr/>
                </a:tc>
                <a:tc>
                  <a:txBody>
                    <a:bodyPr/>
                    <a:lstStyle/>
                    <a:p>
                      <a:r>
                        <a:rPr lang="it-IT"/>
                        <a:t>-0.4</a:t>
                      </a:r>
                      <a:endParaRPr lang="en-GB"/>
                    </a:p>
                  </a:txBody>
                  <a:tcPr/>
                </a:tc>
                <a:tc>
                  <a:txBody>
                    <a:bodyPr/>
                    <a:lstStyle/>
                    <a:p>
                      <a:r>
                        <a:rPr lang="it-IT"/>
                        <a:t>Negative</a:t>
                      </a:r>
                      <a:endParaRPr lang="en-GB"/>
                    </a:p>
                  </a:txBody>
                  <a:tcPr/>
                </a:tc>
                <a:extLst>
                  <a:ext uri="{0D108BD9-81ED-4DB2-BD59-A6C34878D82A}">
                    <a16:rowId xmlns:a16="http://schemas.microsoft.com/office/drawing/2014/main" val="3732485149"/>
                  </a:ext>
                </a:extLst>
              </a:tr>
              <a:tr h="370840">
                <a:tc>
                  <a:txBody>
                    <a:bodyPr/>
                    <a:lstStyle/>
                    <a:p>
                      <a:r>
                        <a:rPr lang="it-IT"/>
                        <a:t>Other</a:t>
                      </a:r>
                      <a:endParaRPr lang="en-GB"/>
                    </a:p>
                  </a:txBody>
                  <a:tcPr/>
                </a:tc>
                <a:tc>
                  <a:txBody>
                    <a:bodyPr/>
                    <a:lstStyle/>
                    <a:p>
                      <a:r>
                        <a:rPr lang="it-IT"/>
                        <a:t>0</a:t>
                      </a:r>
                      <a:endParaRPr lang="en-GB"/>
                    </a:p>
                  </a:txBody>
                  <a:tcPr/>
                </a:tc>
                <a:tc>
                  <a:txBody>
                    <a:bodyPr/>
                    <a:lstStyle/>
                    <a:p>
                      <a:r>
                        <a:rPr lang="it-IT"/>
                        <a:t>Null</a:t>
                      </a:r>
                      <a:endParaRPr lang="en-GB"/>
                    </a:p>
                  </a:txBody>
                  <a:tcPr/>
                </a:tc>
                <a:extLst>
                  <a:ext uri="{0D108BD9-81ED-4DB2-BD59-A6C34878D82A}">
                    <a16:rowId xmlns:a16="http://schemas.microsoft.com/office/drawing/2014/main" val="407299635"/>
                  </a:ext>
                </a:extLst>
              </a:tr>
            </a:tbl>
          </a:graphicData>
        </a:graphic>
      </p:graphicFrame>
      <p:sp>
        <p:nvSpPr>
          <p:cNvPr id="5" name="CasellaDiTesto 4">
            <a:extLst>
              <a:ext uri="{FF2B5EF4-FFF2-40B4-BE49-F238E27FC236}">
                <a16:creationId xmlns:a16="http://schemas.microsoft.com/office/drawing/2014/main" id="{B1FAA46F-4265-4792-97A4-8C2D9FAEACB8}"/>
              </a:ext>
            </a:extLst>
          </p:cNvPr>
          <p:cNvSpPr txBox="1"/>
          <p:nvPr/>
        </p:nvSpPr>
        <p:spPr>
          <a:xfrm>
            <a:off x="7028329" y="770965"/>
            <a:ext cx="4697506" cy="3539430"/>
          </a:xfrm>
          <a:prstGeom prst="rect">
            <a:avLst/>
          </a:prstGeom>
          <a:noFill/>
        </p:spPr>
        <p:txBody>
          <a:bodyPr wrap="square" rtlCol="0">
            <a:spAutoFit/>
          </a:bodyPr>
          <a:lstStyle/>
          <a:p>
            <a:pPr marL="685800" indent="-685800">
              <a:buFont typeface="Arial" panose="020B0604020202020204" pitchFamily="34" charset="0"/>
              <a:buChar char="•"/>
            </a:pPr>
            <a:r>
              <a:rPr lang="it-IT" sz="3200"/>
              <a:t>The most active neuron’s synapses are reinforced</a:t>
            </a:r>
          </a:p>
          <a:p>
            <a:pPr marL="685800" indent="-685800">
              <a:buFont typeface="Arial" panose="020B0604020202020204" pitchFamily="34" charset="0"/>
              <a:buChar char="•"/>
            </a:pPr>
            <a:r>
              <a:rPr lang="it-IT" sz="3200"/>
              <a:t>The second most active neuron’s synapses are weakened</a:t>
            </a:r>
            <a:endParaRPr lang="en-GB" sz="3200"/>
          </a:p>
        </p:txBody>
      </p:sp>
    </p:spTree>
    <p:extLst>
      <p:ext uri="{BB962C8B-B14F-4D97-AF65-F5344CB8AC3E}">
        <p14:creationId xmlns:p14="http://schemas.microsoft.com/office/powerpoint/2010/main" val="2242179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232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902C405-2635-4980-A7BA-EA602E3DECDF}"/>
              </a:ext>
            </a:extLst>
          </p:cNvPr>
          <p:cNvSpPr txBox="1"/>
          <p:nvPr/>
        </p:nvSpPr>
        <p:spPr>
          <a:xfrm>
            <a:off x="555812" y="752101"/>
            <a:ext cx="5540188" cy="2308324"/>
          </a:xfrm>
          <a:prstGeom prst="rect">
            <a:avLst/>
          </a:prstGeom>
          <a:noFill/>
        </p:spPr>
        <p:txBody>
          <a:bodyPr wrap="square" rtlCol="0">
            <a:spAutoFit/>
          </a:bodyPr>
          <a:lstStyle/>
          <a:p>
            <a:pPr marL="685800" indent="-685800">
              <a:buFont typeface="Arial" panose="020B0604020202020204" pitchFamily="34" charset="0"/>
              <a:buChar char="•"/>
            </a:pPr>
            <a:r>
              <a:rPr lang="it-IT" sz="4800"/>
              <a:t>Biological plausibility of neural networks</a:t>
            </a:r>
            <a:endParaRPr lang="en-GB" sz="4800"/>
          </a:p>
        </p:txBody>
      </p:sp>
      <p:pic>
        <p:nvPicPr>
          <p:cNvPr id="6" name="Immagine 5" descr="Immagine che contiene testo&#10;&#10;Descrizione generata automaticamente">
            <a:extLst>
              <a:ext uri="{FF2B5EF4-FFF2-40B4-BE49-F238E27FC236}">
                <a16:creationId xmlns:a16="http://schemas.microsoft.com/office/drawing/2014/main" id="{05221DF6-4066-4EFE-87BD-0B4157416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5130" y="752101"/>
            <a:ext cx="4001058" cy="5353797"/>
          </a:xfrm>
          <a:prstGeom prst="rect">
            <a:avLst/>
          </a:prstGeom>
        </p:spPr>
      </p:pic>
    </p:spTree>
    <p:extLst>
      <p:ext uri="{BB962C8B-B14F-4D97-AF65-F5344CB8AC3E}">
        <p14:creationId xmlns:p14="http://schemas.microsoft.com/office/powerpoint/2010/main" val="2185130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902C405-2635-4980-A7BA-EA602E3DECDF}"/>
              </a:ext>
            </a:extLst>
          </p:cNvPr>
          <p:cNvSpPr txBox="1"/>
          <p:nvPr/>
        </p:nvSpPr>
        <p:spPr>
          <a:xfrm>
            <a:off x="555812" y="752101"/>
            <a:ext cx="5540188" cy="6001643"/>
          </a:xfrm>
          <a:prstGeom prst="rect">
            <a:avLst/>
          </a:prstGeom>
          <a:noFill/>
        </p:spPr>
        <p:txBody>
          <a:bodyPr wrap="square" rtlCol="0">
            <a:spAutoFit/>
          </a:bodyPr>
          <a:lstStyle/>
          <a:p>
            <a:pPr marL="685800" indent="-685800">
              <a:buFont typeface="Arial" panose="020B0604020202020204" pitchFamily="34" charset="0"/>
              <a:buChar char="•"/>
            </a:pPr>
            <a:r>
              <a:rPr lang="it-IT" sz="4800"/>
              <a:t>Biological plausibility of neural networks</a:t>
            </a:r>
            <a:endParaRPr lang="en-GB" sz="4800"/>
          </a:p>
          <a:p>
            <a:pPr marL="685800" indent="-685800">
              <a:buFont typeface="Arial" panose="020B0604020202020204" pitchFamily="34" charset="0"/>
              <a:buChar char="•"/>
            </a:pPr>
            <a:r>
              <a:rPr lang="en-GB" sz="4800"/>
              <a:t>Two main implausibilities: Backpropagation and supervised learning</a:t>
            </a:r>
            <a:endParaRPr lang="it-IT" sz="4800"/>
          </a:p>
        </p:txBody>
      </p:sp>
      <p:pic>
        <p:nvPicPr>
          <p:cNvPr id="6" name="Immagine 5" descr="Immagine che contiene testo&#10;&#10;Descrizione generata automaticamente">
            <a:extLst>
              <a:ext uri="{FF2B5EF4-FFF2-40B4-BE49-F238E27FC236}">
                <a16:creationId xmlns:a16="http://schemas.microsoft.com/office/drawing/2014/main" id="{05221DF6-4066-4EFE-87BD-0B4157416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5130" y="752101"/>
            <a:ext cx="4001058" cy="5353797"/>
          </a:xfrm>
          <a:prstGeom prst="rect">
            <a:avLst/>
          </a:prstGeom>
        </p:spPr>
      </p:pic>
    </p:spTree>
    <p:extLst>
      <p:ext uri="{BB962C8B-B14F-4D97-AF65-F5344CB8AC3E}">
        <p14:creationId xmlns:p14="http://schemas.microsoft.com/office/powerpoint/2010/main" val="3677614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902C405-2635-4980-A7BA-EA602E3DECDF}"/>
              </a:ext>
            </a:extLst>
          </p:cNvPr>
          <p:cNvSpPr txBox="1"/>
          <p:nvPr/>
        </p:nvSpPr>
        <p:spPr>
          <a:xfrm>
            <a:off x="555812" y="2644169"/>
            <a:ext cx="5540188" cy="1569660"/>
          </a:xfrm>
          <a:prstGeom prst="rect">
            <a:avLst/>
          </a:prstGeom>
          <a:noFill/>
        </p:spPr>
        <p:txBody>
          <a:bodyPr wrap="square" rtlCol="0">
            <a:spAutoFit/>
          </a:bodyPr>
          <a:lstStyle/>
          <a:p>
            <a:r>
              <a:rPr lang="it-IT" sz="4800"/>
              <a:t>Implausibility 1: backpropagation</a:t>
            </a:r>
          </a:p>
        </p:txBody>
      </p:sp>
      <p:pic>
        <p:nvPicPr>
          <p:cNvPr id="4" name="Immagine 3" descr="Immagine che contiene cosmetico&#10;&#10;Descrizione generata automaticamente">
            <a:extLst>
              <a:ext uri="{FF2B5EF4-FFF2-40B4-BE49-F238E27FC236}">
                <a16:creationId xmlns:a16="http://schemas.microsoft.com/office/drawing/2014/main" id="{3F0FFB2A-23CB-4526-86DE-11644B6F3041}"/>
              </a:ext>
            </a:extLst>
          </p:cNvPr>
          <p:cNvPicPr>
            <a:picLocks noChangeAspect="1"/>
          </p:cNvPicPr>
          <p:nvPr/>
        </p:nvPicPr>
        <p:blipFill rotWithShape="1">
          <a:blip r:embed="rId3">
            <a:extLst>
              <a:ext uri="{28A0092B-C50C-407E-A947-70E740481C1C}">
                <a14:useLocalDpi xmlns:a14="http://schemas.microsoft.com/office/drawing/2010/main" val="0"/>
              </a:ext>
            </a:extLst>
          </a:blip>
          <a:srcRect l="25311" r="18511" b="16114"/>
          <a:stretch/>
        </p:blipFill>
        <p:spPr>
          <a:xfrm>
            <a:off x="6741460" y="1373401"/>
            <a:ext cx="4894728" cy="4111197"/>
          </a:xfrm>
          <a:prstGeom prst="rect">
            <a:avLst/>
          </a:prstGeom>
        </p:spPr>
      </p:pic>
    </p:spTree>
    <p:extLst>
      <p:ext uri="{BB962C8B-B14F-4D97-AF65-F5344CB8AC3E}">
        <p14:creationId xmlns:p14="http://schemas.microsoft.com/office/powerpoint/2010/main" val="3776843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902C405-2635-4980-A7BA-EA602E3DECDF}"/>
              </a:ext>
            </a:extLst>
          </p:cNvPr>
          <p:cNvSpPr txBox="1"/>
          <p:nvPr/>
        </p:nvSpPr>
        <p:spPr>
          <a:xfrm>
            <a:off x="1447800" y="3013501"/>
            <a:ext cx="9296400" cy="830997"/>
          </a:xfrm>
          <a:prstGeom prst="rect">
            <a:avLst/>
          </a:prstGeom>
          <a:noFill/>
        </p:spPr>
        <p:txBody>
          <a:bodyPr wrap="square" rtlCol="0">
            <a:spAutoFit/>
          </a:bodyPr>
          <a:lstStyle/>
          <a:p>
            <a:r>
              <a:rPr lang="it-IT" sz="4800"/>
              <a:t>Implausibility 2: supervised learning</a:t>
            </a:r>
          </a:p>
        </p:txBody>
      </p:sp>
    </p:spTree>
    <p:extLst>
      <p:ext uri="{BB962C8B-B14F-4D97-AF65-F5344CB8AC3E}">
        <p14:creationId xmlns:p14="http://schemas.microsoft.com/office/powerpoint/2010/main" val="165926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10;&#10;Descrizione generata automaticamente">
            <a:extLst>
              <a:ext uri="{FF2B5EF4-FFF2-40B4-BE49-F238E27FC236}">
                <a16:creationId xmlns:a16="http://schemas.microsoft.com/office/drawing/2014/main" id="{F265ECEB-F7BC-4819-97BB-0DB138EDF5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5130" y="752101"/>
            <a:ext cx="4001058" cy="5353797"/>
          </a:xfrm>
          <a:prstGeom prst="rect">
            <a:avLst/>
          </a:prstGeom>
        </p:spPr>
      </p:pic>
      <p:sp>
        <p:nvSpPr>
          <p:cNvPr id="3" name="CasellaDiTesto 2">
            <a:extLst>
              <a:ext uri="{FF2B5EF4-FFF2-40B4-BE49-F238E27FC236}">
                <a16:creationId xmlns:a16="http://schemas.microsoft.com/office/drawing/2014/main" id="{90407C5F-F44C-4D3C-B2DB-2B94898E06F9}"/>
              </a:ext>
            </a:extLst>
          </p:cNvPr>
          <p:cNvSpPr txBox="1"/>
          <p:nvPr/>
        </p:nvSpPr>
        <p:spPr>
          <a:xfrm>
            <a:off x="555811" y="1536173"/>
            <a:ext cx="6113929" cy="3046988"/>
          </a:xfrm>
          <a:prstGeom prst="rect">
            <a:avLst/>
          </a:prstGeom>
          <a:noFill/>
        </p:spPr>
        <p:txBody>
          <a:bodyPr wrap="square" rtlCol="0">
            <a:spAutoFit/>
          </a:bodyPr>
          <a:lstStyle/>
          <a:p>
            <a:pPr marL="685800" indent="-685800">
              <a:buFont typeface="Arial" panose="020B0604020202020204" pitchFamily="34" charset="0"/>
              <a:buChar char="•"/>
            </a:pPr>
            <a:r>
              <a:rPr lang="it-IT" sz="4800"/>
              <a:t>No backpropagation</a:t>
            </a:r>
          </a:p>
          <a:p>
            <a:pPr marL="685800" indent="-685800">
              <a:buFont typeface="Arial" panose="020B0604020202020204" pitchFamily="34" charset="0"/>
              <a:buChar char="•"/>
            </a:pPr>
            <a:r>
              <a:rPr lang="it-IT" sz="4800"/>
              <a:t>Unsupervised learning</a:t>
            </a:r>
          </a:p>
          <a:p>
            <a:pPr marL="685800" indent="-685800">
              <a:buFont typeface="Arial" panose="020B0604020202020204" pitchFamily="34" charset="0"/>
              <a:buChar char="•"/>
            </a:pPr>
            <a:r>
              <a:rPr lang="it-IT" sz="4800"/>
              <a:t>Good performance</a:t>
            </a:r>
          </a:p>
        </p:txBody>
      </p:sp>
    </p:spTree>
    <p:extLst>
      <p:ext uri="{BB962C8B-B14F-4D97-AF65-F5344CB8AC3E}">
        <p14:creationId xmlns:p14="http://schemas.microsoft.com/office/powerpoint/2010/main" val="2290543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D994ADEB-D50A-4925-A79A-F02094F7B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4094"/>
            <a:ext cx="12192000" cy="6469811"/>
          </a:xfrm>
          <a:prstGeom prst="rect">
            <a:avLst/>
          </a:prstGeom>
        </p:spPr>
      </p:pic>
    </p:spTree>
    <p:extLst>
      <p:ext uri="{BB962C8B-B14F-4D97-AF65-F5344CB8AC3E}">
        <p14:creationId xmlns:p14="http://schemas.microsoft.com/office/powerpoint/2010/main" val="239872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99725D4A-E3BD-4316-B5A2-F856DF4D01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4094"/>
            <a:ext cx="12192000" cy="6469811"/>
          </a:xfrm>
          <a:prstGeom prst="rect">
            <a:avLst/>
          </a:prstGeom>
        </p:spPr>
      </p:pic>
    </p:spTree>
    <p:extLst>
      <p:ext uri="{BB962C8B-B14F-4D97-AF65-F5344CB8AC3E}">
        <p14:creationId xmlns:p14="http://schemas.microsoft.com/office/powerpoint/2010/main" val="221018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CasellaDiTesto 3">
                <a:extLst>
                  <a:ext uri="{FF2B5EF4-FFF2-40B4-BE49-F238E27FC236}">
                    <a16:creationId xmlns:a16="http://schemas.microsoft.com/office/drawing/2014/main" id="{E4753EDB-B05E-451C-8D04-EE4623FB0577}"/>
                  </a:ext>
                </a:extLst>
              </p:cNvPr>
              <p:cNvSpPr txBox="1"/>
              <p:nvPr/>
            </p:nvSpPr>
            <p:spPr>
              <a:xfrm>
                <a:off x="-484095" y="1403565"/>
                <a:ext cx="6580094" cy="89787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5400" b="0" i="1" smtClean="0">
                          <a:latin typeface="Cambria Math" panose="02040503050406030204" pitchFamily="18" charset="0"/>
                        </a:rPr>
                        <m:t>𝑑</m:t>
                      </m:r>
                      <m:sSub>
                        <m:sSubPr>
                          <m:ctrlPr>
                            <a:rPr lang="it-IT" sz="5400" b="0" i="1" smtClean="0">
                              <a:latin typeface="Cambria Math" panose="02040503050406030204" pitchFamily="18" charset="0"/>
                              <a:ea typeface="Cambria Math" panose="02040503050406030204" pitchFamily="18" charset="0"/>
                            </a:rPr>
                          </m:ctrlPr>
                        </m:sSubPr>
                        <m:e>
                          <m:r>
                            <a:rPr lang="it-IT" sz="5400" b="0" i="1" smtClean="0">
                              <a:latin typeface="Cambria Math" panose="02040503050406030204" pitchFamily="18" charset="0"/>
                              <a:ea typeface="Cambria Math" panose="02040503050406030204" pitchFamily="18" charset="0"/>
                            </a:rPr>
                            <m:t>𝑤</m:t>
                          </m:r>
                        </m:e>
                        <m:sub>
                          <m:r>
                            <a:rPr lang="it-IT" sz="5400" b="0" i="1" smtClean="0">
                              <a:latin typeface="Cambria Math" panose="02040503050406030204" pitchFamily="18" charset="0"/>
                              <a:ea typeface="Cambria Math" panose="02040503050406030204" pitchFamily="18" charset="0"/>
                            </a:rPr>
                            <m:t>𝑖𝑗</m:t>
                          </m:r>
                        </m:sub>
                      </m:sSub>
                      <m:r>
                        <a:rPr lang="it-IT" sz="5400" b="0" i="1" smtClean="0">
                          <a:latin typeface="Cambria Math" panose="02040503050406030204" pitchFamily="18" charset="0"/>
                          <a:ea typeface="Cambria Math" panose="02040503050406030204" pitchFamily="18" charset="0"/>
                        </a:rPr>
                        <m:t>=</m:t>
                      </m:r>
                      <m:r>
                        <a:rPr lang="it-IT" sz="5400" b="0" i="1" smtClean="0">
                          <a:latin typeface="Cambria Math" panose="02040503050406030204" pitchFamily="18" charset="0"/>
                          <a:ea typeface="Cambria Math" panose="02040503050406030204" pitchFamily="18" charset="0"/>
                        </a:rPr>
                        <m:t>𝑔</m:t>
                      </m:r>
                      <m:r>
                        <a:rPr lang="it-IT" sz="5400" b="0" i="1" smtClean="0">
                          <a:latin typeface="Cambria Math" panose="02040503050406030204" pitchFamily="18" charset="0"/>
                          <a:ea typeface="Cambria Math" panose="02040503050406030204" pitchFamily="18" charset="0"/>
                        </a:rPr>
                        <m:t>(</m:t>
                      </m:r>
                      <m:sSub>
                        <m:sSubPr>
                          <m:ctrlPr>
                            <a:rPr lang="it-IT" sz="5400" b="0" i="1" smtClean="0">
                              <a:latin typeface="Cambria Math" panose="02040503050406030204" pitchFamily="18" charset="0"/>
                              <a:ea typeface="Cambria Math" panose="02040503050406030204" pitchFamily="18" charset="0"/>
                            </a:rPr>
                          </m:ctrlPr>
                        </m:sSubPr>
                        <m:e>
                          <m:r>
                            <a:rPr lang="it-IT" sz="5400" b="0" i="1" smtClean="0">
                              <a:latin typeface="Cambria Math" panose="02040503050406030204" pitchFamily="18" charset="0"/>
                              <a:ea typeface="Cambria Math" panose="02040503050406030204" pitchFamily="18" charset="0"/>
                            </a:rPr>
                            <m:t>h</m:t>
                          </m:r>
                        </m:e>
                        <m:sub>
                          <m:r>
                            <a:rPr lang="it-IT" sz="5400" b="0" i="1" smtClean="0">
                              <a:latin typeface="Cambria Math" panose="02040503050406030204" pitchFamily="18" charset="0"/>
                              <a:ea typeface="Cambria Math" panose="02040503050406030204" pitchFamily="18" charset="0"/>
                            </a:rPr>
                            <m:t>𝑖</m:t>
                          </m:r>
                        </m:sub>
                      </m:sSub>
                      <m:r>
                        <a:rPr lang="it-IT" sz="5400" b="0" i="1" smtClean="0">
                          <a:latin typeface="Cambria Math" panose="02040503050406030204" pitchFamily="18" charset="0"/>
                          <a:ea typeface="Cambria Math" panose="02040503050406030204" pitchFamily="18" charset="0"/>
                        </a:rPr>
                        <m:t>)</m:t>
                      </m:r>
                      <m:sSub>
                        <m:sSubPr>
                          <m:ctrlPr>
                            <a:rPr lang="it-IT" sz="5400" b="0" i="1" smtClean="0">
                              <a:latin typeface="Cambria Math" panose="02040503050406030204" pitchFamily="18" charset="0"/>
                              <a:ea typeface="Cambria Math" panose="02040503050406030204" pitchFamily="18" charset="0"/>
                            </a:rPr>
                          </m:ctrlPr>
                        </m:sSubPr>
                        <m:e>
                          <m:r>
                            <a:rPr lang="it-IT" sz="5400" b="0" i="1" smtClean="0">
                              <a:latin typeface="Cambria Math" panose="02040503050406030204" pitchFamily="18" charset="0"/>
                              <a:ea typeface="Cambria Math" panose="02040503050406030204" pitchFamily="18" charset="0"/>
                            </a:rPr>
                            <m:t>𝑣</m:t>
                          </m:r>
                        </m:e>
                        <m:sub>
                          <m:r>
                            <a:rPr lang="it-IT" sz="5400" b="0" i="1" smtClean="0">
                              <a:latin typeface="Cambria Math" panose="02040503050406030204" pitchFamily="18" charset="0"/>
                              <a:ea typeface="Cambria Math" panose="02040503050406030204" pitchFamily="18" charset="0"/>
                            </a:rPr>
                            <m:t>𝑗</m:t>
                          </m:r>
                        </m:sub>
                      </m:sSub>
                    </m:oMath>
                  </m:oMathPara>
                </a14:m>
                <a:endParaRPr lang="en-GB" sz="5400"/>
              </a:p>
            </p:txBody>
          </p:sp>
        </mc:Choice>
        <mc:Fallback>
          <p:sp>
            <p:nvSpPr>
              <p:cNvPr id="4" name="CasellaDiTesto 3">
                <a:extLst>
                  <a:ext uri="{FF2B5EF4-FFF2-40B4-BE49-F238E27FC236}">
                    <a16:creationId xmlns:a16="http://schemas.microsoft.com/office/drawing/2014/main" id="{E4753EDB-B05E-451C-8D04-EE4623FB0577}"/>
                  </a:ext>
                </a:extLst>
              </p:cNvPr>
              <p:cNvSpPr txBox="1">
                <a:spLocks noRot="1" noChangeAspect="1" noMove="1" noResize="1" noEditPoints="1" noAdjustHandles="1" noChangeArrowheads="1" noChangeShapeType="1" noTextEdit="1"/>
              </p:cNvSpPr>
              <p:nvPr/>
            </p:nvSpPr>
            <p:spPr>
              <a:xfrm>
                <a:off x="-484095" y="1403565"/>
                <a:ext cx="6580094" cy="897875"/>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42719584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2862</TotalTime>
  <Words>677</Words>
  <Application>Microsoft Office PowerPoint</Application>
  <PresentationFormat>Widescreen</PresentationFormat>
  <Paragraphs>49</Paragraphs>
  <Slides>11</Slides>
  <Notes>11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11</vt:i4>
      </vt:variant>
    </vt:vector>
  </HeadingPairs>
  <TitlesOfParts>
    <vt:vector size="16" baseType="lpstr">
      <vt:lpstr>Arial</vt:lpstr>
      <vt:lpstr>Calibri</vt:lpstr>
      <vt:lpstr>Calibri Light</vt:lpstr>
      <vt:lpstr>Cambria Math</vt:lpstr>
      <vt:lpstr>Tema di Office</vt:lpstr>
      <vt:lpstr>Unsupervised neural network learning through competing hidden neurons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neural network learning through competing hidden units</dc:title>
  <dc:creator>Alessandro Dal Maso - alessandro.dalmaso2@studio.unibo.it</dc:creator>
  <cp:lastModifiedBy>Alessandro Dal Maso - alessandro.dalmaso2@studio.unibo.it</cp:lastModifiedBy>
  <cp:revision>90</cp:revision>
  <dcterms:created xsi:type="dcterms:W3CDTF">2021-01-10T08:38:52Z</dcterms:created>
  <dcterms:modified xsi:type="dcterms:W3CDTF">2021-01-18T12:41:14Z</dcterms:modified>
</cp:coreProperties>
</file>