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0">
          <p15:clr>
            <a:srgbClr val="A4A3A4"/>
          </p15:clr>
        </p15:guide>
        <p15:guide id="2" orient="horz" pos="3690">
          <p15:clr>
            <a:srgbClr val="A4A3A4"/>
          </p15:clr>
        </p15:guide>
        <p15:guide id="3" pos="2887">
          <p15:clr>
            <a:srgbClr val="A4A3A4"/>
          </p15:clr>
        </p15:guide>
        <p15:guide id="4" pos="3021">
          <p15:clr>
            <a:srgbClr val="A4A3A4"/>
          </p15:clr>
        </p15:guide>
        <p15:guide id="5" pos="5534">
          <p15:clr>
            <a:srgbClr val="A4A3A4"/>
          </p15:clr>
        </p15:guide>
        <p15:guide id="6" pos="2754">
          <p15:clr>
            <a:srgbClr val="A4A3A4"/>
          </p15:clr>
        </p15:guide>
        <p15:guide id="7" pos="2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DP" initials="o" lastIdx="1" clrIdx="0"/>
  <p:cmAuthor id="1" name="D'Agate, Salvatore" initials="DS" lastIdx="1" clrIdx="1">
    <p:extLst>
      <p:ext uri="{19B8F6BF-5375-455C-9EA6-DF929625EA0E}">
        <p15:presenceInfo xmlns:p15="http://schemas.microsoft.com/office/powerpoint/2012/main" userId="D'Agate, Salvato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9F"/>
    <a:srgbClr val="00BA38"/>
    <a:srgbClr val="F8766D"/>
    <a:srgbClr val="E49B13"/>
    <a:srgbClr val="FFFFFF"/>
    <a:srgbClr val="0ACEE8"/>
    <a:srgbClr val="9E0017"/>
    <a:srgbClr val="001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56" y="90"/>
      </p:cViewPr>
      <p:guideLst>
        <p:guide orient="horz" pos="750"/>
        <p:guide orient="horz" pos="3690"/>
        <p:guide pos="2887"/>
        <p:guide pos="3021"/>
        <p:guide pos="5534"/>
        <p:guide pos="2754"/>
        <p:guide pos="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01/02/2017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600" i="1">
                <a:latin typeface="Georgia" panose="02040502050405020303" pitchFamily="18" charset="0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4943474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Supporting heading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9702" y="4544967"/>
            <a:ext cx="6870542" cy="33342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6"/>
            <a:ext cx="8418513" cy="4324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8423275" cy="4673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3986213" cy="467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6"/>
            <a:ext cx="4000709" cy="467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260001" y="1190625"/>
            <a:ext cx="6623998" cy="4968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368300" y="1381125"/>
            <a:ext cx="8416925" cy="4734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099"/>
            <a:ext cx="3984094" cy="4676775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650" y="6437313"/>
            <a:ext cx="25495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5102" y="6437313"/>
            <a:ext cx="83012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74650" y="1075533"/>
            <a:ext cx="841622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4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99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GB" dirty="0"/>
              <a:t>Updated Model with drug-related killing parameter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Comparison with previous model – new model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5" name="Oval 14"/>
          <p:cNvSpPr/>
          <p:nvPr/>
        </p:nvSpPr>
        <p:spPr bwMode="auto">
          <a:xfrm>
            <a:off x="698500" y="1663700"/>
            <a:ext cx="1270000" cy="990600"/>
          </a:xfrm>
          <a:prstGeom prst="ellipse">
            <a:avLst/>
          </a:prstGeom>
          <a:ln>
            <a:solidFill>
              <a:srgbClr val="F8766D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>
              <a:solidFill>
                <a:schemeClr val="accent6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200" b="1" kern="0" dirty="0">
                <a:solidFill>
                  <a:srgbClr val="F8766D"/>
                </a:solidFill>
                <a:latin typeface="Arial"/>
              </a:rPr>
              <a:t>1. H9c2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98500" y="3467100"/>
            <a:ext cx="1270000" cy="990600"/>
          </a:xfrm>
          <a:prstGeom prst="ellipse">
            <a:avLst/>
          </a:prstGeom>
          <a:ln>
            <a:solidFill>
              <a:srgbClr val="D3920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>
              <a:solidFill>
                <a:srgbClr val="D3920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200" b="1" kern="0" dirty="0">
                <a:ln w="19050">
                  <a:noFill/>
                </a:ln>
                <a:solidFill>
                  <a:srgbClr val="D39200"/>
                </a:solidFill>
                <a:effectLst/>
                <a:latin typeface="Arial"/>
              </a:rPr>
              <a:t>2. iH9c2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653772" y="4348434"/>
            <a:ext cx="1270000" cy="990600"/>
          </a:xfrm>
          <a:prstGeom prst="ellipse">
            <a:avLst/>
          </a:prstGeom>
          <a:ln>
            <a:solidFill>
              <a:srgbClr val="93AA0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>
              <a:solidFill>
                <a:srgbClr val="93AA0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200" b="1" kern="0" dirty="0">
                <a:ln w="19050">
                  <a:noFill/>
                </a:ln>
                <a:solidFill>
                  <a:srgbClr val="93AA00"/>
                </a:solidFill>
                <a:latin typeface="Arial"/>
              </a:rPr>
              <a:t>3</a:t>
            </a:r>
            <a:r>
              <a:rPr lang="en-GB" sz="1200" b="1" kern="0" dirty="0">
                <a:ln w="19050">
                  <a:noFill/>
                </a:ln>
                <a:solidFill>
                  <a:srgbClr val="93AA00"/>
                </a:solidFill>
                <a:effectLst/>
                <a:latin typeface="Arial"/>
              </a:rPr>
              <a:t>. S</a:t>
            </a:r>
            <a:r>
              <a:rPr lang="en-GB" sz="1200" b="1" kern="0" baseline="-25000" dirty="0">
                <a:ln w="19050">
                  <a:noFill/>
                </a:ln>
                <a:solidFill>
                  <a:srgbClr val="93AA00"/>
                </a:solidFill>
                <a:effectLst/>
                <a:latin typeface="Arial"/>
              </a:rPr>
              <a:t>1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818215" y="4342991"/>
            <a:ext cx="1270000" cy="990600"/>
          </a:xfrm>
          <a:prstGeom prst="ellipse">
            <a:avLst/>
          </a:prstGeom>
          <a:ln>
            <a:gradFill flip="none" rotWithShape="1">
              <a:gsLst>
                <a:gs pos="0">
                  <a:srgbClr val="00BA38"/>
                </a:gs>
                <a:gs pos="100000">
                  <a:srgbClr val="00C19F"/>
                </a:gs>
              </a:gsLst>
              <a:lin ang="0" scaled="1"/>
              <a:tileRect/>
            </a:gra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>
              <a:solidFill>
                <a:srgbClr val="00BA38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200" b="1" kern="0" dirty="0">
                <a:ln w="0" cmpd="dbl">
                  <a:gradFill flip="none" rotWithShape="1">
                    <a:gsLst>
                      <a:gs pos="0">
                        <a:srgbClr val="00BA38"/>
                      </a:gs>
                      <a:gs pos="100000">
                        <a:srgbClr val="00C19F"/>
                      </a:gs>
                    </a:gsLst>
                    <a:lin ang="0" scaled="1"/>
                    <a:tileRect/>
                  </a:gradFill>
                </a:ln>
                <a:solidFill>
                  <a:srgbClr val="00BA38"/>
                </a:solidFill>
                <a:latin typeface="Arial"/>
              </a:rPr>
              <a:t>4/5.</a:t>
            </a:r>
            <a:r>
              <a:rPr lang="en-GB" sz="1200" b="1" kern="0" dirty="0">
                <a:ln w="0" cmpd="dbl">
                  <a:gradFill flip="none" rotWithShape="1">
                    <a:gsLst>
                      <a:gs pos="0">
                        <a:srgbClr val="00BA38"/>
                      </a:gs>
                      <a:gs pos="100000">
                        <a:srgbClr val="00C19F"/>
                      </a:gs>
                    </a:gsLst>
                    <a:lin ang="0" scaled="1"/>
                    <a:tileRect/>
                  </a:gradFill>
                </a:ln>
                <a:solidFill>
                  <a:srgbClr val="00BA38"/>
                </a:solidFill>
                <a:effectLst/>
                <a:latin typeface="Arial"/>
              </a:rPr>
              <a:t> S</a:t>
            </a:r>
            <a:r>
              <a:rPr lang="en-GB" sz="1200" b="1" kern="0" baseline="-25000" dirty="0">
                <a:ln w="0" cmpd="dbl">
                  <a:gradFill flip="none" rotWithShape="1">
                    <a:gsLst>
                      <a:gs pos="0">
                        <a:srgbClr val="00BA38"/>
                      </a:gs>
                      <a:gs pos="100000">
                        <a:srgbClr val="00C19F"/>
                      </a:gs>
                    </a:gsLst>
                    <a:lin ang="0" scaled="1"/>
                    <a:tileRect/>
                  </a:gradFill>
                </a:ln>
                <a:solidFill>
                  <a:srgbClr val="00BA38"/>
                </a:solidFill>
                <a:latin typeface="Arial"/>
              </a:rPr>
              <a:t>3/4</a:t>
            </a:r>
            <a:endParaRPr lang="en-GB" sz="1200" b="1" kern="0" baseline="-25000" dirty="0">
              <a:ln w="0" cmpd="dbl">
                <a:gradFill flip="none" rotWithShape="1">
                  <a:gsLst>
                    <a:gs pos="0">
                      <a:srgbClr val="00BA38"/>
                    </a:gs>
                    <a:gs pos="100000">
                      <a:srgbClr val="00C19F"/>
                    </a:gs>
                  </a:gsLst>
                  <a:lin ang="0" scaled="1"/>
                  <a:tileRect/>
                </a:gradFill>
              </a:ln>
              <a:solidFill>
                <a:srgbClr val="00BA38"/>
              </a:solidFill>
              <a:effectLst/>
              <a:latin typeface="Arial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002615" y="4342991"/>
            <a:ext cx="1270000" cy="990600"/>
          </a:xfrm>
          <a:prstGeom prst="ellipse">
            <a:avLst/>
          </a:prstGeom>
          <a:ln>
            <a:solidFill>
              <a:srgbClr val="00B9E3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>
              <a:solidFill>
                <a:srgbClr val="00B9E3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200" b="1" kern="0" dirty="0">
                <a:solidFill>
                  <a:srgbClr val="00B9E3"/>
                </a:solidFill>
                <a:latin typeface="Arial"/>
              </a:rPr>
              <a:t>6. S</a:t>
            </a:r>
            <a:r>
              <a:rPr lang="en-GB" sz="1200" b="1" kern="0" baseline="-25000" dirty="0">
                <a:solidFill>
                  <a:srgbClr val="00B9E3"/>
                </a:solidFill>
                <a:latin typeface="Arial"/>
              </a:rPr>
              <a:t>4</a:t>
            </a:r>
            <a:endParaRPr lang="en-GB" sz="1200" b="1" kern="0" baseline="-25000" dirty="0">
              <a:ln w="19050">
                <a:noFill/>
              </a:ln>
              <a:solidFill>
                <a:srgbClr val="00B9E3"/>
              </a:solidFill>
              <a:effectLst/>
              <a:latin typeface="Arial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352914" y="1716882"/>
            <a:ext cx="2052790" cy="1282700"/>
          </a:xfrm>
          <a:prstGeom prst="ellipse">
            <a:avLst/>
          </a:prstGeom>
          <a:ln>
            <a:solidFill>
              <a:srgbClr val="DB72FB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100" b="1" kern="0" dirty="0">
                <a:ln w="19050">
                  <a:noFill/>
                </a:ln>
                <a:solidFill>
                  <a:srgbClr val="DB72FB"/>
                </a:solidFill>
                <a:latin typeface="Arial"/>
              </a:rPr>
              <a:t>8</a:t>
            </a:r>
            <a:r>
              <a:rPr lang="en-GB" sz="1100" b="1" kern="0" dirty="0">
                <a:ln w="19050">
                  <a:noFill/>
                </a:ln>
                <a:solidFill>
                  <a:srgbClr val="DB72FB"/>
                </a:solidFill>
                <a:effectLst/>
                <a:latin typeface="Arial"/>
              </a:rPr>
              <a:t>. Trypomastigotes</a:t>
            </a: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100" b="1" kern="0" dirty="0">
                <a:ln w="19050">
                  <a:noFill/>
                </a:ln>
                <a:solidFill>
                  <a:srgbClr val="DB72FB"/>
                </a:solidFill>
                <a:effectLst/>
                <a:latin typeface="Arial"/>
              </a:rPr>
              <a:t>(</a:t>
            </a:r>
            <a:r>
              <a:rPr lang="en-GB" sz="1100" b="1" kern="0" dirty="0">
                <a:ln w="19050">
                  <a:noFill/>
                </a:ln>
                <a:solidFill>
                  <a:srgbClr val="DB72FB"/>
                </a:solidFill>
                <a:latin typeface="Arial"/>
              </a:rPr>
              <a:t>TR</a:t>
            </a:r>
            <a:r>
              <a:rPr lang="en-GB" sz="1100" b="1" kern="0" dirty="0">
                <a:ln w="19050">
                  <a:noFill/>
                </a:ln>
                <a:solidFill>
                  <a:srgbClr val="DB72FB"/>
                </a:solidFill>
                <a:effectLst/>
                <a:latin typeface="Arial"/>
              </a:rPr>
              <a:t>)</a:t>
            </a:r>
          </a:p>
        </p:txBody>
      </p:sp>
      <p:cxnSp>
        <p:nvCxnSpPr>
          <p:cNvPr id="21" name="Straight Arrow Connector 20"/>
          <p:cNvCxnSpPr>
            <a:stCxn id="15" idx="4"/>
            <a:endCxn id="16" idx="0"/>
          </p:cNvCxnSpPr>
          <p:nvPr/>
        </p:nvCxnSpPr>
        <p:spPr>
          <a:xfrm>
            <a:off x="1333500" y="2654300"/>
            <a:ext cx="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5"/>
            <a:endCxn id="17" idx="2"/>
          </p:cNvCxnSpPr>
          <p:nvPr/>
        </p:nvCxnSpPr>
        <p:spPr>
          <a:xfrm>
            <a:off x="1782513" y="4312630"/>
            <a:ext cx="871259" cy="531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18" idx="2"/>
          </p:cNvCxnSpPr>
          <p:nvPr/>
        </p:nvCxnSpPr>
        <p:spPr>
          <a:xfrm flipV="1">
            <a:off x="3923772" y="4838291"/>
            <a:ext cx="894443" cy="5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088215" y="483829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hape 141"/>
          <p:cNvCxnSpPr>
            <a:stCxn id="15" idx="7"/>
            <a:endCxn id="15" idx="6"/>
          </p:cNvCxnSpPr>
          <p:nvPr/>
        </p:nvCxnSpPr>
        <p:spPr>
          <a:xfrm rot="16200000" flipH="1">
            <a:off x="1700391" y="1890892"/>
            <a:ext cx="350230" cy="185987"/>
          </a:xfrm>
          <a:prstGeom prst="curvedConnector4">
            <a:avLst>
              <a:gd name="adj1" fmla="val -48673"/>
              <a:gd name="adj2" fmla="val 273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 bwMode="auto">
          <a:xfrm rot="9703333">
            <a:off x="1611496" y="2652668"/>
            <a:ext cx="819790" cy="299352"/>
          </a:xfrm>
          <a:prstGeom prst="rightArrow">
            <a:avLst/>
          </a:prstGeom>
          <a:gradFill flip="none" rotWithShape="1">
            <a:gsLst>
              <a:gs pos="79000">
                <a:srgbClr val="FFC000"/>
              </a:gs>
              <a:gs pos="10000">
                <a:srgbClr val="0070C0"/>
              </a:gs>
            </a:gsLst>
            <a:lin ang="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3083210">
            <a:off x="5009843" y="2923860"/>
            <a:ext cx="623695" cy="299352"/>
          </a:xfrm>
          <a:prstGeom prst="rightArrow">
            <a:avLst/>
          </a:prstGeom>
          <a:gradFill flip="none" rotWithShape="1">
            <a:gsLst>
              <a:gs pos="79000">
                <a:srgbClr val="0070C0"/>
              </a:gs>
              <a:gs pos="10000">
                <a:srgbClr val="C00000"/>
              </a:gs>
            </a:gsLst>
            <a:lin ang="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6800" y="1640114"/>
            <a:ext cx="413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/>
              <a:t>K</a:t>
            </a:r>
            <a:r>
              <a:rPr lang="en-GB" sz="1200" baseline="-25000" dirty="0"/>
              <a:t>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05704" y="2678809"/>
                <a:ext cx="104080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12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sz="1200" baseline="-25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04" y="2678809"/>
                <a:ext cx="1040801" cy="539571"/>
              </a:xfrm>
              <a:prstGeom prst="rect">
                <a:avLst/>
              </a:prstGeom>
              <a:blipFill>
                <a:blip r:embed="rId2" cstate="print"/>
                <a:stretch>
                  <a:fillRect l="-44118" t="-115730" r="-42353" b="-162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932385" y="2913383"/>
            <a:ext cx="72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 err="1"/>
              <a:t>TR∙K</a:t>
            </a:r>
            <a:r>
              <a:rPr lang="en-GB" sz="1200" baseline="-25000" dirty="0" err="1"/>
              <a:t>prot</a:t>
            </a:r>
            <a:endParaRPr lang="en-GB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180043" y="4201638"/>
            <a:ext cx="413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/>
              <a:t>K</a:t>
            </a:r>
            <a:r>
              <a:rPr lang="en-GB" sz="1200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0601" y="4457291"/>
            <a:ext cx="413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/>
              <a:t>K</a:t>
            </a:r>
            <a:r>
              <a:rPr lang="en-GB" sz="1200" baseline="-250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5972" y="4486320"/>
            <a:ext cx="413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/>
              <a:t>K</a:t>
            </a:r>
            <a:r>
              <a:rPr lang="en-GB" sz="1200" baseline="-25000" dirty="0"/>
              <a:t>1</a:t>
            </a:r>
          </a:p>
        </p:txBody>
      </p:sp>
      <p:cxnSp>
        <p:nvCxnSpPr>
          <p:cNvPr id="34" name="Straight Arrow Connector 33"/>
          <p:cNvCxnSpPr>
            <a:stCxn id="20" idx="2"/>
          </p:cNvCxnSpPr>
          <p:nvPr/>
        </p:nvCxnSpPr>
        <p:spPr>
          <a:xfrm flipH="1">
            <a:off x="2750574" y="2358232"/>
            <a:ext cx="602340" cy="213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36055" y="2034381"/>
            <a:ext cx="57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 err="1"/>
              <a:t>K</a:t>
            </a:r>
            <a:r>
              <a:rPr lang="en-GB" sz="1200" baseline="-25000" dirty="0" err="1"/>
              <a:t>prot</a:t>
            </a:r>
            <a:endParaRPr lang="en-GB" sz="1200" baseline="-25000" dirty="0"/>
          </a:p>
        </p:txBody>
      </p:sp>
      <p:sp>
        <p:nvSpPr>
          <p:cNvPr id="36" name="Left Brace 35"/>
          <p:cNvSpPr/>
          <p:nvPr/>
        </p:nvSpPr>
        <p:spPr>
          <a:xfrm rot="16200000">
            <a:off x="5220818" y="2547438"/>
            <a:ext cx="309716" cy="6065041"/>
          </a:xfrm>
          <a:prstGeom prst="leftBrace">
            <a:avLst>
              <a:gd name="adj1" fmla="val 559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927167" y="5824808"/>
            <a:ext cx="309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/>
              <a:t>Intracellular parasite development delay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6498545" y="1719263"/>
            <a:ext cx="1836056" cy="1282700"/>
          </a:xfrm>
          <a:prstGeom prst="ellipse">
            <a:avLst/>
          </a:prstGeom>
          <a:ln>
            <a:solidFill>
              <a:srgbClr val="619CFF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100" b="1" kern="0" dirty="0">
                <a:ln w="19050">
                  <a:noFill/>
                </a:ln>
                <a:solidFill>
                  <a:srgbClr val="619CFF"/>
                </a:solidFill>
                <a:latin typeface="Arial"/>
              </a:rPr>
              <a:t>7</a:t>
            </a:r>
            <a:r>
              <a:rPr lang="en-GB" sz="1100" b="1" kern="0" dirty="0">
                <a:ln w="19050">
                  <a:noFill/>
                </a:ln>
                <a:solidFill>
                  <a:srgbClr val="619CFF"/>
                </a:solidFill>
                <a:effectLst/>
                <a:latin typeface="Arial"/>
              </a:rPr>
              <a:t>. Amastigotes</a:t>
            </a: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100" b="1" kern="0" dirty="0">
                <a:ln w="19050">
                  <a:noFill/>
                </a:ln>
                <a:solidFill>
                  <a:srgbClr val="619CFF"/>
                </a:solidFill>
                <a:effectLst/>
                <a:latin typeface="Arial"/>
              </a:rPr>
              <a:t>(</a:t>
            </a:r>
            <a:r>
              <a:rPr lang="en-GB" sz="1100" b="1" kern="0" dirty="0">
                <a:ln w="19050">
                  <a:noFill/>
                </a:ln>
                <a:solidFill>
                  <a:srgbClr val="619CFF"/>
                </a:solidFill>
                <a:latin typeface="Arial"/>
              </a:rPr>
              <a:t>AM</a:t>
            </a:r>
            <a:r>
              <a:rPr lang="en-GB" sz="1100" b="1" kern="0" dirty="0">
                <a:ln w="19050">
                  <a:noFill/>
                </a:ln>
                <a:solidFill>
                  <a:srgbClr val="619CFF"/>
                </a:solidFill>
                <a:effectLst/>
                <a:latin typeface="Arial"/>
              </a:rPr>
              <a:t>)</a:t>
            </a:r>
          </a:p>
        </p:txBody>
      </p:sp>
      <p:cxnSp>
        <p:nvCxnSpPr>
          <p:cNvPr id="39" name="Straight Connector 38"/>
          <p:cNvCxnSpPr>
            <a:stCxn id="16" idx="6"/>
            <a:endCxn id="38" idx="4"/>
          </p:cNvCxnSpPr>
          <p:nvPr/>
        </p:nvCxnSpPr>
        <p:spPr>
          <a:xfrm flipV="1">
            <a:off x="1968500" y="3001963"/>
            <a:ext cx="5448073" cy="9604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0"/>
            <a:endCxn id="38" idx="4"/>
          </p:cNvCxnSpPr>
          <p:nvPr/>
        </p:nvCxnSpPr>
        <p:spPr>
          <a:xfrm flipV="1">
            <a:off x="3288772" y="3001963"/>
            <a:ext cx="4127801" cy="134647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8" idx="0"/>
            <a:endCxn id="38" idx="4"/>
          </p:cNvCxnSpPr>
          <p:nvPr/>
        </p:nvCxnSpPr>
        <p:spPr>
          <a:xfrm flipV="1">
            <a:off x="5453215" y="3001963"/>
            <a:ext cx="1963358" cy="134102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0"/>
            <a:endCxn id="38" idx="4"/>
          </p:cNvCxnSpPr>
          <p:nvPr/>
        </p:nvCxnSpPr>
        <p:spPr>
          <a:xfrm flipH="1" flipV="1">
            <a:off x="7416573" y="3001963"/>
            <a:ext cx="221042" cy="134102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38577" y="3272903"/>
            <a:ext cx="442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/>
              <a:t>N</a:t>
            </a:r>
            <a:r>
              <a:rPr lang="en-GB" sz="1200" baseline="-250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9620" y="3625328"/>
            <a:ext cx="442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/>
              <a:t>N</a:t>
            </a:r>
            <a:r>
              <a:rPr lang="en-GB" sz="1200" baseline="-250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55496" y="3782491"/>
            <a:ext cx="442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/>
              <a:t>N</a:t>
            </a:r>
            <a:r>
              <a:rPr lang="en-GB" sz="1200" baseline="-25000" dirty="0"/>
              <a:t>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43838" y="3670573"/>
            <a:ext cx="442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/>
              <a:t>N</a:t>
            </a:r>
            <a:r>
              <a:rPr lang="en-GB" sz="1200" baseline="-25000" dirty="0"/>
              <a:t>4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4596719" y="4072702"/>
            <a:ext cx="494908" cy="35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8449" y="4211693"/>
            <a:ext cx="442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 err="1"/>
              <a:t>K</a:t>
            </a:r>
            <a:r>
              <a:rPr lang="en-GB" sz="1200" baseline="-25000" dirty="0" err="1"/>
              <a:t>out</a:t>
            </a:r>
            <a:endParaRPr lang="en-GB" sz="12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2645188" y="4004489"/>
            <a:ext cx="494908" cy="35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61604" y="4116230"/>
            <a:ext cx="442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 err="1"/>
              <a:t>K</a:t>
            </a:r>
            <a:r>
              <a:rPr lang="en-GB" sz="1200" baseline="-25000" dirty="0" err="1"/>
              <a:t>out</a:t>
            </a:r>
            <a:endParaRPr lang="en-GB" sz="1200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93982" y="3512330"/>
            <a:ext cx="494908" cy="35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5478" y="3418145"/>
            <a:ext cx="442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GB" sz="1200" dirty="0" err="1"/>
              <a:t>K</a:t>
            </a:r>
            <a:r>
              <a:rPr lang="en-GB" sz="1200" baseline="-25000" dirty="0" err="1"/>
              <a:t>out</a:t>
            </a:r>
            <a:endParaRPr lang="en-GB" sz="1200" baseline="-25000" dirty="0"/>
          </a:p>
        </p:txBody>
      </p:sp>
      <p:sp>
        <p:nvSpPr>
          <p:cNvPr id="53" name="Curved Left Arrow 52"/>
          <p:cNvSpPr/>
          <p:nvPr/>
        </p:nvSpPr>
        <p:spPr>
          <a:xfrm>
            <a:off x="1737915" y="4653389"/>
            <a:ext cx="598885" cy="651018"/>
          </a:xfrm>
          <a:prstGeom prst="curved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Curved Left Arrow 53"/>
          <p:cNvSpPr/>
          <p:nvPr/>
        </p:nvSpPr>
        <p:spPr>
          <a:xfrm>
            <a:off x="4071550" y="4934290"/>
            <a:ext cx="598885" cy="651018"/>
          </a:xfrm>
          <a:prstGeom prst="curved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Curved Left Arrow 54"/>
          <p:cNvSpPr/>
          <p:nvPr/>
        </p:nvSpPr>
        <p:spPr>
          <a:xfrm>
            <a:off x="6285972" y="4928940"/>
            <a:ext cx="598885" cy="651018"/>
          </a:xfrm>
          <a:prstGeom prst="curved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Curved Left Arrow 55"/>
          <p:cNvSpPr/>
          <p:nvPr/>
        </p:nvSpPr>
        <p:spPr>
          <a:xfrm>
            <a:off x="2603163" y="1497774"/>
            <a:ext cx="303137" cy="498022"/>
          </a:xfrm>
          <a:prstGeom prst="curved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648923" y="1369033"/>
            <a:ext cx="494908" cy="35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81595" y="1595891"/>
            <a:ext cx="403525" cy="182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dirty="0" err="1"/>
              <a:t>E</a:t>
            </a:r>
            <a:r>
              <a:rPr lang="en-GB" sz="1600" baseline="-25000" dirty="0" err="1"/>
              <a:t>Kin</a:t>
            </a:r>
            <a:endParaRPr lang="en-GB" sz="16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1594419" y="4762757"/>
            <a:ext cx="376186" cy="1065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dirty="0"/>
              <a:t>E</a:t>
            </a:r>
            <a:r>
              <a:rPr lang="en-GB" sz="1600" baseline="-25000" dirty="0"/>
              <a:t>K1</a:t>
            </a:r>
            <a:endParaRPr lang="en-GB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7043278" y="1242998"/>
            <a:ext cx="2037102" cy="6139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dirty="0" err="1"/>
              <a:t>K</a:t>
            </a:r>
            <a:r>
              <a:rPr lang="en-GB" sz="1400" baseline="-25000" dirty="0" err="1"/>
              <a:t>death</a:t>
            </a:r>
            <a:endParaRPr lang="en-GB" sz="1400" dirty="0"/>
          </a:p>
        </p:txBody>
      </p:sp>
      <p:sp>
        <p:nvSpPr>
          <p:cNvPr id="63" name="Curved Left Arrow 62"/>
          <p:cNvSpPr/>
          <p:nvPr/>
        </p:nvSpPr>
        <p:spPr>
          <a:xfrm flipV="1">
            <a:off x="6517030" y="1466258"/>
            <a:ext cx="298060" cy="394884"/>
          </a:xfrm>
          <a:prstGeom prst="curvedLeftArrow">
            <a:avLst>
              <a:gd name="adj1" fmla="val 31047"/>
              <a:gd name="adj2" fmla="val 50000"/>
              <a:gd name="adj3" fmla="val 25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Curved Left Arrow 63"/>
          <p:cNvSpPr/>
          <p:nvPr/>
        </p:nvSpPr>
        <p:spPr>
          <a:xfrm>
            <a:off x="5206203" y="3878939"/>
            <a:ext cx="395600" cy="491324"/>
          </a:xfrm>
          <a:prstGeom prst="curved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Curved Left Arrow 64"/>
          <p:cNvSpPr/>
          <p:nvPr/>
        </p:nvSpPr>
        <p:spPr>
          <a:xfrm>
            <a:off x="3218576" y="3837532"/>
            <a:ext cx="395600" cy="491324"/>
          </a:xfrm>
          <a:prstGeom prst="curved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500" y="3865374"/>
            <a:ext cx="580978" cy="262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dirty="0" err="1"/>
              <a:t>E</a:t>
            </a:r>
            <a:r>
              <a:rPr lang="en-GB" sz="1600" baseline="-25000" dirty="0" err="1"/>
              <a:t>Kout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5897324" y="1601849"/>
            <a:ext cx="619706" cy="298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dirty="0" err="1"/>
              <a:t>E</a:t>
            </a:r>
            <a:r>
              <a:rPr lang="en-GB" sz="1600" baseline="-25000" dirty="0" err="1"/>
              <a:t>Kdeath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2998283" y="3865373"/>
            <a:ext cx="580978" cy="262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dirty="0" err="1"/>
              <a:t>E</a:t>
            </a:r>
            <a:r>
              <a:rPr lang="en-GB" sz="1600" baseline="-25000" dirty="0" err="1"/>
              <a:t>Kout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004547" y="3882535"/>
            <a:ext cx="580978" cy="262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dirty="0" err="1"/>
              <a:t>E</a:t>
            </a:r>
            <a:r>
              <a:rPr lang="en-GB" sz="1600" baseline="-25000" dirty="0" err="1"/>
              <a:t>Kout</a:t>
            </a:r>
            <a:endParaRPr lang="en-GB" sz="1600" dirty="0"/>
          </a:p>
        </p:txBody>
      </p:sp>
      <p:sp>
        <p:nvSpPr>
          <p:cNvPr id="75" name="Curved Left Arrow 74"/>
          <p:cNvSpPr/>
          <p:nvPr/>
        </p:nvSpPr>
        <p:spPr>
          <a:xfrm>
            <a:off x="276566" y="3837532"/>
            <a:ext cx="395600" cy="491324"/>
          </a:xfrm>
          <a:prstGeom prst="curved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23770" y="5013771"/>
            <a:ext cx="376186" cy="1065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dirty="0"/>
              <a:t>E</a:t>
            </a:r>
            <a:r>
              <a:rPr lang="en-GB" sz="1600" baseline="-25000" dirty="0"/>
              <a:t>K1</a:t>
            </a:r>
            <a:endParaRPr lang="en-GB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109745" y="5032256"/>
            <a:ext cx="376186" cy="1065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dirty="0"/>
              <a:t>E</a:t>
            </a:r>
            <a:r>
              <a:rPr lang="en-GB" sz="1600" baseline="-25000" dirty="0"/>
              <a:t>K1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78551301"/>
      </p:ext>
    </p:extLst>
  </p:cSld>
  <p:clrMapOvr>
    <a:masterClrMapping/>
  </p:clrMapOvr>
</p:sld>
</file>

<file path=ppt/theme/theme1.xml><?xml version="1.0" encoding="utf-8"?>
<a:theme xmlns:a="http://schemas.openxmlformats.org/drawingml/2006/main" name="GSK ">
  <a:themeElements>
    <a:clrScheme name="GSK 2015 v3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D5D1CE"/>
      </a:accent3>
      <a:accent4>
        <a:srgbClr val="BC1077"/>
      </a:accent4>
      <a:accent5>
        <a:srgbClr val="40488D"/>
      </a:accent5>
      <a:accent6>
        <a:srgbClr val="ED003C"/>
      </a:accent6>
      <a:hlink>
        <a:srgbClr val="002060"/>
      </a:hlink>
      <a:folHlink>
        <a:srgbClr val="7030A0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algn="ctr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buClr>
            <a:schemeClr val="tx1"/>
          </a:buCl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665_4x3_PowerPoint_ORIGINAL</Template>
  <TotalTime>3353</TotalTime>
  <Words>69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Georgia</vt:lpstr>
      <vt:lpstr>GSK </vt:lpstr>
      <vt:lpstr>Updated Model with drug-related killing parameter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D'Agate, Salvatore</dc:creator>
  <cp:lastModifiedBy>D'Agate, Salvatore</cp:lastModifiedBy>
  <cp:revision>45</cp:revision>
  <dcterms:created xsi:type="dcterms:W3CDTF">2016-12-09T15:43:22Z</dcterms:created>
  <dcterms:modified xsi:type="dcterms:W3CDTF">2017-02-01T12:35:53Z</dcterms:modified>
</cp:coreProperties>
</file>