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79" r:id="rId2"/>
    <p:sldId id="290" r:id="rId3"/>
    <p:sldId id="296" r:id="rId4"/>
    <p:sldId id="287" r:id="rId5"/>
    <p:sldId id="270" r:id="rId6"/>
    <p:sldId id="300" r:id="rId7"/>
    <p:sldId id="298" r:id="rId8"/>
    <p:sldId id="299" r:id="rId9"/>
    <p:sldId id="301" r:id="rId10"/>
    <p:sldId id="302" r:id="rId11"/>
    <p:sldId id="304" r:id="rId12"/>
    <p:sldId id="305" r:id="rId13"/>
    <p:sldId id="307" r:id="rId14"/>
    <p:sldId id="308" r:id="rId15"/>
    <p:sldId id="309" r:id="rId16"/>
    <p:sldId id="310" r:id="rId17"/>
    <p:sldId id="311" r:id="rId18"/>
    <p:sldId id="312" r:id="rId19"/>
    <p:sldId id="295" r:id="rId20"/>
    <p:sldId id="294" r:id="rId21"/>
    <p:sldId id="271"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383D"/>
    <a:srgbClr val="0E909E"/>
    <a:srgbClr val="095A63"/>
    <a:srgbClr val="11B0C1"/>
    <a:srgbClr val="14C9DC"/>
    <a:srgbClr val="084D54"/>
    <a:srgbClr val="10A8B8"/>
    <a:srgbClr val="014C5B"/>
    <a:srgbClr val="039E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832DAD-5F09-084D-97E1-03129F9BBE8A}" v="8" dt="2024-08-30T12:28:10.878"/>
    <p1510:client id="{4C4E656B-3134-405A-9EDE-6FB1CC8113A4}" v="21" dt="2024-08-31T12:18:29.366"/>
  </p1510:revLst>
</p1510:revInfo>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280" autoAdjust="0"/>
  </p:normalViewPr>
  <p:slideViewPr>
    <p:cSldViewPr>
      <p:cViewPr varScale="1">
        <p:scale>
          <a:sx n="111" d="100"/>
          <a:sy n="111" d="100"/>
        </p:scale>
        <p:origin x="594" y="9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8/31/2024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8/31/2024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extLst>
      <p:ext uri="{BB962C8B-B14F-4D97-AF65-F5344CB8AC3E}">
        <p14:creationId xmlns:p14="http://schemas.microsoft.com/office/powerpoint/2010/main" val="207630399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8/31/2024</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8/31/2024</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8/31/2024</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8/31/2024</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B9B9059-F1D6-41D0-95CF-D21CAA096B3A}" type="datetimeFigureOut">
              <a:rPr lang="en-US"/>
              <a:t>8/31/2024</a:t>
            </a:fld>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B9B9059-F1D6-41D0-95CF-D21CAA096B3A}" type="datetimeFigureOut">
              <a:rPr lang="en-US"/>
              <a:t>8/31/2024</a:t>
            </a:fld>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B9B9059-F1D6-41D0-95CF-D21CAA096B3A}" type="datetimeFigureOut">
              <a:rPr lang="en-US"/>
              <a:t>8/31/2024</a:t>
            </a:fld>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a:pPr/>
              <a:t>8/31/2024</a:t>
            </a:fld>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p:transition spd="slow">
    <p:push dir="u"/>
  </p:transition>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2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rgbClr val="14C9DC"/>
            </a:gs>
            <a:gs pos="71000">
              <a:srgbClr val="0E909E"/>
            </a:gs>
            <a:gs pos="100000">
              <a:srgbClr val="05383D"/>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Health Care Analysis </a:t>
            </a:r>
          </a:p>
        </p:txBody>
      </p:sp>
    </p:spTree>
    <p:extLst>
      <p:ext uri="{BB962C8B-B14F-4D97-AF65-F5344CB8AC3E}">
        <p14:creationId xmlns:p14="http://schemas.microsoft.com/office/powerpoint/2010/main" val="108287164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rgbClr val="14C9DC"/>
            </a:gs>
            <a:gs pos="71000">
              <a:srgbClr val="0E909E"/>
            </a:gs>
            <a:gs pos="100000">
              <a:srgbClr val="05383D"/>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7017" y="116632"/>
            <a:ext cx="10360501" cy="714152"/>
          </a:xfrm>
        </p:spPr>
        <p:txBody>
          <a:bodyPr/>
          <a:lstStyle/>
          <a:p>
            <a:pPr algn="ctr"/>
            <a:r>
              <a:rPr lang="en-US" dirty="0" err="1"/>
              <a:t>Sql</a:t>
            </a:r>
            <a:r>
              <a:rPr lang="en-US" dirty="0"/>
              <a:t> Queries </a:t>
            </a:r>
          </a:p>
        </p:txBody>
      </p:sp>
      <p:pic>
        <p:nvPicPr>
          <p:cNvPr id="5" name="Picture 4">
            <a:extLst>
              <a:ext uri="{FF2B5EF4-FFF2-40B4-BE49-F238E27FC236}">
                <a16:creationId xmlns:a16="http://schemas.microsoft.com/office/drawing/2014/main" id="{CEEDAC74-1DAD-C139-FA3A-5C9BC03476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05546"/>
            <a:ext cx="12188825" cy="6052454"/>
          </a:xfrm>
          <a:prstGeom prst="rect">
            <a:avLst/>
          </a:prstGeom>
        </p:spPr>
      </p:pic>
    </p:spTree>
    <p:extLst>
      <p:ext uri="{BB962C8B-B14F-4D97-AF65-F5344CB8AC3E}">
        <p14:creationId xmlns:p14="http://schemas.microsoft.com/office/powerpoint/2010/main" val="3925746214"/>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rgbClr val="14C9DC"/>
            </a:gs>
            <a:gs pos="71000">
              <a:srgbClr val="0E909E"/>
            </a:gs>
            <a:gs pos="100000">
              <a:srgbClr val="05383D"/>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7017" y="116632"/>
            <a:ext cx="10360501" cy="714152"/>
          </a:xfrm>
        </p:spPr>
        <p:txBody>
          <a:bodyPr/>
          <a:lstStyle/>
          <a:p>
            <a:pPr algn="ctr"/>
            <a:r>
              <a:rPr lang="en-US" dirty="0" err="1"/>
              <a:t>Sql</a:t>
            </a:r>
            <a:r>
              <a:rPr lang="en-US" dirty="0"/>
              <a:t> Queries </a:t>
            </a:r>
          </a:p>
        </p:txBody>
      </p:sp>
      <p:pic>
        <p:nvPicPr>
          <p:cNvPr id="4" name="Picture 3">
            <a:extLst>
              <a:ext uri="{FF2B5EF4-FFF2-40B4-BE49-F238E27FC236}">
                <a16:creationId xmlns:a16="http://schemas.microsoft.com/office/drawing/2014/main" id="{610C4CC1-400D-C1AA-9B75-3B79F51F42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0783"/>
            <a:ext cx="12188825" cy="4941649"/>
          </a:xfrm>
          <a:prstGeom prst="rect">
            <a:avLst/>
          </a:prstGeom>
        </p:spPr>
      </p:pic>
      <p:pic>
        <p:nvPicPr>
          <p:cNvPr id="7" name="Picture 6">
            <a:extLst>
              <a:ext uri="{FF2B5EF4-FFF2-40B4-BE49-F238E27FC236}">
                <a16:creationId xmlns:a16="http://schemas.microsoft.com/office/drawing/2014/main" id="{74A86912-A832-8A21-1421-5E7E389B0E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772433"/>
            <a:ext cx="12188825" cy="1085567"/>
          </a:xfrm>
          <a:prstGeom prst="rect">
            <a:avLst/>
          </a:prstGeom>
        </p:spPr>
      </p:pic>
    </p:spTree>
    <p:extLst>
      <p:ext uri="{BB962C8B-B14F-4D97-AF65-F5344CB8AC3E}">
        <p14:creationId xmlns:p14="http://schemas.microsoft.com/office/powerpoint/2010/main" val="1615716929"/>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rgbClr val="14C9DC"/>
            </a:gs>
            <a:gs pos="71000">
              <a:srgbClr val="0E909E"/>
            </a:gs>
            <a:gs pos="100000">
              <a:srgbClr val="05383D"/>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7017" y="116632"/>
            <a:ext cx="10360501" cy="714152"/>
          </a:xfrm>
        </p:spPr>
        <p:txBody>
          <a:bodyPr/>
          <a:lstStyle/>
          <a:p>
            <a:pPr algn="ctr"/>
            <a:r>
              <a:rPr lang="en-IN" dirty="0"/>
              <a:t>KPI’s</a:t>
            </a:r>
            <a:endParaRPr lang="en-US" dirty="0"/>
          </a:p>
        </p:txBody>
      </p:sp>
      <p:sp>
        <p:nvSpPr>
          <p:cNvPr id="5" name="TextBox 4">
            <a:extLst>
              <a:ext uri="{FF2B5EF4-FFF2-40B4-BE49-F238E27FC236}">
                <a16:creationId xmlns:a16="http://schemas.microsoft.com/office/drawing/2014/main" id="{D7245942-D420-373A-9F11-4A4E88A04402}"/>
              </a:ext>
            </a:extLst>
          </p:cNvPr>
          <p:cNvSpPr txBox="1"/>
          <p:nvPr/>
        </p:nvSpPr>
        <p:spPr>
          <a:xfrm>
            <a:off x="608655" y="1351508"/>
            <a:ext cx="11017224" cy="4154984"/>
          </a:xfrm>
          <a:prstGeom prst="rect">
            <a:avLst/>
          </a:prstGeom>
          <a:noFill/>
        </p:spPr>
        <p:txBody>
          <a:bodyPr wrap="square">
            <a:spAutoFit/>
          </a:bodyPr>
          <a:lstStyle/>
          <a:p>
            <a:pPr marL="342900" indent="-342900" algn="ctr">
              <a:buFont typeface="+mj-lt"/>
              <a:buAutoNum type="arabicPeriod"/>
            </a:pPr>
            <a:r>
              <a:rPr lang="en-IN" dirty="0">
                <a:latin typeface="+mj-lt"/>
              </a:rPr>
              <a:t>Number of Patients across various summaries</a:t>
            </a:r>
          </a:p>
          <a:p>
            <a:pPr marL="342900" indent="-342900" algn="ctr">
              <a:buFont typeface="+mj-lt"/>
              <a:buAutoNum type="arabicPeriod"/>
            </a:pPr>
            <a:endParaRPr lang="en-IN" dirty="0">
              <a:latin typeface="+mj-lt"/>
            </a:endParaRPr>
          </a:p>
          <a:p>
            <a:pPr marL="342900" indent="-342900" algn="ctr">
              <a:buFont typeface="+mj-lt"/>
              <a:buAutoNum type="arabicPeriod"/>
            </a:pPr>
            <a:r>
              <a:rPr lang="en-IN" dirty="0">
                <a:latin typeface="+mj-lt"/>
              </a:rPr>
              <a:t>Profit Vs Non-Profit Stats</a:t>
            </a:r>
          </a:p>
          <a:p>
            <a:pPr marL="342900" indent="-342900" algn="ctr">
              <a:buFont typeface="+mj-lt"/>
              <a:buAutoNum type="arabicPeriod"/>
            </a:pPr>
            <a:endParaRPr lang="en-IN" dirty="0">
              <a:latin typeface="+mj-lt"/>
            </a:endParaRPr>
          </a:p>
          <a:p>
            <a:pPr marL="342900" indent="-342900" algn="ctr">
              <a:buFont typeface="+mj-lt"/>
              <a:buAutoNum type="arabicPeriod"/>
            </a:pPr>
            <a:r>
              <a:rPr lang="en-IN" dirty="0">
                <a:latin typeface="+mj-lt"/>
              </a:rPr>
              <a:t>Chain Organizations </a:t>
            </a:r>
            <a:r>
              <a:rPr lang="en-IN" dirty="0" err="1">
                <a:latin typeface="+mj-lt"/>
              </a:rPr>
              <a:t>w.r.t.</a:t>
            </a:r>
            <a:r>
              <a:rPr lang="en-IN" dirty="0">
                <a:latin typeface="+mj-lt"/>
              </a:rPr>
              <a:t> Total Performance Score as No Score</a:t>
            </a:r>
          </a:p>
          <a:p>
            <a:pPr marL="342900" indent="-342900" algn="ctr">
              <a:buFont typeface="+mj-lt"/>
              <a:buAutoNum type="arabicPeriod"/>
            </a:pPr>
            <a:endParaRPr lang="en-IN" dirty="0">
              <a:latin typeface="+mj-lt"/>
            </a:endParaRPr>
          </a:p>
          <a:p>
            <a:pPr marL="342900" indent="-342900" algn="ctr">
              <a:buFont typeface="+mj-lt"/>
              <a:buAutoNum type="arabicPeriod"/>
            </a:pPr>
            <a:r>
              <a:rPr lang="en-IN" dirty="0">
                <a:latin typeface="+mj-lt"/>
              </a:rPr>
              <a:t>Dialysis Stations Stats</a:t>
            </a:r>
          </a:p>
          <a:p>
            <a:pPr marL="342900" indent="-342900" algn="ctr">
              <a:buFont typeface="+mj-lt"/>
              <a:buAutoNum type="arabicPeriod"/>
            </a:pPr>
            <a:endParaRPr lang="en-IN" dirty="0">
              <a:latin typeface="+mj-lt"/>
            </a:endParaRPr>
          </a:p>
          <a:p>
            <a:pPr marL="342900" indent="-342900" algn="ctr">
              <a:buFont typeface="+mj-lt"/>
              <a:buAutoNum type="arabicPeriod"/>
            </a:pPr>
            <a:r>
              <a:rPr lang="en-IN" dirty="0">
                <a:latin typeface="+mj-lt"/>
              </a:rPr>
              <a:t># of Category Text  - As Expected</a:t>
            </a:r>
          </a:p>
          <a:p>
            <a:pPr marL="342900" indent="-342900" algn="ctr">
              <a:buFont typeface="+mj-lt"/>
              <a:buAutoNum type="arabicPeriod"/>
            </a:pPr>
            <a:endParaRPr lang="en-IN" dirty="0">
              <a:latin typeface="+mj-lt"/>
            </a:endParaRPr>
          </a:p>
          <a:p>
            <a:pPr marL="342900" indent="-342900" algn="ctr">
              <a:buFont typeface="+mj-lt"/>
              <a:buAutoNum type="arabicPeriod"/>
            </a:pPr>
            <a:r>
              <a:rPr lang="en-IN" dirty="0">
                <a:latin typeface="+mj-lt"/>
              </a:rPr>
              <a:t>Average Payment Reduction Rate</a:t>
            </a:r>
          </a:p>
        </p:txBody>
      </p:sp>
    </p:spTree>
    <p:extLst>
      <p:ext uri="{BB962C8B-B14F-4D97-AF65-F5344CB8AC3E}">
        <p14:creationId xmlns:p14="http://schemas.microsoft.com/office/powerpoint/2010/main" val="545192521"/>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rgbClr val="14C9DC"/>
            </a:gs>
            <a:gs pos="71000">
              <a:srgbClr val="0E909E"/>
            </a:gs>
            <a:gs pos="100000">
              <a:srgbClr val="05383D"/>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161" y="980728"/>
            <a:ext cx="10360501" cy="714152"/>
          </a:xfrm>
        </p:spPr>
        <p:txBody>
          <a:bodyPr>
            <a:normAutofit fontScale="90000"/>
          </a:bodyPr>
          <a:lstStyle/>
          <a:p>
            <a:pPr algn="ctr"/>
            <a:r>
              <a:rPr lang="en-IN" dirty="0"/>
              <a:t>KPI’s 1 </a:t>
            </a:r>
            <a:r>
              <a:rPr lang="en-IN" dirty="0">
                <a:latin typeface="+mj-lt"/>
              </a:rPr>
              <a:t>Number of Patients across various summaries</a:t>
            </a:r>
            <a:br>
              <a:rPr lang="en-IN" dirty="0">
                <a:latin typeface="+mj-lt"/>
              </a:rPr>
            </a:br>
            <a:endParaRPr lang="en-US" dirty="0"/>
          </a:p>
        </p:txBody>
      </p:sp>
      <p:pic>
        <p:nvPicPr>
          <p:cNvPr id="4" name="Picture 3" descr="A screenshot of a graph&#10;&#10;Description automatically generated">
            <a:extLst>
              <a:ext uri="{FF2B5EF4-FFF2-40B4-BE49-F238E27FC236}">
                <a16:creationId xmlns:a16="http://schemas.microsoft.com/office/drawing/2014/main" id="{8F5EB128-D44B-4FE9-89A8-94C2F81598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97" y="1484784"/>
            <a:ext cx="5651460" cy="4746276"/>
          </a:xfrm>
          <a:prstGeom prst="rect">
            <a:avLst/>
          </a:prstGeom>
        </p:spPr>
      </p:pic>
      <p:sp>
        <p:nvSpPr>
          <p:cNvPr id="3" name="Rectangle 2">
            <a:extLst>
              <a:ext uri="{FF2B5EF4-FFF2-40B4-BE49-F238E27FC236}">
                <a16:creationId xmlns:a16="http://schemas.microsoft.com/office/drawing/2014/main" id="{154F6690-F894-E14D-F381-A3D4A2A6AF1F}"/>
              </a:ext>
            </a:extLst>
          </p:cNvPr>
          <p:cNvSpPr/>
          <p:nvPr/>
        </p:nvSpPr>
        <p:spPr>
          <a:xfrm>
            <a:off x="6060169" y="1484784"/>
            <a:ext cx="5904656" cy="474627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Insight: </a:t>
            </a:r>
          </a:p>
          <a:p>
            <a:pPr algn="ctr"/>
            <a:r>
              <a:rPr lang="en-US" b="1" dirty="0"/>
              <a:t>Trend Observations:</a:t>
            </a:r>
            <a:r>
              <a:rPr lang="en-US" dirty="0"/>
              <a:t> Identified a consistent increase in patient numbers in certain facilities </a:t>
            </a:r>
            <a:endParaRPr lang="it-IT" dirty="0"/>
          </a:p>
        </p:txBody>
      </p:sp>
    </p:spTree>
    <p:extLst>
      <p:ext uri="{BB962C8B-B14F-4D97-AF65-F5344CB8AC3E}">
        <p14:creationId xmlns:p14="http://schemas.microsoft.com/office/powerpoint/2010/main" val="2377544378"/>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rgbClr val="14C9DC"/>
            </a:gs>
            <a:gs pos="71000">
              <a:srgbClr val="0E909E"/>
            </a:gs>
            <a:gs pos="100000">
              <a:srgbClr val="05383D"/>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161" y="980728"/>
            <a:ext cx="10360501" cy="714152"/>
          </a:xfrm>
        </p:spPr>
        <p:txBody>
          <a:bodyPr>
            <a:normAutofit fontScale="90000"/>
          </a:bodyPr>
          <a:lstStyle/>
          <a:p>
            <a:pPr algn="ctr"/>
            <a:r>
              <a:rPr lang="en-IN" dirty="0"/>
              <a:t>KPI’s 2 </a:t>
            </a:r>
            <a:r>
              <a:rPr lang="en-IN" dirty="0">
                <a:latin typeface="+mj-lt"/>
              </a:rPr>
              <a:t>Profit Vs Non-Profit Stats</a:t>
            </a:r>
            <a:br>
              <a:rPr lang="en-IN" dirty="0">
                <a:latin typeface="+mj-lt"/>
              </a:rPr>
            </a:br>
            <a:br>
              <a:rPr lang="en-IN" dirty="0">
                <a:latin typeface="+mj-lt"/>
              </a:rPr>
            </a:br>
            <a:endParaRPr lang="en-US" dirty="0"/>
          </a:p>
        </p:txBody>
      </p:sp>
      <p:pic>
        <p:nvPicPr>
          <p:cNvPr id="5" name="Picture 4" descr="A pie chart with a pink and blue circle&#10;&#10;Description automatically generated">
            <a:extLst>
              <a:ext uri="{FF2B5EF4-FFF2-40B4-BE49-F238E27FC236}">
                <a16:creationId xmlns:a16="http://schemas.microsoft.com/office/drawing/2014/main" id="{34D967D3-8FCC-6905-AE9C-08CA1AED32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48" y="1592319"/>
            <a:ext cx="5357234" cy="3673361"/>
          </a:xfrm>
          <a:prstGeom prst="rect">
            <a:avLst/>
          </a:prstGeom>
        </p:spPr>
      </p:pic>
      <p:sp>
        <p:nvSpPr>
          <p:cNvPr id="3" name="Rectangle 2">
            <a:extLst>
              <a:ext uri="{FF2B5EF4-FFF2-40B4-BE49-F238E27FC236}">
                <a16:creationId xmlns:a16="http://schemas.microsoft.com/office/drawing/2014/main" id="{3B6108F8-68FB-5CAB-5849-175408011317}"/>
              </a:ext>
            </a:extLst>
          </p:cNvPr>
          <p:cNvSpPr/>
          <p:nvPr/>
        </p:nvSpPr>
        <p:spPr>
          <a:xfrm>
            <a:off x="5878388" y="1256615"/>
            <a:ext cx="5904656" cy="4344768"/>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Insight: </a:t>
            </a:r>
          </a:p>
          <a:p>
            <a:pPr algn="ctr"/>
            <a:r>
              <a:rPr lang="en-US" b="1" dirty="0"/>
              <a:t>Profit Dominance: 90% of the healthcare facilities analyzed are profit-driven, with the remaining 10% being non-profit.</a:t>
            </a:r>
          </a:p>
          <a:p>
            <a:pPr algn="ctr"/>
            <a:r>
              <a:rPr lang="en-US" b="1" dirty="0"/>
              <a:t>Operational Efficiency: Profit facilities may have higher patient satisfaction, but the financial analysis shows non-profits often achieve lower costs, reflecting in their ability to manage resources effectively despite financial constraints.</a:t>
            </a:r>
          </a:p>
        </p:txBody>
      </p:sp>
    </p:spTree>
    <p:extLst>
      <p:ext uri="{BB962C8B-B14F-4D97-AF65-F5344CB8AC3E}">
        <p14:creationId xmlns:p14="http://schemas.microsoft.com/office/powerpoint/2010/main" val="3205550716"/>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rgbClr val="14C9DC"/>
            </a:gs>
            <a:gs pos="71000">
              <a:srgbClr val="0E909E"/>
            </a:gs>
            <a:gs pos="100000">
              <a:srgbClr val="05383D"/>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161" y="980728"/>
            <a:ext cx="10360501" cy="714152"/>
          </a:xfrm>
        </p:spPr>
        <p:txBody>
          <a:bodyPr>
            <a:normAutofit fontScale="90000"/>
          </a:bodyPr>
          <a:lstStyle/>
          <a:p>
            <a:pPr algn="ctr"/>
            <a:r>
              <a:rPr lang="en-IN" dirty="0"/>
              <a:t>KPI’s 3 </a:t>
            </a:r>
            <a:r>
              <a:rPr lang="en-IN" dirty="0">
                <a:latin typeface="+mj-lt"/>
              </a:rPr>
              <a:t>Chain Organizations </a:t>
            </a:r>
            <a:r>
              <a:rPr lang="en-IN" dirty="0" err="1">
                <a:latin typeface="+mj-lt"/>
              </a:rPr>
              <a:t>w.r.t.</a:t>
            </a:r>
            <a:r>
              <a:rPr lang="en-IN" dirty="0">
                <a:latin typeface="+mj-lt"/>
              </a:rPr>
              <a:t> Total Performance Score as No Score</a:t>
            </a:r>
            <a:br>
              <a:rPr lang="en-IN" dirty="0">
                <a:latin typeface="+mj-lt"/>
              </a:rPr>
            </a:br>
            <a:endParaRPr lang="en-US" dirty="0"/>
          </a:p>
        </p:txBody>
      </p:sp>
      <p:pic>
        <p:nvPicPr>
          <p:cNvPr id="4" name="Picture 3" descr="A graph with colored squares&#10;&#10;Description automatically generated">
            <a:extLst>
              <a:ext uri="{FF2B5EF4-FFF2-40B4-BE49-F238E27FC236}">
                <a16:creationId xmlns:a16="http://schemas.microsoft.com/office/drawing/2014/main" id="{3206AADD-854D-D4C6-9AE6-7EDA2FCDA3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414" y="1556791"/>
            <a:ext cx="5922816" cy="4032448"/>
          </a:xfrm>
          <a:prstGeom prst="rect">
            <a:avLst/>
          </a:prstGeom>
        </p:spPr>
      </p:pic>
      <p:sp>
        <p:nvSpPr>
          <p:cNvPr id="5" name="Rectangle 4">
            <a:extLst>
              <a:ext uri="{FF2B5EF4-FFF2-40B4-BE49-F238E27FC236}">
                <a16:creationId xmlns:a16="http://schemas.microsoft.com/office/drawing/2014/main" id="{37E99194-56E0-167E-C6B0-53C0BCF3D7A4}"/>
              </a:ext>
            </a:extLst>
          </p:cNvPr>
          <p:cNvSpPr/>
          <p:nvPr/>
        </p:nvSpPr>
        <p:spPr>
          <a:xfrm>
            <a:off x="6160256" y="1556792"/>
            <a:ext cx="5904656" cy="4032448"/>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Insight: </a:t>
            </a:r>
          </a:p>
          <a:p>
            <a:pPr algn="ctr"/>
            <a:r>
              <a:rPr lang="en-US" b="1" dirty="0"/>
              <a:t>Performance Consistency: Chain organizations show more consistency in their Total Performance Scores, suggesting standardized processes across locations. No Score Anomalies: A notable percentage of chain facilities have no scores reported, possibly due to new acquisitions or reporting lags.</a:t>
            </a:r>
          </a:p>
        </p:txBody>
      </p:sp>
    </p:spTree>
    <p:extLst>
      <p:ext uri="{BB962C8B-B14F-4D97-AF65-F5344CB8AC3E}">
        <p14:creationId xmlns:p14="http://schemas.microsoft.com/office/powerpoint/2010/main" val="2016406731"/>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rgbClr val="14C9DC"/>
            </a:gs>
            <a:gs pos="71000">
              <a:srgbClr val="0E909E"/>
            </a:gs>
            <a:gs pos="100000">
              <a:srgbClr val="05383D"/>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161" y="980728"/>
            <a:ext cx="10360501" cy="714152"/>
          </a:xfrm>
        </p:spPr>
        <p:txBody>
          <a:bodyPr>
            <a:normAutofit fontScale="90000"/>
          </a:bodyPr>
          <a:lstStyle/>
          <a:p>
            <a:pPr algn="ctr"/>
            <a:r>
              <a:rPr lang="en-IN" dirty="0"/>
              <a:t>KPI’s 4 </a:t>
            </a:r>
            <a:r>
              <a:rPr lang="en-IN" dirty="0">
                <a:latin typeface="+mj-lt"/>
              </a:rPr>
              <a:t>Dialysis Stations Stats</a:t>
            </a:r>
            <a:br>
              <a:rPr lang="en-IN" dirty="0">
                <a:latin typeface="+mj-lt"/>
              </a:rPr>
            </a:br>
            <a:br>
              <a:rPr lang="en-IN" dirty="0">
                <a:latin typeface="+mj-lt"/>
              </a:rPr>
            </a:br>
            <a:endParaRPr lang="en-US" dirty="0"/>
          </a:p>
        </p:txBody>
      </p:sp>
      <p:pic>
        <p:nvPicPr>
          <p:cNvPr id="5" name="Picture 4" descr="A map of the united states&#10;&#10;Description automatically generated">
            <a:extLst>
              <a:ext uri="{FF2B5EF4-FFF2-40B4-BE49-F238E27FC236}">
                <a16:creationId xmlns:a16="http://schemas.microsoft.com/office/drawing/2014/main" id="{0FAA4E41-7AC3-504F-E291-D9F052E488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756" y="1592796"/>
            <a:ext cx="5378963" cy="3672408"/>
          </a:xfrm>
          <a:prstGeom prst="rect">
            <a:avLst/>
          </a:prstGeom>
        </p:spPr>
      </p:pic>
      <p:pic>
        <p:nvPicPr>
          <p:cNvPr id="3" name="Picture 2">
            <a:extLst>
              <a:ext uri="{FF2B5EF4-FFF2-40B4-BE49-F238E27FC236}">
                <a16:creationId xmlns:a16="http://schemas.microsoft.com/office/drawing/2014/main" id="{FD901BCA-C4D5-4C58-4258-7AF93536A8F9}"/>
              </a:ext>
            </a:extLst>
          </p:cNvPr>
          <p:cNvPicPr>
            <a:picLocks noChangeAspect="1"/>
          </p:cNvPicPr>
          <p:nvPr/>
        </p:nvPicPr>
        <p:blipFill>
          <a:blip r:embed="rId4"/>
          <a:stretch>
            <a:fillRect/>
          </a:stretch>
        </p:blipFill>
        <p:spPr>
          <a:xfrm>
            <a:off x="5664774" y="978195"/>
            <a:ext cx="6334293" cy="4901609"/>
          </a:xfrm>
          <a:prstGeom prst="rect">
            <a:avLst/>
          </a:prstGeom>
        </p:spPr>
      </p:pic>
    </p:spTree>
    <p:extLst>
      <p:ext uri="{BB962C8B-B14F-4D97-AF65-F5344CB8AC3E}">
        <p14:creationId xmlns:p14="http://schemas.microsoft.com/office/powerpoint/2010/main" val="623436495"/>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rgbClr val="14C9DC"/>
            </a:gs>
            <a:gs pos="71000">
              <a:srgbClr val="0E909E"/>
            </a:gs>
            <a:gs pos="100000">
              <a:srgbClr val="05383D"/>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161" y="1412776"/>
            <a:ext cx="10360501" cy="714152"/>
          </a:xfrm>
        </p:spPr>
        <p:txBody>
          <a:bodyPr lIns="122400">
            <a:normAutofit fontScale="90000"/>
          </a:bodyPr>
          <a:lstStyle/>
          <a:p>
            <a:pPr algn="ctr"/>
            <a:r>
              <a:rPr lang="en-IN" dirty="0"/>
              <a:t>KPI’s 5 </a:t>
            </a:r>
            <a:r>
              <a:rPr lang="en-IN" dirty="0">
                <a:latin typeface="+mj-lt"/>
              </a:rPr>
              <a:t># of Category Text  - As Expected</a:t>
            </a:r>
            <a:br>
              <a:rPr lang="en-IN" dirty="0">
                <a:latin typeface="+mj-lt"/>
              </a:rPr>
            </a:br>
            <a:br>
              <a:rPr lang="en-IN" dirty="0">
                <a:latin typeface="+mj-lt"/>
              </a:rPr>
            </a:br>
            <a:br>
              <a:rPr lang="en-IN" dirty="0">
                <a:latin typeface="+mj-lt"/>
              </a:rPr>
            </a:br>
            <a:endParaRPr lang="en-US" dirty="0"/>
          </a:p>
        </p:txBody>
      </p:sp>
      <p:pic>
        <p:nvPicPr>
          <p:cNvPr id="4" name="Picture 3" descr="A screenshot of a graph&#10;&#10;Description automatically generated">
            <a:extLst>
              <a:ext uri="{FF2B5EF4-FFF2-40B4-BE49-F238E27FC236}">
                <a16:creationId xmlns:a16="http://schemas.microsoft.com/office/drawing/2014/main" id="{18AAD26D-9B8F-F58A-1833-6E0EB637B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756" y="1196752"/>
            <a:ext cx="5513990" cy="4032448"/>
          </a:xfrm>
          <a:prstGeom prst="rect">
            <a:avLst/>
          </a:prstGeom>
        </p:spPr>
      </p:pic>
      <p:sp>
        <p:nvSpPr>
          <p:cNvPr id="5" name="Rectangle 4">
            <a:extLst>
              <a:ext uri="{FF2B5EF4-FFF2-40B4-BE49-F238E27FC236}">
                <a16:creationId xmlns:a16="http://schemas.microsoft.com/office/drawing/2014/main" id="{6A262239-B775-FD45-1867-DC507C8B8C93}"/>
              </a:ext>
            </a:extLst>
          </p:cNvPr>
          <p:cNvSpPr/>
          <p:nvPr/>
        </p:nvSpPr>
        <p:spPr>
          <a:xfrm>
            <a:off x="5950396" y="1196752"/>
            <a:ext cx="5904656" cy="4032448"/>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Insight: </a:t>
            </a:r>
          </a:p>
          <a:p>
            <a:pPr algn="ctr"/>
            <a:r>
              <a:rPr lang="en-US" b="1" dirty="0"/>
              <a:t>Expectation vs. Reality: Most facilities meet the expected performance in this category, but outliers suggest areas for further investigation or improvement.</a:t>
            </a:r>
          </a:p>
        </p:txBody>
      </p:sp>
    </p:spTree>
    <p:extLst>
      <p:ext uri="{BB962C8B-B14F-4D97-AF65-F5344CB8AC3E}">
        <p14:creationId xmlns:p14="http://schemas.microsoft.com/office/powerpoint/2010/main" val="2234455593"/>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rgbClr val="14C9DC"/>
            </a:gs>
            <a:gs pos="71000">
              <a:srgbClr val="0E909E"/>
            </a:gs>
            <a:gs pos="100000">
              <a:srgbClr val="05383D"/>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160" y="1628800"/>
            <a:ext cx="10360501" cy="714152"/>
          </a:xfrm>
        </p:spPr>
        <p:txBody>
          <a:bodyPr anchor="ctr">
            <a:normAutofit fontScale="90000"/>
          </a:bodyPr>
          <a:lstStyle/>
          <a:p>
            <a:pPr algn="ctr"/>
            <a:r>
              <a:rPr lang="en-IN" dirty="0"/>
              <a:t>KPI’s 6 </a:t>
            </a:r>
            <a:r>
              <a:rPr lang="en-IN" dirty="0">
                <a:latin typeface="+mj-lt"/>
              </a:rPr>
              <a:t>Average Payment Reduction Rate</a:t>
            </a:r>
            <a:br>
              <a:rPr lang="en-IN" dirty="0">
                <a:latin typeface="+mj-lt"/>
              </a:rPr>
            </a:br>
            <a:br>
              <a:rPr lang="en-IN" dirty="0">
                <a:latin typeface="+mj-lt"/>
              </a:rPr>
            </a:br>
            <a:br>
              <a:rPr lang="en-IN" dirty="0">
                <a:latin typeface="+mj-lt"/>
              </a:rPr>
            </a:br>
            <a:br>
              <a:rPr lang="en-IN" dirty="0">
                <a:latin typeface="+mj-lt"/>
              </a:rPr>
            </a:br>
            <a:endParaRPr lang="en-US" dirty="0"/>
          </a:p>
        </p:txBody>
      </p:sp>
      <p:pic>
        <p:nvPicPr>
          <p:cNvPr id="5" name="Picture 4" descr="A close-up of a white card&#10;&#10;Description automatically generated">
            <a:extLst>
              <a:ext uri="{FF2B5EF4-FFF2-40B4-BE49-F238E27FC236}">
                <a16:creationId xmlns:a16="http://schemas.microsoft.com/office/drawing/2014/main" id="{89484965-A1AD-7478-E00C-CFD42A3E31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756" y="2993988"/>
            <a:ext cx="5656629" cy="2016224"/>
          </a:xfrm>
          <a:prstGeom prst="rect">
            <a:avLst/>
          </a:prstGeom>
        </p:spPr>
      </p:pic>
      <p:sp>
        <p:nvSpPr>
          <p:cNvPr id="3" name="Rectangle 2">
            <a:extLst>
              <a:ext uri="{FF2B5EF4-FFF2-40B4-BE49-F238E27FC236}">
                <a16:creationId xmlns:a16="http://schemas.microsoft.com/office/drawing/2014/main" id="{835C09A6-1BDD-1F5B-1E3D-AE7ED51EB3B9}"/>
              </a:ext>
            </a:extLst>
          </p:cNvPr>
          <p:cNvSpPr/>
          <p:nvPr/>
        </p:nvSpPr>
        <p:spPr>
          <a:xfrm>
            <a:off x="5950396" y="1988840"/>
            <a:ext cx="5904656" cy="4248472"/>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Insight: </a:t>
            </a:r>
          </a:p>
          <a:p>
            <a:pPr algn="ctr"/>
            <a:r>
              <a:rPr lang="en-US" b="1" dirty="0"/>
              <a:t>Cost Control Effectiveness: The average payment reduction rate across facilities is 0.31%, with higher-performing facilities achieving even lower rates, indicating superior cost management.</a:t>
            </a:r>
          </a:p>
          <a:p>
            <a:pPr algn="ctr"/>
            <a:r>
              <a:rPr lang="en-US" b="1" dirty="0"/>
              <a:t>Financial Impact: Facilities with higher reduction rates tend to underperform, highlighting the financial challenges they face and the potential need for strategic improvements..</a:t>
            </a:r>
          </a:p>
        </p:txBody>
      </p:sp>
    </p:spTree>
    <p:extLst>
      <p:ext uri="{BB962C8B-B14F-4D97-AF65-F5344CB8AC3E}">
        <p14:creationId xmlns:p14="http://schemas.microsoft.com/office/powerpoint/2010/main" val="3256380821"/>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rgbClr val="14C9DC"/>
            </a:gs>
            <a:gs pos="71000">
              <a:srgbClr val="0E909E"/>
            </a:gs>
            <a:gs pos="100000">
              <a:srgbClr val="05383D"/>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7017" y="116632"/>
            <a:ext cx="10360501" cy="714152"/>
          </a:xfrm>
        </p:spPr>
        <p:txBody>
          <a:bodyPr/>
          <a:lstStyle/>
          <a:p>
            <a:pPr algn="ctr"/>
            <a:r>
              <a:rPr lang="en-US" dirty="0"/>
              <a:t>Challenges </a:t>
            </a:r>
          </a:p>
        </p:txBody>
      </p:sp>
      <p:sp>
        <p:nvSpPr>
          <p:cNvPr id="4" name="TextBox 3">
            <a:extLst>
              <a:ext uri="{FF2B5EF4-FFF2-40B4-BE49-F238E27FC236}">
                <a16:creationId xmlns:a16="http://schemas.microsoft.com/office/drawing/2014/main" id="{101070EB-058C-1B15-E810-126D72160D67}"/>
              </a:ext>
            </a:extLst>
          </p:cNvPr>
          <p:cNvSpPr txBox="1"/>
          <p:nvPr/>
        </p:nvSpPr>
        <p:spPr>
          <a:xfrm>
            <a:off x="828563" y="821115"/>
            <a:ext cx="10577408" cy="5909310"/>
          </a:xfrm>
          <a:prstGeom prst="rect">
            <a:avLst/>
          </a:prstGeom>
          <a:noFill/>
        </p:spPr>
        <p:txBody>
          <a:bodyPr wrap="square" rtlCol="0">
            <a:spAutoFit/>
          </a:bodyPr>
          <a:lstStyle/>
          <a:p>
            <a:pPr>
              <a:lnSpc>
                <a:spcPct val="90000"/>
              </a:lnSpc>
            </a:pPr>
            <a:r>
              <a:rPr lang="en-US" sz="2800" b="1" dirty="0"/>
              <a:t>Data Cleaning Challenges:</a:t>
            </a:r>
            <a:r>
              <a:rPr lang="en-US" sz="2800" dirty="0"/>
              <a:t> </a:t>
            </a:r>
          </a:p>
          <a:p>
            <a:pPr>
              <a:lnSpc>
                <a:spcPct val="90000"/>
              </a:lnSpc>
            </a:pPr>
            <a:r>
              <a:rPr lang="en-US" sz="2800" dirty="0"/>
              <a:t>Encountered numerous null values in the dataset. This issue was addressed through discussions with the group, leading to an effective solution for handling the missing data.</a:t>
            </a:r>
          </a:p>
          <a:p>
            <a:pPr>
              <a:lnSpc>
                <a:spcPct val="90000"/>
              </a:lnSpc>
            </a:pPr>
            <a:endParaRPr lang="en-US" sz="2800" dirty="0"/>
          </a:p>
          <a:p>
            <a:pPr>
              <a:lnSpc>
                <a:spcPct val="90000"/>
              </a:lnSpc>
            </a:pPr>
            <a:r>
              <a:rPr lang="en-US" sz="2800" b="1" dirty="0"/>
              <a:t>SQL Data Loading Issues: </a:t>
            </a:r>
          </a:p>
          <a:p>
            <a:pPr>
              <a:lnSpc>
                <a:spcPct val="90000"/>
              </a:lnSpc>
            </a:pPr>
            <a:r>
              <a:rPr lang="en-US" sz="2800" dirty="0"/>
              <a:t>Faced difficulties in loading data into SQL. The team sought help from a previous project mate, which helped resolve the problem and successfully load the data.</a:t>
            </a:r>
          </a:p>
          <a:p>
            <a:pPr>
              <a:lnSpc>
                <a:spcPct val="90000"/>
              </a:lnSpc>
            </a:pPr>
            <a:endParaRPr lang="en-US" sz="2800" dirty="0"/>
          </a:p>
          <a:p>
            <a:pPr>
              <a:lnSpc>
                <a:spcPct val="90000"/>
              </a:lnSpc>
            </a:pPr>
            <a:r>
              <a:rPr lang="en-US" sz="2800" b="1" dirty="0"/>
              <a:t>Team Member Withdrawal: </a:t>
            </a:r>
          </a:p>
          <a:p>
            <a:pPr>
              <a:lnSpc>
                <a:spcPct val="90000"/>
              </a:lnSpc>
            </a:pPr>
            <a:r>
              <a:rPr lang="en-US" sz="2800" dirty="0"/>
              <a:t>A team member who initially accepted the work quit the group two days before the project deadline. Despite this setback, the remaining team members showcased strong teamwork and managed to complete the project within the tight timeframe of two days.</a:t>
            </a:r>
            <a:endParaRPr lang="en-IN" sz="2800" dirty="0"/>
          </a:p>
        </p:txBody>
      </p:sp>
    </p:spTree>
    <p:extLst>
      <p:ext uri="{BB962C8B-B14F-4D97-AF65-F5344CB8AC3E}">
        <p14:creationId xmlns:p14="http://schemas.microsoft.com/office/powerpoint/2010/main" val="2799701352"/>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rgbClr val="14C9DC"/>
            </a:gs>
            <a:gs pos="71000">
              <a:srgbClr val="0E909E"/>
            </a:gs>
            <a:gs pos="100000">
              <a:srgbClr val="05383D"/>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Group members</a:t>
            </a:r>
          </a:p>
        </p:txBody>
      </p:sp>
      <p:sp>
        <p:nvSpPr>
          <p:cNvPr id="4" name="Content Placeholder 4">
            <a:extLst>
              <a:ext uri="{FF2B5EF4-FFF2-40B4-BE49-F238E27FC236}">
                <a16:creationId xmlns:a16="http://schemas.microsoft.com/office/drawing/2014/main" id="{98A1E1EF-AFB1-E7A9-DAED-BFD11916CDF4}"/>
              </a:ext>
            </a:extLst>
          </p:cNvPr>
          <p:cNvSpPr txBox="1">
            <a:spLocks/>
          </p:cNvSpPr>
          <p:nvPr/>
        </p:nvSpPr>
        <p:spPr>
          <a:xfrm>
            <a:off x="914162" y="4221087"/>
            <a:ext cx="4977104" cy="2052713"/>
          </a:xfrm>
          <a:prstGeom prst="rect">
            <a:avLst/>
          </a:prstGeom>
        </p:spPr>
        <p:txBody>
          <a:bodyPr vert="horz" lIns="121899" tIns="60949" rIns="121899" bIns="60949" rtlCol="0">
            <a:normAutofit/>
          </a:bodyPr>
          <a:lstStyle>
            <a:lvl1pPr marL="0" indent="0" algn="ctr" defTabSz="1218987" rtl="0" eaLnBrk="1" latinLnBrk="0" hangingPunct="1">
              <a:lnSpc>
                <a:spcPct val="90000"/>
              </a:lnSpc>
              <a:spcBef>
                <a:spcPts val="0"/>
              </a:spcBef>
              <a:buClr>
                <a:schemeClr val="tx2"/>
              </a:buClr>
              <a:buSzPct val="90000"/>
              <a:buFont typeface="Arial" pitchFamily="34" charset="0"/>
              <a:buNone/>
              <a:defRPr sz="2800" kern="1200">
                <a:solidFill>
                  <a:schemeClr val="tx1"/>
                </a:solidFill>
                <a:latin typeface="+mn-lt"/>
                <a:ea typeface="+mn-ea"/>
                <a:cs typeface="+mn-cs"/>
              </a:defRPr>
            </a:lvl1pPr>
            <a:lvl2pPr marL="609493" indent="0" algn="ctr" defTabSz="1218987" rtl="0" eaLnBrk="1" latinLnBrk="0" hangingPunct="1">
              <a:lnSpc>
                <a:spcPct val="90000"/>
              </a:lnSpc>
              <a:spcBef>
                <a:spcPts val="800"/>
              </a:spcBef>
              <a:buClr>
                <a:schemeClr val="tx2"/>
              </a:buClr>
              <a:buSzPct val="90000"/>
              <a:buFont typeface="Cambria" pitchFamily="18"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tx2"/>
              </a:buClr>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tx2"/>
              </a:buClr>
              <a:buSzPct val="100000"/>
              <a:buFont typeface="Cambria" pitchFamily="18" charset="0"/>
              <a:buNone/>
              <a:defRPr sz="18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tx2"/>
              </a:buClr>
              <a:buFont typeface="Arial" pitchFamily="34" charset="0"/>
              <a:buNone/>
              <a:defRPr sz="16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tx2"/>
              </a:buClr>
              <a:buSzPct val="100000"/>
              <a:buFont typeface="Cambria" pitchFamily="18" charset="0"/>
              <a:buNone/>
              <a:defRPr sz="16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tx2"/>
              </a:buClr>
              <a:buFont typeface="Arial" pitchFamily="34" charset="0"/>
              <a:buNone/>
              <a:defRPr sz="16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tx2"/>
              </a:buClr>
              <a:buSzPct val="100000"/>
              <a:buFont typeface="Cambria" pitchFamily="18" charset="0"/>
              <a:buNone/>
              <a:defRPr sz="1600" kern="120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tx2"/>
              </a:buClr>
              <a:buFont typeface="Arial" pitchFamily="34" charset="0"/>
              <a:buNone/>
              <a:defRPr sz="1600" kern="1200">
                <a:solidFill>
                  <a:schemeClr val="tx1">
                    <a:tint val="75000"/>
                  </a:schemeClr>
                </a:solidFill>
                <a:latin typeface="+mn-lt"/>
                <a:ea typeface="+mn-ea"/>
                <a:cs typeface="+mn-cs"/>
              </a:defRPr>
            </a:lvl9pPr>
          </a:lstStyle>
          <a:p>
            <a:pPr marL="457200" indent="-457200" algn="l">
              <a:lnSpc>
                <a:spcPct val="150000"/>
              </a:lnSpc>
              <a:buFont typeface="Arial" panose="020B0604020202020204" pitchFamily="34" charset="0"/>
              <a:buChar char="•"/>
            </a:pPr>
            <a:r>
              <a:rPr lang="en-US" dirty="0" err="1"/>
              <a:t>Mr.Syed</a:t>
            </a:r>
            <a:r>
              <a:rPr lang="en-US" dirty="0"/>
              <a:t> Zubair </a:t>
            </a:r>
            <a:r>
              <a:rPr lang="en-US" dirty="0" err="1"/>
              <a:t>Ahemad</a:t>
            </a:r>
            <a:r>
              <a:rPr lang="en-US" dirty="0"/>
              <a:t> </a:t>
            </a:r>
          </a:p>
          <a:p>
            <a:pPr marL="457200" indent="-457200" algn="l">
              <a:lnSpc>
                <a:spcPct val="150000"/>
              </a:lnSpc>
              <a:buFont typeface="Arial" panose="020B0604020202020204" pitchFamily="34" charset="0"/>
              <a:buChar char="•"/>
            </a:pPr>
            <a:r>
              <a:rPr lang="en-US" dirty="0" err="1"/>
              <a:t>Mr.Alessandro</a:t>
            </a:r>
            <a:r>
              <a:rPr lang="en-US" dirty="0"/>
              <a:t> Elena	</a:t>
            </a:r>
          </a:p>
          <a:p>
            <a:pPr marL="457200" indent="-457200" algn="l">
              <a:lnSpc>
                <a:spcPct val="150000"/>
              </a:lnSpc>
              <a:buFont typeface="Arial" panose="020B0604020202020204" pitchFamily="34" charset="0"/>
              <a:buChar char="•"/>
            </a:pPr>
            <a:r>
              <a:rPr lang="en-US" dirty="0" err="1"/>
              <a:t>Ms.Mamatha</a:t>
            </a:r>
            <a:r>
              <a:rPr lang="en-US" dirty="0"/>
              <a:t> </a:t>
            </a:r>
            <a:r>
              <a:rPr lang="en-US" dirty="0" err="1"/>
              <a:t>Sunchu</a:t>
            </a:r>
            <a:endParaRPr lang="en-US" dirty="0"/>
          </a:p>
          <a:p>
            <a:pPr marL="457200" indent="-457200" algn="l">
              <a:lnSpc>
                <a:spcPct val="150000"/>
              </a:lnSpc>
              <a:buFont typeface="Arial" panose="020B0604020202020204" pitchFamily="34" charset="0"/>
              <a:buChar char="•"/>
            </a:pPr>
            <a:endParaRPr lang="en-US" dirty="0"/>
          </a:p>
          <a:p>
            <a:pPr marL="457200" indent="-457200" algn="l">
              <a:lnSpc>
                <a:spcPct val="150000"/>
              </a:lnSpc>
              <a:buFont typeface="Arial" panose="020B0604020202020204" pitchFamily="34" charset="0"/>
              <a:buChar char="•"/>
            </a:pPr>
            <a:endParaRPr lang="en-US" dirty="0"/>
          </a:p>
        </p:txBody>
      </p:sp>
      <p:sp>
        <p:nvSpPr>
          <p:cNvPr id="5" name="Content Placeholder 4">
            <a:extLst>
              <a:ext uri="{FF2B5EF4-FFF2-40B4-BE49-F238E27FC236}">
                <a16:creationId xmlns:a16="http://schemas.microsoft.com/office/drawing/2014/main" id="{2FDC1518-ABF3-4C36-58D1-0C5F10F6E68F}"/>
              </a:ext>
            </a:extLst>
          </p:cNvPr>
          <p:cNvSpPr txBox="1">
            <a:spLocks/>
          </p:cNvSpPr>
          <p:nvPr/>
        </p:nvSpPr>
        <p:spPr>
          <a:xfrm>
            <a:off x="6297559" y="4221087"/>
            <a:ext cx="4977104" cy="2052713"/>
          </a:xfrm>
          <a:prstGeom prst="rect">
            <a:avLst/>
          </a:prstGeom>
        </p:spPr>
        <p:txBody>
          <a:bodyPr vert="horz" lIns="121899" tIns="60949" rIns="121899" bIns="60949" rtlCol="0">
            <a:normAutofit/>
          </a:bodyPr>
          <a:lstStyle>
            <a:lvl1pPr marL="0" indent="0" algn="ctr" defTabSz="1218987" rtl="0" eaLnBrk="1" latinLnBrk="0" hangingPunct="1">
              <a:lnSpc>
                <a:spcPct val="90000"/>
              </a:lnSpc>
              <a:spcBef>
                <a:spcPts val="0"/>
              </a:spcBef>
              <a:buClr>
                <a:schemeClr val="tx2"/>
              </a:buClr>
              <a:buSzPct val="90000"/>
              <a:buFont typeface="Arial" pitchFamily="34" charset="0"/>
              <a:buNone/>
              <a:defRPr sz="2800" kern="1200">
                <a:solidFill>
                  <a:schemeClr val="tx1"/>
                </a:solidFill>
                <a:latin typeface="+mn-lt"/>
                <a:ea typeface="+mn-ea"/>
                <a:cs typeface="+mn-cs"/>
              </a:defRPr>
            </a:lvl1pPr>
            <a:lvl2pPr marL="609493" indent="0" algn="ctr" defTabSz="1218987" rtl="0" eaLnBrk="1" latinLnBrk="0" hangingPunct="1">
              <a:lnSpc>
                <a:spcPct val="90000"/>
              </a:lnSpc>
              <a:spcBef>
                <a:spcPts val="800"/>
              </a:spcBef>
              <a:buClr>
                <a:schemeClr val="tx2"/>
              </a:buClr>
              <a:buSzPct val="90000"/>
              <a:buFont typeface="Cambria" pitchFamily="18"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tx2"/>
              </a:buClr>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tx2"/>
              </a:buClr>
              <a:buSzPct val="100000"/>
              <a:buFont typeface="Cambria" pitchFamily="18" charset="0"/>
              <a:buNone/>
              <a:defRPr sz="18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tx2"/>
              </a:buClr>
              <a:buFont typeface="Arial" pitchFamily="34" charset="0"/>
              <a:buNone/>
              <a:defRPr sz="16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tx2"/>
              </a:buClr>
              <a:buSzPct val="100000"/>
              <a:buFont typeface="Cambria" pitchFamily="18" charset="0"/>
              <a:buNone/>
              <a:defRPr sz="16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tx2"/>
              </a:buClr>
              <a:buFont typeface="Arial" pitchFamily="34" charset="0"/>
              <a:buNone/>
              <a:defRPr sz="16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tx2"/>
              </a:buClr>
              <a:buSzPct val="100000"/>
              <a:buFont typeface="Cambria" pitchFamily="18" charset="0"/>
              <a:buNone/>
              <a:defRPr sz="1600" kern="120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tx2"/>
              </a:buClr>
              <a:buFont typeface="Arial" pitchFamily="34" charset="0"/>
              <a:buNone/>
              <a:defRPr sz="1600" kern="1200">
                <a:solidFill>
                  <a:schemeClr val="tx1">
                    <a:tint val="75000"/>
                  </a:schemeClr>
                </a:solidFill>
                <a:latin typeface="+mn-lt"/>
                <a:ea typeface="+mn-ea"/>
                <a:cs typeface="+mn-cs"/>
              </a:defRPr>
            </a:lvl9pPr>
          </a:lstStyle>
          <a:p>
            <a:pPr marL="457200" indent="-457200" algn="l">
              <a:lnSpc>
                <a:spcPct val="150000"/>
              </a:lnSpc>
              <a:buFont typeface="Arial" panose="020B0604020202020204" pitchFamily="34" charset="0"/>
              <a:buChar char="•"/>
            </a:pPr>
            <a:r>
              <a:rPr lang="en-US" dirty="0" err="1"/>
              <a:t>Ms.Gauri</a:t>
            </a:r>
            <a:r>
              <a:rPr lang="en-US" dirty="0"/>
              <a:t> Kiron </a:t>
            </a:r>
          </a:p>
          <a:p>
            <a:pPr marL="457200" indent="-457200" algn="l">
              <a:lnSpc>
                <a:spcPct val="150000"/>
              </a:lnSpc>
              <a:buFont typeface="Arial" panose="020B0604020202020204" pitchFamily="34" charset="0"/>
              <a:buChar char="•"/>
            </a:pPr>
            <a:r>
              <a:rPr lang="en-US" dirty="0" err="1"/>
              <a:t>Mr.Dharmagari</a:t>
            </a:r>
            <a:r>
              <a:rPr lang="en-US" dirty="0"/>
              <a:t> Rakesh</a:t>
            </a:r>
          </a:p>
          <a:p>
            <a:pPr marL="457200" indent="-457200" algn="l">
              <a:lnSpc>
                <a:spcPct val="150000"/>
              </a:lnSpc>
              <a:buFont typeface="Arial" panose="020B0604020202020204" pitchFamily="34" charset="0"/>
              <a:buChar char="•"/>
            </a:pPr>
            <a:r>
              <a:rPr lang="en-US" dirty="0" err="1"/>
              <a:t>Mr.Arun</a:t>
            </a:r>
            <a:r>
              <a:rPr lang="en-US" dirty="0"/>
              <a:t> John</a:t>
            </a:r>
          </a:p>
        </p:txBody>
      </p:sp>
    </p:spTree>
    <p:extLst>
      <p:ext uri="{BB962C8B-B14F-4D97-AF65-F5344CB8AC3E}">
        <p14:creationId xmlns:p14="http://schemas.microsoft.com/office/powerpoint/2010/main" val="2345584106"/>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rgbClr val="14C9DC"/>
            </a:gs>
            <a:gs pos="71000">
              <a:srgbClr val="0E909E"/>
            </a:gs>
            <a:gs pos="100000">
              <a:srgbClr val="05383D"/>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7017" y="116632"/>
            <a:ext cx="10360501" cy="714152"/>
          </a:xfrm>
        </p:spPr>
        <p:txBody>
          <a:bodyPr/>
          <a:lstStyle/>
          <a:p>
            <a:pPr algn="ctr"/>
            <a:r>
              <a:rPr lang="en-US" dirty="0"/>
              <a:t>Conclusion</a:t>
            </a:r>
          </a:p>
        </p:txBody>
      </p:sp>
      <p:sp>
        <p:nvSpPr>
          <p:cNvPr id="3" name="TextBox 2">
            <a:extLst>
              <a:ext uri="{FF2B5EF4-FFF2-40B4-BE49-F238E27FC236}">
                <a16:creationId xmlns:a16="http://schemas.microsoft.com/office/drawing/2014/main" id="{9E47391B-D4A6-3B87-FD94-946FC9DBFB14}"/>
              </a:ext>
            </a:extLst>
          </p:cNvPr>
          <p:cNvSpPr txBox="1"/>
          <p:nvPr/>
        </p:nvSpPr>
        <p:spPr>
          <a:xfrm>
            <a:off x="914162" y="1196752"/>
            <a:ext cx="10360500" cy="4745915"/>
          </a:xfrm>
          <a:prstGeom prst="rect">
            <a:avLst/>
          </a:prstGeom>
          <a:noFill/>
        </p:spPr>
        <p:txBody>
          <a:bodyPr wrap="square" rtlCol="0">
            <a:spAutoFit/>
          </a:bodyPr>
          <a:lstStyle/>
          <a:p>
            <a:pPr>
              <a:lnSpc>
                <a:spcPct val="90000"/>
              </a:lnSpc>
            </a:pPr>
            <a:r>
              <a:rPr lang="en-US" sz="2800" dirty="0"/>
              <a:t>In conclusion, this healthcare diagnosis analysis project successfully identified critical areas for improvement within the healthcare system by examining a diverse set of key performance indicators. The insights gained from analyzing patient numbers, organizational performance, dialysis station efficiency, and financial metrics provide a solid foundation for driving strategic decisions. Implementing the recommendations derived from this analysis can lead to enhanced patient care, more efficient resource utilization, and better financial outcomes for both profit and non-profit healthcare organizations. This project underscores the importance of data-driven approaches in optimizing healthcare services and ensuring sustainable growth.</a:t>
            </a:r>
            <a:endParaRPr lang="en-IN" sz="2800" dirty="0"/>
          </a:p>
        </p:txBody>
      </p:sp>
    </p:spTree>
    <p:extLst>
      <p:ext uri="{BB962C8B-B14F-4D97-AF65-F5344CB8AC3E}">
        <p14:creationId xmlns:p14="http://schemas.microsoft.com/office/powerpoint/2010/main" val="1102104607"/>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rgbClr val="14C9DC"/>
            </a:gs>
            <a:gs pos="71000">
              <a:srgbClr val="0E909E"/>
            </a:gs>
            <a:gs pos="100000">
              <a:srgbClr val="05383D"/>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969558106"/>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rgbClr val="14C9DC"/>
            </a:gs>
            <a:gs pos="71000">
              <a:srgbClr val="0E909E"/>
            </a:gs>
            <a:gs pos="100000">
              <a:srgbClr val="05383D"/>
            </a:gs>
          </a:gsLst>
          <a:path path="circle">
            <a:fillToRect l="50000" t="50000" r="50000" b="50000"/>
          </a:path>
          <a:tileRect/>
        </a:gradFill>
        <a:effectLst/>
      </p:bgPr>
    </p:bg>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5D48B587-CBF1-ABF3-7C9E-5625803689E2}"/>
              </a:ext>
            </a:extLst>
          </p:cNvPr>
          <p:cNvGraphicFramePr>
            <a:graphicFrameLocks noGrp="1"/>
          </p:cNvGraphicFramePr>
          <p:nvPr>
            <p:extLst>
              <p:ext uri="{D42A27DB-BD31-4B8C-83A1-F6EECF244321}">
                <p14:modId xmlns:p14="http://schemas.microsoft.com/office/powerpoint/2010/main" val="3343622238"/>
              </p:ext>
            </p:extLst>
          </p:nvPr>
        </p:nvGraphicFramePr>
        <p:xfrm>
          <a:off x="3070076" y="537153"/>
          <a:ext cx="5128413" cy="5783693"/>
        </p:xfrm>
        <a:graphic>
          <a:graphicData uri="http://schemas.openxmlformats.org/drawingml/2006/table">
            <a:tbl>
              <a:tblPr firstRow="1" bandRow="1">
                <a:tableStyleId>{8FD4443E-F989-4FC4-A0C8-D5A2AF1F390B}</a:tableStyleId>
              </a:tblPr>
              <a:tblGrid>
                <a:gridCol w="2592288">
                  <a:extLst>
                    <a:ext uri="{9D8B030D-6E8A-4147-A177-3AD203B41FA5}">
                      <a16:colId xmlns:a16="http://schemas.microsoft.com/office/drawing/2014/main" val="4117385016"/>
                    </a:ext>
                  </a:extLst>
                </a:gridCol>
                <a:gridCol w="2536125">
                  <a:extLst>
                    <a:ext uri="{9D8B030D-6E8A-4147-A177-3AD203B41FA5}">
                      <a16:colId xmlns:a16="http://schemas.microsoft.com/office/drawing/2014/main" val="1986190963"/>
                    </a:ext>
                  </a:extLst>
                </a:gridCol>
              </a:tblGrid>
              <a:tr h="744821">
                <a:tc>
                  <a:txBody>
                    <a:bodyPr/>
                    <a:lstStyle/>
                    <a:p>
                      <a:pPr algn="ctr"/>
                      <a:r>
                        <a:rPr lang="en-US" dirty="0"/>
                        <a:t>Slide Number</a:t>
                      </a:r>
                      <a:endParaRPr lang="en-IN" dirty="0"/>
                    </a:p>
                  </a:txBody>
                  <a:tcPr/>
                </a:tc>
                <a:tc>
                  <a:txBody>
                    <a:bodyPr/>
                    <a:lstStyle/>
                    <a:p>
                      <a:pPr algn="ctr"/>
                      <a:r>
                        <a:rPr lang="en-US"/>
                        <a:t>Section </a:t>
                      </a:r>
                      <a:endParaRPr lang="en-IN" dirty="0"/>
                    </a:p>
                  </a:txBody>
                  <a:tcPr/>
                </a:tc>
                <a:extLst>
                  <a:ext uri="{0D108BD9-81ED-4DB2-BD59-A6C34878D82A}">
                    <a16:rowId xmlns:a16="http://schemas.microsoft.com/office/drawing/2014/main" val="3793969266"/>
                  </a:ext>
                </a:extLst>
              </a:tr>
              <a:tr h="782076">
                <a:tc>
                  <a:txBody>
                    <a:bodyPr/>
                    <a:lstStyle/>
                    <a:p>
                      <a:pPr algn="ctr"/>
                      <a:r>
                        <a:rPr lang="en-US" dirty="0"/>
                        <a:t>4</a:t>
                      </a:r>
                    </a:p>
                  </a:txBody>
                  <a:tcPr/>
                </a:tc>
                <a:tc>
                  <a:txBody>
                    <a:bodyPr/>
                    <a:lstStyle/>
                    <a:p>
                      <a:pPr algn="ctr"/>
                      <a:r>
                        <a:rPr lang="en-US"/>
                        <a:t>Project Summary</a:t>
                      </a:r>
                      <a:endParaRPr lang="en-IN" dirty="0"/>
                    </a:p>
                  </a:txBody>
                  <a:tcPr/>
                </a:tc>
                <a:extLst>
                  <a:ext uri="{0D108BD9-81ED-4DB2-BD59-A6C34878D82A}">
                    <a16:rowId xmlns:a16="http://schemas.microsoft.com/office/drawing/2014/main" val="3152592882"/>
                  </a:ext>
                </a:extLst>
              </a:tr>
              <a:tr h="782076">
                <a:tc>
                  <a:txBody>
                    <a:bodyPr/>
                    <a:lstStyle/>
                    <a:p>
                      <a:pPr algn="ctr"/>
                      <a:r>
                        <a:rPr lang="en-US"/>
                        <a:t>5</a:t>
                      </a:r>
                      <a:endParaRPr lang="en-IN" dirty="0"/>
                    </a:p>
                  </a:txBody>
                  <a:tcPr/>
                </a:tc>
                <a:tc>
                  <a:txBody>
                    <a:bodyPr/>
                    <a:lstStyle/>
                    <a:p>
                      <a:pPr algn="ctr"/>
                      <a:r>
                        <a:rPr lang="en-US" dirty="0"/>
                        <a:t>Excel dashboard</a:t>
                      </a:r>
                      <a:endParaRPr lang="en-IN" dirty="0"/>
                    </a:p>
                  </a:txBody>
                  <a:tcPr/>
                </a:tc>
                <a:extLst>
                  <a:ext uri="{0D108BD9-81ED-4DB2-BD59-A6C34878D82A}">
                    <a16:rowId xmlns:a16="http://schemas.microsoft.com/office/drawing/2014/main" val="3860357062"/>
                  </a:ext>
                </a:extLst>
              </a:tr>
              <a:tr h="782076">
                <a:tc>
                  <a:txBody>
                    <a:bodyPr/>
                    <a:lstStyle/>
                    <a:p>
                      <a:pPr algn="ctr"/>
                      <a:r>
                        <a:rPr lang="en-US"/>
                        <a:t>6 - 7</a:t>
                      </a:r>
                      <a:endParaRPr lang="en-IN" dirty="0"/>
                    </a:p>
                  </a:txBody>
                  <a:tcPr/>
                </a:tc>
                <a:tc>
                  <a:txBody>
                    <a:bodyPr/>
                    <a:lstStyle/>
                    <a:p>
                      <a:pPr algn="ctr"/>
                      <a:r>
                        <a:rPr lang="en-US" dirty="0"/>
                        <a:t>Power bi dashboard</a:t>
                      </a:r>
                      <a:endParaRPr lang="en-IN" dirty="0"/>
                    </a:p>
                  </a:txBody>
                  <a:tcPr/>
                </a:tc>
                <a:extLst>
                  <a:ext uri="{0D108BD9-81ED-4DB2-BD59-A6C34878D82A}">
                    <a16:rowId xmlns:a16="http://schemas.microsoft.com/office/drawing/2014/main" val="1556939317"/>
                  </a:ext>
                </a:extLst>
              </a:tr>
              <a:tr h="744821">
                <a:tc>
                  <a:txBody>
                    <a:bodyPr/>
                    <a:lstStyle/>
                    <a:p>
                      <a:pPr algn="ctr"/>
                      <a:r>
                        <a:rPr lang="en-US"/>
                        <a:t>8</a:t>
                      </a:r>
                      <a:endParaRPr lang="en-IN" dirty="0"/>
                    </a:p>
                  </a:txBody>
                  <a:tcPr/>
                </a:tc>
                <a:tc>
                  <a:txBody>
                    <a:bodyPr/>
                    <a:lstStyle/>
                    <a:p>
                      <a:pPr algn="ctr"/>
                      <a:r>
                        <a:rPr lang="en-US"/>
                        <a:t>Tableau dashboard</a:t>
                      </a:r>
                      <a:endParaRPr lang="en-IN" dirty="0"/>
                    </a:p>
                  </a:txBody>
                  <a:tcPr/>
                </a:tc>
                <a:extLst>
                  <a:ext uri="{0D108BD9-81ED-4DB2-BD59-A6C34878D82A}">
                    <a16:rowId xmlns:a16="http://schemas.microsoft.com/office/drawing/2014/main" val="1462428529"/>
                  </a:ext>
                </a:extLst>
              </a:tr>
              <a:tr h="413789">
                <a:tc>
                  <a:txBody>
                    <a:bodyPr/>
                    <a:lstStyle/>
                    <a:p>
                      <a:pPr algn="ctr"/>
                      <a:r>
                        <a:rPr lang="en-US"/>
                        <a:t>9 - 11</a:t>
                      </a:r>
                      <a:endParaRPr lang="en-IN" dirty="0"/>
                    </a:p>
                  </a:txBody>
                  <a:tcPr/>
                </a:tc>
                <a:tc>
                  <a:txBody>
                    <a:bodyPr/>
                    <a:lstStyle/>
                    <a:p>
                      <a:pPr algn="ctr"/>
                      <a:r>
                        <a:rPr lang="en-US"/>
                        <a:t>Sql Queries </a:t>
                      </a:r>
                      <a:endParaRPr lang="en-IN" dirty="0"/>
                    </a:p>
                  </a:txBody>
                  <a:tcPr/>
                </a:tc>
                <a:extLst>
                  <a:ext uri="{0D108BD9-81ED-4DB2-BD59-A6C34878D82A}">
                    <a16:rowId xmlns:a16="http://schemas.microsoft.com/office/drawing/2014/main" val="2086938308"/>
                  </a:ext>
                </a:extLst>
              </a:tr>
              <a:tr h="413789">
                <a:tc>
                  <a:txBody>
                    <a:bodyPr/>
                    <a:lstStyle/>
                    <a:p>
                      <a:pPr algn="ctr"/>
                      <a:r>
                        <a:rPr lang="en-IN"/>
                        <a:t>12 - 18</a:t>
                      </a:r>
                      <a:endParaRPr lang="en-IN" dirty="0"/>
                    </a:p>
                  </a:txBody>
                  <a:tcPr/>
                </a:tc>
                <a:tc>
                  <a:txBody>
                    <a:bodyPr/>
                    <a:lstStyle/>
                    <a:p>
                      <a:pPr algn="ctr"/>
                      <a:r>
                        <a:rPr lang="en-US"/>
                        <a:t>Project INSIDES </a:t>
                      </a:r>
                      <a:endParaRPr lang="en-IN" dirty="0"/>
                    </a:p>
                  </a:txBody>
                  <a:tcPr/>
                </a:tc>
                <a:extLst>
                  <a:ext uri="{0D108BD9-81ED-4DB2-BD59-A6C34878D82A}">
                    <a16:rowId xmlns:a16="http://schemas.microsoft.com/office/drawing/2014/main" val="1845347669"/>
                  </a:ext>
                </a:extLst>
              </a:tr>
              <a:tr h="413789">
                <a:tc>
                  <a:txBody>
                    <a:bodyPr/>
                    <a:lstStyle/>
                    <a:p>
                      <a:pPr algn="ctr"/>
                      <a:r>
                        <a:rPr lang="en-US"/>
                        <a:t>19</a:t>
                      </a:r>
                      <a:endParaRPr lang="en-IN" dirty="0"/>
                    </a:p>
                  </a:txBody>
                  <a:tcPr/>
                </a:tc>
                <a:tc>
                  <a:txBody>
                    <a:bodyPr/>
                    <a:lstStyle/>
                    <a:p>
                      <a:pPr algn="ctr"/>
                      <a:r>
                        <a:rPr lang="en-US"/>
                        <a:t>Challenges </a:t>
                      </a:r>
                      <a:endParaRPr lang="en-IN" dirty="0"/>
                    </a:p>
                  </a:txBody>
                  <a:tcPr/>
                </a:tc>
                <a:extLst>
                  <a:ext uri="{0D108BD9-81ED-4DB2-BD59-A6C34878D82A}">
                    <a16:rowId xmlns:a16="http://schemas.microsoft.com/office/drawing/2014/main" val="3590707962"/>
                  </a:ext>
                </a:extLst>
              </a:tr>
              <a:tr h="413789">
                <a:tc>
                  <a:txBody>
                    <a:bodyPr/>
                    <a:lstStyle/>
                    <a:p>
                      <a:pPr algn="ctr"/>
                      <a:r>
                        <a:rPr lang="en-US"/>
                        <a:t>20</a:t>
                      </a:r>
                      <a:endParaRPr lang="en-IN" dirty="0"/>
                    </a:p>
                  </a:txBody>
                  <a:tcPr/>
                </a:tc>
                <a:tc>
                  <a:txBody>
                    <a:bodyPr/>
                    <a:lstStyle/>
                    <a:p>
                      <a:pPr algn="ctr"/>
                      <a:r>
                        <a:rPr lang="en-US"/>
                        <a:t>Conclusion</a:t>
                      </a:r>
                      <a:endParaRPr lang="en-IN" dirty="0"/>
                    </a:p>
                  </a:txBody>
                  <a:tcPr/>
                </a:tc>
                <a:extLst>
                  <a:ext uri="{0D108BD9-81ED-4DB2-BD59-A6C34878D82A}">
                    <a16:rowId xmlns:a16="http://schemas.microsoft.com/office/drawing/2014/main" val="2491749171"/>
                  </a:ext>
                </a:extLst>
              </a:tr>
            </a:tbl>
          </a:graphicData>
        </a:graphic>
      </p:graphicFrame>
    </p:spTree>
    <p:extLst>
      <p:ext uri="{BB962C8B-B14F-4D97-AF65-F5344CB8AC3E}">
        <p14:creationId xmlns:p14="http://schemas.microsoft.com/office/powerpoint/2010/main" val="1078264700"/>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rgbClr val="14C9DC"/>
            </a:gs>
            <a:gs pos="71000">
              <a:srgbClr val="0E909E"/>
            </a:gs>
            <a:gs pos="100000">
              <a:srgbClr val="05383D"/>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PROJECT SUMMARY</a:t>
            </a:r>
          </a:p>
        </p:txBody>
      </p:sp>
      <p:sp>
        <p:nvSpPr>
          <p:cNvPr id="14" name="Content Placeholder 13"/>
          <p:cNvSpPr>
            <a:spLocks noGrp="1"/>
          </p:cNvSpPr>
          <p:nvPr>
            <p:ph idx="1"/>
          </p:nvPr>
        </p:nvSpPr>
        <p:spPr/>
        <p:txBody>
          <a:bodyPr>
            <a:normAutofit/>
          </a:bodyPr>
          <a:lstStyle/>
          <a:p>
            <a:pPr marL="0" indent="0">
              <a:buNone/>
            </a:pPr>
            <a:r>
              <a:rPr lang="en-US" dirty="0"/>
              <a:t>In this healthcare diagnosis analysis project, we focused on several key performance indicators (KPI’s) to enhance patient outcomes and operational efficiency. The analysis included metrics such as the number of patients across various summaries, a comparison of profit versus non-profit organizations, and the performance of chain organizations in terms of their total performance scores. Additionally, we evaluated dialysis station statistics, categorized text metrics, and the average payment reduction rate.                           This comprehensive analysis provided valuable insights for optimizing healthcare delivery and financial management within the system.</a:t>
            </a:r>
          </a:p>
        </p:txBody>
      </p:sp>
    </p:spTree>
    <p:extLst>
      <p:ext uri="{BB962C8B-B14F-4D97-AF65-F5344CB8AC3E}">
        <p14:creationId xmlns:p14="http://schemas.microsoft.com/office/powerpoint/2010/main" val="1795219737"/>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rgbClr val="14C9DC"/>
            </a:gs>
            <a:gs pos="71000">
              <a:srgbClr val="0E909E"/>
            </a:gs>
            <a:gs pos="100000">
              <a:srgbClr val="05383D"/>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7017" y="116632"/>
            <a:ext cx="10360501" cy="714152"/>
          </a:xfrm>
        </p:spPr>
        <p:txBody>
          <a:bodyPr/>
          <a:lstStyle/>
          <a:p>
            <a:pPr algn="ctr"/>
            <a:r>
              <a:rPr lang="en-US" dirty="0"/>
              <a:t>Excel dashboard</a:t>
            </a:r>
          </a:p>
        </p:txBody>
      </p:sp>
      <p:pic>
        <p:nvPicPr>
          <p:cNvPr id="5" name="Picture 4">
            <a:extLst>
              <a:ext uri="{FF2B5EF4-FFF2-40B4-BE49-F238E27FC236}">
                <a16:creationId xmlns:a16="http://schemas.microsoft.com/office/drawing/2014/main" id="{5500C21A-F4A1-27FD-673E-0372CEAABC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4096"/>
            <a:ext cx="12211679" cy="5993904"/>
          </a:xfrm>
          <a:prstGeom prst="rect">
            <a:avLst/>
          </a:prstGeom>
        </p:spPr>
      </p:pic>
    </p:spTree>
    <p:extLst>
      <p:ext uri="{BB962C8B-B14F-4D97-AF65-F5344CB8AC3E}">
        <p14:creationId xmlns:p14="http://schemas.microsoft.com/office/powerpoint/2010/main" val="1640185142"/>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rgbClr val="14C9DC"/>
            </a:gs>
            <a:gs pos="71000">
              <a:srgbClr val="0E909E"/>
            </a:gs>
            <a:gs pos="100000">
              <a:srgbClr val="05383D"/>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7017" y="116632"/>
            <a:ext cx="10360501" cy="714152"/>
          </a:xfrm>
        </p:spPr>
        <p:txBody>
          <a:bodyPr/>
          <a:lstStyle/>
          <a:p>
            <a:pPr algn="ctr"/>
            <a:r>
              <a:rPr lang="en-US" dirty="0"/>
              <a:t>Power bi dashboard</a:t>
            </a:r>
          </a:p>
        </p:txBody>
      </p:sp>
      <p:pic>
        <p:nvPicPr>
          <p:cNvPr id="5" name="Picture 4">
            <a:extLst>
              <a:ext uri="{FF2B5EF4-FFF2-40B4-BE49-F238E27FC236}">
                <a16:creationId xmlns:a16="http://schemas.microsoft.com/office/drawing/2014/main" id="{1C7C3EF3-B154-6BC2-4618-254048F28C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0784"/>
            <a:ext cx="12188825" cy="6007318"/>
          </a:xfrm>
          <a:prstGeom prst="rect">
            <a:avLst/>
          </a:prstGeom>
        </p:spPr>
      </p:pic>
    </p:spTree>
    <p:extLst>
      <p:ext uri="{BB962C8B-B14F-4D97-AF65-F5344CB8AC3E}">
        <p14:creationId xmlns:p14="http://schemas.microsoft.com/office/powerpoint/2010/main" val="3547341443"/>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rgbClr val="14C9DC"/>
            </a:gs>
            <a:gs pos="71000">
              <a:srgbClr val="0E909E"/>
            </a:gs>
            <a:gs pos="100000">
              <a:srgbClr val="05383D"/>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7017" y="116632"/>
            <a:ext cx="10360501" cy="714152"/>
          </a:xfrm>
        </p:spPr>
        <p:txBody>
          <a:bodyPr/>
          <a:lstStyle/>
          <a:p>
            <a:pPr algn="ctr"/>
            <a:r>
              <a:rPr lang="en-US" dirty="0"/>
              <a:t>Power bi dashboard</a:t>
            </a:r>
          </a:p>
        </p:txBody>
      </p:sp>
      <p:pic>
        <p:nvPicPr>
          <p:cNvPr id="7" name="Picture 6">
            <a:extLst>
              <a:ext uri="{FF2B5EF4-FFF2-40B4-BE49-F238E27FC236}">
                <a16:creationId xmlns:a16="http://schemas.microsoft.com/office/drawing/2014/main" id="{57EA2D70-3797-F018-4711-DBBC91C8E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 y="830784"/>
            <a:ext cx="12188186" cy="6027216"/>
          </a:xfrm>
          <a:prstGeom prst="rect">
            <a:avLst/>
          </a:prstGeom>
        </p:spPr>
      </p:pic>
    </p:spTree>
    <p:extLst>
      <p:ext uri="{BB962C8B-B14F-4D97-AF65-F5344CB8AC3E}">
        <p14:creationId xmlns:p14="http://schemas.microsoft.com/office/powerpoint/2010/main" val="2450475297"/>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rgbClr val="14C9DC"/>
            </a:gs>
            <a:gs pos="71000">
              <a:srgbClr val="0E909E"/>
            </a:gs>
            <a:gs pos="100000">
              <a:srgbClr val="05383D"/>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7017" y="116632"/>
            <a:ext cx="10360501" cy="714152"/>
          </a:xfrm>
        </p:spPr>
        <p:txBody>
          <a:bodyPr/>
          <a:lstStyle/>
          <a:p>
            <a:pPr algn="ctr"/>
            <a:r>
              <a:rPr lang="en-US" dirty="0"/>
              <a:t>Tableau dashboard</a:t>
            </a:r>
          </a:p>
        </p:txBody>
      </p:sp>
      <p:pic>
        <p:nvPicPr>
          <p:cNvPr id="4" name="Picture 3">
            <a:extLst>
              <a:ext uri="{FF2B5EF4-FFF2-40B4-BE49-F238E27FC236}">
                <a16:creationId xmlns:a16="http://schemas.microsoft.com/office/drawing/2014/main" id="{A238A551-A5FC-2EA6-4931-8D996389A1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0784"/>
            <a:ext cx="12188825" cy="6024650"/>
          </a:xfrm>
          <a:prstGeom prst="rect">
            <a:avLst/>
          </a:prstGeom>
        </p:spPr>
      </p:pic>
    </p:spTree>
    <p:extLst>
      <p:ext uri="{BB962C8B-B14F-4D97-AF65-F5344CB8AC3E}">
        <p14:creationId xmlns:p14="http://schemas.microsoft.com/office/powerpoint/2010/main" val="283667089"/>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rgbClr val="14C9DC"/>
            </a:gs>
            <a:gs pos="71000">
              <a:srgbClr val="0E909E"/>
            </a:gs>
            <a:gs pos="100000">
              <a:srgbClr val="05383D"/>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7017" y="116632"/>
            <a:ext cx="10360501" cy="714152"/>
          </a:xfrm>
        </p:spPr>
        <p:txBody>
          <a:bodyPr/>
          <a:lstStyle/>
          <a:p>
            <a:pPr algn="ctr"/>
            <a:r>
              <a:rPr lang="en-US" dirty="0" err="1"/>
              <a:t>Sql</a:t>
            </a:r>
            <a:r>
              <a:rPr lang="en-US" dirty="0"/>
              <a:t> Queries </a:t>
            </a:r>
          </a:p>
        </p:txBody>
      </p:sp>
      <p:pic>
        <p:nvPicPr>
          <p:cNvPr id="4" name="Picture 3">
            <a:extLst>
              <a:ext uri="{FF2B5EF4-FFF2-40B4-BE49-F238E27FC236}">
                <a16:creationId xmlns:a16="http://schemas.microsoft.com/office/drawing/2014/main" id="{17F57BDD-33C3-4DD1-0D79-4F4AC0D1A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0784"/>
            <a:ext cx="12188825" cy="6027216"/>
          </a:xfrm>
          <a:prstGeom prst="rect">
            <a:avLst/>
          </a:prstGeom>
        </p:spPr>
      </p:pic>
    </p:spTree>
    <p:extLst>
      <p:ext uri="{BB962C8B-B14F-4D97-AF65-F5344CB8AC3E}">
        <p14:creationId xmlns:p14="http://schemas.microsoft.com/office/powerpoint/2010/main" val="3946441867"/>
      </p:ext>
    </p:extLst>
  </p:cSld>
  <p:clrMapOvr>
    <a:overrideClrMapping bg1="dk1" tx1="lt1" bg2="dk2" tx2="lt2" accent1="accent1" accent2="accent2" accent3="accent3" accent4="accent4" accent5="accent5" accent6="accent6" hlink="hlink" folHlink="folHlink"/>
  </p:clrMapOvr>
  <p:transition spd="slow">
    <p:push dir="u"/>
  </p:transition>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potx" id="{50B211C3-0308-4A23-B662-EA2AE6F4DF70}" vid="{1581190B-70AB-4E5E-B6DA-D42AF0078983}"/>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Override1.xml><?xml version="1.0" encoding="utf-8"?>
<a:themeOverride xmlns:a="http://schemas.openxmlformats.org/drawingml/2006/main">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themeOverride>
</file>

<file path=ppt/theme/themeOverride10.xml><?xml version="1.0" encoding="utf-8"?>
<a:themeOverride xmlns:a="http://schemas.openxmlformats.org/drawingml/2006/main">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themeOverride>
</file>

<file path=ppt/theme/themeOverride11.xml><?xml version="1.0" encoding="utf-8"?>
<a:themeOverride xmlns:a="http://schemas.openxmlformats.org/drawingml/2006/main">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themeOverride>
</file>

<file path=ppt/theme/themeOverride12.xml><?xml version="1.0" encoding="utf-8"?>
<a:themeOverride xmlns:a="http://schemas.openxmlformats.org/drawingml/2006/main">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themeOverride>
</file>

<file path=ppt/theme/themeOverride13.xml><?xml version="1.0" encoding="utf-8"?>
<a:themeOverride xmlns:a="http://schemas.openxmlformats.org/drawingml/2006/main">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themeOverride>
</file>

<file path=ppt/theme/themeOverride14.xml><?xml version="1.0" encoding="utf-8"?>
<a:themeOverride xmlns:a="http://schemas.openxmlformats.org/drawingml/2006/main">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themeOverride>
</file>

<file path=ppt/theme/themeOverride15.xml><?xml version="1.0" encoding="utf-8"?>
<a:themeOverride xmlns:a="http://schemas.openxmlformats.org/drawingml/2006/main">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themeOverride>
</file>

<file path=ppt/theme/themeOverride16.xml><?xml version="1.0" encoding="utf-8"?>
<a:themeOverride xmlns:a="http://schemas.openxmlformats.org/drawingml/2006/main">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themeOverride>
</file>

<file path=ppt/theme/themeOverride17.xml><?xml version="1.0" encoding="utf-8"?>
<a:themeOverride xmlns:a="http://schemas.openxmlformats.org/drawingml/2006/main">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themeOverride>
</file>

<file path=ppt/theme/themeOverride18.xml><?xml version="1.0" encoding="utf-8"?>
<a:themeOverride xmlns:a="http://schemas.openxmlformats.org/drawingml/2006/main">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themeOverride>
</file>

<file path=ppt/theme/themeOverride19.xml><?xml version="1.0" encoding="utf-8"?>
<a:themeOverride xmlns:a="http://schemas.openxmlformats.org/drawingml/2006/main">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themeOverride>
</file>

<file path=ppt/theme/themeOverride2.xml><?xml version="1.0" encoding="utf-8"?>
<a:themeOverride xmlns:a="http://schemas.openxmlformats.org/drawingml/2006/main">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themeOverride>
</file>

<file path=ppt/theme/themeOverride20.xml><?xml version="1.0" encoding="utf-8"?>
<a:themeOverride xmlns:a="http://schemas.openxmlformats.org/drawingml/2006/main">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themeOverride>
</file>

<file path=ppt/theme/themeOverride3.xml><?xml version="1.0" encoding="utf-8"?>
<a:themeOverride xmlns:a="http://schemas.openxmlformats.org/drawingml/2006/main">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themeOverride>
</file>

<file path=ppt/theme/themeOverride4.xml><?xml version="1.0" encoding="utf-8"?>
<a:themeOverride xmlns:a="http://schemas.openxmlformats.org/drawingml/2006/main">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themeOverride>
</file>

<file path=ppt/theme/themeOverride5.xml><?xml version="1.0" encoding="utf-8"?>
<a:themeOverride xmlns:a="http://schemas.openxmlformats.org/drawingml/2006/main">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themeOverride>
</file>

<file path=ppt/theme/themeOverride6.xml><?xml version="1.0" encoding="utf-8"?>
<a:themeOverride xmlns:a="http://schemas.openxmlformats.org/drawingml/2006/main">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themeOverride>
</file>

<file path=ppt/theme/themeOverride7.xml><?xml version="1.0" encoding="utf-8"?>
<a:themeOverride xmlns:a="http://schemas.openxmlformats.org/drawingml/2006/main">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themeOverride>
</file>

<file path=ppt/theme/themeOverride8.xml><?xml version="1.0" encoding="utf-8"?>
<a:themeOverride xmlns:a="http://schemas.openxmlformats.org/drawingml/2006/main">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themeOverride>
</file>

<file path=ppt/theme/themeOverride9.xml><?xml version="1.0" encoding="utf-8"?>
<a:themeOverride xmlns:a="http://schemas.openxmlformats.org/drawingml/2006/main">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themeOverride>
</file>

<file path=docProps/app.xml><?xml version="1.0" encoding="utf-8"?>
<Properties xmlns="http://schemas.openxmlformats.org/officeDocument/2006/extended-properties" xmlns:vt="http://schemas.openxmlformats.org/officeDocument/2006/docPropsVTypes">
  <Template/>
  <TotalTime>549</TotalTime>
  <Words>701</Words>
  <Application>Microsoft Office PowerPoint</Application>
  <PresentationFormat>Custom</PresentationFormat>
  <Paragraphs>77</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Cambria</vt:lpstr>
      <vt:lpstr>Red Radial 16x9</vt:lpstr>
      <vt:lpstr>Health Care Analysis </vt:lpstr>
      <vt:lpstr>Group members</vt:lpstr>
      <vt:lpstr>PowerPoint Presentation</vt:lpstr>
      <vt:lpstr>PROJECT SUMMARY</vt:lpstr>
      <vt:lpstr>Excel dashboard</vt:lpstr>
      <vt:lpstr>Power bi dashboard</vt:lpstr>
      <vt:lpstr>Power bi dashboard</vt:lpstr>
      <vt:lpstr>Tableau dashboard</vt:lpstr>
      <vt:lpstr>Sql Queries </vt:lpstr>
      <vt:lpstr>Sql Queries </vt:lpstr>
      <vt:lpstr>Sql Queries </vt:lpstr>
      <vt:lpstr>KPI’s</vt:lpstr>
      <vt:lpstr>KPI’s 1 Number of Patients across various summaries </vt:lpstr>
      <vt:lpstr>KPI’s 2 Profit Vs Non-Profit Stats  </vt:lpstr>
      <vt:lpstr>KPI’s 3 Chain Organizations w.r.t. Total Performance Score as No Score </vt:lpstr>
      <vt:lpstr>KPI’s 4 Dialysis Stations Stats  </vt:lpstr>
      <vt:lpstr>KPI’s 5 # of Category Text  - As Expected   </vt:lpstr>
      <vt:lpstr>KPI’s 6 Average Payment Reduction Rate    </vt:lpstr>
      <vt:lpstr>Challenges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Masoom Reza</dc:creator>
  <cp:lastModifiedBy>Alessandro Elena</cp:lastModifiedBy>
  <cp:revision>12</cp:revision>
  <dcterms:created xsi:type="dcterms:W3CDTF">2024-07-14T16:48:16Z</dcterms:created>
  <dcterms:modified xsi:type="dcterms:W3CDTF">2024-08-31T12:32:14Z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