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59" r:id="rId5"/>
    <p:sldId id="260" r:id="rId6"/>
    <p:sldId id="264" r:id="rId7"/>
    <p:sldId id="263" r:id="rId8"/>
    <p:sldId id="265" r:id="rId9"/>
    <p:sldId id="261" r:id="rId10"/>
    <p:sldId id="266" r:id="rId11"/>
    <p:sldId id="262" r:id="rId12"/>
    <p:sldId id="267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pt-BR" smtClean="0"/>
              <a:t>03/02/2017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pt-BR" smtClean="0"/>
              <a:t>03/02/2017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sz="180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7ED9-1344-47F2-A0AA-9A8237F21EE5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6195-5369-40E3-A498-B8C1914CE3CB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2FD8-E36F-4611-8A53-477B0C2385FB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0E29-0453-4C5C-BB29-D8F56DACEEEF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B9F4-6BE4-4A56-B8D8-F519171344E3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Texto Instrucional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BR" sz="1200" b="1" i="1" dirty="0">
                <a:latin typeface="Arial"/>
                <a:ea typeface="+mn-ea"/>
                <a:cs typeface="Arial"/>
              </a:rPr>
              <a:t>OBSERVAÇÃO:</a:t>
            </a:r>
          </a:p>
          <a:p>
            <a:pPr algn="l" defTabSz="914400">
              <a:buNone/>
            </a:pPr>
            <a:r>
              <a:rPr lang="pt-BR" sz="1200" b="0" i="1" dirty="0">
                <a:latin typeface="Arial"/>
                <a:ea typeface="+mn-ea"/>
                <a:cs typeface="Arial"/>
              </a:rPr>
              <a:t>Para mudar a imagem deste slide, selecione a imagem e exclua-a. Em seguida, clique no ícone Imagens do espaço reservado para inserir sua própria imagem.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AF7A-7E45-4655-9429-F93D68612466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A6CD-7F0B-4A9B-93A1-94F4094B2D67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DF73-AA42-4F61-968F-CFCD81832C92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A4ED-7D77-4A58-876F-9542CC9868EA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7BD-3AC8-4411-8D18-F6665472ADF8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BEDC2B-09EF-410D-8C81-F0D17AE5EEFB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pt-BR"/>
              <a:t>Tecnologias e Linguagens de Banco de Dados 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4000" b="0" i="0" dirty="0">
                <a:solidFill>
                  <a:srgbClr val="595959"/>
                </a:solidFill>
                <a:latin typeface="Book Antiqua"/>
                <a:ea typeface="+mj-ea"/>
                <a:cs typeface="+mj-cs"/>
              </a:rPr>
              <a:t>Tecnologias e Linguagens de Banco de Dados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2400" b="0" i="0" dirty="0"/>
              <a:t>Prof. Arnaldo M. Hidalgo Jr.</a:t>
            </a:r>
          </a:p>
          <a:p>
            <a:pPr marL="0" indent="0" algn="l">
              <a:buNone/>
            </a:pPr>
            <a:r>
              <a:rPr lang="pt-BR" dirty="0"/>
              <a:t>Prof. </a:t>
            </a:r>
            <a:r>
              <a:rPr lang="pt-BR"/>
              <a:t>Alessandro Antonio</a:t>
            </a:r>
            <a:endParaRPr lang="pt-BR" sz="2400" b="0" i="0" dirty="0"/>
          </a:p>
        </p:txBody>
      </p:sp>
      <p:pic>
        <p:nvPicPr>
          <p:cNvPr id="5" name="Espaço Reservado para Imagem 4" descr="Rua urbana com desfoque de movimento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Tecnológicas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Variáveis e constantes</a:t>
            </a:r>
          </a:p>
          <a:p>
            <a:r>
              <a:rPr lang="pt-BR" sz="2800" dirty="0"/>
              <a:t>Interface de comando</a:t>
            </a:r>
          </a:p>
          <a:p>
            <a:r>
              <a:rPr lang="pt-BR" sz="2800" dirty="0"/>
              <a:t>Comandos da ferramenta x comandos SQL</a:t>
            </a:r>
          </a:p>
          <a:p>
            <a:r>
              <a:rPr lang="pt-BR" sz="2800" dirty="0"/>
              <a:t>Linguagem de definição de dados – DDL:</a:t>
            </a:r>
          </a:p>
          <a:p>
            <a:pPr lvl="1"/>
            <a:r>
              <a:rPr lang="pt-BR" sz="2400" dirty="0"/>
              <a:t>tipos de dados;</a:t>
            </a:r>
          </a:p>
          <a:p>
            <a:pPr lvl="1"/>
            <a:r>
              <a:rPr lang="pt-BR" sz="2400" dirty="0"/>
              <a:t>criar, apagar e alterar tabelas:</a:t>
            </a:r>
          </a:p>
          <a:p>
            <a:pPr lvl="2"/>
            <a:r>
              <a:rPr lang="pt-BR" sz="2000" i="1" dirty="0" err="1"/>
              <a:t>constraints</a:t>
            </a:r>
            <a:r>
              <a:rPr lang="pt-BR" sz="2000" dirty="0"/>
              <a:t>: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25CB-B366-4C21-8EA3-998F25D1B8F6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Tecnológicas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pt-BR" sz="1800" dirty="0"/>
              <a:t>conceitos de chave primária (UK, CK e NN);</a:t>
            </a:r>
          </a:p>
          <a:p>
            <a:pPr lvl="3"/>
            <a:r>
              <a:rPr lang="pt-BR" sz="1800" dirty="0"/>
              <a:t>conceitos de integridade  referencial – </a:t>
            </a:r>
            <a:r>
              <a:rPr lang="pt-BR" sz="1800" i="1" dirty="0" err="1"/>
              <a:t>constraint</a:t>
            </a:r>
            <a:r>
              <a:rPr lang="pt-BR" sz="1800" dirty="0"/>
              <a:t> de </a:t>
            </a:r>
            <a:r>
              <a:rPr lang="pt-BR" sz="1800" i="1" dirty="0" err="1"/>
              <a:t>foreign</a:t>
            </a:r>
            <a:r>
              <a:rPr lang="pt-BR" sz="1800" i="1" dirty="0"/>
              <a:t> </a:t>
            </a:r>
            <a:r>
              <a:rPr lang="pt-BR" sz="1800" i="1" dirty="0" err="1"/>
              <a:t>key</a:t>
            </a:r>
            <a:endParaRPr lang="pt-BR" sz="1800" i="1" dirty="0"/>
          </a:p>
          <a:p>
            <a:r>
              <a:rPr lang="pt-BR" sz="2800" dirty="0"/>
              <a:t>Linguagem de manipulação de dados – DML:</a:t>
            </a:r>
          </a:p>
          <a:p>
            <a:pPr lvl="1"/>
            <a:r>
              <a:rPr lang="pt-BR" sz="2400" dirty="0"/>
              <a:t>inserir, apagar e alterar dados;</a:t>
            </a:r>
          </a:p>
          <a:p>
            <a:pPr lvl="1"/>
            <a:r>
              <a:rPr lang="pt-BR" sz="2400" dirty="0"/>
              <a:t>comandos de transação</a:t>
            </a:r>
          </a:p>
          <a:p>
            <a:pPr lvl="1"/>
            <a:r>
              <a:rPr lang="pt-BR" sz="2400" dirty="0"/>
              <a:t>comandos de seleção de dados com cláusulas:</a:t>
            </a:r>
          </a:p>
          <a:p>
            <a:pPr lvl="2"/>
            <a:r>
              <a:rPr lang="pt-BR" sz="2000" dirty="0"/>
              <a:t>Funções (agrupamento, numéricas, caracteres, datas)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69E7-7955-479D-BFA3-B5AFAEFFD9C1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Contrato Pedagógico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pt-BR" dirty="0"/>
              <a:t>Fone de Ouvido</a:t>
            </a:r>
          </a:p>
          <a:p>
            <a:pPr lvl="1"/>
            <a:r>
              <a:rPr lang="pt-BR" dirty="0"/>
              <a:t>Celular</a:t>
            </a:r>
          </a:p>
          <a:p>
            <a:pPr lvl="1"/>
            <a:r>
              <a:rPr lang="pt-BR" dirty="0"/>
              <a:t>Notebooks</a:t>
            </a:r>
          </a:p>
          <a:p>
            <a:pPr lvl="1"/>
            <a:r>
              <a:rPr lang="pt-BR" dirty="0"/>
              <a:t>Camisetas (Não uniforme)</a:t>
            </a:r>
          </a:p>
          <a:p>
            <a:pPr lvl="1"/>
            <a:r>
              <a:rPr lang="pt-BR" dirty="0"/>
              <a:t>Ausências de sala de aula</a:t>
            </a:r>
          </a:p>
          <a:p>
            <a:pPr lvl="1"/>
            <a:r>
              <a:rPr lang="pt-BR" dirty="0"/>
              <a:t>Faltas em trabalhos</a:t>
            </a:r>
          </a:p>
          <a:p>
            <a:pPr lvl="1"/>
            <a:r>
              <a:rPr lang="pt-BR" dirty="0"/>
              <a:t>Entrega de Trabalhos</a:t>
            </a:r>
          </a:p>
          <a:p>
            <a:pPr lvl="2"/>
            <a:r>
              <a:rPr lang="pt-BR" dirty="0"/>
              <a:t>Pontualidade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Trabalhos em Grupo</a:t>
            </a:r>
          </a:p>
          <a:p>
            <a:pPr lvl="1"/>
            <a:r>
              <a:rPr lang="pt-BR" dirty="0"/>
              <a:t>Dupla = 2 integrantes</a:t>
            </a:r>
          </a:p>
          <a:p>
            <a:pPr lvl="1"/>
            <a:r>
              <a:rPr lang="pt-BR" dirty="0"/>
              <a:t>Trio = 3 integrantes</a:t>
            </a:r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  <a:p>
            <a:pPr algn="just"/>
            <a:r>
              <a:rPr lang="pt-BR" dirty="0"/>
              <a:t>Grupos formados pelo professor NÃO poderão ser alterados.</a:t>
            </a:r>
          </a:p>
        </p:txBody>
      </p:sp>
    </p:spTree>
    <p:extLst>
      <p:ext uri="{BB962C8B-B14F-4D97-AF65-F5344CB8AC3E}">
        <p14:creationId xmlns:p14="http://schemas.microsoft.com/office/powerpoint/2010/main" val="419784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Competências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/>
              <a:t>Contextualizar, investigar e desenvolver modelo para aplicação em banco de dados.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1567-274C-401B-B863-D0F8D27A21E0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44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Coletar dados sobre informações que devam ser armazenadas em banco de dados.</a:t>
            </a:r>
          </a:p>
          <a:p>
            <a:pPr algn="just"/>
            <a:r>
              <a:rPr lang="pt-BR" sz="3200" dirty="0"/>
              <a:t>Selecionar de forma organizada as informações.</a:t>
            </a:r>
          </a:p>
          <a:p>
            <a:pPr algn="just"/>
            <a:r>
              <a:rPr lang="pt-BR" sz="3200" dirty="0"/>
              <a:t>Aplicar as técnicas de modelagem na elaboração de banco de dados.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866D-A8D6-4694-9870-BA1C39979474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07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Tecnológicas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Introdução a banco de dados: </a:t>
            </a:r>
          </a:p>
          <a:p>
            <a:pPr lvl="1"/>
            <a:r>
              <a:rPr lang="pt-BR" sz="2400" dirty="0"/>
              <a:t>história, definição, importância dos sistemas de bancos de dados nas organizações</a:t>
            </a:r>
          </a:p>
          <a:p>
            <a:r>
              <a:rPr lang="pt-BR" sz="2800" dirty="0"/>
              <a:t>Projeto de banco de dados:</a:t>
            </a:r>
          </a:p>
          <a:p>
            <a:pPr lvl="1"/>
            <a:r>
              <a:rPr lang="pt-BR" sz="2400" dirty="0"/>
              <a:t>características de SGBD (Sistema de Gerenciamento de Banco de Dados);</a:t>
            </a:r>
          </a:p>
          <a:p>
            <a:pPr lvl="1"/>
            <a:r>
              <a:rPr lang="pt-BR" sz="2400" dirty="0"/>
              <a:t>modelo conceitual;</a:t>
            </a:r>
          </a:p>
          <a:p>
            <a:pPr lvl="1"/>
            <a:r>
              <a:rPr lang="pt-BR" sz="2400" dirty="0"/>
              <a:t>modelo lógico – Regras de Derivação e Regras de Restrição – DER e MER;</a:t>
            </a:r>
          </a:p>
          <a:p>
            <a:pPr lvl="1"/>
            <a:r>
              <a:rPr lang="pt-BR" sz="2400" dirty="0"/>
              <a:t>Dicionário de Dados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D0A2-0585-48DE-AFD9-8831D75F8B95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Tecnológicas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Metodologia CASE: </a:t>
            </a:r>
          </a:p>
          <a:p>
            <a:pPr lvl="1"/>
            <a:r>
              <a:rPr lang="pt-BR" sz="2400" dirty="0"/>
              <a:t>definição de ferramentas CASE (Computer-</a:t>
            </a:r>
            <a:r>
              <a:rPr lang="pt-BR" sz="2400" dirty="0" err="1"/>
              <a:t>Aided</a:t>
            </a:r>
            <a:r>
              <a:rPr lang="pt-BR" sz="2400" dirty="0"/>
              <a:t> Software </a:t>
            </a:r>
            <a:r>
              <a:rPr lang="pt-BR" sz="2400" dirty="0" err="1"/>
              <a:t>Engineering</a:t>
            </a:r>
            <a:r>
              <a:rPr lang="pt-BR" sz="2400" dirty="0"/>
              <a:t>);</a:t>
            </a:r>
          </a:p>
          <a:p>
            <a:pPr lvl="1"/>
            <a:r>
              <a:rPr lang="pt-BR" sz="2400" dirty="0"/>
              <a:t>utilização de ferramenta CASE para modelagem de dados</a:t>
            </a:r>
          </a:p>
          <a:p>
            <a:r>
              <a:rPr lang="pt-BR" sz="2800" dirty="0"/>
              <a:t>Modelo Lógico:</a:t>
            </a:r>
          </a:p>
          <a:p>
            <a:pPr lvl="1"/>
            <a:r>
              <a:rPr lang="pt-BR" sz="2400" dirty="0"/>
              <a:t>Entidade:</a:t>
            </a:r>
          </a:p>
          <a:p>
            <a:pPr lvl="2"/>
            <a:r>
              <a:rPr lang="pt-BR" sz="2000" dirty="0"/>
              <a:t>classificações de Entidades;</a:t>
            </a:r>
          </a:p>
          <a:p>
            <a:pPr lvl="2"/>
            <a:r>
              <a:rPr lang="pt-BR" sz="2000" dirty="0"/>
              <a:t>representações de Entidades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743D-774E-488A-85ED-9B6D8C1355FA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Tecnológicas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Atributos:</a:t>
            </a:r>
          </a:p>
          <a:p>
            <a:pPr lvl="2"/>
            <a:r>
              <a:rPr lang="pt-BR" sz="2000" dirty="0"/>
              <a:t>classificações de Atributos;</a:t>
            </a:r>
          </a:p>
          <a:p>
            <a:pPr lvl="2"/>
            <a:r>
              <a:rPr lang="pt-BR" sz="2000" dirty="0"/>
              <a:t>representações de Atributos</a:t>
            </a:r>
          </a:p>
          <a:p>
            <a:pPr lvl="1"/>
            <a:r>
              <a:rPr lang="pt-BR" sz="2400" dirty="0"/>
              <a:t>Identificar e modelar Entidades;</a:t>
            </a:r>
          </a:p>
          <a:p>
            <a:pPr lvl="1"/>
            <a:r>
              <a:rPr lang="pt-BR" sz="2400" dirty="0"/>
              <a:t>distinguir Atributos e Entidades;</a:t>
            </a:r>
          </a:p>
          <a:p>
            <a:pPr lvl="1"/>
            <a:r>
              <a:rPr lang="pt-BR" sz="2400" dirty="0"/>
              <a:t>analisar e modelar Atributos;</a:t>
            </a:r>
          </a:p>
          <a:p>
            <a:pPr lvl="1"/>
            <a:r>
              <a:rPr lang="pt-BR" sz="2400" dirty="0"/>
              <a:t>relacionamentos;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130F-CEF4-47B5-AECE-9DFA43B30594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Tecnológicas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/>
              <a:t>representação </a:t>
            </a:r>
            <a:r>
              <a:rPr lang="pt-BR" sz="2400" dirty="0"/>
              <a:t>gráfica de entidades, atributos e relacionamentos;</a:t>
            </a:r>
          </a:p>
          <a:p>
            <a:pPr lvl="1"/>
            <a:r>
              <a:rPr lang="pt-BR" sz="2400" dirty="0"/>
              <a:t>grau de relacionamento (binário/ternário);</a:t>
            </a:r>
          </a:p>
          <a:p>
            <a:pPr lvl="1"/>
            <a:r>
              <a:rPr lang="pt-BR" sz="2400" dirty="0"/>
              <a:t>comparação entre relacionamentos</a:t>
            </a:r>
          </a:p>
          <a:p>
            <a:r>
              <a:rPr lang="pt-BR" sz="2800" dirty="0"/>
              <a:t>Tipos de Restrições de Integridade:</a:t>
            </a:r>
          </a:p>
          <a:p>
            <a:pPr lvl="1"/>
            <a:r>
              <a:rPr lang="pt-BR" sz="2400" dirty="0"/>
              <a:t>Integridade Relacional;</a:t>
            </a:r>
          </a:p>
          <a:p>
            <a:pPr lvl="1"/>
            <a:r>
              <a:rPr lang="pt-BR" sz="2400" dirty="0"/>
              <a:t>Integridade Referencial</a:t>
            </a:r>
          </a:p>
          <a:p>
            <a:r>
              <a:rPr lang="pt-BR" sz="2800" dirty="0"/>
              <a:t>Grau de cardinalidade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2C2D-91EA-41D6-8890-0AB282DF39CC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Tecnológicas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Autorrelacionamento (Reflexivo ou Recursivo)</a:t>
            </a:r>
          </a:p>
          <a:p>
            <a:r>
              <a:rPr lang="pt-BR" sz="2800" dirty="0"/>
              <a:t>Especialização e generalização (superclasses e subclasses, supertipo e subtipos)</a:t>
            </a:r>
          </a:p>
          <a:p>
            <a:r>
              <a:rPr lang="pt-BR" sz="2800" dirty="0"/>
              <a:t>Domínio</a:t>
            </a:r>
          </a:p>
          <a:p>
            <a:r>
              <a:rPr lang="pt-BR" sz="2800" dirty="0"/>
              <a:t>Tabelas</a:t>
            </a:r>
          </a:p>
          <a:p>
            <a:r>
              <a:rPr lang="pt-BR" sz="2800" dirty="0"/>
              <a:t>Projeto lógico de banco de dados</a:t>
            </a:r>
          </a:p>
          <a:p>
            <a:r>
              <a:rPr lang="pt-BR" sz="2800" dirty="0"/>
              <a:t>Normalização de tabelas</a:t>
            </a:r>
          </a:p>
          <a:p>
            <a:r>
              <a:rPr lang="pt-BR" sz="2800" dirty="0"/>
              <a:t>Aplicação das formas normais (1, 2, 3 e 4)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F587-AAAF-4D01-9B0D-CDE93081E8DE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Tecnológicas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Forma normal de </a:t>
            </a:r>
            <a:r>
              <a:rPr lang="pt-BR" sz="2800" dirty="0" err="1"/>
              <a:t>boyce</a:t>
            </a:r>
            <a:r>
              <a:rPr lang="pt-BR" sz="2800" dirty="0"/>
              <a:t>/</a:t>
            </a:r>
            <a:r>
              <a:rPr lang="pt-BR" sz="2800" dirty="0" err="1"/>
              <a:t>codd</a:t>
            </a:r>
            <a:r>
              <a:rPr lang="pt-BR" sz="2800" dirty="0"/>
              <a:t> (FNBC)</a:t>
            </a:r>
          </a:p>
          <a:p>
            <a:r>
              <a:rPr lang="pt-BR" sz="2800" dirty="0"/>
              <a:t>Apresentação da linguagem SQL:</a:t>
            </a:r>
          </a:p>
          <a:p>
            <a:pPr lvl="1"/>
            <a:r>
              <a:rPr lang="pt-BR" sz="2400" dirty="0"/>
              <a:t>histórico, ANSI SQL</a:t>
            </a:r>
          </a:p>
          <a:p>
            <a:r>
              <a:rPr lang="pt-BR" sz="2800" dirty="0"/>
              <a:t>Introdução ao SGBD SQL Server:</a:t>
            </a:r>
          </a:p>
          <a:p>
            <a:pPr lvl="1"/>
            <a:r>
              <a:rPr lang="pt-BR" sz="2400" dirty="0"/>
              <a:t>histórico e visão geral</a:t>
            </a:r>
          </a:p>
          <a:p>
            <a:r>
              <a:rPr lang="pt-BR" sz="2800" dirty="0"/>
              <a:t>Implementação de banco de dados:</a:t>
            </a:r>
          </a:p>
          <a:p>
            <a:pPr lvl="1"/>
            <a:r>
              <a:rPr lang="pt-BR" sz="2400" dirty="0"/>
              <a:t>criação e exclusão de banco de dados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C1DE-048D-4955-A6C0-4A205F8FBE07}" type="datetime1">
              <a:rPr lang="pt-BR" smtClean="0"/>
              <a:t>03/02/2017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e Linguagens de Banco de Dados 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Direction_16x9_TP103431346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CE0EDBA5-BED2-490F-8AA6-3833238AD93B}" vid="{A6946FDD-8476-482E-A40B-22F22E849B5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direcionamento da empresa (widescreen)</Template>
  <TotalTime>0</TotalTime>
  <Words>536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Book Antiqua</vt:lpstr>
      <vt:lpstr>SalesDirection_16x9_TP103431346</vt:lpstr>
      <vt:lpstr>Tecnologias e Linguagens de Banco de Dados I</vt:lpstr>
      <vt:lpstr>Competências</vt:lpstr>
      <vt:lpstr>Habilidades</vt:lpstr>
      <vt:lpstr>Bases Tecnológicas</vt:lpstr>
      <vt:lpstr>Bases Tecnológicas</vt:lpstr>
      <vt:lpstr>Bases Tecnológicas</vt:lpstr>
      <vt:lpstr>Bases Tecnológicas</vt:lpstr>
      <vt:lpstr>Bases Tecnológicas</vt:lpstr>
      <vt:lpstr>Bases Tecnológicas</vt:lpstr>
      <vt:lpstr>Bases Tecnológicas</vt:lpstr>
      <vt:lpstr>Bases Tecnológicas</vt:lpstr>
      <vt:lpstr>Contrato Pedagógico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2016-02-04T14:07:26Z</dcterms:created>
  <dcterms:modified xsi:type="dcterms:W3CDTF">2017-02-03T22:43:20Z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