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8" r:id="rId4"/>
    <p:sldId id="260" r:id="rId5"/>
    <p:sldId id="284" r:id="rId6"/>
    <p:sldId id="279" r:id="rId7"/>
    <p:sldId id="259" r:id="rId8"/>
    <p:sldId id="261" r:id="rId9"/>
    <p:sldId id="262" r:id="rId10"/>
    <p:sldId id="263" r:id="rId11"/>
    <p:sldId id="264" r:id="rId12"/>
    <p:sldId id="277" r:id="rId13"/>
    <p:sldId id="280" r:id="rId14"/>
    <p:sldId id="281" r:id="rId15"/>
    <p:sldId id="282" r:id="rId16"/>
    <p:sldId id="283" r:id="rId17"/>
    <p:sldId id="266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3" r:id="rId27"/>
    <p:sldId id="275" r:id="rId28"/>
    <p:sldId id="276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B7851-3811-4044-91D5-B80850118553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8572C-219D-4A86-9537-EC6B996720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58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46135-BF80-4AC7-883C-60D352E3CCE0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04541-3A79-490B-AE98-9B258386E7B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19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CAA80-1D27-462C-8E9B-1B3D64DA6696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9F44-4536-4AE0-AE17-1F4EED7E596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571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E6075-C482-48DB-ABC5-95D3ACDB4304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3656-EA37-4203-B7D3-C981277BFE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53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3CADC-2B19-41EA-BF0D-C5AA893C28FF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310DC-B1EF-4D89-8ED2-CB2F0567FA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949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67A63-858E-4667-A2AB-619E42BDDF87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CC725-90C6-428A-A4C9-A55F5E8054B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067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168-4BFC-4DE0-AD40-775F2730DA04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8019C-F476-4E08-B14B-E06BC0AC4C6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16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75D9E-CE2B-4A47-8D73-D21C74AF3EA7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0A9F8-0B09-47D2-8BEA-FD32F02240B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995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45AC-2959-44A7-988A-22B3394CD6BE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3608-7673-45AC-A89D-65EC3E59646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714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3E599-A6FA-475D-AFB6-E73F445D9AEA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5FE26-9EE5-4F43-8E2E-771B5FBAB4D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91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DF334-CA73-4A86-AA86-B47F4675FD9D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AA864-C831-48CE-9D1F-8CF26864ECD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47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1F63E1-162F-4FB4-B556-AB3AB1E57968}" type="datetimeFigureOut">
              <a:rPr lang="pt-BR"/>
              <a:pPr>
                <a:defRPr/>
              </a:pPr>
              <a:t>07/03/2016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</a:defRPr>
            </a:lvl1pPr>
          </a:lstStyle>
          <a:p>
            <a:fld id="{C58F4CF0-3FDF-41E3-9C99-CC6BBE35CB91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4" r:id="rId2"/>
    <p:sldLayoutId id="2147483792" r:id="rId3"/>
    <p:sldLayoutId id="2147483785" r:id="rId4"/>
    <p:sldLayoutId id="2147483793" r:id="rId5"/>
    <p:sldLayoutId id="2147483786" r:id="rId6"/>
    <p:sldLayoutId id="2147483787" r:id="rId7"/>
    <p:sldLayoutId id="2147483794" r:id="rId8"/>
    <p:sldLayoutId id="2147483788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7922840" cy="19272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</a:rPr>
              <a:t>Técnicas de programação para internet i</a:t>
            </a:r>
          </a:p>
        </p:txBody>
      </p:sp>
      <p:sp>
        <p:nvSpPr>
          <p:cNvPr id="6147" name="Subtítulo 2"/>
          <p:cNvSpPr>
            <a:spLocks noGrp="1"/>
          </p:cNvSpPr>
          <p:nvPr>
            <p:ph type="subTitle" idx="1"/>
          </p:nvPr>
        </p:nvSpPr>
        <p:spPr>
          <a:xfrm>
            <a:off x="1619250" y="4221163"/>
            <a:ext cx="6977063" cy="575989"/>
          </a:xfrm>
        </p:spPr>
        <p:txBody>
          <a:bodyPr/>
          <a:lstStyle/>
          <a:p>
            <a:pPr algn="ctr" eaLnBrk="1" hangingPunct="1"/>
            <a:r>
              <a:rPr lang="pt-BR" altLang="pt-BR" sz="3200" b="1" dirty="0">
                <a:solidFill>
                  <a:schemeClr val="tx1"/>
                </a:solidFill>
              </a:rPr>
              <a:t>Aula 1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 bwMode="auto">
          <a:xfrm>
            <a:off x="251520" y="5517232"/>
            <a:ext cx="3888432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800" b="1" dirty="0">
                <a:solidFill>
                  <a:schemeClr val="tx1"/>
                </a:solidFill>
              </a:rPr>
              <a:t>Alessandro Ap. Antonio</a:t>
            </a:r>
          </a:p>
          <a:p>
            <a:pPr eaLnBrk="1" hangingPunct="1"/>
            <a:r>
              <a:rPr lang="pt-BR" altLang="pt-BR" sz="1800" dirty="0">
                <a:solidFill>
                  <a:srgbClr val="0000FF"/>
                </a:solidFill>
              </a:rPr>
              <a:t>alessandro.antonio@etec.sp.gov.br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 bwMode="auto">
          <a:xfrm>
            <a:off x="4572000" y="5517307"/>
            <a:ext cx="3888432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800" b="1" dirty="0">
                <a:solidFill>
                  <a:schemeClr val="tx1"/>
                </a:solidFill>
              </a:rPr>
              <a:t>Marco Antonio Machado</a:t>
            </a:r>
          </a:p>
          <a:p>
            <a:pPr eaLnBrk="1" hangingPunct="1"/>
            <a:r>
              <a:rPr lang="pt-BR" altLang="pt-BR" sz="1800" dirty="0">
                <a:solidFill>
                  <a:srgbClr val="0000FF"/>
                </a:solidFill>
              </a:rPr>
              <a:t>marco.machado2@etec.sp.gov.br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Netscape Mac e Windows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12292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3" y="1916113"/>
            <a:ext cx="9082087" cy="3879850"/>
          </a:xfr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Internet Explorer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1331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7613" y="1125538"/>
            <a:ext cx="6708775" cy="5594350"/>
          </a:xfr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Principais Navegadores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58491"/>
            <a:ext cx="8518401" cy="53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4651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HTML</a:t>
            </a:r>
            <a:r>
              <a:rPr lang="pt-BR" dirty="0"/>
              <a:t> (abreviação para a expressão inglesa </a:t>
            </a:r>
            <a:r>
              <a:rPr lang="pt-BR" b="1" i="1" dirty="0" err="1"/>
              <a:t>HyperText</a:t>
            </a:r>
            <a:r>
              <a:rPr lang="pt-BR" b="1" i="1" dirty="0"/>
              <a:t> </a:t>
            </a:r>
            <a:r>
              <a:rPr lang="pt-BR" b="1" i="1" dirty="0" err="1"/>
              <a:t>Markup</a:t>
            </a:r>
            <a:r>
              <a:rPr lang="pt-BR" b="1" i="1" dirty="0"/>
              <a:t> </a:t>
            </a:r>
            <a:r>
              <a:rPr lang="pt-BR" b="1" i="1" dirty="0" err="1"/>
              <a:t>Language</a:t>
            </a:r>
            <a:r>
              <a:rPr lang="pt-BR" dirty="0"/>
              <a:t>, que significa </a:t>
            </a:r>
            <a:r>
              <a:rPr lang="pt-BR" i="1" dirty="0"/>
              <a:t>Linguagem de Marcação de Hipertexto</a:t>
            </a:r>
            <a:r>
              <a:rPr lang="pt-BR" dirty="0"/>
              <a:t>) é uma </a:t>
            </a:r>
            <a:r>
              <a:rPr lang="pt-BR" u="sng" dirty="0"/>
              <a:t>linguagem de marcação</a:t>
            </a:r>
            <a:r>
              <a:rPr lang="pt-BR" dirty="0"/>
              <a:t> utilizada na construção de páginas na Web. Documentos HTML podem ser interpretados por navegadores.</a:t>
            </a:r>
          </a:p>
          <a:p>
            <a:pPr marL="0" indent="0" algn="just">
              <a:buNone/>
            </a:pPr>
            <a:endParaRPr lang="pt-BR" sz="15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altLang="pt-BR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documento HTML possui etiquetas (do inglês: </a:t>
            </a:r>
            <a:r>
              <a:rPr lang="pt-BR" altLang="pt-BR" i="1" dirty="0" err="1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altLang="pt-BR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palavras entre parênteses angulares (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essas etiquetas são os comandos de formatação da linguagem.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318982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6973" t="16101" r="3355" b="14123"/>
          <a:stretch/>
        </p:blipFill>
        <p:spPr>
          <a:xfrm>
            <a:off x="145370" y="1420961"/>
            <a:ext cx="8998630" cy="5320407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21301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XML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É um formato para a criação de documentos com dados organizados de forma hierárquica.</a:t>
            </a:r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Pela sua portabilidade, já que é um formato que não depende das plataformas de hardware ou de software, um banco de dados pode, através de uma aplicação, escrever em um arquivo XML, e um outro banco distinto pode ler então estes mesmos dados.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22672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XML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768" t="18467" r="21750" b="30430"/>
          <a:stretch/>
        </p:blipFill>
        <p:spPr>
          <a:xfrm>
            <a:off x="457200" y="1549896"/>
            <a:ext cx="8380049" cy="43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5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XHTML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1536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266825"/>
            <a:ext cx="6985000" cy="5438775"/>
          </a:xfr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XHTML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600200"/>
            <a:ext cx="8856663" cy="49974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pt-BR" b="1" dirty="0"/>
              <a:t>Fatores que influenciaram a padronização dos códigos</a:t>
            </a:r>
            <a:endParaRPr lang="pt-BR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Várias versões de navegadores;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Inúmeros procedimentos necessário para a configuração de uma solução;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Códigos redundantes;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Surgimento de dispositivos moveis com acesso a Internet, como celulares, PDAs...;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Uso de código impróprio para formatar o layout;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Uso de editores WYSIWYG;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Evolução do HTML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16388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663" cy="5545138"/>
          </a:xfrm>
        </p:spPr>
        <p:txBody>
          <a:bodyPr/>
          <a:lstStyle/>
          <a:p>
            <a:pPr eaLnBrk="1" hangingPunct="1"/>
            <a:r>
              <a:rPr lang="pt-BR" altLang="pt-BR" sz="2200"/>
              <a:t>1992 - Primeira aparição do HTML. </a:t>
            </a:r>
          </a:p>
          <a:p>
            <a:pPr eaLnBrk="1" hangingPunct="1"/>
            <a:r>
              <a:rPr lang="pt-BR" altLang="pt-BR" sz="2200"/>
              <a:t>1993 - </a:t>
            </a:r>
            <a:r>
              <a:rPr lang="pt-BR" altLang="pt-BR" sz="2200" b="1"/>
              <a:t>HTML+ </a:t>
            </a:r>
            <a:r>
              <a:rPr lang="pt-BR" altLang="pt-BR" sz="2200"/>
              <a:t>Algumas definições da aparência, tabelas, formulários. </a:t>
            </a:r>
          </a:p>
          <a:p>
            <a:pPr eaLnBrk="1" hangingPunct="1"/>
            <a:r>
              <a:rPr lang="pt-BR" altLang="pt-BR" sz="2200"/>
              <a:t>1994 - </a:t>
            </a:r>
            <a:r>
              <a:rPr lang="pt-BR" altLang="pt-BR" sz="2200" b="1"/>
              <a:t>HTML v2.0 </a:t>
            </a:r>
            <a:r>
              <a:rPr lang="pt-BR" altLang="pt-BR" sz="2200"/>
              <a:t>Padronização para os características principais. </a:t>
            </a:r>
          </a:p>
          <a:p>
            <a:pPr eaLnBrk="1" hangingPunct="1"/>
            <a:r>
              <a:rPr lang="pt-BR" altLang="pt-BR" sz="2200"/>
              <a:t>1994 - </a:t>
            </a:r>
            <a:r>
              <a:rPr lang="pt-BR" altLang="pt-BR" sz="2200" b="1"/>
              <a:t>HTML v3.0 </a:t>
            </a:r>
            <a:r>
              <a:rPr lang="pt-BR" altLang="pt-BR" sz="2200"/>
              <a:t>Uma extensão do HTML+ entendido como um rascunho de padrão. </a:t>
            </a:r>
          </a:p>
          <a:p>
            <a:pPr eaLnBrk="1" hangingPunct="1"/>
            <a:r>
              <a:rPr lang="pt-BR" altLang="pt-BR" sz="2200"/>
              <a:t>1995 - </a:t>
            </a:r>
            <a:r>
              <a:rPr lang="pt-BR" altLang="pt-BR" sz="2200" b="1"/>
              <a:t>HTML v3.2 </a:t>
            </a:r>
            <a:r>
              <a:rPr lang="pt-BR" altLang="pt-BR" sz="2200"/>
              <a:t>Netscape e Internet Explorer definem seus próprios padrões baseados nas implementações correntes. </a:t>
            </a:r>
          </a:p>
          <a:p>
            <a:pPr eaLnBrk="1" hangingPunct="1"/>
            <a:r>
              <a:rPr lang="pt-BR" altLang="pt-BR" sz="2200"/>
              <a:t>1995 - </a:t>
            </a:r>
            <a:r>
              <a:rPr lang="pt-BR" altLang="pt-BR" sz="2200" b="1"/>
              <a:t>JavaScript </a:t>
            </a:r>
            <a:r>
              <a:rPr lang="pt-BR" altLang="pt-BR" sz="2200"/>
              <a:t>criada pela Netscape como uma extensão do HTML para o browser Navigator v2.0. JavaScript é uma linguagem de (script) baseada em objetos e permite que sejam manipulados através de eventos dinâmicos que faltavam ao HTML.</a:t>
            </a:r>
          </a:p>
          <a:p>
            <a:pPr eaLnBrk="1" hangingPunct="1"/>
            <a:r>
              <a:rPr lang="pt-BR" altLang="pt-BR" sz="2200"/>
              <a:t>1996 - </a:t>
            </a:r>
            <a:r>
              <a:rPr lang="pt-BR" altLang="pt-BR" sz="2200" b="1"/>
              <a:t>CSS1 </a:t>
            </a:r>
            <a:r>
              <a:rPr lang="pt-BR" altLang="pt-BR" sz="2200"/>
              <a:t>Em dezembro deste ano é apresentada pela primeira vez a Folha de Estilo, criada para complementar a linguagem HTML. 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48681"/>
            <a:ext cx="8641085" cy="5928320"/>
          </a:xfrm>
        </p:spPr>
        <p:txBody>
          <a:bodyPr rtlCol="0" anchor="ctr">
            <a:normAutofit/>
          </a:bodyPr>
          <a:lstStyle/>
          <a:p>
            <a:pPr marL="812800" indent="-449263"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pt-BR" sz="3200" dirty="0">
                <a:latin typeface="+mj-lt"/>
              </a:rPr>
              <a:t>Browsers (Navegadores)</a:t>
            </a:r>
          </a:p>
          <a:p>
            <a:pPr marL="812800" indent="-449263"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pt-BR" sz="3200" dirty="0">
                <a:latin typeface="+mj-lt"/>
              </a:rPr>
              <a:t>Padrões XHTML</a:t>
            </a:r>
          </a:p>
          <a:p>
            <a:pPr marL="812800" indent="-449263"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pt-BR" sz="3200" dirty="0">
                <a:latin typeface="+mj-lt"/>
              </a:rPr>
              <a:t>Evolução HTML</a:t>
            </a:r>
          </a:p>
          <a:p>
            <a:pPr marL="812800" indent="-449263"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pt-BR" sz="3200" dirty="0" err="1">
                <a:latin typeface="+mj-lt"/>
              </a:rPr>
              <a:t>Acid</a:t>
            </a:r>
            <a:r>
              <a:rPr lang="pt-BR" sz="3200" dirty="0">
                <a:latin typeface="+mj-lt"/>
              </a:rPr>
              <a:t> Test</a:t>
            </a:r>
          </a:p>
          <a:p>
            <a:pPr marL="812800" indent="-449263"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pt-BR" sz="3200" dirty="0">
                <a:latin typeface="+mj-lt"/>
              </a:rPr>
              <a:t>Atributos das </a:t>
            </a:r>
            <a:r>
              <a:rPr lang="pt-BR" sz="3200" dirty="0" err="1">
                <a:latin typeface="+mj-lt"/>
              </a:rPr>
              <a:t>Tags</a:t>
            </a:r>
            <a:endParaRPr lang="pt-BR" sz="3200" dirty="0">
              <a:latin typeface="+mj-lt"/>
            </a:endParaRPr>
          </a:p>
          <a:p>
            <a:pPr marL="812800" indent="-449263"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pt-BR" sz="3200" dirty="0" err="1">
                <a:latin typeface="+mj-lt"/>
              </a:rPr>
              <a:t>Doctype</a:t>
            </a:r>
            <a:endParaRPr lang="pt-BR" sz="3200" dirty="0">
              <a:latin typeface="+mj-lt"/>
            </a:endParaRPr>
          </a:p>
          <a:p>
            <a:pPr marL="812800" indent="-449263" eaLnBrk="1" fontAlgn="auto" hangingPunct="1"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pt-BR" sz="3200" dirty="0">
                <a:latin typeface="+mj-lt"/>
              </a:rPr>
              <a:t>Regras XHTML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  <a:cs typeface="+mn-cs"/>
              </a:rPr>
              <a:t>Técnicas de Programação para Internet I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Evolução do HTML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17412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663" cy="5545138"/>
          </a:xfrm>
        </p:spPr>
        <p:txBody>
          <a:bodyPr/>
          <a:lstStyle/>
          <a:p>
            <a:pPr eaLnBrk="1" hangingPunct="1"/>
            <a:r>
              <a:rPr lang="pt-BR" altLang="pt-BR" sz="2200"/>
              <a:t>1997 - </a:t>
            </a:r>
            <a:r>
              <a:rPr lang="pt-BR" altLang="pt-BR" sz="2200" b="1"/>
              <a:t>HTML v4.0 </a:t>
            </a:r>
            <a:r>
              <a:rPr lang="pt-BR" altLang="pt-BR" sz="2200"/>
              <a:t>São lançados os browsers Netscape v4.0 (agosto) e Internet Explorer v4.0 (outubro) que apresentaram um conjunto de tecnologias (CSS, JavaScript/VBScript e DOM) que juntas disponibilizaram diversos recursos tornando o HTML dinâmico. Surge então o </a:t>
            </a:r>
            <a:r>
              <a:rPr lang="pt-BR" altLang="pt-BR" sz="2200" b="1"/>
              <a:t>DHTML</a:t>
            </a:r>
            <a:r>
              <a:rPr lang="pt-BR" altLang="pt-BR" sz="2200"/>
              <a:t>. </a:t>
            </a:r>
          </a:p>
          <a:p>
            <a:pPr eaLnBrk="1" hangingPunct="1"/>
            <a:r>
              <a:rPr lang="pt-BR" altLang="pt-BR" sz="2200"/>
              <a:t>1998 - </a:t>
            </a:r>
            <a:r>
              <a:rPr lang="pt-BR" altLang="pt-BR" sz="2200" b="1"/>
              <a:t>CSS2 </a:t>
            </a:r>
            <a:r>
              <a:rPr lang="pt-BR" altLang="pt-BR" sz="2200"/>
              <a:t>Em maio é lançado a segunda versão da Folha de Estilo que, além de incluir todas as propriedades do CSS1 ainda apresenta por volta de 70 novas propriedades. </a:t>
            </a:r>
          </a:p>
          <a:p>
            <a:pPr eaLnBrk="1" hangingPunct="1"/>
            <a:r>
              <a:rPr lang="pt-BR" altLang="pt-BR" sz="2200"/>
              <a:t>1999 - </a:t>
            </a:r>
            <a:r>
              <a:rPr lang="pt-BR" altLang="pt-BR" sz="2200" b="1"/>
              <a:t>HTML v4.01 </a:t>
            </a:r>
            <a:r>
              <a:rPr lang="pt-BR" altLang="pt-BR" sz="2200"/>
              <a:t>Alguma modificações da versão anterior. </a:t>
            </a:r>
          </a:p>
          <a:p>
            <a:pPr eaLnBrk="1" hangingPunct="1"/>
            <a:r>
              <a:rPr lang="pt-BR" altLang="pt-BR" sz="2200"/>
              <a:t>2000 - </a:t>
            </a:r>
            <a:r>
              <a:rPr lang="pt-BR" altLang="pt-BR" sz="2200" b="1"/>
              <a:t>XHTML v1.0 </a:t>
            </a:r>
            <a:r>
              <a:rPr lang="pt-BR" altLang="pt-BR" sz="2200"/>
              <a:t>É criado e consiste de uma versão XML do HTML v4.01.</a:t>
            </a:r>
          </a:p>
          <a:p>
            <a:pPr eaLnBrk="1" hangingPunct="1"/>
            <a:r>
              <a:rPr lang="pt-BR" altLang="pt-BR" sz="2200" b="1"/>
              <a:t>EVOLUÇÃO DO HTML</a:t>
            </a:r>
          </a:p>
          <a:p>
            <a:pPr eaLnBrk="1" hangingPunct="1"/>
            <a:r>
              <a:rPr lang="pt-BR" altLang="pt-BR" sz="2200"/>
              <a:t>2012 – </a:t>
            </a:r>
            <a:r>
              <a:rPr lang="pt-BR" altLang="pt-BR" sz="2200" b="1"/>
              <a:t>HTML5</a:t>
            </a:r>
          </a:p>
          <a:p>
            <a:pPr eaLnBrk="1" hangingPunct="1"/>
            <a:r>
              <a:rPr lang="pt-BR" altLang="pt-BR" sz="2200"/>
              <a:t>2013 – </a:t>
            </a:r>
            <a:r>
              <a:rPr lang="pt-BR" altLang="pt-BR" sz="2200" b="1"/>
              <a:t>XHTML5</a:t>
            </a:r>
          </a:p>
          <a:p>
            <a:pPr eaLnBrk="1" hangingPunct="1"/>
            <a:endParaRPr lang="pt-BR" altLang="pt-BR" sz="180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Qual o melhor navegador?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663" cy="5545138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pt-BR" sz="2800" b="1" dirty="0"/>
              <a:t>Teste acido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dirty="0"/>
              <a:t>O </a:t>
            </a:r>
            <a:r>
              <a:rPr lang="pt-BR" dirty="0" err="1"/>
              <a:t>AcidTests</a:t>
            </a:r>
            <a:r>
              <a:rPr lang="pt-BR" dirty="0"/>
              <a:t> trata-se de um projeto do webstandards.org para testar o comportamento e eficiência dos navegadores frente aos padrões web (Web Standards).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dirty="0"/>
              <a:t>O primeiro </a:t>
            </a:r>
            <a:r>
              <a:rPr lang="pt-BR" dirty="0" err="1"/>
              <a:t>Acid</a:t>
            </a:r>
            <a:r>
              <a:rPr lang="pt-BR" dirty="0"/>
              <a:t> (Acid1) testava os navegadores quanto a apresentação e exibição de páginas HTML 4.0 e CSS 1, o Acid2, criado em 2005, queria fazer os navegadores “sorrirem” testando as capacidades deste de exibirem imagens PNG e CSS2.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dirty="0"/>
              <a:t>Agora, o Acid3 vai além, exigindo dos navegadores </a:t>
            </a:r>
            <a:r>
              <a:rPr lang="pt-BR" dirty="0" err="1"/>
              <a:t>renderização</a:t>
            </a:r>
            <a:r>
              <a:rPr lang="pt-BR" dirty="0"/>
              <a:t> de imagens SVG animadas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u="sng" dirty="0">
                <a:solidFill>
                  <a:srgbClr val="0000FF"/>
                </a:solidFill>
              </a:rPr>
              <a:t>http://acid3.acidtests.org/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1800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&lt;HTML&gt;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pt-BR" sz="2300" dirty="0"/>
              <a:t>HTML consiste em texto formatado por ‘</a:t>
            </a:r>
            <a:r>
              <a:rPr lang="pt-BR" sz="2300" dirty="0" err="1"/>
              <a:t>tags</a:t>
            </a:r>
            <a:r>
              <a:rPr lang="pt-BR" sz="2300" dirty="0"/>
              <a:t>’.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300" dirty="0" err="1"/>
              <a:t>Tags</a:t>
            </a:r>
            <a:r>
              <a:rPr lang="pt-BR" sz="2300" dirty="0"/>
              <a:t> são rótulos usados para informar ao navegador como deve ser apresentado as informações no website.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300" dirty="0"/>
              <a:t>Todos os ‘</a:t>
            </a:r>
            <a:r>
              <a:rPr lang="pt-BR" sz="2300" dirty="0" err="1"/>
              <a:t>tags</a:t>
            </a:r>
            <a:r>
              <a:rPr lang="pt-BR" sz="2300" dirty="0"/>
              <a:t>’ são inseridos entre o sinal de menor e maior: </a:t>
            </a:r>
            <a:r>
              <a:rPr lang="pt-BR" sz="2300" b="1" dirty="0"/>
              <a:t>&lt;</a:t>
            </a:r>
            <a:r>
              <a:rPr lang="pt-BR" sz="2300" b="1" dirty="0" err="1"/>
              <a:t>tag</a:t>
            </a:r>
            <a:r>
              <a:rPr lang="pt-BR" sz="2300" b="1" dirty="0"/>
              <a:t>&gt;</a:t>
            </a:r>
            <a:endParaRPr lang="pt-BR" sz="23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300" dirty="0"/>
              <a:t>No </a:t>
            </a:r>
            <a:r>
              <a:rPr lang="pt-BR" sz="2300" dirty="0" err="1"/>
              <a:t>html</a:t>
            </a:r>
            <a:r>
              <a:rPr lang="pt-BR" sz="2300" dirty="0"/>
              <a:t> é indiferente utilizar maiúsculas ou minúsculas nas ‘</a:t>
            </a:r>
            <a:r>
              <a:rPr lang="pt-BR" sz="2300" dirty="0" err="1"/>
              <a:t>tags</a:t>
            </a:r>
            <a:r>
              <a:rPr lang="pt-BR" sz="2300" dirty="0"/>
              <a:t>’, </a:t>
            </a:r>
            <a:r>
              <a:rPr lang="pt-BR" sz="2300" b="1" dirty="0"/>
              <a:t>&lt;</a:t>
            </a:r>
            <a:r>
              <a:rPr lang="pt-BR" sz="2300" b="1" dirty="0" err="1"/>
              <a:t>tag</a:t>
            </a:r>
            <a:r>
              <a:rPr lang="pt-BR" sz="2300" b="1" dirty="0"/>
              <a:t>&gt; </a:t>
            </a:r>
            <a:r>
              <a:rPr lang="pt-BR" sz="2300" dirty="0"/>
              <a:t>é igual a </a:t>
            </a:r>
            <a:r>
              <a:rPr lang="pt-BR" sz="2300" b="1" dirty="0"/>
              <a:t>&lt;TAG&gt; </a:t>
            </a:r>
            <a:r>
              <a:rPr lang="pt-BR" sz="2300" dirty="0"/>
              <a:t>e a </a:t>
            </a:r>
            <a:r>
              <a:rPr lang="pt-BR" sz="2300" b="1" dirty="0"/>
              <a:t>&lt;</a:t>
            </a:r>
            <a:r>
              <a:rPr lang="pt-BR" sz="2300" b="1" dirty="0" err="1"/>
              <a:t>Tag</a:t>
            </a:r>
            <a:r>
              <a:rPr lang="pt-BR" sz="2300" b="1" dirty="0"/>
              <a:t>&gt;.</a:t>
            </a:r>
            <a:endParaRPr lang="pt-BR" sz="23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300" dirty="0"/>
              <a:t>Existem dois tipos de </a:t>
            </a:r>
            <a:r>
              <a:rPr lang="pt-BR" sz="2300" dirty="0" err="1"/>
              <a:t>tags</a:t>
            </a:r>
            <a:r>
              <a:rPr lang="pt-BR" sz="2300" dirty="0"/>
              <a:t> - </a:t>
            </a:r>
            <a:r>
              <a:rPr lang="pt-BR" sz="2300" dirty="0" err="1"/>
              <a:t>tags</a:t>
            </a:r>
            <a:r>
              <a:rPr lang="pt-BR" sz="2300" dirty="0"/>
              <a:t> de abertura: </a:t>
            </a:r>
            <a:r>
              <a:rPr lang="pt-BR" sz="2300" b="1" dirty="0"/>
              <a:t>&lt;comando&gt; </a:t>
            </a:r>
            <a:r>
              <a:rPr lang="pt-BR" sz="2300" dirty="0"/>
              <a:t>e </a:t>
            </a:r>
            <a:r>
              <a:rPr lang="pt-BR" sz="2300" dirty="0" err="1"/>
              <a:t>tags</a:t>
            </a:r>
            <a:r>
              <a:rPr lang="pt-BR" sz="2300" dirty="0"/>
              <a:t> de fechamento: </a:t>
            </a:r>
            <a:r>
              <a:rPr lang="pt-BR" sz="2300" b="1" dirty="0"/>
              <a:t>&lt;/comando&gt;</a:t>
            </a:r>
            <a:r>
              <a:rPr lang="pt-BR" sz="2300" dirty="0"/>
              <a:t>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300" dirty="0"/>
              <a:t>Algumas </a:t>
            </a:r>
            <a:r>
              <a:rPr lang="pt-BR" sz="2300" dirty="0" err="1"/>
              <a:t>tags</a:t>
            </a:r>
            <a:r>
              <a:rPr lang="pt-BR" sz="2300" dirty="0"/>
              <a:t> contém comandos que não necessitam de um conteúdo para serem processadas, isto é, são </a:t>
            </a:r>
            <a:r>
              <a:rPr lang="pt-BR" sz="2300" dirty="0" err="1"/>
              <a:t>tags</a:t>
            </a:r>
            <a:r>
              <a:rPr lang="pt-BR" sz="2300" dirty="0"/>
              <a:t> de comandos isolados, por exemplo, um pulo de linha é conseguido com a </a:t>
            </a:r>
            <a:r>
              <a:rPr lang="pt-BR" sz="2300" dirty="0" err="1"/>
              <a:t>tag</a:t>
            </a:r>
            <a:r>
              <a:rPr lang="pt-BR" sz="2300" dirty="0"/>
              <a:t> </a:t>
            </a:r>
            <a:r>
              <a:rPr lang="pt-BR" sz="2300" b="1" dirty="0"/>
              <a:t>&lt;</a:t>
            </a:r>
            <a:r>
              <a:rPr lang="pt-BR" sz="2300" b="1" dirty="0" err="1"/>
              <a:t>br</a:t>
            </a:r>
            <a:r>
              <a:rPr lang="pt-BR" sz="2300" b="1" dirty="0"/>
              <a:t>&gt;.</a:t>
            </a:r>
            <a:endParaRPr lang="pt-BR" sz="2300" dirty="0"/>
          </a:p>
          <a:p>
            <a:pPr eaLnBrk="1" hangingPunct="1">
              <a:buFont typeface="Arial" charset="0"/>
              <a:buChar char="•"/>
              <a:defRPr/>
            </a:pPr>
            <a:endParaRPr lang="pt-BR" sz="23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300" b="1" dirty="0"/>
              <a:t>HTML é </a:t>
            </a:r>
            <a:r>
              <a:rPr lang="pt-BR" sz="2300" b="1" dirty="0" err="1"/>
              <a:t>tag</a:t>
            </a:r>
            <a:r>
              <a:rPr lang="pt-BR" sz="2300" b="1" dirty="0"/>
              <a:t> - e nada mais do que </a:t>
            </a:r>
            <a:r>
              <a:rPr lang="pt-BR" sz="2300" b="1" dirty="0" err="1"/>
              <a:t>tags</a:t>
            </a:r>
            <a:r>
              <a:rPr lang="pt-BR" sz="2300" b="1" dirty="0"/>
              <a:t>.</a:t>
            </a:r>
            <a:endParaRPr lang="pt-BR" sz="2300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&lt;HTML&gt;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20484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sz="2300"/>
          </a:p>
        </p:txBody>
      </p:sp>
      <p:sp>
        <p:nvSpPr>
          <p:cNvPr id="6" name="Retângulo 5"/>
          <p:cNvSpPr/>
          <p:nvPr/>
        </p:nvSpPr>
        <p:spPr>
          <a:xfrm>
            <a:off x="179388" y="1628775"/>
            <a:ext cx="8785225" cy="489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</a:rPr>
              <a:t>&lt;HTML&gt;</a:t>
            </a: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endParaRPr lang="pt-BR" sz="2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</a:rPr>
              <a:t>&lt;/HTML&gt;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4213" y="2060575"/>
            <a:ext cx="8135937" cy="1241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000" dirty="0"/>
              <a:t>&lt;HEAD&gt;</a:t>
            </a:r>
          </a:p>
          <a:p>
            <a:pPr>
              <a:defRPr/>
            </a:pPr>
            <a:endParaRPr lang="pt-BR" sz="2000" dirty="0"/>
          </a:p>
          <a:p>
            <a:pPr>
              <a:defRPr/>
            </a:pPr>
            <a:endParaRPr lang="pt-BR" sz="2000" dirty="0"/>
          </a:p>
          <a:p>
            <a:pPr>
              <a:defRPr/>
            </a:pPr>
            <a:r>
              <a:rPr lang="pt-BR" sz="2000" dirty="0"/>
              <a:t>&lt;/HEAD</a:t>
            </a:r>
            <a:r>
              <a:rPr lang="pt-BR" dirty="0"/>
              <a:t>&gt;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4213" y="3471863"/>
            <a:ext cx="8135937" cy="2547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&lt;BODY&gt;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&lt;/BODY&gt;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42988" y="4076700"/>
            <a:ext cx="74168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000" dirty="0"/>
              <a:t>&lt;H1&gt; Cabeçalho &lt;/H1&gt;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38225" y="4941888"/>
            <a:ext cx="74168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000" dirty="0"/>
              <a:t>&lt;P&gt; Paragrafo&lt;/P&gt;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2988" y="2463800"/>
            <a:ext cx="74168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000" dirty="0"/>
              <a:t>&lt;TITLE&gt; Titulo da Página &lt;/TITLE&gt;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HTML - Atributos das </a:t>
            </a:r>
            <a:r>
              <a:rPr lang="pt-BR" b="1" dirty="0" err="1">
                <a:solidFill>
                  <a:schemeClr val="tx1"/>
                </a:solidFill>
                <a:cs typeface="Arial" pitchFamily="34" charset="0"/>
              </a:rPr>
              <a:t>tags</a:t>
            </a:r>
            <a:endParaRPr lang="pt-BR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21508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/>
              <a:t>Quando uma tag possui um atributo, ele é inserido antes do &gt; na abertura da tag, ou antes do espaço.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pt-BR" altLang="pt-BR" sz="3200"/>
              <a:t>&lt;tag atributo=</a:t>
            </a:r>
            <a:r>
              <a:rPr lang="pt-BR" altLang="pt-BR" sz="3200">
                <a:solidFill>
                  <a:srgbClr val="FF0000"/>
                </a:solidFill>
              </a:rPr>
              <a:t>"valor"</a:t>
            </a:r>
            <a:r>
              <a:rPr lang="pt-BR" altLang="pt-BR" sz="3200"/>
              <a:t>&gt;texto&lt;/tag&gt;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pt-BR" altLang="pt-BR" sz="3200"/>
              <a:t>Ou</a:t>
            </a:r>
          </a:p>
          <a:p>
            <a:pPr marL="822325" lvl="3" indent="0" algn="ctr" eaLnBrk="1" hangingPunct="1">
              <a:buFont typeface="Arial" panose="020B0604020202020204" pitchFamily="34" charset="0"/>
              <a:buNone/>
            </a:pPr>
            <a:r>
              <a:rPr lang="pt-BR" altLang="pt-BR" sz="3200"/>
              <a:t>&lt;tag atributo="valor"&gt;</a:t>
            </a:r>
          </a:p>
          <a:p>
            <a:pPr marL="822325" lvl="3" indent="0" algn="ctr" eaLnBrk="1" hangingPunct="1">
              <a:buFont typeface="Arial" panose="020B0604020202020204" pitchFamily="34" charset="0"/>
              <a:buNone/>
            </a:pPr>
            <a:endParaRPr lang="pt-BR" altLang="pt-BR" sz="320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fr-FR" altLang="pt-BR" sz="3200"/>
              <a:t>&lt;font color="#FF0000"&gt;ETEC&lt;/font&gt;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pt-BR" altLang="pt-BR" sz="3200">
                <a:solidFill>
                  <a:srgbClr val="FF0000"/>
                </a:solidFill>
              </a:rPr>
              <a:t>ETEC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!</a:t>
            </a:r>
            <a:r>
              <a:rPr lang="pt-BR" b="1" dirty="0" err="1">
                <a:solidFill>
                  <a:schemeClr val="tx1"/>
                </a:solidFill>
                <a:cs typeface="Arial" pitchFamily="34" charset="0"/>
              </a:rPr>
              <a:t>Doctype</a:t>
            </a:r>
            <a:endParaRPr lang="pt-BR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22532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pt-BR" sz="2800" b="1" dirty="0"/>
              <a:t>DOCTYPES - </a:t>
            </a:r>
            <a:r>
              <a:rPr lang="en-US" altLang="pt-BR" sz="2800" b="1" dirty="0">
                <a:solidFill>
                  <a:srgbClr val="FF0000"/>
                </a:solidFill>
              </a:rPr>
              <a:t>HTML 4.01</a:t>
            </a:r>
            <a:r>
              <a:rPr lang="en-US" altLang="pt-BR" sz="2800" b="1" dirty="0"/>
              <a:t> Strict, Transitional, Frameset </a:t>
            </a:r>
            <a:endParaRPr lang="en-US" altLang="pt-BR" sz="28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800" dirty="0"/>
              <a:t>É obrigatória sua declaração no início do documento para que seus arquivos HTML, XHTML e CSS sejam validados e </a:t>
            </a:r>
            <a:r>
              <a:rPr lang="pt-BR" altLang="pt-BR" sz="2800" dirty="0" err="1"/>
              <a:t>renderizados</a:t>
            </a:r>
            <a:r>
              <a:rPr lang="pt-BR" altLang="pt-BR" sz="2800" dirty="0"/>
              <a:t> corretamente pelo browser. Ignorando ou utilizando um DTD inválido, o browser irá </a:t>
            </a:r>
            <a:r>
              <a:rPr lang="pt-BR" altLang="pt-BR" sz="2800" dirty="0" err="1"/>
              <a:t>renderizá-lo</a:t>
            </a:r>
            <a:r>
              <a:rPr lang="pt-BR" altLang="pt-BR" sz="2800" dirty="0"/>
              <a:t> em “</a:t>
            </a:r>
            <a:r>
              <a:rPr lang="pt-BR" altLang="pt-BR" sz="2800" dirty="0" err="1"/>
              <a:t>Quirks</a:t>
            </a:r>
            <a:r>
              <a:rPr lang="pt-BR" altLang="pt-BR" sz="2800" dirty="0"/>
              <a:t> </a:t>
            </a:r>
            <a:r>
              <a:rPr lang="pt-BR" altLang="pt-BR" sz="2800" dirty="0" err="1"/>
              <a:t>Mode</a:t>
            </a:r>
            <a:r>
              <a:rPr lang="pt-BR" altLang="pt-BR" sz="2800" dirty="0"/>
              <a:t>”, interpretando seu XHTML de forma inválida.</a:t>
            </a:r>
            <a:endParaRPr lang="pt-BR" alt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!</a:t>
            </a:r>
            <a:r>
              <a:rPr lang="pt-BR" b="1" dirty="0" err="1">
                <a:solidFill>
                  <a:schemeClr val="tx1"/>
                </a:solidFill>
                <a:cs typeface="Arial" pitchFamily="34" charset="0"/>
              </a:rPr>
              <a:t>Doctype</a:t>
            </a:r>
            <a:endParaRPr lang="pt-BR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23556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200" dirty="0"/>
              <a:t>&lt;!DOCTYPE HTML PUBLIC "-//W3C//DTD HTML 4.01//EN" "http://www.w3.org/TR/html4/strict.dtd"&gt;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1800" i="1" dirty="0">
                <a:solidFill>
                  <a:srgbClr val="0000FF"/>
                </a:solidFill>
              </a:rPr>
              <a:t>(XHTML </a:t>
            </a:r>
            <a:r>
              <a:rPr lang="pt-BR" altLang="pt-BR" sz="1800" i="1" dirty="0" err="1">
                <a:solidFill>
                  <a:srgbClr val="0000FF"/>
                </a:solidFill>
              </a:rPr>
              <a:t>Strict</a:t>
            </a:r>
            <a:r>
              <a:rPr lang="pt-BR" altLang="pt-BR" sz="1800" i="1" dirty="0">
                <a:solidFill>
                  <a:srgbClr val="0000FF"/>
                </a:solidFill>
              </a:rPr>
              <a:t>: não permite que nenhuma marcação invalide no código.)</a:t>
            </a:r>
            <a:endParaRPr lang="pt-BR" altLang="pt-BR" sz="1800" dirty="0">
              <a:solidFill>
                <a:srgbClr val="0000FF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sz="1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200" dirty="0"/>
              <a:t>&lt;!DOCTYPE HTML PUBLIC "-//W3C//DTD HTML 4.01 </a:t>
            </a:r>
            <a:r>
              <a:rPr lang="pt-BR" altLang="pt-BR" sz="2200" dirty="0" err="1"/>
              <a:t>Transitional</a:t>
            </a:r>
            <a:r>
              <a:rPr lang="pt-BR" altLang="pt-BR" sz="2200" dirty="0"/>
              <a:t>//EN" "http://www.w3.org/TR/html4/loose.dtd"&gt;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1800" i="1" dirty="0">
                <a:solidFill>
                  <a:srgbClr val="0000FF"/>
                </a:solidFill>
              </a:rPr>
              <a:t>XHTML </a:t>
            </a:r>
            <a:r>
              <a:rPr lang="pt-BR" altLang="pt-BR" sz="1800" i="1" dirty="0" err="1">
                <a:solidFill>
                  <a:srgbClr val="0000FF"/>
                </a:solidFill>
              </a:rPr>
              <a:t>Transitional</a:t>
            </a:r>
            <a:r>
              <a:rPr lang="pt-BR" altLang="pt-BR" sz="1800" i="1" dirty="0">
                <a:solidFill>
                  <a:srgbClr val="0000FF"/>
                </a:solidFill>
              </a:rPr>
              <a:t>: recomendado para páginas que ainda utilizam marcação em desuso(”</a:t>
            </a:r>
            <a:r>
              <a:rPr lang="pt-BR" altLang="pt-BR" sz="1800" i="1" dirty="0" err="1">
                <a:solidFill>
                  <a:srgbClr val="0000FF"/>
                </a:solidFill>
              </a:rPr>
              <a:t>deprecated</a:t>
            </a:r>
            <a:r>
              <a:rPr lang="pt-BR" altLang="pt-BR" sz="1800" i="1" dirty="0">
                <a:solidFill>
                  <a:srgbClr val="0000FF"/>
                </a:solidFill>
              </a:rPr>
              <a:t>”), porém não aceita uso de frames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sz="1000" dirty="0">
              <a:solidFill>
                <a:srgbClr val="0000FF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200" dirty="0"/>
              <a:t>&lt;!DOCTYPE HTML PUBLIC "-//W3C//DTD HTML 4.01 </a:t>
            </a:r>
            <a:r>
              <a:rPr lang="pt-BR" altLang="pt-BR" sz="2200" dirty="0" err="1"/>
              <a:t>Frameset</a:t>
            </a:r>
            <a:r>
              <a:rPr lang="pt-BR" altLang="pt-BR" sz="2200" dirty="0"/>
              <a:t>//EN" "http://www.w3.org/TR/xhtml1/DTD/xhtml1-frameset.dtd"&gt;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1800" i="1" dirty="0">
                <a:solidFill>
                  <a:srgbClr val="0000FF"/>
                </a:solidFill>
              </a:rPr>
              <a:t>XHTML </a:t>
            </a:r>
            <a:r>
              <a:rPr lang="pt-BR" altLang="pt-BR" sz="1800" i="1" dirty="0" err="1">
                <a:solidFill>
                  <a:srgbClr val="0000FF"/>
                </a:solidFill>
              </a:rPr>
              <a:t>Frameset</a:t>
            </a:r>
            <a:r>
              <a:rPr lang="pt-BR" altLang="pt-BR" sz="1800" i="1" dirty="0">
                <a:solidFill>
                  <a:srgbClr val="0000FF"/>
                </a:solidFill>
              </a:rPr>
              <a:t>: Use este </a:t>
            </a:r>
            <a:r>
              <a:rPr lang="pt-BR" altLang="pt-BR" sz="1800" i="1" dirty="0" err="1">
                <a:solidFill>
                  <a:srgbClr val="0000FF"/>
                </a:solidFill>
              </a:rPr>
              <a:t>doctype</a:t>
            </a:r>
            <a:r>
              <a:rPr lang="pt-BR" altLang="pt-BR" sz="1800" i="1" dirty="0">
                <a:solidFill>
                  <a:srgbClr val="0000FF"/>
                </a:solidFill>
              </a:rPr>
              <a:t> quando for usar Frames (molduras) HTML para particionar a janela do navegador em duas ou mais molduras (frames).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sz="1000" i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pt-BR" altLang="pt-BR" sz="2200" dirty="0"/>
              <a:t>&lt;!DOCTYPE </a:t>
            </a:r>
            <a:r>
              <a:rPr lang="pt-BR" altLang="pt-BR" sz="2200" dirty="0" err="1"/>
              <a:t>html</a:t>
            </a:r>
            <a:r>
              <a:rPr lang="pt-BR" altLang="pt-BR" sz="2200" dirty="0"/>
              <a:t>&gt;</a:t>
            </a:r>
          </a:p>
          <a:p>
            <a:pPr marL="0" indent="0" eaLnBrk="1" hangingPunct="1">
              <a:buNone/>
            </a:pPr>
            <a:r>
              <a:rPr lang="pt-BR" altLang="pt-BR" sz="2000" i="1" dirty="0">
                <a:solidFill>
                  <a:srgbClr val="0000FF"/>
                </a:solidFill>
              </a:rPr>
              <a:t>Usado no html5</a:t>
            </a:r>
            <a:endParaRPr lang="pt-BR" altLang="pt-BR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XHTML (Regras)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 anchor="ctr"/>
          <a:lstStyle/>
          <a:p>
            <a:pPr eaLnBrk="1" hangingPunct="1">
              <a:buFont typeface="Arial" charset="0"/>
              <a:buChar char="•"/>
              <a:defRPr/>
            </a:pPr>
            <a:r>
              <a:rPr lang="pt-BR" sz="2600" dirty="0"/>
              <a:t>Todos os elementos e seus atributos devem ser escritos em letras minúsculas;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600" dirty="0"/>
              <a:t>Todos os atributos de elementos devem ser escritos usando aspas duplas;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600" dirty="0"/>
              <a:t>Todos os elementos devem ser fechados em ordem, exemplo: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600" b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600" b="1" dirty="0">
                <a:solidFill>
                  <a:srgbClr val="FF0000"/>
                </a:solidFill>
              </a:rPr>
              <a:t>Errado: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600" b="1" dirty="0">
                <a:solidFill>
                  <a:srgbClr val="FF0000"/>
                </a:solidFill>
              </a:rPr>
              <a:t>&lt;</a:t>
            </a:r>
            <a:r>
              <a:rPr lang="pt-BR" sz="2600" b="1" dirty="0" err="1">
                <a:solidFill>
                  <a:srgbClr val="FF0000"/>
                </a:solidFill>
              </a:rPr>
              <a:t>div</a:t>
            </a:r>
            <a:r>
              <a:rPr lang="pt-BR" sz="2600" b="1" dirty="0">
                <a:solidFill>
                  <a:srgbClr val="FF0000"/>
                </a:solidFill>
              </a:rPr>
              <a:t>&gt;&lt;p&gt;</a:t>
            </a:r>
            <a:r>
              <a:rPr lang="pt-BR" sz="2600" b="1" dirty="0" err="1">
                <a:solidFill>
                  <a:srgbClr val="FF0000"/>
                </a:solidFill>
              </a:rPr>
              <a:t>div</a:t>
            </a:r>
            <a:r>
              <a:rPr lang="pt-BR" sz="2600" b="1" dirty="0">
                <a:solidFill>
                  <a:srgbClr val="FF0000"/>
                </a:solidFill>
              </a:rPr>
              <a:t> fechada antes do p&lt;/</a:t>
            </a:r>
            <a:r>
              <a:rPr lang="pt-BR" sz="2600" b="1" dirty="0" err="1">
                <a:solidFill>
                  <a:srgbClr val="FF0000"/>
                </a:solidFill>
              </a:rPr>
              <a:t>div</a:t>
            </a:r>
            <a:r>
              <a:rPr lang="pt-BR" sz="2600" b="1" dirty="0">
                <a:solidFill>
                  <a:srgbClr val="FF0000"/>
                </a:solidFill>
              </a:rPr>
              <a:t>&gt;&lt;/p&gt;</a:t>
            </a:r>
            <a:endParaRPr lang="pt-BR" sz="2600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pt-BR" sz="2600" b="1" dirty="0">
              <a:solidFill>
                <a:srgbClr val="0000FF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600" b="1" dirty="0">
                <a:solidFill>
                  <a:srgbClr val="0000FF"/>
                </a:solidFill>
              </a:rPr>
              <a:t>Correto: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600" b="1" dirty="0">
                <a:solidFill>
                  <a:srgbClr val="0000FF"/>
                </a:solidFill>
              </a:rPr>
              <a:t>&lt;</a:t>
            </a:r>
            <a:r>
              <a:rPr lang="pt-BR" sz="2600" b="1" dirty="0" err="1">
                <a:solidFill>
                  <a:srgbClr val="0000FF"/>
                </a:solidFill>
              </a:rPr>
              <a:t>div</a:t>
            </a:r>
            <a:r>
              <a:rPr lang="pt-BR" sz="2600" b="1" dirty="0">
                <a:solidFill>
                  <a:srgbClr val="0000FF"/>
                </a:solidFill>
              </a:rPr>
              <a:t>&gt;&lt;p&gt;elementos fechados corretamente&lt;/p&gt;&lt;/</a:t>
            </a:r>
            <a:r>
              <a:rPr lang="pt-BR" sz="2600" b="1" dirty="0" err="1">
                <a:solidFill>
                  <a:srgbClr val="0000FF"/>
                </a:solidFill>
              </a:rPr>
              <a:t>div</a:t>
            </a:r>
            <a:r>
              <a:rPr lang="pt-BR" sz="2600" b="1" dirty="0">
                <a:solidFill>
                  <a:srgbClr val="0000FF"/>
                </a:solidFill>
              </a:rPr>
              <a:t>&gt; </a:t>
            </a:r>
            <a:endParaRPr lang="pt-BR" sz="2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XHTML (Regras)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50" y="1196975"/>
            <a:ext cx="8928100" cy="5545138"/>
          </a:xfrm>
        </p:spPr>
        <p:txBody>
          <a:bodyPr anchor="ctr"/>
          <a:lstStyle/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Elementos vazios devem ser fechados, exemplo</a:t>
            </a:r>
            <a:r>
              <a:rPr lang="pt-BR" b="1" dirty="0"/>
              <a:t>: &lt;</a:t>
            </a:r>
            <a:r>
              <a:rPr lang="pt-BR" b="1" dirty="0" err="1"/>
              <a:t>br</a:t>
            </a:r>
            <a:r>
              <a:rPr lang="pt-BR" b="1" dirty="0"/>
              <a:t> /&gt;</a:t>
            </a:r>
            <a:endParaRPr lang="pt-BR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A Minimização de Atributo é proibida;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b="1" dirty="0">
                <a:solidFill>
                  <a:srgbClr val="FF0000"/>
                </a:solidFill>
              </a:rPr>
              <a:t>Errado: &lt;input </a:t>
            </a:r>
            <a:r>
              <a:rPr lang="pt-BR" b="1" dirty="0" err="1">
                <a:solidFill>
                  <a:srgbClr val="FF0000"/>
                </a:solidFill>
              </a:rPr>
              <a:t>checked</a:t>
            </a:r>
            <a:r>
              <a:rPr lang="pt-BR" b="1" dirty="0">
                <a:solidFill>
                  <a:srgbClr val="FF0000"/>
                </a:solidFill>
              </a:rPr>
              <a:t>&gt;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b="1" dirty="0">
                <a:solidFill>
                  <a:srgbClr val="0000FF"/>
                </a:solidFill>
              </a:rPr>
              <a:t>Correto: &lt;input </a:t>
            </a:r>
            <a:r>
              <a:rPr lang="pt-BR" b="1" dirty="0" err="1">
                <a:solidFill>
                  <a:srgbClr val="0000FF"/>
                </a:solidFill>
              </a:rPr>
              <a:t>checked</a:t>
            </a:r>
            <a:r>
              <a:rPr lang="pt-BR" b="1" dirty="0">
                <a:solidFill>
                  <a:srgbClr val="0000FF"/>
                </a:solidFill>
              </a:rPr>
              <a:t>="</a:t>
            </a:r>
            <a:r>
              <a:rPr lang="pt-BR" b="1" dirty="0" err="1">
                <a:solidFill>
                  <a:srgbClr val="0000FF"/>
                </a:solidFill>
              </a:rPr>
              <a:t>checked</a:t>
            </a:r>
            <a:r>
              <a:rPr lang="pt-BR" b="1" dirty="0">
                <a:solidFill>
                  <a:srgbClr val="0000FF"/>
                </a:solidFill>
              </a:rPr>
              <a:t>" /&gt;</a:t>
            </a:r>
            <a:endParaRPr lang="pt-BR" dirty="0">
              <a:solidFill>
                <a:srgbClr val="0000FF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/>
              <a:t>Todos os atributos devem estar na forma nome=“valor”, mesmo que nome e valor sejam iguais: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b="1" dirty="0">
                <a:solidFill>
                  <a:srgbClr val="FF0000"/>
                </a:solidFill>
              </a:rPr>
              <a:t>Errado: &lt;</a:t>
            </a:r>
            <a:r>
              <a:rPr lang="pt-BR" b="1" dirty="0" err="1">
                <a:solidFill>
                  <a:srgbClr val="FF0000"/>
                </a:solidFill>
              </a:rPr>
              <a:t>textarea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readonly</a:t>
            </a:r>
            <a:r>
              <a:rPr lang="pt-BR" b="1" dirty="0">
                <a:solidFill>
                  <a:srgbClr val="FF0000"/>
                </a:solidFill>
              </a:rPr>
              <a:t>&gt;&lt;/</a:t>
            </a:r>
            <a:r>
              <a:rPr lang="pt-BR" b="1" dirty="0" err="1">
                <a:solidFill>
                  <a:srgbClr val="FF0000"/>
                </a:solidFill>
              </a:rPr>
              <a:t>textarea</a:t>
            </a:r>
            <a:r>
              <a:rPr lang="pt-BR" b="1" dirty="0">
                <a:solidFill>
                  <a:srgbClr val="FF0000"/>
                </a:solidFill>
              </a:rPr>
              <a:t>&gt;</a:t>
            </a:r>
            <a:endParaRPr lang="pt-BR" dirty="0">
              <a:solidFill>
                <a:srgbClr val="FF0000"/>
              </a:solidFill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b="1" dirty="0">
                <a:solidFill>
                  <a:srgbClr val="0000FF"/>
                </a:solidFill>
              </a:rPr>
              <a:t>Correto: &lt;</a:t>
            </a:r>
            <a:r>
              <a:rPr lang="pt-BR" b="1" dirty="0" err="1">
                <a:solidFill>
                  <a:srgbClr val="0000FF"/>
                </a:solidFill>
              </a:rPr>
              <a:t>textarea</a:t>
            </a:r>
            <a:r>
              <a:rPr lang="pt-BR" b="1" dirty="0">
                <a:solidFill>
                  <a:srgbClr val="0000FF"/>
                </a:solidFill>
              </a:rPr>
              <a:t> </a:t>
            </a:r>
            <a:r>
              <a:rPr lang="pt-BR" b="1" dirty="0" err="1">
                <a:solidFill>
                  <a:srgbClr val="0000FF"/>
                </a:solidFill>
              </a:rPr>
              <a:t>readonly</a:t>
            </a:r>
            <a:r>
              <a:rPr lang="pt-BR" b="1" dirty="0">
                <a:solidFill>
                  <a:srgbClr val="0000FF"/>
                </a:solidFill>
              </a:rPr>
              <a:t>=”</a:t>
            </a:r>
            <a:r>
              <a:rPr lang="pt-BR" b="1" dirty="0" err="1">
                <a:solidFill>
                  <a:srgbClr val="0000FF"/>
                </a:solidFill>
              </a:rPr>
              <a:t>readonly</a:t>
            </a:r>
            <a:r>
              <a:rPr lang="pt-BR" b="1" dirty="0">
                <a:solidFill>
                  <a:srgbClr val="0000FF"/>
                </a:solidFill>
              </a:rPr>
              <a:t>”&gt;&lt;/</a:t>
            </a:r>
            <a:r>
              <a:rPr lang="pt-BR" b="1" dirty="0" err="1">
                <a:solidFill>
                  <a:srgbClr val="0000FF"/>
                </a:solidFill>
              </a:rPr>
              <a:t>textarea</a:t>
            </a:r>
            <a:r>
              <a:rPr lang="pt-BR" b="1" dirty="0">
                <a:solidFill>
                  <a:srgbClr val="0000FF"/>
                </a:solidFill>
              </a:rPr>
              <a:t>&gt;</a:t>
            </a:r>
            <a:endParaRPr lang="pt-BR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Um </a:t>
            </a:r>
            <a:r>
              <a:rPr lang="pt-BR" b="1" dirty="0"/>
              <a:t>navegador</a:t>
            </a:r>
            <a:r>
              <a:rPr lang="pt-BR" dirty="0"/>
              <a:t>, também conhecido pelos termos em inglês </a:t>
            </a:r>
            <a:r>
              <a:rPr lang="pt-BR" b="1" i="1" dirty="0"/>
              <a:t>web browser</a:t>
            </a:r>
            <a:r>
              <a:rPr lang="pt-BR" dirty="0"/>
              <a:t> ou simplesmente </a:t>
            </a:r>
            <a:r>
              <a:rPr lang="pt-BR" b="1" i="1" dirty="0"/>
              <a:t>browser</a:t>
            </a:r>
            <a:r>
              <a:rPr lang="pt-BR" dirty="0"/>
              <a:t>, é um programa de computador que habilita seus usuários a interagirem com documentos virtuais da Internet, também conhecidos como páginas da web, que podem ser escritas em linguagens como HTML, XHTML ou HTML5 com ou sem linguagens como o CSS e que estão hospedadas num servidor Web.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b="1" i="1" dirty="0"/>
              <a:t>Fonte</a:t>
            </a:r>
            <a:r>
              <a:rPr lang="pt-BR" sz="2000" dirty="0"/>
              <a:t>: https://pt.wikipedia.org/wiki/Navegador_web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Browser ou Navegador</a:t>
            </a:r>
          </a:p>
        </p:txBody>
      </p:sp>
    </p:spTree>
    <p:extLst>
      <p:ext uri="{BB962C8B-B14F-4D97-AF65-F5344CB8AC3E}">
        <p14:creationId xmlns:p14="http://schemas.microsoft.com/office/powerpoint/2010/main" val="33991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Telnet Browser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49793"/>
            <a:ext cx="8229600" cy="48768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1" dirty="0"/>
              <a:t>Telnet</a:t>
            </a:r>
            <a:r>
              <a:rPr lang="pt-BR" dirty="0"/>
              <a:t> é um </a:t>
            </a:r>
            <a:r>
              <a:rPr lang="pt-BR" b="1" i="1" dirty="0"/>
              <a:t>protocolo</a:t>
            </a:r>
            <a:r>
              <a:rPr lang="pt-BR" dirty="0"/>
              <a:t> de rede utilizado na Internet ou redes locais para proporcionar uma facilidade de comunicação baseada em texto interativo bidirecional usando uma conexão de terminal virtual.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b="1" i="1" dirty="0"/>
              <a:t>Fonte</a:t>
            </a:r>
            <a:r>
              <a:rPr lang="pt-BR" sz="2000" dirty="0"/>
              <a:t>: https://pt.wikipedia.org/wiki/Telnet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Telnet Browser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49793"/>
            <a:ext cx="8229600" cy="48768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Na ciência da computação, um </a:t>
            </a:r>
            <a:r>
              <a:rPr lang="pt-BR" b="1" dirty="0"/>
              <a:t>protocolo</a:t>
            </a:r>
            <a:r>
              <a:rPr lang="pt-BR" dirty="0"/>
              <a:t> é uma convenção que controla e possibilita uma conexão, comunicação, transferência de dados entre dois sistemas computacionais. De maneira simples, um protocolo pode ser definido como "as regras que governam" a sintaxe, semântica e sincronização da comunicação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2000" b="1" i="1" dirty="0"/>
              <a:t>Fonte</a:t>
            </a:r>
            <a:r>
              <a:rPr lang="pt-BR" sz="2000" dirty="0"/>
              <a:t>: https://pt.wikipedia.org/wiki/Protocolo_(ciênciadacomputação)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75283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Telnet Browser</a:t>
            </a:r>
          </a:p>
        </p:txBody>
      </p:sp>
      <p:pic>
        <p:nvPicPr>
          <p:cNvPr id="819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96975"/>
            <a:ext cx="7775575" cy="5256213"/>
          </a:xfrm>
        </p:spPr>
      </p:pic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</p:spTree>
    <p:extLst>
      <p:ext uri="{BB962C8B-B14F-4D97-AF65-F5344CB8AC3E}">
        <p14:creationId xmlns:p14="http://schemas.microsoft.com/office/powerpoint/2010/main" val="167677949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 err="1">
                <a:solidFill>
                  <a:schemeClr val="tx1"/>
                </a:solidFill>
                <a:cs typeface="Arial" pitchFamily="34" charset="0"/>
              </a:rPr>
              <a:t>DosLynx</a:t>
            </a:r>
            <a:endParaRPr lang="pt-BR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9220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8156575" cy="4049712"/>
          </a:xfr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NCSA </a:t>
            </a:r>
            <a:r>
              <a:rPr lang="pt-BR" b="1" dirty="0" err="1">
                <a:solidFill>
                  <a:schemeClr val="tx1"/>
                </a:solidFill>
                <a:cs typeface="Arial" pitchFamily="34" charset="0"/>
              </a:rPr>
              <a:t>Mosaic</a:t>
            </a:r>
            <a:endParaRPr lang="pt-BR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10244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838" y="1268413"/>
            <a:ext cx="7172325" cy="5367337"/>
          </a:xfr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636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NCSA </a:t>
            </a:r>
            <a:r>
              <a:rPr lang="pt-BR" b="1" dirty="0" err="1">
                <a:solidFill>
                  <a:schemeClr val="tx1"/>
                </a:solidFill>
                <a:cs typeface="Arial" pitchFamily="34" charset="0"/>
              </a:rPr>
              <a:t>Mosaic</a:t>
            </a:r>
            <a:r>
              <a:rPr lang="pt-BR" b="1" dirty="0">
                <a:solidFill>
                  <a:schemeClr val="tx1"/>
                </a:solidFill>
                <a:cs typeface="Arial" pitchFamily="34" charset="0"/>
              </a:rPr>
              <a:t> Mac e Windows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428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spc="200" dirty="0">
                <a:solidFill>
                  <a:schemeClr val="bg1"/>
                </a:solidFill>
              </a:rPr>
              <a:t>Técnicas de Programação para Internet I</a:t>
            </a:r>
          </a:p>
        </p:txBody>
      </p:sp>
      <p:pic>
        <p:nvPicPr>
          <p:cNvPr id="11268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" y="2060575"/>
            <a:ext cx="9032875" cy="3632200"/>
          </a:xfrm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armacêutic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rmacêutico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373</TotalTime>
  <Words>1269</Words>
  <Application>Microsoft Office PowerPoint</Application>
  <PresentationFormat>Apresentação na tela (4:3)</PresentationFormat>
  <Paragraphs>178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Wingdings</vt:lpstr>
      <vt:lpstr>Brilho</vt:lpstr>
      <vt:lpstr>Técnicas de programação para internet i</vt:lpstr>
      <vt:lpstr>Apresentação do PowerPoint</vt:lpstr>
      <vt:lpstr>Browser ou Navegador</vt:lpstr>
      <vt:lpstr>Telnet Browser</vt:lpstr>
      <vt:lpstr>Telnet Browser</vt:lpstr>
      <vt:lpstr>Telnet Browser</vt:lpstr>
      <vt:lpstr>DosLynx</vt:lpstr>
      <vt:lpstr>NCSA Mosaic</vt:lpstr>
      <vt:lpstr>NCSA Mosaic Mac e Windows</vt:lpstr>
      <vt:lpstr>Netscape Mac e Windows</vt:lpstr>
      <vt:lpstr>Internet Explorer</vt:lpstr>
      <vt:lpstr>Principais Navegadores </vt:lpstr>
      <vt:lpstr>HTML</vt:lpstr>
      <vt:lpstr>HTML</vt:lpstr>
      <vt:lpstr>XML</vt:lpstr>
      <vt:lpstr>XML</vt:lpstr>
      <vt:lpstr>XHTML</vt:lpstr>
      <vt:lpstr>XHTML</vt:lpstr>
      <vt:lpstr>Evolução do HTML</vt:lpstr>
      <vt:lpstr>Evolução do HTML</vt:lpstr>
      <vt:lpstr>Qual o melhor navegador?</vt:lpstr>
      <vt:lpstr>&lt;HTML&gt;</vt:lpstr>
      <vt:lpstr>&lt;HTML&gt;</vt:lpstr>
      <vt:lpstr>HTML - Atributos das tags</vt:lpstr>
      <vt:lpstr>!Doctype</vt:lpstr>
      <vt:lpstr>!Doctype</vt:lpstr>
      <vt:lpstr>XHTML (Regras)</vt:lpstr>
      <vt:lpstr>XHTML (Regras)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internet</dc:title>
  <dc:creator>Alessandro</dc:creator>
  <cp:lastModifiedBy>Alessandro Ap. Antonio</cp:lastModifiedBy>
  <cp:revision>39</cp:revision>
  <dcterms:created xsi:type="dcterms:W3CDTF">2013-02-06T12:09:27Z</dcterms:created>
  <dcterms:modified xsi:type="dcterms:W3CDTF">2016-03-08T00:50:14Z</dcterms:modified>
</cp:coreProperties>
</file>