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6" d="100"/>
          <a:sy n="66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0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0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3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7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598FBF-9475-4508-A0B0-69B91B1D435C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7FDFC426-FFC0-4C88-8BE6-FFF22B440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2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17" y="1371602"/>
            <a:ext cx="8786192" cy="1927225"/>
          </a:xfrm>
        </p:spPr>
        <p:txBody>
          <a:bodyPr/>
          <a:lstStyle/>
          <a:p>
            <a:pPr algn="ctr"/>
            <a:r>
              <a:rPr lang="pt-BR" sz="3600" spc="100" dirty="0">
                <a:solidFill>
                  <a:srgbClr val="FF0000"/>
                </a:solidFill>
              </a:rPr>
              <a:t>técnicas de programação para internet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6849" y="4729090"/>
            <a:ext cx="4007865" cy="88391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Alessandro Ap. Antonio</a:t>
            </a:r>
          </a:p>
          <a:p>
            <a:r>
              <a:rPr lang="pt-BR" dirty="0">
                <a:solidFill>
                  <a:srgbClr val="0000FF"/>
                </a:solidFill>
              </a:rPr>
              <a:t>alessandro.antonio@etec.sp.gov.br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00746" y="4726746"/>
            <a:ext cx="4007865" cy="88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</a:rPr>
              <a:t>Marco Antonio Machado</a:t>
            </a:r>
          </a:p>
          <a:p>
            <a:r>
              <a:rPr lang="pt-BR" dirty="0">
                <a:solidFill>
                  <a:srgbClr val="0000FF"/>
                </a:solidFill>
              </a:rPr>
              <a:t>marco.machado2@etec.sp.gov.br</a:t>
            </a:r>
          </a:p>
        </p:txBody>
      </p:sp>
    </p:spTree>
    <p:extLst>
      <p:ext uri="{BB962C8B-B14F-4D97-AF65-F5344CB8AC3E}">
        <p14:creationId xmlns:p14="http://schemas.microsoft.com/office/powerpoint/2010/main" val="131827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10. Sintaxe do </a:t>
            </a:r>
            <a:r>
              <a:rPr lang="pt-BR" sz="2800" dirty="0" err="1"/>
              <a:t>Javascript</a:t>
            </a:r>
            <a:r>
              <a:rPr lang="pt-BR" sz="2800" dirty="0"/>
              <a:t>: </a:t>
            </a:r>
          </a:p>
          <a:p>
            <a:pPr marL="365125" indent="-280988" algn="just">
              <a:buClrTx/>
            </a:pPr>
            <a:r>
              <a:rPr lang="pt-BR" sz="2800" dirty="0" err="1"/>
              <a:t>in-line</a:t>
            </a:r>
            <a:r>
              <a:rPr lang="pt-BR" sz="2800" dirty="0"/>
              <a:t>, interno e externo; </a:t>
            </a:r>
          </a:p>
          <a:p>
            <a:pPr marL="365125" indent="-280988" algn="just">
              <a:buClrTx/>
            </a:pPr>
            <a:r>
              <a:rPr lang="pt-BR" sz="2800" dirty="0"/>
              <a:t>comentários em </a:t>
            </a:r>
            <a:r>
              <a:rPr lang="pt-BR" sz="2800" dirty="0" err="1"/>
              <a:t>javascript</a:t>
            </a:r>
            <a:r>
              <a:rPr lang="pt-BR" sz="2800" dirty="0"/>
              <a:t>: </a:t>
            </a:r>
          </a:p>
          <a:p>
            <a:pPr marL="632777" lvl="1" indent="-342900" algn="just">
              <a:buClrTx/>
              <a:buFont typeface="Courier New" panose="02070309020205020404" pitchFamily="49" charset="0"/>
              <a:buChar char="o"/>
            </a:pPr>
            <a:r>
              <a:rPr lang="pt-BR" sz="2500" dirty="0"/>
              <a:t>na linha e em bloco </a:t>
            </a:r>
          </a:p>
          <a:p>
            <a:pPr marL="365125" indent="-280988" algn="just">
              <a:buClrTx/>
            </a:pPr>
            <a:r>
              <a:rPr lang="pt-BR" sz="2800" dirty="0"/>
              <a:t>criação de variáveis em </a:t>
            </a:r>
            <a:r>
              <a:rPr lang="pt-BR" sz="2800" dirty="0" err="1"/>
              <a:t>javascript</a:t>
            </a:r>
            <a:r>
              <a:rPr lang="pt-BR" sz="2800" dirty="0"/>
              <a:t>; </a:t>
            </a:r>
          </a:p>
          <a:p>
            <a:pPr marL="365125" indent="-280988" algn="just">
              <a:buClrTx/>
            </a:pPr>
            <a:r>
              <a:rPr lang="pt-BR" sz="2800" dirty="0"/>
              <a:t>objeto </a:t>
            </a:r>
            <a:r>
              <a:rPr lang="pt-BR" sz="2800" dirty="0" err="1"/>
              <a:t>document</a:t>
            </a:r>
            <a:r>
              <a:rPr lang="pt-BR" sz="2800" dirty="0"/>
              <a:t> e método </a:t>
            </a:r>
            <a:r>
              <a:rPr lang="pt-BR" sz="2800" dirty="0" err="1"/>
              <a:t>write</a:t>
            </a:r>
            <a:r>
              <a:rPr lang="pt-BR" sz="2800" dirty="0"/>
              <a:t>; </a:t>
            </a:r>
          </a:p>
          <a:p>
            <a:pPr marL="365125" indent="-280988" algn="just">
              <a:buClrTx/>
            </a:pPr>
            <a:r>
              <a:rPr lang="pt-BR" sz="2800" dirty="0"/>
              <a:t>concatenação em </a:t>
            </a:r>
            <a:r>
              <a:rPr lang="pt-BR" sz="2800" dirty="0" err="1"/>
              <a:t>javascript</a:t>
            </a:r>
            <a:r>
              <a:rPr lang="pt-BR" sz="2800" dirty="0"/>
              <a:t>; </a:t>
            </a:r>
          </a:p>
          <a:p>
            <a:pPr marL="365125" indent="-280988" algn="just">
              <a:buClrTx/>
            </a:pPr>
            <a:r>
              <a:rPr lang="pt-BR" sz="2800" dirty="0"/>
              <a:t>objeto </a:t>
            </a:r>
            <a:r>
              <a:rPr lang="pt-BR" sz="2800" dirty="0" err="1"/>
              <a:t>window</a:t>
            </a:r>
            <a:r>
              <a:rPr lang="pt-BR" sz="2800" dirty="0"/>
              <a:t>  e métodos (</a:t>
            </a:r>
            <a:r>
              <a:rPr lang="pt-BR" sz="2800" dirty="0" err="1"/>
              <a:t>alert</a:t>
            </a:r>
            <a:r>
              <a:rPr lang="pt-BR" sz="2800" dirty="0"/>
              <a:t>, open, </a:t>
            </a:r>
            <a:r>
              <a:rPr lang="pt-BR" sz="2800" dirty="0" err="1"/>
              <a:t>prompt</a:t>
            </a:r>
            <a:r>
              <a:rPr lang="pt-BR" sz="2800" dirty="0"/>
              <a:t>, close, </a:t>
            </a:r>
            <a:r>
              <a:rPr lang="pt-BR" sz="2800" dirty="0" err="1"/>
              <a:t>comfirm</a:t>
            </a:r>
            <a:r>
              <a:rPr lang="pt-BR" sz="2800" dirty="0"/>
              <a:t>) em </a:t>
            </a:r>
            <a:r>
              <a:rPr lang="pt-BR" sz="2800" dirty="0" err="1"/>
              <a:t>javascript</a:t>
            </a:r>
            <a:r>
              <a:rPr lang="pt-BR" sz="2800" dirty="0"/>
              <a:t>; </a:t>
            </a:r>
          </a:p>
          <a:p>
            <a:pPr marL="365125" indent="-280988" algn="just">
              <a:buClrTx/>
            </a:pPr>
            <a:r>
              <a:rPr lang="pt-BR" sz="2800" dirty="0"/>
              <a:t>operadores lógicos, aritméticos e relacionais  em </a:t>
            </a:r>
            <a:r>
              <a:rPr lang="pt-BR" sz="2800" dirty="0" err="1"/>
              <a:t>javascript</a:t>
            </a:r>
            <a:endParaRPr lang="pt-BR" sz="2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101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11. Estruturas de Controle: </a:t>
            </a:r>
          </a:p>
          <a:p>
            <a:pPr marL="365125" indent="-182563" algn="just">
              <a:buClrTx/>
            </a:pPr>
            <a:r>
              <a:rPr lang="pt-BR" sz="2800" dirty="0"/>
              <a:t>Sequencial; </a:t>
            </a:r>
          </a:p>
          <a:p>
            <a:pPr marL="365125" indent="-182563" algn="just">
              <a:buClrTx/>
            </a:pPr>
            <a:r>
              <a:rPr lang="pt-BR" sz="2800" dirty="0"/>
              <a:t>Condicional; </a:t>
            </a:r>
          </a:p>
          <a:p>
            <a:pPr marL="365125" indent="-182563" algn="just">
              <a:buClrTx/>
            </a:pPr>
            <a:r>
              <a:rPr lang="pt-BR" sz="2800" dirty="0"/>
              <a:t>Repetição</a:t>
            </a:r>
          </a:p>
          <a:p>
            <a:pPr marL="182562" indent="0" algn="just">
              <a:buClrTx/>
              <a:buNone/>
            </a:pPr>
            <a:endParaRPr lang="pt-BR" sz="1400" dirty="0"/>
          </a:p>
          <a:p>
            <a:pPr marL="0" indent="0" algn="just">
              <a:buClrTx/>
              <a:buNone/>
            </a:pPr>
            <a:r>
              <a:rPr lang="pt-BR" sz="2800" dirty="0"/>
              <a:t>12. Utilização de funções pré-definidas e criação de funções em </a:t>
            </a:r>
            <a:r>
              <a:rPr lang="pt-BR" sz="2800" dirty="0" err="1"/>
              <a:t>javascript</a:t>
            </a:r>
            <a:r>
              <a:rPr lang="pt-BR" sz="2800" dirty="0"/>
              <a:t>.</a:t>
            </a:r>
          </a:p>
          <a:p>
            <a:pPr marL="0" indent="0" algn="just">
              <a:buClrTx/>
              <a:buNone/>
            </a:pPr>
            <a:endParaRPr lang="pt-BR" sz="1400" dirty="0"/>
          </a:p>
          <a:p>
            <a:pPr marL="0" indent="0" algn="just">
              <a:buClrTx/>
              <a:buNone/>
            </a:pPr>
            <a:r>
              <a:rPr lang="pt-BR" sz="2800" dirty="0"/>
              <a:t>13. Utilização de Métodos e Eventos em </a:t>
            </a:r>
            <a:r>
              <a:rPr lang="pt-BR" sz="2800" dirty="0" err="1"/>
              <a:t>Javascript</a:t>
            </a:r>
            <a:r>
              <a:rPr lang="pt-BR" sz="2800" dirty="0"/>
              <a:t>   </a:t>
            </a:r>
          </a:p>
          <a:p>
            <a:pPr marL="0" indent="0" algn="just">
              <a:buClrTx/>
              <a:buNone/>
            </a:pPr>
            <a:endParaRPr lang="pt-BR" sz="1400" dirty="0"/>
          </a:p>
          <a:p>
            <a:pPr marL="0" indent="0" algn="just">
              <a:buClrTx/>
              <a:buNone/>
            </a:pPr>
            <a:r>
              <a:rPr lang="pt-BR" sz="2800" dirty="0"/>
              <a:t>14. Validação de Formulários em </a:t>
            </a:r>
            <a:r>
              <a:rPr lang="pt-BR" sz="2800" dirty="0" err="1"/>
              <a:t>Javascript</a:t>
            </a:r>
            <a:r>
              <a:rPr lang="pt-BR" sz="2800" dirty="0"/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133826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4299"/>
            <a:ext cx="8229600" cy="5482701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pt-BR" sz="2400" dirty="0"/>
              <a:t>Atividades práticas individuais</a:t>
            </a:r>
          </a:p>
          <a:p>
            <a:pPr lvl="1" eaLnBrk="1" hangingPunct="1">
              <a:defRPr/>
            </a:pPr>
            <a:r>
              <a:rPr lang="pt-BR" sz="2400" dirty="0"/>
              <a:t>Atividades práticas em grupo</a:t>
            </a:r>
          </a:p>
          <a:p>
            <a:pPr lvl="1" eaLnBrk="1" hangingPunct="1">
              <a:defRPr/>
            </a:pPr>
            <a:r>
              <a:rPr lang="pt-BR" sz="2400" dirty="0"/>
              <a:t>Avaliação escrita</a:t>
            </a:r>
          </a:p>
          <a:p>
            <a:pPr lvl="1" eaLnBrk="1" hangingPunct="1">
              <a:defRPr/>
            </a:pPr>
            <a:r>
              <a:rPr lang="pt-BR" sz="2400" dirty="0"/>
              <a:t>Avaliação prática</a:t>
            </a:r>
          </a:p>
          <a:p>
            <a:pPr lvl="1" eaLnBrk="1" hangingPunct="1">
              <a:defRPr/>
            </a:pPr>
            <a:r>
              <a:rPr lang="pt-BR" sz="2400" dirty="0"/>
              <a:t>Observação direta</a:t>
            </a: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563938" y="1196975"/>
            <a:ext cx="25050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pt-BR" sz="2400" b="0"/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6156325" y="1125538"/>
            <a:ext cx="25050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pt-BR" sz="2400" b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141443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9275" indent="-457200" algn="just">
              <a:buClrTx/>
              <a:buFont typeface="Wingdings" panose="05000000000000000000" pitchFamily="2" charset="2"/>
              <a:buChar char="Ø"/>
            </a:pPr>
            <a:r>
              <a:rPr lang="pt-BR" sz="2400" dirty="0"/>
              <a:t>Comportamento</a:t>
            </a:r>
          </a:p>
          <a:p>
            <a:pPr marL="549275" indent="-457200" algn="just">
              <a:buClrTx/>
              <a:buFont typeface="Wingdings" panose="05000000000000000000" pitchFamily="2" charset="2"/>
              <a:buChar char="Ø"/>
            </a:pPr>
            <a:r>
              <a:rPr lang="pt-BR" sz="2400" dirty="0"/>
              <a:t>Participação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Compreensão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Relacionamento de Ideias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Organização nos trabalhos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Resolução dos exercícios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Interesse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Assimilação do conteúdo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Pontualidade </a:t>
            </a:r>
          </a:p>
          <a:p>
            <a:pPr marL="549275" lvl="1" indent="-457200" algn="just">
              <a:buClrTx/>
              <a:buFont typeface="Wingdings" panose="05000000000000000000" pitchFamily="2" charset="2"/>
              <a:buChar char="Ø"/>
              <a:defRPr/>
            </a:pPr>
            <a:r>
              <a:rPr lang="pt-BR" sz="2400" dirty="0"/>
              <a:t>Assiduidade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563938" y="1196975"/>
            <a:ext cx="25050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pt-BR" sz="2400" b="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156325" y="1125538"/>
            <a:ext cx="25050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pt-BR" sz="2400" b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Critérios de Avaliação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81088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11"/>
          <a:stretch/>
        </p:blipFill>
        <p:spPr bwMode="auto">
          <a:xfrm>
            <a:off x="733547" y="1189608"/>
            <a:ext cx="1701133" cy="187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34680" y="1124743"/>
            <a:ext cx="6597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dirty="0"/>
              <a:t>Será considerado concluinte do curso ou classificado para o módulo seguinte o aluno que tenha obtido aproveitamento suficiente para promoção – </a:t>
            </a:r>
            <a:r>
              <a:rPr lang="pt-BR" sz="2400" dirty="0"/>
              <a:t>MB</a:t>
            </a:r>
            <a:r>
              <a:rPr lang="pt-BR" sz="2400" b="0" dirty="0"/>
              <a:t>, </a:t>
            </a:r>
            <a:r>
              <a:rPr lang="pt-BR" sz="2400" dirty="0"/>
              <a:t>B</a:t>
            </a:r>
            <a:r>
              <a:rPr lang="pt-BR" sz="2400" b="0" dirty="0"/>
              <a:t> ou </a:t>
            </a:r>
            <a:r>
              <a:rPr lang="pt-BR" sz="2400" dirty="0"/>
              <a:t>R</a:t>
            </a:r>
            <a:r>
              <a:rPr lang="pt-BR" sz="2400" b="0" dirty="0"/>
              <a:t> – e a </a:t>
            </a:r>
            <a:r>
              <a:rPr lang="pt-BR" sz="2400" i="1" u="sng" dirty="0"/>
              <a:t>frequência mínima estabelecida</a:t>
            </a:r>
            <a:r>
              <a:rPr lang="pt-BR" sz="2400" b="0" dirty="0"/>
              <a:t>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6972" y="2974484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dirty="0"/>
              <a:t>A frequência mínima exigida será de </a:t>
            </a:r>
            <a:r>
              <a:rPr lang="pt-BR" sz="2400" dirty="0"/>
              <a:t>75%</a:t>
            </a:r>
            <a:r>
              <a:rPr lang="pt-BR" sz="2400" b="0" dirty="0"/>
              <a:t> (setenta e cinco) do total das horas efetivamente trabalhadas pela escola, calculada sobre a totalidade dos componentes curriculares de cada módulo e terá apuração independente do aproveitamento. </a:t>
            </a:r>
          </a:p>
          <a:p>
            <a:r>
              <a:rPr lang="pt-BR" sz="2400" b="0" dirty="0"/>
              <a:t>A emissão de Menção Final e demais decisões, acerca da promoção ou retenção do aluno, refletirão a análise do seu desempenho feita pelos docentes nos Conselhos de Classe e/ou nas Comissões Especiais, avaliando a aquisição de competências previstas para os módulos correspondentes. </a:t>
            </a:r>
            <a:endParaRPr lang="pt-BR" sz="2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Menções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202076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518630"/>
            <a:ext cx="8686800" cy="514350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Competências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54483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1. Interpretar e desenvolver páginas para Web.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5299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518630"/>
            <a:ext cx="8686800" cy="514350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Habilidades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54483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1.1. Coletar dados e informações de usuários para elaboração de páginas para Internet. </a:t>
            </a:r>
          </a:p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1.2. Utilizar adequadamente ferramentas para desenvolver páginas de Internet.</a:t>
            </a:r>
          </a:p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1.3. Aplicar as técnicas e normas internacionais (W3C) no desenvolvimento de páginas para Internet.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83507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1. Introdução aos Navegadores Web   </a:t>
            </a:r>
          </a:p>
          <a:p>
            <a:pPr marL="0" indent="0" algn="just">
              <a:buNone/>
            </a:pPr>
            <a:r>
              <a:rPr lang="pt-BR" sz="2800" dirty="0"/>
              <a:t>2. Estrutura básica do HTML: </a:t>
            </a:r>
          </a:p>
          <a:p>
            <a:pPr marL="534988" indent="-280988" algn="just">
              <a:buClrTx/>
            </a:pPr>
            <a:r>
              <a:rPr lang="pt-BR" sz="2400" dirty="0"/>
              <a:t>Declaração de Tipo de Documento (</a:t>
            </a:r>
            <a:r>
              <a:rPr lang="pt-BR" sz="2400" dirty="0" err="1"/>
              <a:t>DocType</a:t>
            </a:r>
            <a:r>
              <a:rPr lang="pt-BR" sz="2400" dirty="0"/>
              <a:t> </a:t>
            </a:r>
            <a:r>
              <a:rPr lang="pt-BR" sz="2400" dirty="0" err="1"/>
              <a:t>Declaration</a:t>
            </a:r>
            <a:r>
              <a:rPr lang="pt-BR" sz="2400" dirty="0"/>
              <a:t>); </a:t>
            </a:r>
          </a:p>
          <a:p>
            <a:pPr marL="534988" indent="-280988" algn="just">
              <a:buClrTx/>
            </a:pPr>
            <a:r>
              <a:rPr lang="pt-BR" sz="2400" dirty="0"/>
              <a:t>criação de comentários; </a:t>
            </a:r>
          </a:p>
          <a:p>
            <a:pPr marL="534988" indent="-280988" algn="just">
              <a:buClrTx/>
            </a:pPr>
            <a:r>
              <a:rPr lang="pt-BR" sz="2400" dirty="0"/>
              <a:t>lista de </a:t>
            </a:r>
            <a:r>
              <a:rPr lang="pt-BR" sz="2400" dirty="0" err="1"/>
              <a:t>Metatags</a:t>
            </a:r>
            <a:r>
              <a:rPr lang="pt-BR" sz="2400" dirty="0"/>
              <a:t>; </a:t>
            </a:r>
          </a:p>
          <a:p>
            <a:pPr marL="534988" indent="-280988" algn="just">
              <a:buClrTx/>
            </a:pPr>
            <a:r>
              <a:rPr lang="pt-BR" sz="2400" dirty="0"/>
              <a:t>atributos e especificações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8264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3. Definição dos conceitos de HTML: </a:t>
            </a:r>
          </a:p>
          <a:p>
            <a:pPr marL="365125" indent="-182563" algn="just">
              <a:buClrTx/>
            </a:pPr>
            <a:r>
              <a:rPr lang="pt-BR" sz="2800" dirty="0"/>
              <a:t>publicação do documento, comandos formatações e separadores; </a:t>
            </a:r>
          </a:p>
          <a:p>
            <a:pPr marL="365125" indent="-182563" algn="just">
              <a:buClrTx/>
            </a:pPr>
            <a:r>
              <a:rPr lang="pt-BR" sz="2800" dirty="0"/>
              <a:t>formatações frases e cabeçalho; </a:t>
            </a:r>
          </a:p>
          <a:p>
            <a:pPr marL="365125" indent="-182563" algn="just">
              <a:buClrTx/>
            </a:pPr>
            <a:r>
              <a:rPr lang="pt-BR" sz="2800" dirty="0"/>
              <a:t>propriedades: </a:t>
            </a:r>
          </a:p>
          <a:p>
            <a:pPr marL="731202" lvl="1" indent="-342900" algn="just">
              <a:buClrTx/>
              <a:buFont typeface="Courier New" panose="02070309020205020404" pitchFamily="49" charset="0"/>
              <a:buChar char="o"/>
            </a:pPr>
            <a:r>
              <a:rPr lang="pt-BR" sz="2500" dirty="0"/>
              <a:t>bordas, cor de fundo (background e </a:t>
            </a:r>
            <a:r>
              <a:rPr lang="pt-BR" sz="2500" dirty="0" err="1"/>
              <a:t>foreground</a:t>
            </a:r>
            <a:r>
              <a:rPr lang="pt-BR" sz="2500" dirty="0"/>
              <a:t>), fonte, cor, tamanho, família </a:t>
            </a:r>
          </a:p>
          <a:p>
            <a:pPr marL="365125" indent="-182563" algn="just">
              <a:buClrTx/>
            </a:pPr>
            <a:r>
              <a:rPr lang="pt-BR" sz="2800" dirty="0"/>
              <a:t>listas: </a:t>
            </a:r>
          </a:p>
          <a:p>
            <a:pPr marL="731202" lvl="1" indent="-342900" algn="just">
              <a:buClrTx/>
              <a:buFont typeface="Courier New" panose="02070309020205020404" pitchFamily="49" charset="0"/>
              <a:buChar char="o"/>
            </a:pPr>
            <a:r>
              <a:rPr lang="pt-BR" sz="2500" dirty="0"/>
              <a:t>ordenadas, não ordenadas e de termos/definições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9989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4. </a:t>
            </a:r>
            <a:r>
              <a:rPr lang="en-US" sz="2800" dirty="0" err="1"/>
              <a:t>Formulários</a:t>
            </a:r>
            <a:r>
              <a:rPr lang="en-US" sz="2800" dirty="0"/>
              <a:t> (Forms): </a:t>
            </a:r>
          </a:p>
          <a:p>
            <a:pPr marL="365125" indent="-182563" algn="just">
              <a:buClrTx/>
            </a:pPr>
            <a:r>
              <a:rPr lang="en-US" sz="2800" dirty="0" err="1"/>
              <a:t>ações</a:t>
            </a:r>
            <a:r>
              <a:rPr lang="en-US" sz="2800" dirty="0"/>
              <a:t> (action); </a:t>
            </a:r>
          </a:p>
          <a:p>
            <a:pPr marL="365125" indent="-182563" algn="just">
              <a:buClrTx/>
            </a:pPr>
            <a:r>
              <a:rPr lang="en-US" sz="2800" dirty="0" err="1"/>
              <a:t>objetos</a:t>
            </a:r>
            <a:r>
              <a:rPr lang="en-US" sz="2800" dirty="0"/>
              <a:t> (text, password, hidden, </a:t>
            </a:r>
            <a:r>
              <a:rPr lang="en-US" sz="2800" dirty="0" err="1"/>
              <a:t>textarea</a:t>
            </a:r>
            <a:r>
              <a:rPr lang="en-US" sz="2800" dirty="0"/>
              <a:t>, select, checkbox, radio, buttons) 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173871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5. Folha de estilo em cascata (</a:t>
            </a:r>
            <a:r>
              <a:rPr lang="pt-BR" sz="2800" dirty="0" err="1"/>
              <a:t>Cascading</a:t>
            </a:r>
            <a:r>
              <a:rPr lang="pt-BR" sz="2800" dirty="0"/>
              <a:t> </a:t>
            </a:r>
            <a:r>
              <a:rPr lang="pt-BR" sz="2800" dirty="0" err="1"/>
              <a:t>Style</a:t>
            </a:r>
            <a:r>
              <a:rPr lang="pt-BR" sz="2800" dirty="0"/>
              <a:t> </a:t>
            </a:r>
            <a:r>
              <a:rPr lang="pt-BR" sz="2800" dirty="0" err="1"/>
              <a:t>Sheets</a:t>
            </a:r>
            <a:r>
              <a:rPr lang="pt-BR" sz="2800" dirty="0"/>
              <a:t> – CSS): </a:t>
            </a:r>
          </a:p>
          <a:p>
            <a:pPr marL="365125" indent="-182563" algn="just">
              <a:buClrTx/>
            </a:pPr>
            <a:r>
              <a:rPr lang="pt-BR" sz="2800" dirty="0"/>
              <a:t>atributo, classe, propriedade, cores (padronização de cores para Web (RGB e Hexadecimal), criação de comentários em CSS); </a:t>
            </a:r>
          </a:p>
          <a:p>
            <a:pPr marL="365125" indent="-182563" algn="just">
              <a:buClrTx/>
            </a:pPr>
            <a:r>
              <a:rPr lang="pt-BR" sz="2800" dirty="0"/>
              <a:t>link para uma folha de estilo externa; </a:t>
            </a:r>
          </a:p>
          <a:p>
            <a:pPr marL="365125" indent="-182563" algn="just">
              <a:buClrTx/>
            </a:pPr>
            <a:r>
              <a:rPr lang="pt-BR" sz="2800" dirty="0"/>
              <a:t>propriedades de folha de estilo (</a:t>
            </a:r>
            <a:r>
              <a:rPr lang="pt-BR" sz="2800" dirty="0" err="1"/>
              <a:t>class</a:t>
            </a:r>
            <a:r>
              <a:rPr lang="pt-BR" sz="2800" dirty="0"/>
              <a:t> e </a:t>
            </a:r>
            <a:r>
              <a:rPr lang="pt-BR" sz="2800" dirty="0" err="1"/>
              <a:t>identification</a:t>
            </a:r>
            <a:r>
              <a:rPr lang="pt-BR" sz="2800" dirty="0"/>
              <a:t>)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2114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6. Conceito de </a:t>
            </a:r>
            <a:r>
              <a:rPr lang="pt-BR" sz="2800" dirty="0" err="1"/>
              <a:t>Tableless</a:t>
            </a:r>
            <a:r>
              <a:rPr lang="pt-BR" sz="2800" dirty="0"/>
              <a:t>: </a:t>
            </a:r>
          </a:p>
          <a:p>
            <a:pPr marL="365125" indent="-182563" algn="just">
              <a:buClrTx/>
            </a:pPr>
            <a:r>
              <a:rPr lang="pt-BR" sz="2800" dirty="0" err="1"/>
              <a:t>div</a:t>
            </a:r>
            <a:r>
              <a:rPr lang="pt-BR" sz="2800" dirty="0"/>
              <a:t>, imagens, bordas, link, propriedades, abreviações, espaçamentos (internos e externos) e medidas reconhecidas (</a:t>
            </a:r>
            <a:r>
              <a:rPr lang="pt-BR" sz="2800" dirty="0" err="1"/>
              <a:t>px</a:t>
            </a:r>
            <a:r>
              <a:rPr lang="pt-BR" sz="2800" dirty="0"/>
              <a:t>, </a:t>
            </a:r>
            <a:r>
              <a:rPr lang="pt-BR" sz="2800" dirty="0" err="1"/>
              <a:t>pt</a:t>
            </a:r>
            <a:r>
              <a:rPr lang="pt-BR" sz="2800" dirty="0"/>
              <a:t>,  e mm, cm, %,  em) pelo CSS </a:t>
            </a:r>
          </a:p>
          <a:p>
            <a:pPr marL="182562" indent="0" algn="just">
              <a:buClrTx/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7. Inserção de links: </a:t>
            </a:r>
          </a:p>
          <a:p>
            <a:pPr marL="450850" indent="-268288" algn="just">
              <a:buClrTx/>
            </a:pPr>
            <a:r>
              <a:rPr lang="pt-BR" sz="2800" dirty="0"/>
              <a:t>internos e externos, formatação dos links em CSS; </a:t>
            </a:r>
          </a:p>
          <a:p>
            <a:pPr marL="450850" indent="-268288" algn="just">
              <a:buClrTx/>
            </a:pPr>
            <a:r>
              <a:rPr lang="pt-BR" sz="2800" dirty="0"/>
              <a:t>inserção de imagens; </a:t>
            </a:r>
          </a:p>
          <a:p>
            <a:pPr marL="450850" indent="-268288" algn="just">
              <a:buClrTx/>
            </a:pPr>
            <a:r>
              <a:rPr lang="pt-BR" sz="2800" dirty="0"/>
              <a:t>formatando listas com propriedades CSS:</a:t>
            </a:r>
          </a:p>
          <a:p>
            <a:pPr marL="731202" lvl="1" indent="-342900" algn="just">
              <a:buClrTx/>
              <a:buFont typeface="Courier New" panose="02070309020205020404" pitchFamily="49" charset="0"/>
              <a:buChar char="o"/>
            </a:pPr>
            <a:r>
              <a:rPr lang="pt-BR" sz="2500" dirty="0"/>
              <a:t>ordenadas, não ordenadas e de termos/definições </a:t>
            </a:r>
            <a:endParaRPr lang="pt-BR" sz="2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4282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92125"/>
            <a:ext cx="8686800" cy="51435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Bases Tecnológicas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006475"/>
            <a:ext cx="8686800" cy="56991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8. Conceito de Frames: </a:t>
            </a:r>
          </a:p>
          <a:p>
            <a:pPr marL="450850" indent="-268288" algn="just">
              <a:buClrTx/>
            </a:pPr>
            <a:r>
              <a:rPr lang="pt-BR" sz="2800" dirty="0"/>
              <a:t>implementação e propriedades com CSS   </a:t>
            </a:r>
          </a:p>
          <a:p>
            <a:pPr marL="182562" indent="0" algn="just">
              <a:buClrTx/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9. Criação de Layouts em camadas (</a:t>
            </a:r>
            <a:r>
              <a:rPr lang="pt-BR" sz="2800" dirty="0" err="1"/>
              <a:t>tableless</a:t>
            </a:r>
            <a:r>
              <a:rPr lang="pt-BR" sz="2800" dirty="0"/>
              <a:t>) e modelos de formatação visual em CSS (display, position, </a:t>
            </a:r>
            <a:r>
              <a:rPr lang="pt-BR" sz="2800" dirty="0" err="1"/>
              <a:t>float</a:t>
            </a:r>
            <a:r>
              <a:rPr lang="pt-BR" sz="2800" dirty="0"/>
              <a:t>, </a:t>
            </a:r>
            <a:r>
              <a:rPr lang="pt-BR" sz="2800" dirty="0" err="1"/>
              <a:t>clear</a:t>
            </a:r>
            <a:r>
              <a:rPr lang="pt-BR" sz="2800" dirty="0"/>
              <a:t>, etc.)</a:t>
            </a:r>
            <a:endParaRPr lang="pt-BR" sz="2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219169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aOffice">
  <a:themeElements>
    <a:clrScheme name="Personalizada 1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7F7F7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Office" id="{3FC3F2DB-BC16-425D-9501-498E5958A587}" vid="{3A3457DB-F1AD-40A8-AECE-CF0F255226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ThemaOffice</Template>
  <TotalTime>329</TotalTime>
  <Words>704</Words>
  <Application>Microsoft Office PowerPoint</Application>
  <PresentationFormat>Apresentação na tela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ThemaOffice</vt:lpstr>
      <vt:lpstr>técnicas de programação para internet i</vt:lpstr>
      <vt:lpstr>Competências</vt:lpstr>
      <vt:lpstr>Habilidades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Sistema de Avaliação</vt:lpstr>
      <vt:lpstr>Critérios de Avaliação</vt:lpstr>
      <vt:lpstr>Menções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Ap. Antonio</dc:creator>
  <cp:lastModifiedBy>Alessandro Ap. Antonio</cp:lastModifiedBy>
  <cp:revision>29</cp:revision>
  <dcterms:created xsi:type="dcterms:W3CDTF">2014-07-16T14:29:07Z</dcterms:created>
  <dcterms:modified xsi:type="dcterms:W3CDTF">2016-03-08T00:50:52Z</dcterms:modified>
</cp:coreProperties>
</file>