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299" r:id="rId45"/>
    <p:sldId id="300" r:id="rId46"/>
    <p:sldId id="301" r:id="rId47"/>
    <p:sldId id="303" r:id="rId48"/>
  </p:sldIdLst>
  <p:sldSz cx="6858000" cy="51435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Clique para mover o slide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0464955-A894-413A-956F-7F7C6AFA6E22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pt-BR" sz="1200" b="1" strike="noStrike" spc="-1">
                <a:solidFill>
                  <a:srgbClr val="0000FF"/>
                </a:solidFill>
                <a:latin typeface="Courier New"/>
              </a:rPr>
              <a:t>INSERT INTO </a:t>
            </a:r>
            <a:r>
              <a:rPr lang="pt-BR" sz="1200" b="0" strike="noStrike" spc="-1">
                <a:solidFill>
                  <a:srgbClr val="0000FF"/>
                </a:solidFill>
                <a:latin typeface="Courier New"/>
              </a:rPr>
              <a:t>categoria(cat_descricao) values ('Bebidas'),('Lanches'),('</a:t>
            </a:r>
            <a:r>
              <a:rPr lang="pt-BR" sz="2000" b="0" strike="noStrike" spc="-1">
                <a:solidFill>
                  <a:srgbClr val="0000FF"/>
                </a:solidFill>
                <a:latin typeface="Courier New"/>
              </a:rPr>
              <a:t>Porções'),('Pizzas'),('Sorvetes'),('Sobremesas'),('Saladas')</a:t>
            </a:r>
            <a:r>
              <a:rPr lang="pt-BR" sz="1200" b="0" strike="noStrike" spc="-1">
                <a:solidFill>
                  <a:srgbClr val="0000FF"/>
                </a:solidFill>
                <a:latin typeface="Courier New"/>
              </a:rPr>
              <a:t>;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FF"/>
                </a:solidFill>
                <a:latin typeface="Courier New"/>
              </a:rPr>
              <a:t>chcp 1252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FF"/>
                </a:solidFill>
                <a:latin typeface="Courier New"/>
              </a:rPr>
              <a:t>CREATE TABLE categoria(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FF"/>
                </a:solidFill>
                <a:latin typeface="Courier New"/>
              </a:rPr>
              <a:t>    cat_codigo INTEGER(5) NOT NULL auto_increment,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FF"/>
                </a:solidFill>
                <a:latin typeface="Courier New"/>
              </a:rPr>
              <a:t>	cat_descricao VARCHAR(50),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FF"/>
                </a:solidFill>
                <a:latin typeface="Courier New"/>
              </a:rPr>
              <a:t>	primary key(cat_codigo)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FF"/>
                </a:solidFill>
                <a:latin typeface="Courier New"/>
              </a:rPr>
              <a:t>);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547B1A1-6951-4464-BDCE-BBFB75A3FC0D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18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pt-BR" sz="2000" b="0" strike="noStrike" spc="-1">
                <a:latin typeface="Arial"/>
              </a:rPr>
              <a:t>update produto set pro_venda = pro_custo * 1.3 where pro_venda is NULL;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F4FF5A9-52EA-4024-B443-737F26D909A2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34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662436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16640" y="2945160"/>
            <a:ext cx="662436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1108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16640" y="294516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511080" y="294516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356200" y="99144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96120" y="99144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16640" y="294516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2356200" y="294516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96120" y="294516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16640" y="991440"/>
            <a:ext cx="6624360" cy="3740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6624360" cy="374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3232440" cy="374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511080" y="991440"/>
            <a:ext cx="3232440" cy="374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0" y="339480"/>
            <a:ext cx="6857640" cy="268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511080" y="991440"/>
            <a:ext cx="3232440" cy="374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16640" y="294516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16640" y="991440"/>
            <a:ext cx="6624360" cy="3740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3232440" cy="374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51108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511080" y="294516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51108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16640" y="2945160"/>
            <a:ext cx="662436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662436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16640" y="2945160"/>
            <a:ext cx="662436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1108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16640" y="294516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511080" y="294516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2356200" y="99144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96120" y="99144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16640" y="294516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2356200" y="294516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4596120" y="294516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6624360" cy="374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3232440" cy="374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3511080" y="991440"/>
            <a:ext cx="3232440" cy="374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0" y="339480"/>
            <a:ext cx="6857640" cy="268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511080" y="991440"/>
            <a:ext cx="3232440" cy="374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16640" y="294516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3232440" cy="374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51108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511080" y="294516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51108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16640" y="2945160"/>
            <a:ext cx="662436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0"/>
            <a:ext cx="6857640" cy="3034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400" b="1" strike="noStrike" spc="-1">
                <a:solidFill>
                  <a:srgbClr val="FFFFFF"/>
                </a:solidFill>
                <a:latin typeface="Arial"/>
              </a:rPr>
              <a:t>Banco de Dados - MySQL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514440" y="1597680"/>
            <a:ext cx="5829120" cy="1102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Clique para editar o estilo do título mestre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3080" y="4767120"/>
            <a:ext cx="1599840" cy="2743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7335C19-3DF3-4957-9AE2-2EDF0A42C479}" type="datetime">
              <a:rPr lang="pt-BR" sz="900" b="0" strike="noStrike" spc="-1">
                <a:solidFill>
                  <a:srgbClr val="8B8B8B"/>
                </a:solidFill>
                <a:latin typeface="Arial"/>
              </a:rPr>
              <a:t>13/08/2018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343240" y="4767120"/>
            <a:ext cx="2171520" cy="27432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4915080" y="4767120"/>
            <a:ext cx="1599840" cy="2743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BE5D871-A749-4563-A8FC-3D0852273823}" type="slidenum">
              <a:rPr lang="pt-BR" sz="900" b="0" strike="noStrike" spc="-1">
                <a:solidFill>
                  <a:srgbClr val="898989"/>
                </a:solidFill>
                <a:latin typeface="Arial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500" b="0" strike="noStrike" spc="-1" dirty="0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 dirty="0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6857640" cy="3034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400" b="1" strike="noStrike" spc="-1">
                <a:solidFill>
                  <a:srgbClr val="FFFFFF"/>
                </a:solidFill>
                <a:latin typeface="Arial"/>
              </a:rPr>
              <a:t>Banco de Dados - MySQL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Clique para editar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16640" y="991440"/>
            <a:ext cx="6624360" cy="3740040"/>
          </a:xfrm>
          <a:prstGeom prst="rect">
            <a:avLst/>
          </a:prstGeom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Clique para editar os estilos do texto mestre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Segundo nível</a:t>
            </a:r>
          </a:p>
          <a:p>
            <a:pPr marL="857160" lvl="2" indent="-171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Terceiro nível</a:t>
            </a:r>
          </a:p>
          <a:p>
            <a:pPr marL="1200240" lvl="3" indent="-171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lang="pt-BR" sz="1500" b="0" strike="noStrike" spc="-1">
                <a:solidFill>
                  <a:srgbClr val="000000"/>
                </a:solidFill>
                <a:latin typeface="Arial"/>
              </a:rPr>
              <a:t>Quarto nível</a:t>
            </a:r>
          </a:p>
          <a:p>
            <a:pPr marL="1542960" lvl="4" indent="-171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lang="pt-BR" sz="1500" b="0" strike="noStrike" spc="-1">
                <a:solidFill>
                  <a:srgbClr val="000000"/>
                </a:solidFill>
                <a:latin typeface="Arial"/>
              </a:rPr>
              <a:t>Quinto nível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343080" y="4767120"/>
            <a:ext cx="1599840" cy="2743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AD0EDC3-89B2-48E9-88BC-F27442968A9B}" type="datetime">
              <a:rPr lang="pt-BR" sz="900" b="0" strike="noStrike" spc="-1">
                <a:solidFill>
                  <a:srgbClr val="8B8B8B"/>
                </a:solidFill>
                <a:latin typeface="Arial"/>
              </a:rPr>
              <a:t>13/08/2018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2343240" y="4767120"/>
            <a:ext cx="2171520" cy="27432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4915080" y="4767120"/>
            <a:ext cx="1599840" cy="2743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5037B83-F4F8-4568-8699-8DE9626B9FBD}" type="slidenum">
              <a:rPr lang="pt-BR" sz="900" b="0" strike="noStrike" spc="-1">
                <a:solidFill>
                  <a:srgbClr val="898989"/>
                </a:solidFill>
                <a:latin typeface="Arial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14440" y="1841400"/>
            <a:ext cx="5829120" cy="826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MySQL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1028880" y="2914560"/>
            <a:ext cx="4800240" cy="1314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Dados Binários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TINYBLOB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BLOB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MEDIUMBLOB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LONGBLOB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1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Listas: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ENUM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Tabelas - CREATE</a:t>
            </a:r>
          </a:p>
        </p:txBody>
      </p:sp>
      <p:sp>
        <p:nvSpPr>
          <p:cNvPr id="120" name="TextShape 2"/>
          <p:cNvSpPr txBox="1"/>
          <p:nvPr/>
        </p:nvSpPr>
        <p:spPr>
          <a:xfrm>
            <a:off x="0" y="991440"/>
            <a:ext cx="6857640" cy="395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CREATE TABLE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nome_tabela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(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	nome_coluna  tipo (tamanho),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	nome_coluna2 tipo (tamanho)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)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</a:rPr>
              <a:t>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CREATE TABLE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categoria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(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    codigo </a:t>
            </a:r>
            <a:r>
              <a:rPr lang="pt-BR" sz="2400" b="1" strike="noStrike" spc="-1">
                <a:solidFill>
                  <a:srgbClr val="FF0000"/>
                </a:solidFill>
                <a:latin typeface="Courier New"/>
              </a:rPr>
              <a:t>INTEGER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(4) </a:t>
            </a:r>
            <a:r>
              <a:rPr lang="pt-BR" sz="2400" b="1" strike="noStrike" spc="-1">
                <a:solidFill>
                  <a:srgbClr val="FF0000"/>
                </a:solidFill>
                <a:latin typeface="Courier New"/>
              </a:rPr>
              <a:t>NOT NULL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,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	descricao </a:t>
            </a:r>
            <a:r>
              <a:rPr lang="pt-BR" sz="2400" b="1" strike="noStrike" spc="-1">
                <a:solidFill>
                  <a:srgbClr val="FF0000"/>
                </a:solidFill>
                <a:latin typeface="Courier New"/>
              </a:rPr>
              <a:t>VARCHAR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(50)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)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</a:rPr>
              <a:t>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Tabelas - Estrutura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Visualizar a estrutura de tabelas: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DESC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nome_tabela;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DESC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categoria;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Imagem 3"/>
          <p:cNvPicPr/>
          <p:nvPr/>
        </p:nvPicPr>
        <p:blipFill>
          <a:blip r:embed="rId2"/>
          <a:stretch/>
        </p:blipFill>
        <p:spPr>
          <a:xfrm>
            <a:off x="356760" y="3003840"/>
            <a:ext cx="6144120" cy="150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Tabelas - UPDATE</a:t>
            </a:r>
          </a:p>
        </p:txBody>
      </p:sp>
      <p:sp>
        <p:nvSpPr>
          <p:cNvPr id="125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Renomear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uma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coluna: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ALTER TABLE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CHANGE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codigo cat_codigo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</a:rPr>
              <a:t>INT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(5);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Renomear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varias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colunas: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ALTER TABLE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CHANGE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codigo cat_codigo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</a:rPr>
              <a:t>INT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(5),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CHANGE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descricao cat_descricao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</a:rPr>
              <a:t>VARCHAR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(50);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Tabelas - UPDATE</a:t>
            </a:r>
          </a:p>
        </p:txBody>
      </p:sp>
      <p:sp>
        <p:nvSpPr>
          <p:cNvPr id="127" name="TextShape 2"/>
          <p:cNvSpPr txBox="1"/>
          <p:nvPr/>
        </p:nvSpPr>
        <p:spPr>
          <a:xfrm>
            <a:off x="116640" y="991440"/>
            <a:ext cx="6624360" cy="395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Adicionar chave primaria: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ALTER TABLE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ADD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primary key (cat_codigo);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Alterar tipo ou tamanho da coluna: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ALTER TABLE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MODIFY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cat_codigo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</a:rPr>
              <a:t>INT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(6) </a:t>
            </a:r>
            <a:r>
              <a:rPr lang="pt-BR" sz="1800" b="1" strike="noStrike" spc="-1">
                <a:solidFill>
                  <a:srgbClr val="000000"/>
                </a:solidFill>
                <a:latin typeface="Courier New"/>
              </a:rPr>
              <a:t>AUTO_INCREMENT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Definir valor do auto_incremento: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ALTER TABLE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r>
              <a:rPr lang="pt-BR" sz="1800" b="1" strike="noStrike" spc="-1">
                <a:solidFill>
                  <a:srgbClr val="000000"/>
                </a:solidFill>
                <a:latin typeface="Courier New"/>
              </a:rPr>
              <a:t>AUTO_INCREMENT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= 100;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Tabelas – Inserir Registros</a:t>
            </a:r>
          </a:p>
        </p:txBody>
      </p:sp>
      <p:sp>
        <p:nvSpPr>
          <p:cNvPr id="129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Sintaxe: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INSERT INTO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tabela(coluna1,coluna2)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	values (valor_coluna1, valor_coluna2);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Inserindo um registro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INSERT INTO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categoria(cat_codigo,cat_descricao)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	values (1, 'Bebidas');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Inserindo varios registro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INSERT INTO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categoria(cat_codigo,cat_descricao)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	values (1, 'Bebidas'),(2,'Lanches');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Tabelas - SELECT</a:t>
            </a:r>
          </a:p>
        </p:txBody>
      </p:sp>
      <p:sp>
        <p:nvSpPr>
          <p:cNvPr id="131" name="TextShape 2"/>
          <p:cNvSpPr txBox="1"/>
          <p:nvPr/>
        </p:nvSpPr>
        <p:spPr>
          <a:xfrm>
            <a:off x="116640" y="991440"/>
            <a:ext cx="674100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Exibir todo o conteúdo da tabela: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categoria;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</a:rPr>
              <a:t>cat_codigo, cat_descricao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categoria;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Exibir somente a coluna código: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</a:rPr>
              <a:t>cat_codigo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categoria;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Exibir somente a coluna descrição: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</a:rPr>
              <a:t>cat_descricao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categoria;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Tabelas - Excluir</a:t>
            </a:r>
          </a:p>
        </p:txBody>
      </p:sp>
      <p:sp>
        <p:nvSpPr>
          <p:cNvPr id="133" name="TextShape 2"/>
          <p:cNvSpPr txBox="1"/>
          <p:nvPr/>
        </p:nvSpPr>
        <p:spPr>
          <a:xfrm>
            <a:off x="0" y="991440"/>
            <a:ext cx="685764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Excluir registros: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Para excluir os registros de uma tabela pode ser utilizado o comando DELETE ou TRUNCATE.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DELETE 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Apaga tudo e mantem o valor do auto_increment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TRUNCATE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Apaga tudo e o auto_increment volta em 1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Inserir os registros:</a:t>
            </a: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Bebidas</a:t>
            </a: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Lanches</a:t>
            </a: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Porções</a:t>
            </a: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Pizzas</a:t>
            </a: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Sorvetes</a:t>
            </a: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Doces</a:t>
            </a: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Saladas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Imagem 8"/>
          <p:cNvPicPr/>
          <p:nvPr/>
        </p:nvPicPr>
        <p:blipFill>
          <a:blip r:embed="rId3"/>
          <a:stretch/>
        </p:blipFill>
        <p:spPr>
          <a:xfrm>
            <a:off x="1772640" y="1501560"/>
            <a:ext cx="4896360" cy="344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Clausula WHERE</a:t>
            </a:r>
          </a:p>
        </p:txBody>
      </p:sp>
      <p:sp>
        <p:nvSpPr>
          <p:cNvPr id="138" name="TextShape 2"/>
          <p:cNvSpPr txBox="1"/>
          <p:nvPr/>
        </p:nvSpPr>
        <p:spPr>
          <a:xfrm>
            <a:off x="116640" y="991440"/>
            <a:ext cx="6624360" cy="395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A clausula WHERE permite especificar que condições precisam ser satisfeitas para que um resultado seja exibido.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=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2;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4;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&lt;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3;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!=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3;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cat_descricao =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</a:rPr>
              <a:t>'Sobremesas'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Conectar e desconectar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Conectando ao banco de dados MySQL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00"/>
                </a:solidFill>
                <a:latin typeface="Courier New"/>
              </a:rPr>
              <a:t>shell&gt;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mysql -h host –u usuario -p 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Enter password: *******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00"/>
                </a:solidFill>
                <a:latin typeface="Courier New"/>
              </a:rPr>
              <a:t>mysql&gt; </a:t>
            </a:r>
            <a:r>
              <a:rPr lang="pt-BR" sz="2400" b="0" strike="noStrike" spc="-1">
                <a:solidFill>
                  <a:srgbClr val="FF0000"/>
                </a:solidFill>
                <a:latin typeface="Arial"/>
              </a:rPr>
              <a:t>(aguardando comandos mysql)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-h host </a:t>
            </a:r>
            <a:r>
              <a:rPr lang="pt-BR" sz="24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 servidor onde se encontra o banco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-u usuário </a:t>
            </a:r>
            <a:r>
              <a:rPr lang="pt-BR" sz="24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nome do usuário do banco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-p </a:t>
            </a:r>
            <a:r>
              <a:rPr lang="pt-BR" sz="24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solicita a senha do usuário.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AND</a:t>
            </a:r>
          </a:p>
        </p:txBody>
      </p:sp>
      <p:sp>
        <p:nvSpPr>
          <p:cNvPr id="140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Operador AND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Ex: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2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AND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&lt;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6;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OR</a:t>
            </a:r>
          </a:p>
        </p:txBody>
      </p:sp>
      <p:sp>
        <p:nvSpPr>
          <p:cNvPr id="142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Operador OR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Ex: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=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2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OR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=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5;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IN</a:t>
            </a:r>
          </a:p>
        </p:txBody>
      </p:sp>
      <p:sp>
        <p:nvSpPr>
          <p:cNvPr id="144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Operador IN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Ex: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IN 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(1,2,6);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BETWEEN</a:t>
            </a:r>
          </a:p>
        </p:txBody>
      </p:sp>
      <p:sp>
        <p:nvSpPr>
          <p:cNvPr id="146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Operador BETWEEN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Ex: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BETWEEN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2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AND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6;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pt-BR" sz="2200" b="0" strike="noStrike" spc="-1">
                <a:solidFill>
                  <a:srgbClr val="000000"/>
                </a:solidFill>
                <a:latin typeface="Arial (Títulos)"/>
              </a:rPr>
              <a:t>Inclusive 2 E 6</a:t>
            </a:r>
            <a:endParaRPr lang="pt-BR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ORDER BY</a:t>
            </a:r>
          </a:p>
        </p:txBody>
      </p:sp>
      <p:sp>
        <p:nvSpPr>
          <p:cNvPr id="148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Ordenação de Resultados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Ex: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ORDER BY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cat_descricao;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ORDER BY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cat_descricao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ASC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;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ORDER BY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cat_descricao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DESC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;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ORDER BY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Ordenação de Resultados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Ex: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WHERE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cat_codigo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3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ORDER BY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cat_descricao;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2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AND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&lt;=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5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ORDER BY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cat_descricao;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Tabela Produtos</a:t>
            </a:r>
          </a:p>
        </p:txBody>
      </p:sp>
      <p:sp>
        <p:nvSpPr>
          <p:cNvPr id="152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Crie a tabela produto: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Imagem 7"/>
          <p:cNvPicPr/>
          <p:nvPr/>
        </p:nvPicPr>
        <p:blipFill>
          <a:blip r:embed="rId2"/>
          <a:stretch/>
        </p:blipFill>
        <p:spPr>
          <a:xfrm>
            <a:off x="0" y="1640880"/>
            <a:ext cx="6857640" cy="186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Tabela produto</a:t>
            </a:r>
          </a:p>
        </p:txBody>
      </p:sp>
      <p:sp>
        <p:nvSpPr>
          <p:cNvPr id="155" name="TextShape 2"/>
          <p:cNvSpPr txBox="1"/>
          <p:nvPr/>
        </p:nvSpPr>
        <p:spPr>
          <a:xfrm>
            <a:off x="0" y="991440"/>
            <a:ext cx="685764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380"/>
              </a:spcBef>
            </a:pPr>
            <a:r>
              <a:rPr lang="pt-BR" sz="1900" b="1" strike="noStrike" spc="-1">
                <a:solidFill>
                  <a:srgbClr val="0000FF"/>
                </a:solidFill>
                <a:latin typeface="Courier New"/>
              </a:rPr>
              <a:t>CREATE TABLE </a:t>
            </a: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produto (</a:t>
            </a:r>
            <a:endParaRPr lang="pt-BR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	pro_codigo </a:t>
            </a:r>
            <a:r>
              <a:rPr lang="pt-BR" sz="1900" b="1" strike="noStrike" spc="-1">
                <a:solidFill>
                  <a:srgbClr val="0000FF"/>
                </a:solidFill>
                <a:latin typeface="Courier New"/>
              </a:rPr>
              <a:t>INT NOT NULL</a:t>
            </a: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 auto_increment,</a:t>
            </a:r>
            <a:endParaRPr lang="pt-BR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	cat_codigo </a:t>
            </a:r>
            <a:r>
              <a:rPr lang="pt-BR" sz="1900" b="1" strike="noStrike" spc="-1">
                <a:solidFill>
                  <a:srgbClr val="0000FF"/>
                </a:solidFill>
                <a:latin typeface="Courier New"/>
              </a:rPr>
              <a:t>INT NOT NULL</a:t>
            </a: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,</a:t>
            </a:r>
            <a:endParaRPr lang="pt-BR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	pro_descricao </a:t>
            </a:r>
            <a:r>
              <a:rPr lang="pt-BR" sz="1900" b="1" strike="noStrike" spc="-1">
                <a:solidFill>
                  <a:srgbClr val="0000FF"/>
                </a:solidFill>
                <a:latin typeface="Courier New"/>
              </a:rPr>
              <a:t>VARCHAR</a:t>
            </a: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(50) </a:t>
            </a:r>
            <a:r>
              <a:rPr lang="pt-BR" sz="1900" b="1" strike="noStrike" spc="-1">
                <a:solidFill>
                  <a:srgbClr val="0000FF"/>
                </a:solidFill>
                <a:latin typeface="Courier New"/>
              </a:rPr>
              <a:t>NOT NULL</a:t>
            </a: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,</a:t>
            </a:r>
            <a:endParaRPr lang="pt-BR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	pro_custo </a:t>
            </a:r>
            <a:r>
              <a:rPr lang="pt-BR" sz="1900" b="1" strike="noStrike" spc="-1">
                <a:solidFill>
                  <a:srgbClr val="0000FF"/>
                </a:solidFill>
                <a:latin typeface="Courier New"/>
              </a:rPr>
              <a:t>DECIMAL</a:t>
            </a: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(10,2),</a:t>
            </a:r>
            <a:endParaRPr lang="pt-BR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	pro_venda </a:t>
            </a:r>
            <a:r>
              <a:rPr lang="pt-BR" sz="1900" b="1" strike="noStrike" spc="-1">
                <a:solidFill>
                  <a:srgbClr val="0000FF"/>
                </a:solidFill>
                <a:latin typeface="Courier New"/>
              </a:rPr>
              <a:t>DECIMAL</a:t>
            </a: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(10,2),</a:t>
            </a:r>
            <a:endParaRPr lang="pt-BR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	pro_estoque </a:t>
            </a:r>
            <a:r>
              <a:rPr lang="pt-BR" sz="1900" b="1" strike="noStrike" spc="-1">
                <a:solidFill>
                  <a:srgbClr val="0000FF"/>
                </a:solidFill>
                <a:latin typeface="Courier New"/>
              </a:rPr>
              <a:t>DECIMAL</a:t>
            </a: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(10,3) </a:t>
            </a:r>
            <a:r>
              <a:rPr lang="pt-BR" sz="1900" b="1" strike="noStrike" spc="-1">
                <a:solidFill>
                  <a:srgbClr val="0000FF"/>
                </a:solidFill>
                <a:latin typeface="Courier New"/>
              </a:rPr>
              <a:t>DEFAULT</a:t>
            </a: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 0,</a:t>
            </a:r>
            <a:endParaRPr lang="pt-BR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lang="pt-BR" sz="1900" b="1" strike="noStrike" spc="-1">
                <a:solidFill>
                  <a:srgbClr val="0000FF"/>
                </a:solidFill>
                <a:latin typeface="Courier New"/>
              </a:rPr>
              <a:t>	PRIMARY KEY </a:t>
            </a: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(pro_codigo)</a:t>
            </a:r>
            <a:endParaRPr lang="pt-BR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);</a:t>
            </a:r>
            <a:endParaRPr lang="pt-BR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Chave Estrangeira</a:t>
            </a:r>
          </a:p>
        </p:txBody>
      </p:sp>
      <p:sp>
        <p:nvSpPr>
          <p:cNvPr id="157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Adicionando chave estrangeira na tabela produto: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ALTER TABLE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produto 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ADD CONSTRAINT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fk_categoria 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FOREIGN KEY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(cat_codigo) 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REFERENCES 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categoria(cat_codigo);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Tabela Produtos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727B0F-1DB4-4A55-8AE6-599FA30C6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9079"/>
            <a:ext cx="6857640" cy="4239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Desconectando ao banco de dados MySQL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Para desconectar do banco basta digitar o comando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quit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ou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exit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Imagem 4"/>
          <p:cNvPicPr/>
          <p:nvPr/>
        </p:nvPicPr>
        <p:blipFill>
          <a:blip r:embed="rId2"/>
          <a:stretch/>
        </p:blipFill>
        <p:spPr>
          <a:xfrm>
            <a:off x="217440" y="2329200"/>
            <a:ext cx="3211200" cy="1146600"/>
          </a:xfrm>
          <a:prstGeom prst="rect">
            <a:avLst/>
          </a:prstGeom>
          <a:ln>
            <a:noFill/>
          </a:ln>
        </p:spPr>
      </p:pic>
      <p:pic>
        <p:nvPicPr>
          <p:cNvPr id="97" name="Imagem 5"/>
          <p:cNvPicPr/>
          <p:nvPr/>
        </p:nvPicPr>
        <p:blipFill>
          <a:blip r:embed="rId3"/>
          <a:stretch/>
        </p:blipFill>
        <p:spPr>
          <a:xfrm>
            <a:off x="218520" y="3676320"/>
            <a:ext cx="3210120" cy="109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Listar os produtos filtrando por categoria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produto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cat_codigo = 1;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Listar os produtos filtrando por categoria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produto </a:t>
            </a: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Courier New"/>
              </a:rPr>
              <a:t>cat_codigo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= 1;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Alterando a categoria dos produtos que estão na categoria errada.</a:t>
            </a:r>
          </a:p>
          <a:p>
            <a:pPr>
              <a:spcBef>
                <a:spcPts val="479"/>
              </a:spcBef>
            </a:pPr>
            <a:r>
              <a:rPr lang="pt-BR" sz="2400" spc="-1" dirty="0">
                <a:solidFill>
                  <a:srgbClr val="000000"/>
                </a:solidFill>
              </a:rPr>
              <a:t>  7 </a:t>
            </a:r>
            <a:r>
              <a:rPr lang="pt-BR" sz="2400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pt-BR" sz="2400" spc="-1" dirty="0">
                <a:solidFill>
                  <a:srgbClr val="000000"/>
                </a:solidFill>
              </a:rPr>
              <a:t> 6</a:t>
            </a:r>
          </a:p>
          <a:p>
            <a:pPr>
              <a:spcBef>
                <a:spcPts val="479"/>
              </a:spcBef>
            </a:pPr>
            <a:r>
              <a:rPr lang="pt-BR" sz="2400" spc="-1" dirty="0">
                <a:solidFill>
                  <a:srgbClr val="000000"/>
                </a:solidFill>
              </a:rPr>
              <a:t>10 </a:t>
            </a:r>
            <a:r>
              <a:rPr lang="pt-BR" sz="2400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pt-BR" sz="2400" spc="-1" dirty="0">
                <a:solidFill>
                  <a:srgbClr val="000000"/>
                </a:solidFill>
              </a:rPr>
              <a:t> 2</a:t>
            </a:r>
          </a:p>
          <a:p>
            <a:pPr>
              <a:spcBef>
                <a:spcPts val="479"/>
              </a:spcBef>
            </a:pPr>
            <a:r>
              <a:rPr lang="pt-BR" sz="2400" spc="-1" dirty="0">
                <a:solidFill>
                  <a:srgbClr val="000000"/>
                </a:solidFill>
              </a:rPr>
              <a:t>13 </a:t>
            </a:r>
            <a:r>
              <a:rPr lang="pt-BR" sz="2400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pt-BR" sz="2400" spc="-1" dirty="0">
                <a:solidFill>
                  <a:srgbClr val="000000"/>
                </a:solidFill>
              </a:rPr>
              <a:t> 4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21 </a:t>
            </a:r>
            <a:r>
              <a:rPr lang="pt-BR" sz="24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ts val="360"/>
              </a:spcBef>
            </a:pPr>
            <a:r>
              <a:rPr lang="pt-BR" b="1" spc="-1" dirty="0" err="1">
                <a:solidFill>
                  <a:srgbClr val="0000FF"/>
                </a:solidFill>
                <a:latin typeface="Courier New"/>
              </a:rPr>
              <a:t>update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produto </a:t>
            </a:r>
            <a:r>
              <a:rPr lang="pt-BR" b="1" spc="-1" dirty="0">
                <a:solidFill>
                  <a:srgbClr val="FF0000"/>
                </a:solidFill>
                <a:latin typeface="Courier New"/>
              </a:rPr>
              <a:t>set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pc="-1" dirty="0" err="1">
                <a:solidFill>
                  <a:srgbClr val="000000"/>
                </a:solidFill>
                <a:latin typeface="Courier New"/>
              </a:rPr>
              <a:t>cat_codigo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= 6 </a:t>
            </a:r>
            <a:r>
              <a:rPr lang="pt-BR" b="1" spc="-1" dirty="0" err="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pc="-1" dirty="0" err="1">
                <a:solidFill>
                  <a:srgbClr val="000000"/>
                </a:solidFill>
                <a:latin typeface="Courier New"/>
              </a:rPr>
              <a:t>pro_codigo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= 7;</a:t>
            </a:r>
            <a:endParaRPr lang="pt-BR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1" strike="noStrike" spc="-1" dirty="0">
              <a:solidFill>
                <a:srgbClr val="0000FF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b="1" spc="-1" dirty="0" err="1">
                <a:solidFill>
                  <a:srgbClr val="0000FF"/>
                </a:solidFill>
                <a:latin typeface="Courier New"/>
              </a:rPr>
              <a:t>update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produto </a:t>
            </a:r>
            <a:r>
              <a:rPr lang="pt-BR" b="1" spc="-1" dirty="0">
                <a:solidFill>
                  <a:srgbClr val="FF0000"/>
                </a:solidFill>
                <a:latin typeface="Courier New"/>
              </a:rPr>
              <a:t>set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pc="-1" dirty="0" err="1">
                <a:solidFill>
                  <a:srgbClr val="000000"/>
                </a:solidFill>
                <a:latin typeface="Courier New"/>
              </a:rPr>
              <a:t>cat_codigo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= 2 </a:t>
            </a:r>
            <a:r>
              <a:rPr lang="pt-BR" b="1" spc="-1" dirty="0" err="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pc="-1" dirty="0" err="1">
                <a:solidFill>
                  <a:srgbClr val="000000"/>
                </a:solidFill>
                <a:latin typeface="Courier New"/>
              </a:rPr>
              <a:t>pro_codigo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= 10;</a:t>
            </a:r>
            <a:endParaRPr lang="pt-BR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b="1" spc="-1" dirty="0" err="1">
                <a:solidFill>
                  <a:srgbClr val="0000FF"/>
                </a:solidFill>
                <a:latin typeface="Courier New"/>
              </a:rPr>
              <a:t>update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produto </a:t>
            </a:r>
            <a:r>
              <a:rPr lang="pt-BR" b="1" spc="-1" dirty="0">
                <a:solidFill>
                  <a:srgbClr val="FF0000"/>
                </a:solidFill>
                <a:latin typeface="Courier New"/>
              </a:rPr>
              <a:t>set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pc="-1" dirty="0" err="1">
                <a:solidFill>
                  <a:srgbClr val="000000"/>
                </a:solidFill>
                <a:latin typeface="Courier New"/>
              </a:rPr>
              <a:t>cat_codigo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= 4 </a:t>
            </a:r>
            <a:r>
              <a:rPr lang="pt-BR" b="1" spc="-1" dirty="0" err="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pc="-1" dirty="0" err="1">
                <a:solidFill>
                  <a:srgbClr val="000000"/>
                </a:solidFill>
                <a:latin typeface="Courier New"/>
              </a:rPr>
              <a:t>pro_codigo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= 13;</a:t>
            </a:r>
            <a:endParaRPr lang="pt-BR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1" strike="noStrike" spc="-1" dirty="0">
              <a:solidFill>
                <a:srgbClr val="0000FF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update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produto </a:t>
            </a:r>
            <a:r>
              <a:rPr lang="pt-BR" sz="1800" b="1" strike="noStrike" spc="-1" dirty="0">
                <a:solidFill>
                  <a:srgbClr val="FF0000"/>
                </a:solidFill>
                <a:latin typeface="Courier New"/>
              </a:rPr>
              <a:t>set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Courier New"/>
              </a:rPr>
              <a:t>cat_codigo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= 7 </a:t>
            </a: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Courier New"/>
              </a:rPr>
              <a:t>pro_codigo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= 21;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16640" y="339480"/>
            <a:ext cx="6624360" cy="439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Listar todos os produtos sem Preço de Venda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produto </a:t>
            </a: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Courier New"/>
              </a:rPr>
              <a:t>pro_venda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Courier New"/>
              </a:rPr>
              <a:t>is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strike="noStrike" spc="-1" dirty="0">
                <a:solidFill>
                  <a:srgbClr val="0000FF"/>
                </a:solidFill>
                <a:latin typeface="Courier New"/>
              </a:rPr>
              <a:t>NULL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Listar todos os produtos sem Preço de Custo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produto </a:t>
            </a: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Courier New"/>
              </a:rPr>
              <a:t>pro_venda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Courier New"/>
              </a:rPr>
              <a:t>is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strike="noStrike" spc="-1" dirty="0">
                <a:solidFill>
                  <a:srgbClr val="0000FF"/>
                </a:solidFill>
                <a:latin typeface="Courier New"/>
              </a:rPr>
              <a:t>NULL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Imagem 3"/>
          <p:cNvPicPr/>
          <p:nvPr/>
        </p:nvPicPr>
        <p:blipFill>
          <a:blip r:embed="rId2"/>
          <a:stretch/>
        </p:blipFill>
        <p:spPr>
          <a:xfrm>
            <a:off x="99360" y="1140840"/>
            <a:ext cx="6713640" cy="1259280"/>
          </a:xfrm>
          <a:prstGeom prst="rect">
            <a:avLst/>
          </a:prstGeom>
          <a:ln>
            <a:noFill/>
          </a:ln>
        </p:spPr>
      </p:pic>
      <p:pic>
        <p:nvPicPr>
          <p:cNvPr id="168" name="Imagem 4"/>
          <p:cNvPicPr/>
          <p:nvPr/>
        </p:nvPicPr>
        <p:blipFill>
          <a:blip r:embed="rId3"/>
          <a:stretch/>
        </p:blipFill>
        <p:spPr>
          <a:xfrm>
            <a:off x="72000" y="3456360"/>
            <a:ext cx="6741000" cy="139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3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Definir o preço de venda para os produtos sem preço, considerando 30% de lucro.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it-IT" b="1" spc="-1" dirty="0">
                <a:solidFill>
                  <a:srgbClr val="0000FF"/>
                </a:solidFill>
                <a:latin typeface="Courier New"/>
              </a:rPr>
              <a:t>update</a:t>
            </a:r>
            <a:r>
              <a:rPr lang="it-IT" sz="24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pc="-1" dirty="0">
                <a:solidFill>
                  <a:srgbClr val="000000"/>
                </a:solidFill>
                <a:latin typeface="Courier New"/>
              </a:rPr>
              <a:t>produto</a:t>
            </a:r>
            <a:r>
              <a:rPr lang="it-IT" b="1" spc="-1" dirty="0">
                <a:solidFill>
                  <a:srgbClr val="0000FF"/>
                </a:solidFill>
                <a:latin typeface="Courier New"/>
              </a:rPr>
              <a:t> set</a:t>
            </a:r>
            <a:r>
              <a:rPr lang="it-IT" spc="-1" dirty="0">
                <a:solidFill>
                  <a:srgbClr val="000000"/>
                </a:solidFill>
                <a:latin typeface="Courier New"/>
              </a:rPr>
              <a:t> pro_venda = pro_custo * 1.3 </a:t>
            </a:r>
            <a:r>
              <a:rPr lang="it-IT" b="1" spc="-1" dirty="0">
                <a:solidFill>
                  <a:srgbClr val="0000FF"/>
                </a:solidFill>
                <a:latin typeface="Courier New"/>
              </a:rPr>
              <a:t>where </a:t>
            </a:r>
            <a:r>
              <a:rPr lang="it-IT" spc="-1" dirty="0">
                <a:solidFill>
                  <a:srgbClr val="000000"/>
                </a:solidFill>
                <a:latin typeface="Courier New"/>
              </a:rPr>
              <a:t>pro_venda </a:t>
            </a:r>
            <a:r>
              <a:rPr lang="it-IT" b="1" spc="-1" dirty="0">
                <a:solidFill>
                  <a:srgbClr val="0000FF"/>
                </a:solidFill>
                <a:latin typeface="Courier New"/>
              </a:rPr>
              <a:t>is NULL;</a:t>
            </a:r>
            <a:endParaRPr lang="pt-BR" b="1" spc="-1" dirty="0">
              <a:solidFill>
                <a:srgbClr val="0000FF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Definir o preço de custo para todos os produtos sem preço de custo, considerando que o lucro de 40%.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b="1" spc="-1" dirty="0" err="1">
                <a:solidFill>
                  <a:srgbClr val="0000FF"/>
                </a:solidFill>
                <a:latin typeface="Courier New"/>
              </a:rPr>
              <a:t>update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produto </a:t>
            </a:r>
            <a:r>
              <a:rPr lang="pt-BR" b="1" spc="-1" dirty="0">
                <a:solidFill>
                  <a:srgbClr val="0000FF"/>
                </a:solidFill>
                <a:latin typeface="Courier New"/>
              </a:rPr>
              <a:t>set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pc="-1" dirty="0" err="1">
                <a:solidFill>
                  <a:srgbClr val="000000"/>
                </a:solidFill>
                <a:latin typeface="Courier New"/>
              </a:rPr>
              <a:t>pro_custo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pt-BR" spc="-1" dirty="0" err="1">
                <a:solidFill>
                  <a:srgbClr val="000000"/>
                </a:solidFill>
                <a:latin typeface="Courier New"/>
              </a:rPr>
              <a:t>pro_venda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/ 1.4 </a:t>
            </a:r>
            <a:r>
              <a:rPr lang="pt-BR" b="1" spc="-1" dirty="0" err="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pc="-1" dirty="0" err="1">
                <a:solidFill>
                  <a:srgbClr val="000000"/>
                </a:solidFill>
                <a:latin typeface="Courier New"/>
              </a:rPr>
              <a:t>pro_custo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b="1" spc="-1" dirty="0" err="1">
                <a:solidFill>
                  <a:srgbClr val="0000FF"/>
                </a:solidFill>
                <a:latin typeface="Courier New"/>
              </a:rPr>
              <a:t>is</a:t>
            </a:r>
            <a:r>
              <a:rPr lang="pt-BR" b="1" spc="-1" dirty="0">
                <a:solidFill>
                  <a:srgbClr val="0000FF"/>
                </a:solidFill>
                <a:latin typeface="Courier New"/>
              </a:rPr>
              <a:t> NULL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Funções</a:t>
            </a:r>
          </a:p>
        </p:txBody>
      </p:sp>
      <p:sp>
        <p:nvSpPr>
          <p:cNvPr id="172" name="TextShape 2"/>
          <p:cNvSpPr txBox="1"/>
          <p:nvPr/>
        </p:nvSpPr>
        <p:spPr>
          <a:xfrm>
            <a:off x="0" y="991440"/>
            <a:ext cx="6857640" cy="395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As funções agregadas executam um cálculo em um conjunto de valores e retornam um único valor. Com exceção de COUNT, as funções agregadas ignoram valores nulos.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Geralmente as funções são acompanhadas da clausula WHERE.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Funções</a:t>
            </a:r>
          </a:p>
        </p:txBody>
      </p:sp>
      <p:sp>
        <p:nvSpPr>
          <p:cNvPr id="174" name="TextShape 2"/>
          <p:cNvSpPr txBox="1"/>
          <p:nvPr/>
        </p:nvSpPr>
        <p:spPr>
          <a:xfrm>
            <a:off x="0" y="991440"/>
            <a:ext cx="6857640" cy="395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FF0000"/>
                </a:solidFill>
                <a:latin typeface="Arial"/>
              </a:rPr>
              <a:t>MAX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: retorna o maior valor de um campo.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Ex: 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2400" b="1" strike="noStrike" spc="-1">
                <a:solidFill>
                  <a:srgbClr val="FF0000"/>
                </a:solidFill>
                <a:latin typeface="Courier New"/>
              </a:rPr>
              <a:t>MAX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(campo) 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tabela;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FF0000"/>
                </a:solidFill>
                <a:latin typeface="Arial"/>
              </a:rPr>
              <a:t>MIN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: retorna o menor valor de um campo.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Ex: 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2400" b="1" strike="noStrike" spc="-1">
                <a:solidFill>
                  <a:srgbClr val="FF0000"/>
                </a:solidFill>
                <a:latin typeface="Courier New"/>
              </a:rPr>
              <a:t>MIN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(campo) 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tabela;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FF0000"/>
                </a:solidFill>
                <a:latin typeface="Arial"/>
              </a:rPr>
              <a:t>SUM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: retorna o soma dos valores de um campo.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Ex: 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2400" b="1" strike="noStrike" spc="-1">
                <a:solidFill>
                  <a:srgbClr val="FF0000"/>
                </a:solidFill>
                <a:latin typeface="Courier New"/>
              </a:rPr>
              <a:t>SUM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(campo) 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tabela;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Funções</a:t>
            </a:r>
          </a:p>
        </p:txBody>
      </p:sp>
      <p:sp>
        <p:nvSpPr>
          <p:cNvPr id="176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FF0000"/>
                </a:solidFill>
                <a:latin typeface="Arial"/>
              </a:rPr>
              <a:t>COUNT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: retorna a quantidade de registros.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Ex: 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2400" b="1" strike="noStrike" spc="-1">
                <a:solidFill>
                  <a:srgbClr val="FF0000"/>
                </a:solidFill>
                <a:latin typeface="Courier New"/>
              </a:rPr>
              <a:t>COUNT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(campo) 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tabela;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FF0000"/>
                </a:solidFill>
                <a:latin typeface="Arial"/>
              </a:rPr>
              <a:t>AVG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: retorna a media de um campo da tabela.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Ex: 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2400" b="1" strike="noStrike" spc="-1">
                <a:solidFill>
                  <a:srgbClr val="FF0000"/>
                </a:solidFill>
                <a:latin typeface="Courier New"/>
              </a:rPr>
              <a:t>AVG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(campo) 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tabela;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Exercícios </a:t>
            </a:r>
          </a:p>
        </p:txBody>
      </p:sp>
      <p:sp>
        <p:nvSpPr>
          <p:cNvPr id="178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/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Exibir o maior preço dos produtos.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/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Exibir o menor preço dos produtos.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/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Exibir o preço médio dos produtos.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/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Exibir a quantidade de produtos com preço acima de R$ 12,00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/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Exibir a quantidade de produtos com o custo menor que R$ 5,00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/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Exibir o maior e o menor preço de cada categoria.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Exercícios</a:t>
            </a:r>
          </a:p>
        </p:txBody>
      </p:sp>
      <p:sp>
        <p:nvSpPr>
          <p:cNvPr id="180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7"/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Exibir o maior preço das categorias.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7"/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Exibir o preço médio agrupado por categoria.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7"/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Exibir a descrição da categoria, a quantidade, o maior preço, o menor preço e o preço médio das categorias.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7"/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Exibir o lucro de cada produto.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7"/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Exibir o lucro formatado. (</a:t>
            </a:r>
            <a:r>
              <a:rPr lang="pt-BR" sz="2200" b="0" strike="noStrike" spc="-1" dirty="0" err="1">
                <a:solidFill>
                  <a:srgbClr val="000000"/>
                </a:solidFill>
                <a:latin typeface="Arial"/>
              </a:rPr>
              <a:t>Ex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: 30,25%)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7"/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Mostrar a porcentagem média de lucro de cada categoria.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</a:rPr>
              <a:t>mysql&gt;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select version(),current_date;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Comando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Titulo das colunas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Resultados da consulta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Resultado do comando e tempo de processamento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Imagem 6"/>
          <p:cNvPicPr/>
          <p:nvPr/>
        </p:nvPicPr>
        <p:blipFill>
          <a:blip r:embed="rId2"/>
          <a:stretch/>
        </p:blipFill>
        <p:spPr>
          <a:xfrm>
            <a:off x="224640" y="1419480"/>
            <a:ext cx="6408360" cy="158796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224640" y="2617560"/>
            <a:ext cx="3060000" cy="36396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4"/>
          <p:cNvSpPr/>
          <p:nvPr/>
        </p:nvSpPr>
        <p:spPr>
          <a:xfrm>
            <a:off x="980640" y="1419480"/>
            <a:ext cx="5528160" cy="40032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5"/>
          <p:cNvSpPr/>
          <p:nvPr/>
        </p:nvSpPr>
        <p:spPr>
          <a:xfrm>
            <a:off x="260640" y="1811160"/>
            <a:ext cx="6080760" cy="40032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6"/>
          <p:cNvSpPr/>
          <p:nvPr/>
        </p:nvSpPr>
        <p:spPr>
          <a:xfrm>
            <a:off x="260640" y="2211840"/>
            <a:ext cx="6080760" cy="40032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0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1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500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2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500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3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Exercícios</a:t>
            </a:r>
          </a:p>
        </p:txBody>
      </p:sp>
      <p:sp>
        <p:nvSpPr>
          <p:cNvPr id="182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13"/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Mostrar a maior porcentagem de lucro de cada categoria.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13"/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Mostrar a menor porcentagem de lucro de cada categoria.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13"/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Mostrar a quantidade de produtos com lucro superior a 40%.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13"/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Exibir o nome e o preço do produto mais caro.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 dirty="0">
                <a:solidFill>
                  <a:srgbClr val="000000"/>
                </a:solidFill>
                <a:latin typeface="Arial"/>
              </a:rPr>
              <a:t>Exercícios</a:t>
            </a:r>
          </a:p>
        </p:txBody>
      </p:sp>
      <p:sp>
        <p:nvSpPr>
          <p:cNvPr id="184" name="TextShape 2"/>
          <p:cNvSpPr txBox="1"/>
          <p:nvPr/>
        </p:nvSpPr>
        <p:spPr>
          <a:xfrm>
            <a:off x="0" y="991440"/>
            <a:ext cx="6857640" cy="374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17"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Exibir o nome, categoria e o custo do produto com o menor preço de venda.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17"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Exibir todos os produtos com o preço de venda acima da média.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17"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Exibir a quantidade de produtos com o preço de custo abaixo da média.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17"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Exibir os produtos que comecem com a letra </a:t>
            </a:r>
            <a:r>
              <a:rPr lang="pt-BR" sz="2200" b="1" strike="noStrike" spc="-1">
                <a:solidFill>
                  <a:srgbClr val="000000"/>
                </a:solidFill>
                <a:latin typeface="Arial"/>
              </a:rPr>
              <a:t>P.</a:t>
            </a:r>
            <a:endParaRPr lang="pt-BR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 dirty="0">
                <a:solidFill>
                  <a:srgbClr val="000000"/>
                </a:solidFill>
                <a:latin typeface="Arial"/>
              </a:rPr>
              <a:t>Exercícios - </a:t>
            </a:r>
            <a:r>
              <a:rPr lang="pt-BR" sz="3300" b="1" strike="noStrike" spc="-1" dirty="0">
                <a:solidFill>
                  <a:srgbClr val="FF0000"/>
                </a:solidFill>
                <a:latin typeface="Arial"/>
              </a:rPr>
              <a:t>Resolvidos</a:t>
            </a:r>
          </a:p>
        </p:txBody>
      </p:sp>
      <p:sp>
        <p:nvSpPr>
          <p:cNvPr id="184" name="TextShape 2"/>
          <p:cNvSpPr txBox="1"/>
          <p:nvPr/>
        </p:nvSpPr>
        <p:spPr>
          <a:xfrm>
            <a:off x="0" y="991440"/>
            <a:ext cx="6857640" cy="374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/>
            </a:pPr>
            <a:r>
              <a:rPr lang="pt-BR" sz="2200" spc="-1" dirty="0">
                <a:solidFill>
                  <a:srgbClr val="000000"/>
                </a:solidFill>
              </a:rPr>
              <a:t>Exibir o maior preço dos produtos.</a:t>
            </a:r>
          </a:p>
          <a:p>
            <a:pPr marL="457560" lvl="1">
              <a:spcBef>
                <a:spcPts val="439"/>
              </a:spcBef>
              <a:buClr>
                <a:srgbClr val="000000"/>
              </a:buClr>
            </a:pPr>
            <a:r>
              <a:rPr lang="pt-BR" sz="2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2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sz="2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pro_venda</a:t>
            </a:r>
            <a:r>
              <a:rPr lang="pt-BR" sz="2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2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2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produto;</a:t>
            </a:r>
            <a:endParaRPr lang="pt-BR" sz="2200" b="1" spc="-1" dirty="0">
              <a:solidFill>
                <a:srgbClr val="0000FF"/>
              </a:solidFill>
            </a:endParaRP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/>
            </a:pPr>
            <a:r>
              <a:rPr lang="pt-BR" sz="2200" spc="-1" dirty="0">
                <a:solidFill>
                  <a:srgbClr val="000000"/>
                </a:solidFill>
              </a:rPr>
              <a:t>Exibir o menor preço dos produtos.</a:t>
            </a:r>
          </a:p>
          <a:p>
            <a:pPr marL="457560" lvl="1">
              <a:spcBef>
                <a:spcPts val="439"/>
              </a:spcBef>
              <a:buClr>
                <a:srgbClr val="000000"/>
              </a:buClr>
            </a:pPr>
            <a:r>
              <a:rPr lang="pt-BR" sz="2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2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min(</a:t>
            </a:r>
            <a:r>
              <a:rPr lang="pt-BR" sz="2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pro_venda</a:t>
            </a:r>
            <a:r>
              <a:rPr lang="pt-BR" sz="2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2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2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produto;</a:t>
            </a:r>
            <a:endParaRPr lang="pt-BR" sz="2200" spc="-1" dirty="0">
              <a:solidFill>
                <a:srgbClr val="000000"/>
              </a:solidFill>
            </a:endParaRP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/>
            </a:pPr>
            <a:r>
              <a:rPr lang="pt-BR" sz="2200" spc="-1" dirty="0">
                <a:solidFill>
                  <a:srgbClr val="000000"/>
                </a:solidFill>
              </a:rPr>
              <a:t>Exibir o preço médio dos produtos.</a:t>
            </a:r>
          </a:p>
          <a:p>
            <a:pPr marL="457560" lvl="1">
              <a:spcBef>
                <a:spcPts val="439"/>
              </a:spcBef>
              <a:buClr>
                <a:srgbClr val="000000"/>
              </a:buClr>
            </a:pPr>
            <a:r>
              <a:rPr lang="pt-BR" sz="2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2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pt-BR" sz="2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pro_venda</a:t>
            </a:r>
            <a:r>
              <a:rPr lang="pt-BR" sz="2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2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2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produto;</a:t>
            </a:r>
            <a:endParaRPr lang="pt-BR" sz="2200" spc="-1" dirty="0">
              <a:solidFill>
                <a:srgbClr val="000000"/>
              </a:solidFill>
            </a:endParaRP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/>
            </a:pPr>
            <a:r>
              <a:rPr lang="pt-BR" sz="2200" spc="-1" dirty="0">
                <a:solidFill>
                  <a:srgbClr val="000000"/>
                </a:solidFill>
              </a:rPr>
              <a:t>Exibir a quantidade de produtos com preço acima de R$ 12,00</a:t>
            </a:r>
          </a:p>
          <a:p>
            <a:pPr marL="457560" lvl="1">
              <a:spcBef>
                <a:spcPts val="439"/>
              </a:spcBef>
              <a:buClr>
                <a:srgbClr val="000000"/>
              </a:buClr>
            </a:pPr>
            <a:r>
              <a:rPr lang="en-US" sz="2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count(*) from </a:t>
            </a:r>
            <a:r>
              <a:rPr lang="en-US" sz="2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produto</a:t>
            </a:r>
            <a:r>
              <a:rPr lang="en-US" sz="2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560" lvl="1">
              <a:buClr>
                <a:srgbClr val="000000"/>
              </a:buClr>
            </a:pPr>
            <a:r>
              <a:rPr lang="en-US" sz="2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pro_venda</a:t>
            </a:r>
            <a:r>
              <a:rPr lang="en-US" sz="2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12;</a:t>
            </a:r>
            <a:endParaRPr lang="pt-BR" sz="2200" b="1" spc="-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09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 dirty="0">
                <a:solidFill>
                  <a:srgbClr val="000000"/>
                </a:solidFill>
                <a:latin typeface="Arial"/>
              </a:rPr>
              <a:t>Exercícios - </a:t>
            </a:r>
            <a:r>
              <a:rPr lang="pt-BR" sz="3300" b="1" strike="noStrike" spc="-1" dirty="0">
                <a:solidFill>
                  <a:srgbClr val="FF0000"/>
                </a:solidFill>
                <a:latin typeface="Arial"/>
              </a:rPr>
              <a:t>Resolvidos</a:t>
            </a:r>
          </a:p>
        </p:txBody>
      </p:sp>
      <p:sp>
        <p:nvSpPr>
          <p:cNvPr id="184" name="TextShape 2"/>
          <p:cNvSpPr txBox="1"/>
          <p:nvPr/>
        </p:nvSpPr>
        <p:spPr>
          <a:xfrm>
            <a:off x="0" y="991440"/>
            <a:ext cx="6857640" cy="415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457560" indent="-4572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+mj-lt"/>
              <a:buAutoNum type="arabicPeriod" startAt="5"/>
            </a:pPr>
            <a:r>
              <a:rPr lang="pt-BR" sz="2200" spc="-1" dirty="0">
                <a:solidFill>
                  <a:srgbClr val="000000"/>
                </a:solidFill>
              </a:rPr>
              <a:t>Exibir a quantidade de produtos com o custo menor que R$ 5,00</a:t>
            </a:r>
          </a:p>
          <a:p>
            <a:pPr marL="457560" lvl="1">
              <a:buClr>
                <a:srgbClr val="000000"/>
              </a:buClr>
            </a:pPr>
            <a:r>
              <a:rPr lang="en-US" sz="20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count(*) from </a:t>
            </a:r>
            <a:r>
              <a:rPr lang="en-US" sz="20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produto</a:t>
            </a:r>
            <a:r>
              <a:rPr lang="en-US" sz="20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560" lvl="1">
              <a:buClr>
                <a:srgbClr val="000000"/>
              </a:buClr>
            </a:pPr>
            <a:r>
              <a:rPr lang="en-US" sz="20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pro_custo</a:t>
            </a:r>
            <a:r>
              <a:rPr lang="en-US" sz="20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5;</a:t>
            </a:r>
            <a:endParaRPr lang="pt-BR" sz="2000" b="1" spc="-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5"/>
            </a:pPr>
            <a:r>
              <a:rPr lang="pt-BR" sz="2200" spc="-1" dirty="0">
                <a:solidFill>
                  <a:srgbClr val="000000"/>
                </a:solidFill>
              </a:rPr>
              <a:t>Exibir o maior e o menor preço de cada categoria.</a:t>
            </a:r>
          </a:p>
          <a:p>
            <a:pPr marL="0" lvl="1">
              <a:buClr>
                <a:srgbClr val="000000"/>
              </a:buClr>
            </a:pP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pro_venda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min(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pro_venda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produto 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cat_codigo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lvl="1">
              <a:buClr>
                <a:srgbClr val="000000"/>
              </a:buClr>
            </a:pP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pro_venda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min(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pro_venda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produto 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cat_codigo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pPr marL="0" lvl="1">
              <a:buClr>
                <a:srgbClr val="000000"/>
              </a:buClr>
            </a:pP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pro_venda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min(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pro_venda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produto 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cat_codigo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 marL="0" lvl="1">
              <a:buClr>
                <a:srgbClr val="000000"/>
              </a:buClr>
            </a:pP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pro_venda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min(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pro_venda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produto 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cat_codigo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pPr marL="0" lvl="1">
              <a:buClr>
                <a:srgbClr val="000000"/>
              </a:buClr>
            </a:pP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pro_venda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min(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pro_venda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produto 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cat_codigo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0" lvl="1">
              <a:buClr>
                <a:srgbClr val="000000"/>
              </a:buClr>
            </a:pP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pro_venda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min(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pro_venda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produto 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cat_codigo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6;</a:t>
            </a:r>
          </a:p>
          <a:p>
            <a:pPr marL="0" lvl="1">
              <a:buClr>
                <a:srgbClr val="000000"/>
              </a:buClr>
            </a:pP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pro_venda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min(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pro_venda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produto 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cat_codigo</a:t>
            </a:r>
            <a:r>
              <a:rPr lang="pt-BR" sz="1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pPr marL="36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Ou</a:t>
            </a:r>
          </a:p>
          <a:p>
            <a:pPr marL="36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</a:pPr>
            <a:r>
              <a:rPr lang="en-US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cat_codigo</a:t>
            </a:r>
            <a:r>
              <a:rPr lang="en-US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max(</a:t>
            </a:r>
            <a:r>
              <a:rPr lang="en-US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pro_venda</a:t>
            </a:r>
            <a:r>
              <a:rPr lang="en-US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),min(</a:t>
            </a:r>
            <a:r>
              <a:rPr lang="en-US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pro_venda</a:t>
            </a:r>
            <a:r>
              <a:rPr lang="en-US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produto</a:t>
            </a:r>
            <a:r>
              <a:rPr lang="en-US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cat_codigo</a:t>
            </a:r>
            <a:r>
              <a:rPr lang="en-US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b="1" spc="-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2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 dirty="0">
                <a:solidFill>
                  <a:srgbClr val="000000"/>
                </a:solidFill>
                <a:latin typeface="Arial"/>
              </a:rPr>
              <a:t>Exercícios - </a:t>
            </a:r>
            <a:r>
              <a:rPr lang="pt-BR" sz="3300" b="1" strike="noStrike" spc="-1" dirty="0">
                <a:solidFill>
                  <a:srgbClr val="FF0000"/>
                </a:solidFill>
                <a:latin typeface="Arial"/>
              </a:rPr>
              <a:t>Resolvidos</a:t>
            </a:r>
          </a:p>
        </p:txBody>
      </p:sp>
      <p:sp>
        <p:nvSpPr>
          <p:cNvPr id="184" name="TextShape 2"/>
          <p:cNvSpPr txBox="1"/>
          <p:nvPr/>
        </p:nvSpPr>
        <p:spPr>
          <a:xfrm>
            <a:off x="0" y="991440"/>
            <a:ext cx="6857640" cy="415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7"/>
            </a:pPr>
            <a:r>
              <a:rPr lang="pt-BR" sz="2200" spc="-1" dirty="0">
                <a:solidFill>
                  <a:srgbClr val="000000"/>
                </a:solidFill>
              </a:rPr>
              <a:t>Exibir o maior preço das categorias.</a:t>
            </a:r>
          </a:p>
          <a:p>
            <a:pPr marL="457560" lvl="1">
              <a:spcBef>
                <a:spcPts val="439"/>
              </a:spcBef>
              <a:buClr>
                <a:srgbClr val="000000"/>
              </a:buClr>
            </a:pPr>
            <a:r>
              <a:rPr lang="en-US" sz="2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cat_codigo,max</a:t>
            </a:r>
            <a:r>
              <a:rPr lang="en-US" sz="2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pro_venda</a:t>
            </a:r>
            <a:r>
              <a:rPr lang="en-US" sz="2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2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produto</a:t>
            </a:r>
            <a:r>
              <a:rPr lang="en-US" sz="2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sz="2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cat_codigo</a:t>
            </a:r>
            <a:r>
              <a:rPr lang="en-US" sz="2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2200" spc="-1" dirty="0">
              <a:solidFill>
                <a:srgbClr val="000000"/>
              </a:solidFill>
            </a:endParaRP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7"/>
            </a:pPr>
            <a:r>
              <a:rPr lang="pt-BR" sz="2200" spc="-1" dirty="0">
                <a:solidFill>
                  <a:srgbClr val="000000"/>
                </a:solidFill>
              </a:rPr>
              <a:t>Exibir o preço médio agrupado por categoria.</a:t>
            </a:r>
          </a:p>
          <a:p>
            <a:pPr marL="457560" lvl="1">
              <a:spcBef>
                <a:spcPts val="439"/>
              </a:spcBef>
              <a:buClr>
                <a:srgbClr val="000000"/>
              </a:buClr>
            </a:pPr>
            <a:r>
              <a:rPr lang="en-US" sz="2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cat_codigo</a:t>
            </a:r>
            <a:r>
              <a:rPr lang="en-US" sz="2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avg(</a:t>
            </a:r>
            <a:r>
              <a:rPr lang="en-US" sz="2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pro_venda</a:t>
            </a:r>
            <a:r>
              <a:rPr lang="en-US" sz="2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2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produto</a:t>
            </a:r>
            <a:r>
              <a:rPr lang="en-US" sz="2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sz="22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cat_codigo</a:t>
            </a:r>
            <a:r>
              <a:rPr lang="en-US" sz="22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2200" b="1" spc="-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7"/>
            </a:pPr>
            <a:endParaRPr lang="pt-BR" sz="22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82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 dirty="0">
                <a:solidFill>
                  <a:srgbClr val="000000"/>
                </a:solidFill>
                <a:latin typeface="Arial"/>
              </a:rPr>
              <a:t>Exercícios - </a:t>
            </a:r>
            <a:r>
              <a:rPr lang="pt-BR" sz="3300" b="1" strike="noStrike" spc="-1" dirty="0">
                <a:solidFill>
                  <a:srgbClr val="FF0000"/>
                </a:solidFill>
                <a:latin typeface="Arial"/>
              </a:rPr>
              <a:t>Resolvidos</a:t>
            </a:r>
          </a:p>
        </p:txBody>
      </p:sp>
      <p:sp>
        <p:nvSpPr>
          <p:cNvPr id="184" name="TextShape 2"/>
          <p:cNvSpPr txBox="1"/>
          <p:nvPr/>
        </p:nvSpPr>
        <p:spPr>
          <a:xfrm>
            <a:off x="0" y="991440"/>
            <a:ext cx="6857640" cy="415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457560" indent="-4572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+mj-lt"/>
              <a:buAutoNum type="arabicPeriod" startAt="9"/>
            </a:pPr>
            <a:r>
              <a:rPr lang="pt-BR" sz="2200" spc="-1" dirty="0">
                <a:solidFill>
                  <a:srgbClr val="000000"/>
                </a:solidFill>
              </a:rPr>
              <a:t>Exibir a descrição da categoria, a quantidade, o maior preço, o menor preço e o preço médio das categorias.</a:t>
            </a:r>
          </a:p>
          <a:p>
            <a:pPr marL="265113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</a:pPr>
            <a:r>
              <a:rPr lang="pt-BR" sz="16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16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cat_descricao</a:t>
            </a:r>
            <a:r>
              <a:rPr lang="pt-BR" sz="16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6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(*), </a:t>
            </a:r>
            <a:r>
              <a:rPr lang="pt-BR" sz="16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sz="16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pro_venda</a:t>
            </a:r>
            <a:r>
              <a:rPr lang="pt-BR" sz="16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min(</a:t>
            </a:r>
            <a:r>
              <a:rPr lang="pt-BR" sz="16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pro_venda</a:t>
            </a:r>
            <a:r>
              <a:rPr lang="pt-BR" sz="16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pt-BR" sz="16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pt-BR" sz="16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pro_venda</a:t>
            </a:r>
            <a:r>
              <a:rPr lang="pt-BR" sz="16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6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6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produto, categoria </a:t>
            </a:r>
            <a:r>
              <a:rPr lang="pt-BR" sz="16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t-BR" sz="16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u="sng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produto</a:t>
            </a:r>
            <a:r>
              <a:rPr lang="pt-BR" sz="16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.cat_codigo</a:t>
            </a:r>
            <a:r>
              <a:rPr lang="pt-BR" sz="16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b="1" u="sng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categoria</a:t>
            </a:r>
            <a:r>
              <a:rPr lang="pt-BR" sz="16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.cat_código</a:t>
            </a:r>
            <a:r>
              <a:rPr lang="pt-BR" sz="16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pt-BR" sz="16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pt-BR" sz="16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categoria.cat_codigo</a:t>
            </a:r>
            <a:r>
              <a:rPr lang="pt-BR" sz="16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560" indent="-4572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+mj-lt"/>
              <a:buAutoNum type="arabicPeriod" startAt="10"/>
            </a:pPr>
            <a:r>
              <a:rPr lang="pt-BR" sz="2000" spc="-1" dirty="0">
                <a:solidFill>
                  <a:srgbClr val="000000"/>
                </a:solidFill>
              </a:rPr>
              <a:t>Exibir o lucro de cada produto.</a:t>
            </a:r>
          </a:p>
          <a:p>
            <a:pPr marL="36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</a:pPr>
            <a:r>
              <a:rPr lang="pt-BR" sz="20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20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pro_descricao</a:t>
            </a:r>
            <a:r>
              <a:rPr lang="pt-BR" sz="20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pro_venda</a:t>
            </a:r>
            <a:r>
              <a:rPr lang="pt-BR" sz="20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pt-BR" sz="20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pro_custo</a:t>
            </a:r>
            <a:r>
              <a:rPr lang="pt-BR" sz="20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20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produto;</a:t>
            </a:r>
            <a:endParaRPr lang="pt-BR" sz="22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05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 dirty="0">
                <a:solidFill>
                  <a:srgbClr val="000000"/>
                </a:solidFill>
                <a:latin typeface="Arial"/>
              </a:rPr>
              <a:t>Exercícios - </a:t>
            </a:r>
            <a:r>
              <a:rPr lang="pt-BR" sz="3300" b="1" strike="noStrike" spc="-1" dirty="0">
                <a:solidFill>
                  <a:srgbClr val="FF0000"/>
                </a:solidFill>
                <a:latin typeface="Arial"/>
              </a:rPr>
              <a:t>Resolvidos</a:t>
            </a:r>
          </a:p>
        </p:txBody>
      </p:sp>
      <p:sp>
        <p:nvSpPr>
          <p:cNvPr id="184" name="TextShape 2"/>
          <p:cNvSpPr txBox="1"/>
          <p:nvPr/>
        </p:nvSpPr>
        <p:spPr>
          <a:xfrm>
            <a:off x="0" y="991440"/>
            <a:ext cx="6857640" cy="415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457560" indent="-4572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+mj-lt"/>
              <a:buAutoNum type="arabicPeriod" startAt="11"/>
            </a:pPr>
            <a:r>
              <a:rPr lang="pt-BR" sz="2000" spc="-1" dirty="0">
                <a:solidFill>
                  <a:srgbClr val="000000"/>
                </a:solidFill>
              </a:rPr>
              <a:t>Exibir o lucro formatado. (</a:t>
            </a:r>
            <a:r>
              <a:rPr lang="pt-BR" sz="2000" spc="-1" dirty="0" err="1">
                <a:solidFill>
                  <a:srgbClr val="000000"/>
                </a:solidFill>
              </a:rPr>
              <a:t>Ex</a:t>
            </a:r>
            <a:r>
              <a:rPr lang="pt-BR" sz="2000" spc="-1" dirty="0">
                <a:solidFill>
                  <a:srgbClr val="000000"/>
                </a:solidFill>
              </a:rPr>
              <a:t>: 30,25%)</a:t>
            </a:r>
          </a:p>
          <a:p>
            <a:pPr marL="360">
              <a:spcBef>
                <a:spcPts val="439"/>
              </a:spcBef>
              <a:buClr>
                <a:srgbClr val="000000"/>
              </a:buClr>
            </a:pPr>
            <a:r>
              <a:rPr lang="pt-BR" sz="20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20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pro_descricao</a:t>
            </a:r>
            <a:r>
              <a:rPr lang="pt-BR" sz="20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pt-BR" sz="20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pt-BR" sz="20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(</a:t>
            </a:r>
            <a:r>
              <a:rPr lang="pt-BR" sz="20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pro_venda</a:t>
            </a:r>
            <a:r>
              <a:rPr lang="pt-BR" sz="20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pro_custo-1) * 100 ,2),' %') </a:t>
            </a:r>
            <a:r>
              <a:rPr lang="pt-BR" sz="2000" b="1" spc="-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2000" b="1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produto;</a:t>
            </a:r>
            <a:endParaRPr lang="pt-BR" sz="2000" spc="-1" dirty="0">
              <a:solidFill>
                <a:srgbClr val="000000"/>
              </a:solidFill>
            </a:endParaRPr>
          </a:p>
          <a:p>
            <a:pPr marL="360">
              <a:spcBef>
                <a:spcPts val="439"/>
              </a:spcBef>
              <a:buClr>
                <a:srgbClr val="000000"/>
              </a:buClr>
            </a:pPr>
            <a:r>
              <a:rPr lang="pt-BR" sz="2000" spc="-1" dirty="0">
                <a:solidFill>
                  <a:srgbClr val="000000"/>
                </a:solidFill>
              </a:rPr>
              <a:t>12. Mostrar a porcentagem média de lucro de cada categoria.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13"/>
            </a:pPr>
            <a:r>
              <a:rPr lang="pt-BR" sz="2000" spc="-1" dirty="0">
                <a:solidFill>
                  <a:srgbClr val="000000"/>
                </a:solidFill>
              </a:rPr>
              <a:t>Mostrar a maior porcentagem de lucro de cada categoria.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13"/>
            </a:pPr>
            <a:r>
              <a:rPr lang="pt-BR" sz="2000" spc="-1" dirty="0">
                <a:solidFill>
                  <a:srgbClr val="000000"/>
                </a:solidFill>
              </a:rPr>
              <a:t>Mostrar a menor porcentagem de lucro de cada categoria.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13"/>
            </a:pPr>
            <a:r>
              <a:rPr lang="pt-BR" sz="2000" spc="-1" dirty="0">
                <a:solidFill>
                  <a:srgbClr val="000000"/>
                </a:solidFill>
              </a:rPr>
              <a:t>Mostrar a quantidade de produtos com lucro superior a </a:t>
            </a:r>
            <a:r>
              <a:rPr lang="pt-BR" sz="2000" spc="-1">
                <a:solidFill>
                  <a:srgbClr val="000000"/>
                </a:solidFill>
              </a:rPr>
              <a:t>40%.</a:t>
            </a:r>
            <a:endParaRPr lang="pt-BR" sz="20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2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Comandos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116640" y="991440"/>
            <a:ext cx="6624360" cy="395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Os comando podem ser digitados em uma linha ou em varias linhas.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Espaço Reservado para Conteúdo 3"/>
          <p:cNvPicPr/>
          <p:nvPr/>
        </p:nvPicPr>
        <p:blipFill>
          <a:blip r:embed="rId2"/>
          <a:stretch/>
        </p:blipFill>
        <p:spPr>
          <a:xfrm>
            <a:off x="476640" y="3391920"/>
            <a:ext cx="4295880" cy="1428480"/>
          </a:xfrm>
          <a:prstGeom prst="rect">
            <a:avLst/>
          </a:prstGeom>
          <a:ln>
            <a:noFill/>
          </a:ln>
        </p:spPr>
      </p:pic>
      <p:pic>
        <p:nvPicPr>
          <p:cNvPr id="108" name="Imagem 6"/>
          <p:cNvPicPr/>
          <p:nvPr/>
        </p:nvPicPr>
        <p:blipFill>
          <a:blip r:embed="rId3"/>
          <a:stretch/>
        </p:blipFill>
        <p:spPr>
          <a:xfrm>
            <a:off x="476640" y="1892160"/>
            <a:ext cx="4295880" cy="126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Status do Prompt MySQL</a:t>
            </a:r>
          </a:p>
        </p:txBody>
      </p:sp>
      <p:graphicFrame>
        <p:nvGraphicFramePr>
          <p:cNvPr id="110" name="Table 2"/>
          <p:cNvGraphicFramePr/>
          <p:nvPr/>
        </p:nvGraphicFramePr>
        <p:xfrm>
          <a:off x="115920" y="1428840"/>
          <a:ext cx="6625800" cy="2286000"/>
        </p:xfrm>
        <a:graphic>
          <a:graphicData uri="http://schemas.openxmlformats.org/drawingml/2006/table">
            <a:tbl>
              <a:tblPr/>
              <a:tblGrid>
                <a:gridCol w="144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Prompt</a:t>
                      </a:r>
                      <a:endParaRPr lang="pt-BR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  <a:endParaRPr lang="pt-BR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mysql&gt;</a:t>
                      </a:r>
                      <a:endParaRPr lang="pt-BR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Pronto para um novo comando</a:t>
                      </a:r>
                      <a:endParaRPr lang="pt-BR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?&gt;</a:t>
                      </a:r>
                      <a:endParaRPr lang="pt-BR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Aguardando a próxima linha do comando</a:t>
                      </a:r>
                      <a:endParaRPr lang="pt-BR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'&gt;</a:t>
                      </a:r>
                      <a:endParaRPr lang="pt-BR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Aguardando fechar aspas simples</a:t>
                      </a:r>
                      <a:endParaRPr lang="pt-BR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"&gt;</a:t>
                      </a:r>
                      <a:endParaRPr lang="pt-BR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Aguardando fechar aspas dupla</a:t>
                      </a:r>
                      <a:endParaRPr lang="pt-BR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Base de Dados</a:t>
            </a:r>
          </a:p>
        </p:txBody>
      </p:sp>
      <p:sp>
        <p:nvSpPr>
          <p:cNvPr id="112" name="TextShape 2"/>
          <p:cNvSpPr txBox="1"/>
          <p:nvPr/>
        </p:nvSpPr>
        <p:spPr>
          <a:xfrm>
            <a:off x="116640" y="991440"/>
            <a:ext cx="6624360" cy="395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Criar base de dados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 dirty="0">
                <a:solidFill>
                  <a:srgbClr val="0000FF"/>
                </a:solidFill>
                <a:latin typeface="Courier New"/>
              </a:rPr>
              <a:t>CREATE DATABASE </a:t>
            </a:r>
            <a:r>
              <a:rPr lang="pt-BR" sz="2400" b="0" strike="noStrike" spc="-1" dirty="0" err="1">
                <a:solidFill>
                  <a:srgbClr val="000000"/>
                </a:solidFill>
                <a:latin typeface="Courier New"/>
              </a:rPr>
              <a:t>nome_banco</a:t>
            </a:r>
            <a:r>
              <a:rPr lang="pt-BR" sz="2400" b="0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endParaRPr lang="pt-BR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Excluir base de dados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 dirty="0">
                <a:solidFill>
                  <a:srgbClr val="0000FF"/>
                </a:solidFill>
                <a:latin typeface="Courier New"/>
              </a:rPr>
              <a:t>DROP DATABASE </a:t>
            </a:r>
            <a:r>
              <a:rPr lang="pt-BR" sz="2400" b="0" strike="noStrike" spc="-1" dirty="0" err="1">
                <a:solidFill>
                  <a:srgbClr val="000000"/>
                </a:solidFill>
                <a:latin typeface="Courier New"/>
              </a:rPr>
              <a:t>nome_banco</a:t>
            </a:r>
            <a:r>
              <a:rPr lang="pt-BR" sz="2400" b="0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endParaRPr lang="pt-BR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Exibir base de dados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 dirty="0">
                <a:solidFill>
                  <a:srgbClr val="0000FF"/>
                </a:solidFill>
                <a:latin typeface="Courier New"/>
              </a:rPr>
              <a:t>SHOW DATABASES</a:t>
            </a:r>
            <a:r>
              <a:rPr lang="pt-BR" sz="2400" b="0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endParaRPr lang="pt-BR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Acessar base de dados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 dirty="0">
                <a:solidFill>
                  <a:srgbClr val="0000FF"/>
                </a:solidFill>
                <a:latin typeface="Courier New"/>
              </a:rPr>
              <a:t>USE </a:t>
            </a:r>
            <a:r>
              <a:rPr lang="pt-BR" sz="2400" b="0" strike="noStrike" spc="-1" dirty="0" err="1">
                <a:solidFill>
                  <a:srgbClr val="000000"/>
                </a:solidFill>
                <a:latin typeface="Courier New"/>
              </a:rPr>
              <a:t>nome_banco</a:t>
            </a:r>
            <a:r>
              <a:rPr lang="pt-BR" sz="2400" b="0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Tipos de dados</a:t>
            </a:r>
          </a:p>
        </p:txBody>
      </p:sp>
      <p:sp>
        <p:nvSpPr>
          <p:cNvPr id="114" name="TextShape 2"/>
          <p:cNvSpPr txBox="1"/>
          <p:nvPr/>
        </p:nvSpPr>
        <p:spPr>
          <a:xfrm>
            <a:off x="116640" y="991440"/>
            <a:ext cx="6624360" cy="395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Números Inteiros: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TINYINT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SMALLINT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MEDIUMINT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INT or INTEGER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BIGINT</a:t>
            </a: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Ponto Flutuante (Reais)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FLOAT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DOUBLE, DOUBLE PRECISION, REAL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DECIMAL,NUMERIC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1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100" b="0" strike="noStrike" spc="-1">
              <a:solidFill>
                <a:srgbClr val="000000"/>
              </a:solidFill>
              <a:latin typeface="Arial"/>
            </a:endParaRPr>
          </a:p>
          <a:p>
            <a:endParaRPr lang="pt-BR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Datas: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DATE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DATETIME, TIMESTAMP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TIME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YEAR</a:t>
            </a:r>
          </a:p>
          <a:p>
            <a:endParaRPr lang="pt-BR" sz="21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Texto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CHAR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VARCHAR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3118</TotalTime>
  <Words>1966</Words>
  <Application>Microsoft Office PowerPoint</Application>
  <PresentationFormat>Personalizar</PresentationFormat>
  <Paragraphs>369</Paragraphs>
  <Slides>46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46</vt:i4>
      </vt:variant>
    </vt:vector>
  </HeadingPairs>
  <TitlesOfParts>
    <vt:vector size="55" baseType="lpstr">
      <vt:lpstr>Arial</vt:lpstr>
      <vt:lpstr>Arial (Títulos)</vt:lpstr>
      <vt:lpstr>Courier New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ORIENTAÇÃO A OBJETOS</dc:title>
  <dc:subject/>
  <dc:creator>Alessandro</dc:creator>
  <dc:description/>
  <cp:lastModifiedBy>Alessandro Ap. Antonio</cp:lastModifiedBy>
  <cp:revision>260</cp:revision>
  <dcterms:created xsi:type="dcterms:W3CDTF">2010-08-09T21:49:30Z</dcterms:created>
  <dcterms:modified xsi:type="dcterms:W3CDTF">2018-08-13T11:07:21Z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43</vt:i4>
  </property>
</Properties>
</file>