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4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</p:sldIdLst>
  <p:sldSz cx="6858000" cy="51435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88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pt-BR" sz="3300" b="0" strike="noStrike" spc="-1">
                <a:solidFill>
                  <a:srgbClr val="000000"/>
                </a:solidFill>
                <a:latin typeface="Arial"/>
              </a:rPr>
              <a:t>Clique para mover o slide</a:t>
            </a: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8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1400" b="0" strike="noStrike" spc="-1">
                <a:latin typeface="Times New Roman"/>
              </a:rPr>
              <a:t>&lt;cabeçalho&gt;</a:t>
            </a:r>
          </a:p>
        </p:txBody>
      </p:sp>
      <p:sp>
        <p:nvSpPr>
          <p:cNvPr id="8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8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8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40464955-A894-413A-956F-7F7C6AFA6E22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pt-BR" sz="1200" b="1" strike="noStrike" spc="-1">
                <a:solidFill>
                  <a:srgbClr val="0000FF"/>
                </a:solidFill>
                <a:latin typeface="Courier New"/>
              </a:rPr>
              <a:t>INSERT INTO </a:t>
            </a:r>
            <a:r>
              <a:rPr lang="pt-BR" sz="1200" b="0" strike="noStrike" spc="-1">
                <a:solidFill>
                  <a:srgbClr val="0000FF"/>
                </a:solidFill>
                <a:latin typeface="Courier New"/>
              </a:rPr>
              <a:t>categoria(cat_descricao) values ('Bebidas'),('Lanches'),('</a:t>
            </a:r>
            <a:r>
              <a:rPr lang="pt-BR" sz="2000" b="0" strike="noStrike" spc="-1">
                <a:solidFill>
                  <a:srgbClr val="0000FF"/>
                </a:solidFill>
                <a:latin typeface="Courier New"/>
              </a:rPr>
              <a:t>Porções'),('Pizzas'),('Sorvetes'),('Sobremesas'),('Saladas')</a:t>
            </a:r>
            <a:r>
              <a:rPr lang="pt-BR" sz="1200" b="0" strike="noStrike" spc="-1">
                <a:solidFill>
                  <a:srgbClr val="0000FF"/>
                </a:solidFill>
                <a:latin typeface="Courier New"/>
              </a:rPr>
              <a:t>;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FF"/>
                </a:solidFill>
                <a:latin typeface="Courier New"/>
              </a:rPr>
              <a:t>chcp 1252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1" strike="noStrike" spc="-1">
                <a:solidFill>
                  <a:srgbClr val="0000FF"/>
                </a:solidFill>
                <a:latin typeface="Courier New"/>
              </a:rPr>
              <a:t>CREATE TABLE categoria(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1" strike="noStrike" spc="-1">
                <a:solidFill>
                  <a:srgbClr val="0000FF"/>
                </a:solidFill>
                <a:latin typeface="Courier New"/>
              </a:rPr>
              <a:t>    cat_codigo INTEGER(5) NOT NULL auto_increment,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1" strike="noStrike" spc="-1">
                <a:solidFill>
                  <a:srgbClr val="0000FF"/>
                </a:solidFill>
                <a:latin typeface="Courier New"/>
              </a:rPr>
              <a:t>	cat_descricao VARCHAR(50),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1" strike="noStrike" spc="-1">
                <a:solidFill>
                  <a:srgbClr val="0000FF"/>
                </a:solidFill>
                <a:latin typeface="Courier New"/>
              </a:rPr>
              <a:t>	primary key(cat_codigo)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200" b="1" strike="noStrike" spc="-1">
                <a:solidFill>
                  <a:srgbClr val="0000FF"/>
                </a:solidFill>
                <a:latin typeface="Courier New"/>
              </a:rPr>
              <a:t>);</a:t>
            </a:r>
            <a:endParaRPr lang="pt-B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200" b="0" strike="noStrike" spc="-1">
              <a:latin typeface="Arial"/>
            </a:endParaRPr>
          </a:p>
        </p:txBody>
      </p:sp>
      <p:sp>
        <p:nvSpPr>
          <p:cNvPr id="19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547B1A1-6951-4464-BDCE-BBFB75A3FC0D}" type="slidenum">
              <a:rPr lang="pt-BR" sz="1200" b="0" strike="noStrike" spc="-1">
                <a:solidFill>
                  <a:srgbClr val="000000"/>
                </a:solidFill>
                <a:latin typeface="Arial"/>
                <a:ea typeface="+mn-ea"/>
              </a:rPr>
              <a:t>18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pt-BR" sz="2000" b="0" strike="noStrike" spc="-1">
                <a:latin typeface="Arial"/>
              </a:rPr>
              <a:t>update produto set pro_venda = pro_custo * 1.3 where pro_venda is NULL;</a:t>
            </a:r>
          </a:p>
          <a:p>
            <a:pPr marL="216000" indent="-216000">
              <a:lnSpc>
                <a:spcPct val="100000"/>
              </a:lnSpc>
            </a:pPr>
            <a:endParaRPr lang="pt-BR" sz="2000" b="0" strike="noStrike" spc="-1">
              <a:latin typeface="Arial"/>
            </a:endParaRPr>
          </a:p>
        </p:txBody>
      </p:sp>
      <p:sp>
        <p:nvSpPr>
          <p:cNvPr id="19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F4FF5A9-52EA-4024-B443-737F26D909A2}" type="slidenum">
              <a:rPr lang="pt-BR" sz="1200" b="0" strike="noStrike" spc="-1">
                <a:solidFill>
                  <a:srgbClr val="000000"/>
                </a:solidFill>
                <a:latin typeface="Arial"/>
                <a:ea typeface="+mn-ea"/>
              </a:rPr>
              <a:t>34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0" y="339480"/>
            <a:ext cx="6857640" cy="579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16640" y="991440"/>
            <a:ext cx="6624360" cy="178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16640" y="2945160"/>
            <a:ext cx="6624360" cy="178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0" y="339480"/>
            <a:ext cx="6857640" cy="579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16640" y="991440"/>
            <a:ext cx="3232440" cy="178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511080" y="991440"/>
            <a:ext cx="3232440" cy="178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116640" y="2945160"/>
            <a:ext cx="3232440" cy="178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3511080" y="2945160"/>
            <a:ext cx="3232440" cy="178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0" y="339480"/>
            <a:ext cx="6857640" cy="579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16640" y="991440"/>
            <a:ext cx="2132640" cy="178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2356200" y="991440"/>
            <a:ext cx="2132640" cy="178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596120" y="991440"/>
            <a:ext cx="2132640" cy="178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116640" y="2945160"/>
            <a:ext cx="2132640" cy="178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2356200" y="2945160"/>
            <a:ext cx="2132640" cy="178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4596120" y="2945160"/>
            <a:ext cx="2132640" cy="178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0" y="339480"/>
            <a:ext cx="6857640" cy="579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116640" y="991440"/>
            <a:ext cx="6624360" cy="3740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0" y="339480"/>
            <a:ext cx="6857640" cy="579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116640" y="991440"/>
            <a:ext cx="6624360" cy="3740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0" y="339480"/>
            <a:ext cx="6857640" cy="579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116640" y="991440"/>
            <a:ext cx="3232440" cy="3740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3511080" y="991440"/>
            <a:ext cx="3232440" cy="3740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0" y="339480"/>
            <a:ext cx="6857640" cy="579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33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0" y="339480"/>
            <a:ext cx="6857640" cy="268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0" y="339480"/>
            <a:ext cx="6857640" cy="579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16640" y="991440"/>
            <a:ext cx="3232440" cy="178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3511080" y="991440"/>
            <a:ext cx="3232440" cy="3740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116640" y="2945160"/>
            <a:ext cx="3232440" cy="178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0" y="339480"/>
            <a:ext cx="6857640" cy="579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116640" y="991440"/>
            <a:ext cx="6624360" cy="3740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0" y="339480"/>
            <a:ext cx="6857640" cy="579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16640" y="991440"/>
            <a:ext cx="3232440" cy="3740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3511080" y="991440"/>
            <a:ext cx="3232440" cy="178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3511080" y="2945160"/>
            <a:ext cx="3232440" cy="178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0" y="339480"/>
            <a:ext cx="6857640" cy="579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16640" y="991440"/>
            <a:ext cx="3232440" cy="178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3511080" y="991440"/>
            <a:ext cx="3232440" cy="178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116640" y="2945160"/>
            <a:ext cx="6624360" cy="178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0" y="339480"/>
            <a:ext cx="6857640" cy="579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16640" y="991440"/>
            <a:ext cx="6624360" cy="178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116640" y="2945160"/>
            <a:ext cx="6624360" cy="178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0" y="339480"/>
            <a:ext cx="6857640" cy="579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16640" y="991440"/>
            <a:ext cx="3232440" cy="178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511080" y="991440"/>
            <a:ext cx="3232440" cy="178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116640" y="2945160"/>
            <a:ext cx="3232440" cy="178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3511080" y="2945160"/>
            <a:ext cx="3232440" cy="178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0" y="339480"/>
            <a:ext cx="6857640" cy="579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116640" y="991440"/>
            <a:ext cx="2132640" cy="178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2356200" y="991440"/>
            <a:ext cx="2132640" cy="178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596120" y="991440"/>
            <a:ext cx="2132640" cy="178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116640" y="2945160"/>
            <a:ext cx="2132640" cy="178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2356200" y="2945160"/>
            <a:ext cx="2132640" cy="178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4596120" y="2945160"/>
            <a:ext cx="2132640" cy="178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0" y="339480"/>
            <a:ext cx="6857640" cy="579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116640" y="991440"/>
            <a:ext cx="6624360" cy="3740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0" y="339480"/>
            <a:ext cx="6857640" cy="579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16640" y="991440"/>
            <a:ext cx="3232440" cy="3740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3511080" y="991440"/>
            <a:ext cx="3232440" cy="3740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0" y="339480"/>
            <a:ext cx="6857640" cy="579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33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0" y="339480"/>
            <a:ext cx="6857640" cy="268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0" y="339480"/>
            <a:ext cx="6857640" cy="579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16640" y="991440"/>
            <a:ext cx="3232440" cy="178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511080" y="991440"/>
            <a:ext cx="3232440" cy="3740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16640" y="2945160"/>
            <a:ext cx="3232440" cy="178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0" y="339480"/>
            <a:ext cx="6857640" cy="579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16640" y="991440"/>
            <a:ext cx="3232440" cy="3740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3511080" y="991440"/>
            <a:ext cx="3232440" cy="178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511080" y="2945160"/>
            <a:ext cx="3232440" cy="178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0" y="339480"/>
            <a:ext cx="6857640" cy="579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16640" y="991440"/>
            <a:ext cx="3232440" cy="178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511080" y="991440"/>
            <a:ext cx="3232440" cy="178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116640" y="2945160"/>
            <a:ext cx="6624360" cy="178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0" y="0"/>
            <a:ext cx="6857640" cy="3034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400" b="1" strike="noStrike" spc="-1">
                <a:solidFill>
                  <a:srgbClr val="FFFFFF"/>
                </a:solidFill>
                <a:latin typeface="Arial"/>
              </a:rPr>
              <a:t>Banco de Dados - MySQL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title"/>
          </p:nvPr>
        </p:nvSpPr>
        <p:spPr>
          <a:xfrm>
            <a:off x="514440" y="1597680"/>
            <a:ext cx="5829120" cy="11023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3300" b="0" strike="noStrike" spc="-1">
                <a:solidFill>
                  <a:srgbClr val="000000"/>
                </a:solidFill>
                <a:latin typeface="Arial"/>
              </a:rPr>
              <a:t>Clique para editar o estilo do título mestre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343080" y="4767120"/>
            <a:ext cx="1599840" cy="2743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17335C19-3DF3-4957-9AE2-2EDF0A42C479}" type="datetime">
              <a:rPr lang="pt-BR" sz="900" b="0" strike="noStrike" spc="-1">
                <a:solidFill>
                  <a:srgbClr val="8B8B8B"/>
                </a:solidFill>
                <a:latin typeface="Arial"/>
              </a:rPr>
              <a:t>29/07/2018</a:t>
            </a:fld>
            <a:endParaRPr lang="pt-BR" sz="9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2343240" y="4767120"/>
            <a:ext cx="2171520" cy="274320"/>
          </a:xfrm>
          <a:prstGeom prst="rect">
            <a:avLst/>
          </a:prstGeom>
        </p:spPr>
        <p:txBody>
          <a:bodyPr anchor="ctr"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4915080" y="4767120"/>
            <a:ext cx="1599840" cy="27432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BE5D871-A749-4563-A8FC-3D0852273823}" type="slidenum">
              <a:rPr lang="pt-BR" sz="900" b="0" strike="noStrike" spc="-1">
                <a:solidFill>
                  <a:srgbClr val="898989"/>
                </a:solidFill>
                <a:latin typeface="Arial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42720" y="1203480"/>
            <a:ext cx="61718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500" b="0" strike="noStrike" spc="-1">
                <a:solidFill>
                  <a:srgbClr val="000000"/>
                </a:solidFill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500" b="0" strike="noStrike" spc="-1">
                <a:solidFill>
                  <a:srgbClr val="000000"/>
                </a:solidFill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6857640" cy="3034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400" b="1" strike="noStrike" spc="-1">
                <a:solidFill>
                  <a:srgbClr val="FFFFFF"/>
                </a:solidFill>
                <a:latin typeface="Arial"/>
              </a:rPr>
              <a:t>Banco de Dados - MySQL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0" y="339480"/>
            <a:ext cx="6857640" cy="579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3300" b="0" strike="noStrike" spc="-1">
                <a:solidFill>
                  <a:srgbClr val="000000"/>
                </a:solidFill>
                <a:latin typeface="Arial"/>
              </a:rPr>
              <a:t>Clique para editar</a:t>
            </a: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116640" y="991440"/>
            <a:ext cx="6624360" cy="3740040"/>
          </a:xfrm>
          <a:prstGeom prst="rect">
            <a:avLst/>
          </a:prstGeom>
        </p:spPr>
        <p:txBody>
          <a:bodyPr/>
          <a:lstStyle/>
          <a:p>
            <a:pPr marL="257040" indent="-256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Clique para editar os estilos do texto mestre</a:t>
            </a:r>
          </a:p>
          <a:p>
            <a:pPr marL="557280" lvl="1" indent="-21384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lang="pt-BR" sz="2100" b="0" strike="noStrike" spc="-1">
                <a:solidFill>
                  <a:srgbClr val="000000"/>
                </a:solidFill>
                <a:latin typeface="Arial"/>
              </a:rPr>
              <a:t>Segundo nível</a:t>
            </a:r>
          </a:p>
          <a:p>
            <a:pPr marL="857160" lvl="2" indent="-171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Terceiro nível</a:t>
            </a:r>
          </a:p>
          <a:p>
            <a:pPr marL="1200240" lvl="3" indent="-17100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–"/>
            </a:pPr>
            <a:r>
              <a:rPr lang="pt-BR" sz="1500" b="0" strike="noStrike" spc="-1">
                <a:solidFill>
                  <a:srgbClr val="000000"/>
                </a:solidFill>
                <a:latin typeface="Arial"/>
              </a:rPr>
              <a:t>Quarto nível</a:t>
            </a:r>
          </a:p>
          <a:p>
            <a:pPr marL="1542960" lvl="4" indent="-17100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»"/>
            </a:pPr>
            <a:r>
              <a:rPr lang="pt-BR" sz="1500" b="0" strike="noStrike" spc="-1">
                <a:solidFill>
                  <a:srgbClr val="000000"/>
                </a:solidFill>
                <a:latin typeface="Arial"/>
              </a:rPr>
              <a:t>Quinto nível</a:t>
            </a:r>
          </a:p>
        </p:txBody>
      </p:sp>
      <p:sp>
        <p:nvSpPr>
          <p:cNvPr id="45" name="PlaceHolder 4"/>
          <p:cNvSpPr>
            <a:spLocks noGrp="1"/>
          </p:cNvSpPr>
          <p:nvPr>
            <p:ph type="dt"/>
          </p:nvPr>
        </p:nvSpPr>
        <p:spPr>
          <a:xfrm>
            <a:off x="343080" y="4767120"/>
            <a:ext cx="1599840" cy="2743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AAD0EDC3-89B2-48E9-88BC-F27442968A9B}" type="datetime">
              <a:rPr lang="pt-BR" sz="900" b="0" strike="noStrike" spc="-1">
                <a:solidFill>
                  <a:srgbClr val="8B8B8B"/>
                </a:solidFill>
                <a:latin typeface="Arial"/>
              </a:rPr>
              <a:t>29/07/2018</a:t>
            </a:fld>
            <a:endParaRPr lang="pt-BR" sz="900" b="0" strike="noStrike" spc="-1"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ftr"/>
          </p:nvPr>
        </p:nvSpPr>
        <p:spPr>
          <a:xfrm>
            <a:off x="2343240" y="4767120"/>
            <a:ext cx="2171520" cy="274320"/>
          </a:xfrm>
          <a:prstGeom prst="rect">
            <a:avLst/>
          </a:prstGeom>
        </p:spPr>
        <p:txBody>
          <a:bodyPr anchor="ctr"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sldNum"/>
          </p:nvPr>
        </p:nvSpPr>
        <p:spPr>
          <a:xfrm>
            <a:off x="4915080" y="4767120"/>
            <a:ext cx="1599840" cy="27432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5037B83-F4F8-4568-8699-8DE9626B9FBD}" type="slidenum">
              <a:rPr lang="pt-BR" sz="900" b="0" strike="noStrike" spc="-1">
                <a:solidFill>
                  <a:srgbClr val="898989"/>
                </a:solidFill>
                <a:latin typeface="Arial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14440" y="1841400"/>
            <a:ext cx="5829120" cy="826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3300" b="0" strike="noStrike" spc="-1">
                <a:solidFill>
                  <a:srgbClr val="000000"/>
                </a:solidFill>
                <a:latin typeface="Arial"/>
              </a:rPr>
              <a:t>MySQL</a:t>
            </a:r>
          </a:p>
        </p:txBody>
      </p:sp>
      <p:sp>
        <p:nvSpPr>
          <p:cNvPr id="91" name="TextShape 2"/>
          <p:cNvSpPr txBox="1"/>
          <p:nvPr/>
        </p:nvSpPr>
        <p:spPr>
          <a:xfrm>
            <a:off x="1028880" y="2914560"/>
            <a:ext cx="4800240" cy="1314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0" y="339480"/>
            <a:ext cx="6857640" cy="57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pt-BR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116640" y="991440"/>
            <a:ext cx="6624360" cy="374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57040" indent="-256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Dados Binários</a:t>
            </a:r>
          </a:p>
          <a:p>
            <a:pPr marL="557280" lvl="1" indent="-21384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lang="pt-BR" sz="2100" b="0" strike="noStrike" spc="-1">
                <a:solidFill>
                  <a:srgbClr val="000000"/>
                </a:solidFill>
                <a:latin typeface="Arial"/>
              </a:rPr>
              <a:t>TINYBLOB</a:t>
            </a:r>
          </a:p>
          <a:p>
            <a:pPr marL="557280" lvl="1" indent="-21384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lang="pt-BR" sz="2100" b="0" strike="noStrike" spc="-1">
                <a:solidFill>
                  <a:srgbClr val="000000"/>
                </a:solidFill>
                <a:latin typeface="Arial"/>
              </a:rPr>
              <a:t>BLOB</a:t>
            </a:r>
          </a:p>
          <a:p>
            <a:pPr marL="557280" lvl="1" indent="-21384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lang="pt-BR" sz="2100" b="0" strike="noStrike" spc="-1">
                <a:solidFill>
                  <a:srgbClr val="000000"/>
                </a:solidFill>
                <a:latin typeface="Arial"/>
              </a:rPr>
              <a:t>MEDIUMBLOB</a:t>
            </a:r>
          </a:p>
          <a:p>
            <a:pPr marL="557280" lvl="1" indent="-21384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lang="pt-BR" sz="2100" b="0" strike="noStrike" spc="-1">
                <a:solidFill>
                  <a:srgbClr val="000000"/>
                </a:solidFill>
                <a:latin typeface="Arial"/>
              </a:rPr>
              <a:t>LONGBLOB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pt-BR" sz="2100" b="0" strike="noStrike" spc="-1">
              <a:solidFill>
                <a:srgbClr val="000000"/>
              </a:solidFill>
              <a:latin typeface="Arial"/>
            </a:endParaRPr>
          </a:p>
          <a:p>
            <a:pPr marL="257040" indent="-256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Listas:</a:t>
            </a:r>
          </a:p>
          <a:p>
            <a:pPr marL="557280" lvl="1" indent="-21384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lang="pt-BR" sz="2100" b="0" strike="noStrike" spc="-1">
                <a:solidFill>
                  <a:srgbClr val="000000"/>
                </a:solidFill>
                <a:latin typeface="Arial"/>
              </a:rPr>
              <a:t>ENUM</a:t>
            </a:r>
          </a:p>
          <a:p>
            <a:pPr marL="557280" lvl="1" indent="-21384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lang="pt-BR" sz="2100" b="0" strike="noStrike" spc="-1">
                <a:solidFill>
                  <a:srgbClr val="000000"/>
                </a:solidFill>
                <a:latin typeface="Arial"/>
              </a:rPr>
              <a:t>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0" y="339480"/>
            <a:ext cx="6857640" cy="57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3300" b="0" strike="noStrike" spc="-1">
                <a:solidFill>
                  <a:srgbClr val="000000"/>
                </a:solidFill>
                <a:latin typeface="Arial"/>
              </a:rPr>
              <a:t>Tabelas - CREATE</a:t>
            </a:r>
          </a:p>
        </p:txBody>
      </p:sp>
      <p:sp>
        <p:nvSpPr>
          <p:cNvPr id="120" name="TextShape 2"/>
          <p:cNvSpPr txBox="1"/>
          <p:nvPr/>
        </p:nvSpPr>
        <p:spPr>
          <a:xfrm>
            <a:off x="0" y="991440"/>
            <a:ext cx="6857640" cy="3956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1" strike="noStrike" spc="-1">
                <a:solidFill>
                  <a:srgbClr val="0000FF"/>
                </a:solidFill>
                <a:latin typeface="Courier New"/>
              </a:rPr>
              <a:t>CREATE TABLE</a:t>
            </a:r>
            <a:r>
              <a:rPr lang="pt-BR" sz="2400" b="0" strike="noStrike" spc="-1">
                <a:solidFill>
                  <a:srgbClr val="000000"/>
                </a:solidFill>
                <a:latin typeface="Courier New"/>
              </a:rPr>
              <a:t> nome_tabela</a:t>
            </a:r>
            <a:r>
              <a:rPr lang="pt-BR" sz="2400" b="1" strike="noStrike" spc="-1">
                <a:solidFill>
                  <a:srgbClr val="0000FF"/>
                </a:solidFill>
                <a:latin typeface="Courier New"/>
              </a:rPr>
              <a:t>(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0" strike="noStrike" spc="-1">
                <a:solidFill>
                  <a:srgbClr val="000000"/>
                </a:solidFill>
                <a:latin typeface="Courier New"/>
              </a:rPr>
              <a:t>	nome_coluna  tipo (tamanho),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0" strike="noStrike" spc="-1">
                <a:solidFill>
                  <a:srgbClr val="000000"/>
                </a:solidFill>
                <a:latin typeface="Courier New"/>
              </a:rPr>
              <a:t>	nome_coluna2 tipo (tamanho)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1" strike="noStrike" spc="-1">
                <a:solidFill>
                  <a:srgbClr val="0000FF"/>
                </a:solidFill>
                <a:latin typeface="Courier New"/>
              </a:rPr>
              <a:t>)</a:t>
            </a:r>
            <a:r>
              <a:rPr lang="pt-BR" sz="2400" b="1" strike="noStrike" spc="-1">
                <a:solidFill>
                  <a:srgbClr val="000000"/>
                </a:solidFill>
                <a:latin typeface="Courier New"/>
              </a:rPr>
              <a:t>;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1" strike="noStrike" spc="-1">
                <a:solidFill>
                  <a:srgbClr val="0000FF"/>
                </a:solidFill>
                <a:latin typeface="Courier New"/>
              </a:rPr>
              <a:t>CREATE TABLE</a:t>
            </a:r>
            <a:r>
              <a:rPr lang="pt-BR" sz="2400" b="0" strike="noStrike" spc="-1">
                <a:solidFill>
                  <a:srgbClr val="000000"/>
                </a:solidFill>
                <a:latin typeface="Courier New"/>
              </a:rPr>
              <a:t> categoria</a:t>
            </a:r>
            <a:r>
              <a:rPr lang="pt-BR" sz="2400" b="1" strike="noStrike" spc="-1">
                <a:solidFill>
                  <a:srgbClr val="0000FF"/>
                </a:solidFill>
                <a:latin typeface="Courier New"/>
              </a:rPr>
              <a:t>(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0" strike="noStrike" spc="-1">
                <a:solidFill>
                  <a:srgbClr val="000000"/>
                </a:solidFill>
                <a:latin typeface="Courier New"/>
              </a:rPr>
              <a:t>     codigo </a:t>
            </a:r>
            <a:r>
              <a:rPr lang="pt-BR" sz="2400" b="1" strike="noStrike" spc="-1">
                <a:solidFill>
                  <a:srgbClr val="FF0000"/>
                </a:solidFill>
                <a:latin typeface="Courier New"/>
              </a:rPr>
              <a:t>INTEGER</a:t>
            </a:r>
            <a:r>
              <a:rPr lang="pt-BR" sz="2400" b="0" strike="noStrike" spc="-1">
                <a:solidFill>
                  <a:srgbClr val="000000"/>
                </a:solidFill>
                <a:latin typeface="Courier New"/>
              </a:rPr>
              <a:t>(4) </a:t>
            </a:r>
            <a:r>
              <a:rPr lang="pt-BR" sz="2400" b="1" strike="noStrike" spc="-1">
                <a:solidFill>
                  <a:srgbClr val="FF0000"/>
                </a:solidFill>
                <a:latin typeface="Courier New"/>
              </a:rPr>
              <a:t>NOT NULL</a:t>
            </a:r>
            <a:r>
              <a:rPr lang="pt-BR" sz="2400" b="0" strike="noStrike" spc="-1">
                <a:solidFill>
                  <a:srgbClr val="000000"/>
                </a:solidFill>
                <a:latin typeface="Courier New"/>
              </a:rPr>
              <a:t>,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0" strike="noStrike" spc="-1">
                <a:solidFill>
                  <a:srgbClr val="000000"/>
                </a:solidFill>
                <a:latin typeface="Courier New"/>
              </a:rPr>
              <a:t>	descricao </a:t>
            </a:r>
            <a:r>
              <a:rPr lang="pt-BR" sz="2400" b="1" strike="noStrike" spc="-1">
                <a:solidFill>
                  <a:srgbClr val="FF0000"/>
                </a:solidFill>
                <a:latin typeface="Courier New"/>
              </a:rPr>
              <a:t>VARCHAR</a:t>
            </a:r>
            <a:r>
              <a:rPr lang="pt-BR" sz="2400" b="0" strike="noStrike" spc="-1">
                <a:solidFill>
                  <a:srgbClr val="000000"/>
                </a:solidFill>
                <a:latin typeface="Courier New"/>
              </a:rPr>
              <a:t>(50)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1" strike="noStrike" spc="-1">
                <a:solidFill>
                  <a:srgbClr val="0000FF"/>
                </a:solidFill>
                <a:latin typeface="Courier New"/>
              </a:rPr>
              <a:t>)</a:t>
            </a:r>
            <a:r>
              <a:rPr lang="pt-BR" sz="2400" b="1" strike="noStrike" spc="-1">
                <a:solidFill>
                  <a:srgbClr val="000000"/>
                </a:solidFill>
                <a:latin typeface="Courier New"/>
              </a:rPr>
              <a:t>;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0" y="339480"/>
            <a:ext cx="6857640" cy="57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3300" b="0" strike="noStrike" spc="-1">
                <a:solidFill>
                  <a:srgbClr val="000000"/>
                </a:solidFill>
                <a:latin typeface="Arial"/>
              </a:rPr>
              <a:t>Tabelas - Estrutura</a:t>
            </a:r>
          </a:p>
        </p:txBody>
      </p:sp>
      <p:sp>
        <p:nvSpPr>
          <p:cNvPr id="122" name="TextShape 2"/>
          <p:cNvSpPr txBox="1"/>
          <p:nvPr/>
        </p:nvSpPr>
        <p:spPr>
          <a:xfrm>
            <a:off x="116640" y="991440"/>
            <a:ext cx="6624360" cy="374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Visualizar a estrutura de tabelas: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1" strike="noStrike" spc="-1">
                <a:solidFill>
                  <a:srgbClr val="0000FF"/>
                </a:solidFill>
                <a:latin typeface="Courier New"/>
              </a:rPr>
              <a:t>DESC</a:t>
            </a:r>
            <a:r>
              <a:rPr lang="pt-BR" sz="2400" b="0" strike="noStrike" spc="-1">
                <a:solidFill>
                  <a:srgbClr val="000000"/>
                </a:solidFill>
                <a:latin typeface="Courier New"/>
              </a:rPr>
              <a:t> nome_tabela;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1" strike="noStrike" spc="-1">
                <a:solidFill>
                  <a:srgbClr val="0000FF"/>
                </a:solidFill>
                <a:latin typeface="Courier New"/>
              </a:rPr>
              <a:t>DESC</a:t>
            </a:r>
            <a:r>
              <a:rPr lang="pt-BR" sz="2400" b="0" strike="noStrike" spc="-1">
                <a:solidFill>
                  <a:srgbClr val="000000"/>
                </a:solidFill>
                <a:latin typeface="Courier New"/>
              </a:rPr>
              <a:t> categoria;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3" name="Imagem 3"/>
          <p:cNvPicPr/>
          <p:nvPr/>
        </p:nvPicPr>
        <p:blipFill>
          <a:blip r:embed="rId2"/>
          <a:stretch/>
        </p:blipFill>
        <p:spPr>
          <a:xfrm>
            <a:off x="356760" y="3003840"/>
            <a:ext cx="6144120" cy="1504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0" y="339480"/>
            <a:ext cx="6857640" cy="57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3300" b="0" strike="noStrike" spc="-1">
                <a:solidFill>
                  <a:srgbClr val="000000"/>
                </a:solidFill>
                <a:latin typeface="Arial"/>
              </a:rPr>
              <a:t>Tabelas - UPDATE</a:t>
            </a:r>
          </a:p>
        </p:txBody>
      </p:sp>
      <p:sp>
        <p:nvSpPr>
          <p:cNvPr id="125" name="TextShape 2"/>
          <p:cNvSpPr txBox="1"/>
          <p:nvPr/>
        </p:nvSpPr>
        <p:spPr>
          <a:xfrm>
            <a:off x="116640" y="991440"/>
            <a:ext cx="6624360" cy="374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57040" indent="-256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Renomear </a:t>
            </a:r>
            <a:r>
              <a:rPr lang="pt-BR" sz="2400" b="1" strike="noStrike" spc="-1">
                <a:solidFill>
                  <a:srgbClr val="000000"/>
                </a:solidFill>
                <a:latin typeface="Arial"/>
              </a:rPr>
              <a:t>uma</a:t>
            </a: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 coluna:</a:t>
            </a: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ALTER TABLE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categoria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CHANGE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codigo cat_codigo </a:t>
            </a:r>
            <a:r>
              <a:rPr lang="pt-BR" sz="1800" b="1" strike="noStrike" spc="-1">
                <a:solidFill>
                  <a:srgbClr val="FF0000"/>
                </a:solidFill>
                <a:latin typeface="Courier New"/>
              </a:rPr>
              <a:t>INT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(5);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57040" indent="-256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Renomear </a:t>
            </a:r>
            <a:r>
              <a:rPr lang="pt-BR" sz="2400" b="1" strike="noStrike" spc="-1">
                <a:solidFill>
                  <a:srgbClr val="000000"/>
                </a:solidFill>
                <a:latin typeface="Arial"/>
              </a:rPr>
              <a:t>varias</a:t>
            </a: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 colunas:</a:t>
            </a: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ALTER TABLE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categoria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CHANGE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codigo cat_codigo </a:t>
            </a:r>
            <a:r>
              <a:rPr lang="pt-BR" sz="1800" b="1" strike="noStrike" spc="-1">
                <a:solidFill>
                  <a:srgbClr val="FF0000"/>
                </a:solidFill>
                <a:latin typeface="Courier New"/>
              </a:rPr>
              <a:t>INT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(5),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CHANGE 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descricao cat_descricao </a:t>
            </a:r>
            <a:r>
              <a:rPr lang="pt-BR" sz="1800" b="1" strike="noStrike" spc="-1">
                <a:solidFill>
                  <a:srgbClr val="FF0000"/>
                </a:solidFill>
                <a:latin typeface="Courier New"/>
              </a:rPr>
              <a:t>VARCHAR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(50);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0" y="339480"/>
            <a:ext cx="6857640" cy="57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3300" b="0" strike="noStrike" spc="-1">
                <a:solidFill>
                  <a:srgbClr val="000000"/>
                </a:solidFill>
                <a:latin typeface="Arial"/>
              </a:rPr>
              <a:t>Tabelas - UPDATE</a:t>
            </a:r>
          </a:p>
        </p:txBody>
      </p:sp>
      <p:sp>
        <p:nvSpPr>
          <p:cNvPr id="127" name="TextShape 2"/>
          <p:cNvSpPr txBox="1"/>
          <p:nvPr/>
        </p:nvSpPr>
        <p:spPr>
          <a:xfrm>
            <a:off x="116640" y="991440"/>
            <a:ext cx="6624360" cy="3956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57040" indent="-256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Adicionar chave primaria:</a:t>
            </a: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ALTER TABLE 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categoria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ADD 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primary key (cat_codigo);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57040" indent="-256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Alterar tipo ou tamanho da coluna:</a:t>
            </a: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ALTER TABLE 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categoria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MODIFY 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cat_codigo </a:t>
            </a:r>
            <a:r>
              <a:rPr lang="pt-BR" sz="1800" b="1" strike="noStrike" spc="-1">
                <a:solidFill>
                  <a:srgbClr val="FF0000"/>
                </a:solidFill>
                <a:latin typeface="Courier New"/>
              </a:rPr>
              <a:t>INT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(6) </a:t>
            </a:r>
            <a:r>
              <a:rPr lang="pt-BR" sz="1800" b="1" strike="noStrike" spc="-1">
                <a:solidFill>
                  <a:srgbClr val="000000"/>
                </a:solidFill>
                <a:latin typeface="Courier New"/>
              </a:rPr>
              <a:t>AUTO_INCREMENT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;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57040" indent="-256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Definir valor do auto_incremento:</a:t>
            </a: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ALTER TABLE 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categoria </a:t>
            </a:r>
            <a:r>
              <a:rPr lang="pt-BR" sz="1800" b="1" strike="noStrike" spc="-1">
                <a:solidFill>
                  <a:srgbClr val="000000"/>
                </a:solidFill>
                <a:latin typeface="Courier New"/>
              </a:rPr>
              <a:t>AUTO_INCREMENT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= 100;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0" y="339480"/>
            <a:ext cx="6857640" cy="57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3300" b="0" strike="noStrike" spc="-1">
                <a:solidFill>
                  <a:srgbClr val="000000"/>
                </a:solidFill>
                <a:latin typeface="Arial"/>
              </a:rPr>
              <a:t>Tabelas – Inserir Registros</a:t>
            </a:r>
          </a:p>
        </p:txBody>
      </p:sp>
      <p:sp>
        <p:nvSpPr>
          <p:cNvPr id="129" name="TextShape 2"/>
          <p:cNvSpPr txBox="1"/>
          <p:nvPr/>
        </p:nvSpPr>
        <p:spPr>
          <a:xfrm>
            <a:off x="116640" y="991440"/>
            <a:ext cx="6624360" cy="374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57040" indent="-256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1" strike="noStrike" spc="-1">
                <a:solidFill>
                  <a:srgbClr val="000000"/>
                </a:solidFill>
                <a:latin typeface="Arial"/>
              </a:rPr>
              <a:t>Sintaxe: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INSERT INTO 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tabela(coluna1,coluna2)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	values (valor_coluna1, valor_coluna2);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57040" indent="-256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1" strike="noStrike" spc="-1">
                <a:solidFill>
                  <a:srgbClr val="000000"/>
                </a:solidFill>
                <a:latin typeface="Arial"/>
              </a:rPr>
              <a:t>Inserindo um registro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INSERT INTO 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categoria(cat_codigo,cat_descricao)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	values (1, 'Bebidas');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57040" indent="-256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1" strike="noStrike" spc="-1">
                <a:solidFill>
                  <a:srgbClr val="000000"/>
                </a:solidFill>
                <a:latin typeface="Arial"/>
              </a:rPr>
              <a:t>Inserindo varios registro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INSERT INTO 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categoria(cat_codigo,cat_descricao)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	values (1, 'Bebidas'),(2,'Lanches');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0" y="339480"/>
            <a:ext cx="6857640" cy="57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3300" b="0" strike="noStrike" spc="-1">
                <a:solidFill>
                  <a:srgbClr val="000000"/>
                </a:solidFill>
                <a:latin typeface="Arial"/>
              </a:rPr>
              <a:t>Tabelas - SELECT</a:t>
            </a:r>
          </a:p>
        </p:txBody>
      </p:sp>
      <p:sp>
        <p:nvSpPr>
          <p:cNvPr id="131" name="TextShape 2"/>
          <p:cNvSpPr txBox="1"/>
          <p:nvPr/>
        </p:nvSpPr>
        <p:spPr>
          <a:xfrm>
            <a:off x="116640" y="991440"/>
            <a:ext cx="6741000" cy="374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57040" indent="-256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Exibir todo o conteúdo da tabela:</a:t>
            </a: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SELECT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* </a:t>
            </a: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FROM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categoria;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SELECT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1800" b="1" strike="noStrike" spc="-1">
                <a:solidFill>
                  <a:srgbClr val="FF0000"/>
                </a:solidFill>
                <a:latin typeface="Courier New"/>
              </a:rPr>
              <a:t>cat_codigo, cat_descricao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FROM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categoria;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57040" indent="-256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Exibir somente a coluna código:</a:t>
            </a: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SELECT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1800" b="1" strike="noStrike" spc="-1">
                <a:solidFill>
                  <a:srgbClr val="FF0000"/>
                </a:solidFill>
                <a:latin typeface="Courier New"/>
              </a:rPr>
              <a:t>cat_codigo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FROM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categoria;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57040" indent="-256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Exibir somente a coluna descrição:</a:t>
            </a: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SELECT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1800" b="1" strike="noStrike" spc="-1">
                <a:solidFill>
                  <a:srgbClr val="FF0000"/>
                </a:solidFill>
                <a:latin typeface="Courier New"/>
              </a:rPr>
              <a:t>cat_descricao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FROM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categoria;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0" y="339480"/>
            <a:ext cx="6857640" cy="57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3300" b="0" strike="noStrike" spc="-1">
                <a:solidFill>
                  <a:srgbClr val="000000"/>
                </a:solidFill>
                <a:latin typeface="Arial"/>
              </a:rPr>
              <a:t>Tabelas - Excluir</a:t>
            </a:r>
          </a:p>
        </p:txBody>
      </p:sp>
      <p:sp>
        <p:nvSpPr>
          <p:cNvPr id="133" name="TextShape 2"/>
          <p:cNvSpPr txBox="1"/>
          <p:nvPr/>
        </p:nvSpPr>
        <p:spPr>
          <a:xfrm>
            <a:off x="0" y="991440"/>
            <a:ext cx="6857640" cy="374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57040" indent="-256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Excluir registros: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Para excluir os registros de uma tabela pode ser utilizado o comando DELETE ou TRUNCATE.</a:t>
            </a: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DELETE FROM 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categoria;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Apaga tudo e mantem o valor do auto_increment</a:t>
            </a: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TRUNCATE 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categoria;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Apaga tudo e o auto_increment volta em 1</a:t>
            </a: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0" y="339480"/>
            <a:ext cx="6857640" cy="57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pt-BR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116640" y="991440"/>
            <a:ext cx="6624360" cy="374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Inserir os registros:</a:t>
            </a:r>
          </a:p>
          <a:p>
            <a:pPr marL="257040" indent="-256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Bebidas</a:t>
            </a:r>
          </a:p>
          <a:p>
            <a:pPr marL="257040" indent="-256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Lanches</a:t>
            </a:r>
          </a:p>
          <a:p>
            <a:pPr marL="257040" indent="-256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Porções</a:t>
            </a:r>
          </a:p>
          <a:p>
            <a:pPr marL="257040" indent="-256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Pizzas</a:t>
            </a:r>
          </a:p>
          <a:p>
            <a:pPr marL="257040" indent="-256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Sorvetes</a:t>
            </a:r>
          </a:p>
          <a:p>
            <a:pPr marL="257040" indent="-256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Doces</a:t>
            </a:r>
          </a:p>
          <a:p>
            <a:pPr marL="257040" indent="-256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Saladas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6" name="Imagem 8"/>
          <p:cNvPicPr/>
          <p:nvPr/>
        </p:nvPicPr>
        <p:blipFill>
          <a:blip r:embed="rId3"/>
          <a:stretch/>
        </p:blipFill>
        <p:spPr>
          <a:xfrm>
            <a:off x="1772640" y="1501560"/>
            <a:ext cx="4896360" cy="3446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0" y="339480"/>
            <a:ext cx="6857640" cy="57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3300" b="0" strike="noStrike" spc="-1">
                <a:solidFill>
                  <a:srgbClr val="000000"/>
                </a:solidFill>
                <a:latin typeface="Arial"/>
              </a:rPr>
              <a:t>Clausula WHERE</a:t>
            </a:r>
          </a:p>
        </p:txBody>
      </p:sp>
      <p:sp>
        <p:nvSpPr>
          <p:cNvPr id="138" name="TextShape 2"/>
          <p:cNvSpPr txBox="1"/>
          <p:nvPr/>
        </p:nvSpPr>
        <p:spPr>
          <a:xfrm>
            <a:off x="116640" y="991440"/>
            <a:ext cx="6624360" cy="3956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A clausula WHERE permite especificar que condições precisam ser satisfeitas para que um resultado seja exibido.</a:t>
            </a: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Ex:</a:t>
            </a: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SELECT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* </a:t>
            </a: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FROM 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categoria </a:t>
            </a: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WHERE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cat_codigo </a:t>
            </a: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=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2;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SELECT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* </a:t>
            </a: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FROM 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categoria </a:t>
            </a: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WHERE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cat_codigo </a:t>
            </a: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&gt;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4;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SELECT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* </a:t>
            </a: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FROM 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categoria </a:t>
            </a: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WHERE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cat_codigo </a:t>
            </a: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&lt;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3;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SELECT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* </a:t>
            </a: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FROM 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categoria </a:t>
            </a: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WHERE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cat_codigo </a:t>
            </a: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!=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3;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SELECT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* </a:t>
            </a: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FROM 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categoria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WHERE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cat_descricao = </a:t>
            </a:r>
            <a:r>
              <a:rPr lang="pt-BR" sz="1800" b="1" strike="noStrike" spc="-1">
                <a:solidFill>
                  <a:srgbClr val="FF0000"/>
                </a:solidFill>
                <a:latin typeface="Courier New"/>
              </a:rPr>
              <a:t>'Sobremesas'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;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500"/>
                                        <p:tgtEl>
                                          <p:spTgt spid="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0" dur="500"/>
                                        <p:tgtEl>
                                          <p:spTgt spid="1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0" y="339480"/>
            <a:ext cx="6857640" cy="57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3300" b="0" strike="noStrike" spc="-1">
                <a:solidFill>
                  <a:srgbClr val="000000"/>
                </a:solidFill>
                <a:latin typeface="Arial"/>
              </a:rPr>
              <a:t>Conectar e desconectar</a:t>
            </a:r>
          </a:p>
        </p:txBody>
      </p:sp>
      <p:sp>
        <p:nvSpPr>
          <p:cNvPr id="93" name="TextShape 2"/>
          <p:cNvSpPr txBox="1"/>
          <p:nvPr/>
        </p:nvSpPr>
        <p:spPr>
          <a:xfrm>
            <a:off x="116640" y="991440"/>
            <a:ext cx="6624360" cy="374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lang="pt-BR" sz="2400" b="1" strike="noStrike" spc="-1">
                <a:solidFill>
                  <a:srgbClr val="000000"/>
                </a:solidFill>
                <a:latin typeface="Arial"/>
              </a:rPr>
              <a:t>Conectando ao banco de dados MySQL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1" strike="noStrike" spc="-1">
                <a:solidFill>
                  <a:srgbClr val="000000"/>
                </a:solidFill>
                <a:latin typeface="Courier New"/>
              </a:rPr>
              <a:t>shell&gt;</a:t>
            </a:r>
            <a:r>
              <a:rPr lang="pt-BR" sz="2400" b="0" strike="noStrike" spc="-1">
                <a:solidFill>
                  <a:srgbClr val="000000"/>
                </a:solidFill>
                <a:latin typeface="Courier New"/>
              </a:rPr>
              <a:t> mysql -h host –u usuario -p 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0" strike="noStrike" spc="-1">
                <a:solidFill>
                  <a:srgbClr val="000000"/>
                </a:solidFill>
                <a:latin typeface="Courier New"/>
              </a:rPr>
              <a:t>Enter password: *******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1" strike="noStrike" spc="-1">
                <a:solidFill>
                  <a:srgbClr val="000000"/>
                </a:solidFill>
                <a:latin typeface="Courier New"/>
              </a:rPr>
              <a:t>mysql&gt; </a:t>
            </a:r>
            <a:r>
              <a:rPr lang="pt-BR" sz="2400" b="0" strike="noStrike" spc="-1">
                <a:solidFill>
                  <a:srgbClr val="FF0000"/>
                </a:solidFill>
                <a:latin typeface="Arial"/>
              </a:rPr>
              <a:t>(aguardando comandos mysql)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-h host </a:t>
            </a:r>
            <a:r>
              <a:rPr lang="pt-BR" sz="2400" b="0" strike="noStrike" spc="-1">
                <a:solidFill>
                  <a:srgbClr val="000000"/>
                </a:solidFill>
                <a:latin typeface="Wingdings"/>
              </a:rPr>
              <a:t></a:t>
            </a: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  servidor onde se encontra o banco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-u usuário </a:t>
            </a:r>
            <a:r>
              <a:rPr lang="pt-BR" sz="2400" b="0" strike="noStrike" spc="-1">
                <a:solidFill>
                  <a:srgbClr val="000000"/>
                </a:solidFill>
                <a:latin typeface="Wingdings"/>
              </a:rPr>
              <a:t></a:t>
            </a: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 nome do usuário do banco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-p </a:t>
            </a:r>
            <a:r>
              <a:rPr lang="pt-BR" sz="2400" b="0" strike="noStrike" spc="-1">
                <a:solidFill>
                  <a:srgbClr val="000000"/>
                </a:solidFill>
                <a:latin typeface="Wingdings"/>
              </a:rPr>
              <a:t></a:t>
            </a: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 solicita a senha do usuário.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0" y="339480"/>
            <a:ext cx="6857640" cy="57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3300" b="0" strike="noStrike" spc="-1">
                <a:solidFill>
                  <a:srgbClr val="000000"/>
                </a:solidFill>
                <a:latin typeface="Arial"/>
              </a:rPr>
              <a:t>AND</a:t>
            </a:r>
          </a:p>
        </p:txBody>
      </p:sp>
      <p:sp>
        <p:nvSpPr>
          <p:cNvPr id="140" name="TextShape 2"/>
          <p:cNvSpPr txBox="1"/>
          <p:nvPr/>
        </p:nvSpPr>
        <p:spPr>
          <a:xfrm>
            <a:off x="116640" y="991440"/>
            <a:ext cx="6624360" cy="374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Operador AND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Ex: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pt-BR" sz="2000" b="1" strike="noStrike" spc="-1">
                <a:solidFill>
                  <a:srgbClr val="0000FF"/>
                </a:solidFill>
                <a:latin typeface="Courier New"/>
              </a:rPr>
              <a:t>SELECT</a:t>
            </a:r>
            <a:r>
              <a:rPr lang="pt-BR" sz="2000" b="0" strike="noStrike" spc="-1">
                <a:solidFill>
                  <a:srgbClr val="000000"/>
                </a:solidFill>
                <a:latin typeface="Courier New"/>
              </a:rPr>
              <a:t> * </a:t>
            </a:r>
            <a:r>
              <a:rPr lang="pt-BR" sz="2000" b="1" strike="noStrike" spc="-1">
                <a:solidFill>
                  <a:srgbClr val="0000FF"/>
                </a:solidFill>
                <a:latin typeface="Courier New"/>
              </a:rPr>
              <a:t>FROM </a:t>
            </a:r>
            <a:r>
              <a:rPr lang="pt-BR" sz="2000" b="0" strike="noStrike" spc="-1">
                <a:solidFill>
                  <a:srgbClr val="000000"/>
                </a:solidFill>
                <a:latin typeface="Courier New"/>
              </a:rPr>
              <a:t>categoria 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pt-BR" sz="2000" b="1" strike="noStrike" spc="-1">
                <a:solidFill>
                  <a:srgbClr val="0000FF"/>
                </a:solidFill>
                <a:latin typeface="Courier New"/>
              </a:rPr>
              <a:t>WHERE</a:t>
            </a:r>
            <a:r>
              <a:rPr lang="pt-BR" sz="2000" b="0" strike="noStrike" spc="-1">
                <a:solidFill>
                  <a:srgbClr val="000000"/>
                </a:solidFill>
                <a:latin typeface="Courier New"/>
              </a:rPr>
              <a:t> cat_codigo </a:t>
            </a:r>
            <a:r>
              <a:rPr lang="pt-BR" sz="2000" b="1" strike="noStrike" spc="-1">
                <a:solidFill>
                  <a:srgbClr val="0000FF"/>
                </a:solidFill>
                <a:latin typeface="Courier New"/>
              </a:rPr>
              <a:t>&gt;</a:t>
            </a:r>
            <a:r>
              <a:rPr lang="pt-BR" sz="2000" b="0" strike="noStrike" spc="-1">
                <a:solidFill>
                  <a:srgbClr val="000000"/>
                </a:solidFill>
                <a:latin typeface="Courier New"/>
              </a:rPr>
              <a:t> 2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pt-BR" sz="2000" b="1" strike="noStrike" spc="-1">
                <a:solidFill>
                  <a:srgbClr val="0000FF"/>
                </a:solidFill>
                <a:latin typeface="Courier New"/>
              </a:rPr>
              <a:t>AND</a:t>
            </a:r>
            <a:r>
              <a:rPr lang="pt-BR" sz="2000" b="0" strike="noStrike" spc="-1">
                <a:solidFill>
                  <a:srgbClr val="000000"/>
                </a:solidFill>
                <a:latin typeface="Courier New"/>
              </a:rPr>
              <a:t> cat_codigo </a:t>
            </a:r>
            <a:r>
              <a:rPr lang="pt-BR" sz="2000" b="1" strike="noStrike" spc="-1">
                <a:solidFill>
                  <a:srgbClr val="0000FF"/>
                </a:solidFill>
                <a:latin typeface="Courier New"/>
              </a:rPr>
              <a:t>&lt;</a:t>
            </a:r>
            <a:r>
              <a:rPr lang="pt-BR" sz="2000" b="0" strike="noStrike" spc="-1">
                <a:solidFill>
                  <a:srgbClr val="000000"/>
                </a:solidFill>
                <a:latin typeface="Courier New"/>
              </a:rPr>
              <a:t> 6;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0" y="339480"/>
            <a:ext cx="6857640" cy="57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3300" b="0" strike="noStrike" spc="-1">
                <a:solidFill>
                  <a:srgbClr val="000000"/>
                </a:solidFill>
                <a:latin typeface="Arial"/>
              </a:rPr>
              <a:t>OR</a:t>
            </a:r>
          </a:p>
        </p:txBody>
      </p:sp>
      <p:sp>
        <p:nvSpPr>
          <p:cNvPr id="142" name="TextShape 2"/>
          <p:cNvSpPr txBox="1"/>
          <p:nvPr/>
        </p:nvSpPr>
        <p:spPr>
          <a:xfrm>
            <a:off x="116640" y="991440"/>
            <a:ext cx="6624360" cy="374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Operador OR</a:t>
            </a: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Ex: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pt-BR" sz="2000" b="1" strike="noStrike" spc="-1">
                <a:solidFill>
                  <a:srgbClr val="0000FF"/>
                </a:solidFill>
                <a:latin typeface="Courier New"/>
              </a:rPr>
              <a:t>SELECT</a:t>
            </a:r>
            <a:r>
              <a:rPr lang="pt-BR" sz="2000" b="0" strike="noStrike" spc="-1">
                <a:solidFill>
                  <a:srgbClr val="000000"/>
                </a:solidFill>
                <a:latin typeface="Courier New"/>
              </a:rPr>
              <a:t> * </a:t>
            </a:r>
            <a:r>
              <a:rPr lang="pt-BR" sz="2000" b="1" strike="noStrike" spc="-1">
                <a:solidFill>
                  <a:srgbClr val="0000FF"/>
                </a:solidFill>
                <a:latin typeface="Courier New"/>
              </a:rPr>
              <a:t>FROM </a:t>
            </a:r>
            <a:r>
              <a:rPr lang="pt-BR" sz="2000" b="0" strike="noStrike" spc="-1">
                <a:solidFill>
                  <a:srgbClr val="000000"/>
                </a:solidFill>
                <a:latin typeface="Courier New"/>
              </a:rPr>
              <a:t>categoria 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pt-BR" sz="2000" b="1" strike="noStrike" spc="-1">
                <a:solidFill>
                  <a:srgbClr val="0000FF"/>
                </a:solidFill>
                <a:latin typeface="Courier New"/>
              </a:rPr>
              <a:t>WHERE</a:t>
            </a:r>
            <a:r>
              <a:rPr lang="pt-BR" sz="2000" b="0" strike="noStrike" spc="-1">
                <a:solidFill>
                  <a:srgbClr val="000000"/>
                </a:solidFill>
                <a:latin typeface="Courier New"/>
              </a:rPr>
              <a:t> cat_codigo </a:t>
            </a:r>
            <a:r>
              <a:rPr lang="pt-BR" sz="2000" b="1" strike="noStrike" spc="-1">
                <a:solidFill>
                  <a:srgbClr val="0000FF"/>
                </a:solidFill>
                <a:latin typeface="Courier New"/>
              </a:rPr>
              <a:t>=</a:t>
            </a:r>
            <a:r>
              <a:rPr lang="pt-BR" sz="2000" b="0" strike="noStrike" spc="-1">
                <a:solidFill>
                  <a:srgbClr val="000000"/>
                </a:solidFill>
                <a:latin typeface="Courier New"/>
              </a:rPr>
              <a:t> 2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pt-BR" sz="2000" b="1" strike="noStrike" spc="-1">
                <a:solidFill>
                  <a:srgbClr val="0000FF"/>
                </a:solidFill>
                <a:latin typeface="Courier New"/>
              </a:rPr>
              <a:t>OR</a:t>
            </a:r>
            <a:r>
              <a:rPr lang="pt-BR" sz="2000" b="0" strike="noStrike" spc="-1">
                <a:solidFill>
                  <a:srgbClr val="000000"/>
                </a:solidFill>
                <a:latin typeface="Courier New"/>
              </a:rPr>
              <a:t> cat_codigo </a:t>
            </a:r>
            <a:r>
              <a:rPr lang="pt-BR" sz="2000" b="1" strike="noStrike" spc="-1">
                <a:solidFill>
                  <a:srgbClr val="0000FF"/>
                </a:solidFill>
                <a:latin typeface="Courier New"/>
              </a:rPr>
              <a:t>=</a:t>
            </a:r>
            <a:r>
              <a:rPr lang="pt-BR" sz="2000" b="0" strike="noStrike" spc="-1">
                <a:solidFill>
                  <a:srgbClr val="000000"/>
                </a:solidFill>
                <a:latin typeface="Courier New"/>
              </a:rPr>
              <a:t> 5;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0" y="339480"/>
            <a:ext cx="6857640" cy="57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3300" b="0" strike="noStrike" spc="-1">
                <a:solidFill>
                  <a:srgbClr val="000000"/>
                </a:solidFill>
                <a:latin typeface="Arial"/>
              </a:rPr>
              <a:t>IN</a:t>
            </a:r>
          </a:p>
        </p:txBody>
      </p:sp>
      <p:sp>
        <p:nvSpPr>
          <p:cNvPr id="144" name="TextShape 2"/>
          <p:cNvSpPr txBox="1"/>
          <p:nvPr/>
        </p:nvSpPr>
        <p:spPr>
          <a:xfrm>
            <a:off x="116640" y="991440"/>
            <a:ext cx="6624360" cy="374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Operador IN</a:t>
            </a: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Ex: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pt-BR" sz="2000" b="1" strike="noStrike" spc="-1">
                <a:solidFill>
                  <a:srgbClr val="0000FF"/>
                </a:solidFill>
                <a:latin typeface="Courier New"/>
              </a:rPr>
              <a:t>SELECT</a:t>
            </a:r>
            <a:r>
              <a:rPr lang="pt-BR" sz="2000" b="0" strike="noStrike" spc="-1">
                <a:solidFill>
                  <a:srgbClr val="000000"/>
                </a:solidFill>
                <a:latin typeface="Courier New"/>
              </a:rPr>
              <a:t> * </a:t>
            </a:r>
            <a:r>
              <a:rPr lang="pt-BR" sz="2000" b="1" strike="noStrike" spc="-1">
                <a:solidFill>
                  <a:srgbClr val="0000FF"/>
                </a:solidFill>
                <a:latin typeface="Courier New"/>
              </a:rPr>
              <a:t>FROM </a:t>
            </a:r>
            <a:r>
              <a:rPr lang="pt-BR" sz="2000" b="0" strike="noStrike" spc="-1">
                <a:solidFill>
                  <a:srgbClr val="000000"/>
                </a:solidFill>
                <a:latin typeface="Courier New"/>
              </a:rPr>
              <a:t>categoria 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pt-BR" sz="2000" b="1" strike="noStrike" spc="-1">
                <a:solidFill>
                  <a:srgbClr val="0000FF"/>
                </a:solidFill>
                <a:latin typeface="Courier New"/>
              </a:rPr>
              <a:t>WHERE</a:t>
            </a:r>
            <a:r>
              <a:rPr lang="pt-BR" sz="2000" b="0" strike="noStrike" spc="-1">
                <a:solidFill>
                  <a:srgbClr val="000000"/>
                </a:solidFill>
                <a:latin typeface="Courier New"/>
              </a:rPr>
              <a:t> cat_codigo </a:t>
            </a:r>
            <a:r>
              <a:rPr lang="pt-BR" sz="2000" b="1" strike="noStrike" spc="-1">
                <a:solidFill>
                  <a:srgbClr val="0000FF"/>
                </a:solidFill>
                <a:latin typeface="Courier New"/>
              </a:rPr>
              <a:t>IN </a:t>
            </a:r>
            <a:r>
              <a:rPr lang="pt-BR" sz="2000" b="0" strike="noStrike" spc="-1">
                <a:solidFill>
                  <a:srgbClr val="000000"/>
                </a:solidFill>
                <a:latin typeface="Courier New"/>
              </a:rPr>
              <a:t>(1,2,6);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0" y="339480"/>
            <a:ext cx="6857640" cy="57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3300" b="0" strike="noStrike" spc="-1">
                <a:solidFill>
                  <a:srgbClr val="000000"/>
                </a:solidFill>
                <a:latin typeface="Arial"/>
              </a:rPr>
              <a:t>BETWEEN</a:t>
            </a:r>
          </a:p>
        </p:txBody>
      </p:sp>
      <p:sp>
        <p:nvSpPr>
          <p:cNvPr id="146" name="TextShape 2"/>
          <p:cNvSpPr txBox="1"/>
          <p:nvPr/>
        </p:nvSpPr>
        <p:spPr>
          <a:xfrm>
            <a:off x="116640" y="991440"/>
            <a:ext cx="6624360" cy="374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Operador BETWEEN</a:t>
            </a: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Ex:</a:t>
            </a: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SELECT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* </a:t>
            </a: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FROM 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categoria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WHERE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cat_codigo </a:t>
            </a: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BETWEEN 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2 </a:t>
            </a: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AND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6;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pt-BR" sz="2200" b="0" strike="noStrike" spc="-1">
                <a:solidFill>
                  <a:srgbClr val="000000"/>
                </a:solidFill>
                <a:latin typeface="Arial (Títulos)"/>
              </a:rPr>
              <a:t>Inclusive 2 E 6</a:t>
            </a:r>
            <a:endParaRPr lang="pt-BR" sz="2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pt-BR" sz="2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0" y="339480"/>
            <a:ext cx="6857640" cy="57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3300" b="0" strike="noStrike" spc="-1">
                <a:solidFill>
                  <a:srgbClr val="000000"/>
                </a:solidFill>
                <a:latin typeface="Arial"/>
              </a:rPr>
              <a:t>ORDER BY</a:t>
            </a:r>
          </a:p>
        </p:txBody>
      </p:sp>
      <p:sp>
        <p:nvSpPr>
          <p:cNvPr id="148" name="TextShape 2"/>
          <p:cNvSpPr txBox="1"/>
          <p:nvPr/>
        </p:nvSpPr>
        <p:spPr>
          <a:xfrm>
            <a:off x="116640" y="991440"/>
            <a:ext cx="6624360" cy="374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Ordenação de Resultados</a:t>
            </a: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Ex:</a:t>
            </a: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SELECT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* </a:t>
            </a: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FROM 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categoria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ORDER BY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cat_descricao;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SELECT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* </a:t>
            </a: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FROM 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categoria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ORDER BY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cat_descricao </a:t>
            </a: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ASC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;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SELECT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* </a:t>
            </a: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FROM 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categoria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ORDER BY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cat_descricao </a:t>
            </a: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DESC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;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0" y="339480"/>
            <a:ext cx="6857640" cy="57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3300" b="0" strike="noStrike" spc="-1">
                <a:solidFill>
                  <a:srgbClr val="000000"/>
                </a:solidFill>
                <a:latin typeface="Arial"/>
              </a:rPr>
              <a:t>ORDER BY</a:t>
            </a:r>
          </a:p>
        </p:txBody>
      </p:sp>
      <p:sp>
        <p:nvSpPr>
          <p:cNvPr id="150" name="TextShape 2"/>
          <p:cNvSpPr txBox="1"/>
          <p:nvPr/>
        </p:nvSpPr>
        <p:spPr>
          <a:xfrm>
            <a:off x="116640" y="991440"/>
            <a:ext cx="6624360" cy="374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Ordenação de Resultados</a:t>
            </a: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Ex:</a:t>
            </a: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SELECT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* </a:t>
            </a: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FROM 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categoria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WHERE 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cat_codigo </a:t>
            </a: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&gt;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3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ORDER BY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cat_descricao;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SELECT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* </a:t>
            </a: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FROM 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categoria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WHERE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cat_codigo </a:t>
            </a: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&gt;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2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AND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cat_codigo </a:t>
            </a: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&lt;=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5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ORDER BY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cat_descricao;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0" y="339480"/>
            <a:ext cx="6857640" cy="57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3300" b="0" strike="noStrike" spc="-1">
                <a:solidFill>
                  <a:srgbClr val="000000"/>
                </a:solidFill>
                <a:latin typeface="Arial"/>
              </a:rPr>
              <a:t>Tabela Produtos</a:t>
            </a:r>
          </a:p>
        </p:txBody>
      </p:sp>
      <p:sp>
        <p:nvSpPr>
          <p:cNvPr id="152" name="TextShape 2"/>
          <p:cNvSpPr txBox="1"/>
          <p:nvPr/>
        </p:nvSpPr>
        <p:spPr>
          <a:xfrm>
            <a:off x="116640" y="991440"/>
            <a:ext cx="6624360" cy="374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Crie a tabela produto: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3" name="Imagem 7"/>
          <p:cNvPicPr/>
          <p:nvPr/>
        </p:nvPicPr>
        <p:blipFill>
          <a:blip r:embed="rId2"/>
          <a:stretch/>
        </p:blipFill>
        <p:spPr>
          <a:xfrm>
            <a:off x="0" y="1640880"/>
            <a:ext cx="6857640" cy="1861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0" y="339480"/>
            <a:ext cx="6857640" cy="57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3300" b="0" strike="noStrike" spc="-1">
                <a:solidFill>
                  <a:srgbClr val="000000"/>
                </a:solidFill>
                <a:latin typeface="Arial"/>
              </a:rPr>
              <a:t>Tabela produto</a:t>
            </a:r>
          </a:p>
        </p:txBody>
      </p:sp>
      <p:sp>
        <p:nvSpPr>
          <p:cNvPr id="155" name="TextShape 2"/>
          <p:cNvSpPr txBox="1"/>
          <p:nvPr/>
        </p:nvSpPr>
        <p:spPr>
          <a:xfrm>
            <a:off x="0" y="991440"/>
            <a:ext cx="6857640" cy="374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380"/>
              </a:spcBef>
            </a:pPr>
            <a:r>
              <a:rPr lang="pt-BR" sz="1900" b="1" strike="noStrike" spc="-1">
                <a:solidFill>
                  <a:srgbClr val="0000FF"/>
                </a:solidFill>
                <a:latin typeface="Courier New"/>
              </a:rPr>
              <a:t>CREATE TABLE </a:t>
            </a:r>
            <a:r>
              <a:rPr lang="pt-BR" sz="1900" b="0" strike="noStrike" spc="-1">
                <a:solidFill>
                  <a:srgbClr val="000000"/>
                </a:solidFill>
                <a:latin typeface="Courier New"/>
              </a:rPr>
              <a:t>produto (</a:t>
            </a:r>
            <a:endParaRPr lang="pt-BR" sz="19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r>
              <a:rPr lang="pt-BR" sz="1900" b="0" strike="noStrike" spc="-1">
                <a:solidFill>
                  <a:srgbClr val="000000"/>
                </a:solidFill>
                <a:latin typeface="Courier New"/>
              </a:rPr>
              <a:t>	pro_codigo </a:t>
            </a:r>
            <a:r>
              <a:rPr lang="pt-BR" sz="1900" b="1" strike="noStrike" spc="-1">
                <a:solidFill>
                  <a:srgbClr val="0000FF"/>
                </a:solidFill>
                <a:latin typeface="Courier New"/>
              </a:rPr>
              <a:t>INT NOT NULL</a:t>
            </a:r>
            <a:r>
              <a:rPr lang="pt-BR" sz="1900" b="0" strike="noStrike" spc="-1">
                <a:solidFill>
                  <a:srgbClr val="000000"/>
                </a:solidFill>
                <a:latin typeface="Courier New"/>
              </a:rPr>
              <a:t> auto_increment,</a:t>
            </a:r>
            <a:endParaRPr lang="pt-BR" sz="19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r>
              <a:rPr lang="pt-BR" sz="1900" b="0" strike="noStrike" spc="-1">
                <a:solidFill>
                  <a:srgbClr val="000000"/>
                </a:solidFill>
                <a:latin typeface="Courier New"/>
              </a:rPr>
              <a:t>	cat_codigo </a:t>
            </a:r>
            <a:r>
              <a:rPr lang="pt-BR" sz="1900" b="1" strike="noStrike" spc="-1">
                <a:solidFill>
                  <a:srgbClr val="0000FF"/>
                </a:solidFill>
                <a:latin typeface="Courier New"/>
              </a:rPr>
              <a:t>INT NOT NULL</a:t>
            </a:r>
            <a:r>
              <a:rPr lang="pt-BR" sz="1900" b="0" strike="noStrike" spc="-1">
                <a:solidFill>
                  <a:srgbClr val="000000"/>
                </a:solidFill>
                <a:latin typeface="Courier New"/>
              </a:rPr>
              <a:t>,</a:t>
            </a:r>
            <a:endParaRPr lang="pt-BR" sz="19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r>
              <a:rPr lang="pt-BR" sz="1900" b="0" strike="noStrike" spc="-1">
                <a:solidFill>
                  <a:srgbClr val="000000"/>
                </a:solidFill>
                <a:latin typeface="Courier New"/>
              </a:rPr>
              <a:t>	pro_descricao </a:t>
            </a:r>
            <a:r>
              <a:rPr lang="pt-BR" sz="1900" b="1" strike="noStrike" spc="-1">
                <a:solidFill>
                  <a:srgbClr val="0000FF"/>
                </a:solidFill>
                <a:latin typeface="Courier New"/>
              </a:rPr>
              <a:t>VARCHAR</a:t>
            </a:r>
            <a:r>
              <a:rPr lang="pt-BR" sz="1900" b="0" strike="noStrike" spc="-1">
                <a:solidFill>
                  <a:srgbClr val="000000"/>
                </a:solidFill>
                <a:latin typeface="Courier New"/>
              </a:rPr>
              <a:t>(50) </a:t>
            </a:r>
            <a:r>
              <a:rPr lang="pt-BR" sz="1900" b="1" strike="noStrike" spc="-1">
                <a:solidFill>
                  <a:srgbClr val="0000FF"/>
                </a:solidFill>
                <a:latin typeface="Courier New"/>
              </a:rPr>
              <a:t>NOT NULL</a:t>
            </a:r>
            <a:r>
              <a:rPr lang="pt-BR" sz="1900" b="0" strike="noStrike" spc="-1">
                <a:solidFill>
                  <a:srgbClr val="000000"/>
                </a:solidFill>
                <a:latin typeface="Courier New"/>
              </a:rPr>
              <a:t>,</a:t>
            </a:r>
            <a:endParaRPr lang="pt-BR" sz="19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r>
              <a:rPr lang="pt-BR" sz="1900" b="0" strike="noStrike" spc="-1">
                <a:solidFill>
                  <a:srgbClr val="000000"/>
                </a:solidFill>
                <a:latin typeface="Courier New"/>
              </a:rPr>
              <a:t>	pro_custo </a:t>
            </a:r>
            <a:r>
              <a:rPr lang="pt-BR" sz="1900" b="1" strike="noStrike" spc="-1">
                <a:solidFill>
                  <a:srgbClr val="0000FF"/>
                </a:solidFill>
                <a:latin typeface="Courier New"/>
              </a:rPr>
              <a:t>DECIMAL</a:t>
            </a:r>
            <a:r>
              <a:rPr lang="pt-BR" sz="1900" b="0" strike="noStrike" spc="-1">
                <a:solidFill>
                  <a:srgbClr val="000000"/>
                </a:solidFill>
                <a:latin typeface="Courier New"/>
              </a:rPr>
              <a:t>(10,2),</a:t>
            </a:r>
            <a:endParaRPr lang="pt-BR" sz="19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r>
              <a:rPr lang="pt-BR" sz="1900" b="0" strike="noStrike" spc="-1">
                <a:solidFill>
                  <a:srgbClr val="000000"/>
                </a:solidFill>
                <a:latin typeface="Courier New"/>
              </a:rPr>
              <a:t>	pro_venda </a:t>
            </a:r>
            <a:r>
              <a:rPr lang="pt-BR" sz="1900" b="1" strike="noStrike" spc="-1">
                <a:solidFill>
                  <a:srgbClr val="0000FF"/>
                </a:solidFill>
                <a:latin typeface="Courier New"/>
              </a:rPr>
              <a:t>DECIMAL</a:t>
            </a:r>
            <a:r>
              <a:rPr lang="pt-BR" sz="1900" b="0" strike="noStrike" spc="-1">
                <a:solidFill>
                  <a:srgbClr val="000000"/>
                </a:solidFill>
                <a:latin typeface="Courier New"/>
              </a:rPr>
              <a:t>(10,2),</a:t>
            </a:r>
            <a:endParaRPr lang="pt-BR" sz="19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r>
              <a:rPr lang="pt-BR" sz="1900" b="0" strike="noStrike" spc="-1">
                <a:solidFill>
                  <a:srgbClr val="000000"/>
                </a:solidFill>
                <a:latin typeface="Courier New"/>
              </a:rPr>
              <a:t>	pro_estoque </a:t>
            </a:r>
            <a:r>
              <a:rPr lang="pt-BR" sz="1900" b="1" strike="noStrike" spc="-1">
                <a:solidFill>
                  <a:srgbClr val="0000FF"/>
                </a:solidFill>
                <a:latin typeface="Courier New"/>
              </a:rPr>
              <a:t>DECIMAL</a:t>
            </a:r>
            <a:r>
              <a:rPr lang="pt-BR" sz="1900" b="0" strike="noStrike" spc="-1">
                <a:solidFill>
                  <a:srgbClr val="000000"/>
                </a:solidFill>
                <a:latin typeface="Courier New"/>
              </a:rPr>
              <a:t>(10,3) </a:t>
            </a:r>
            <a:r>
              <a:rPr lang="pt-BR" sz="1900" b="1" strike="noStrike" spc="-1">
                <a:solidFill>
                  <a:srgbClr val="0000FF"/>
                </a:solidFill>
                <a:latin typeface="Courier New"/>
              </a:rPr>
              <a:t>DEFAULT</a:t>
            </a:r>
            <a:r>
              <a:rPr lang="pt-BR" sz="1900" b="0" strike="noStrike" spc="-1">
                <a:solidFill>
                  <a:srgbClr val="000000"/>
                </a:solidFill>
                <a:latin typeface="Courier New"/>
              </a:rPr>
              <a:t> 0,</a:t>
            </a:r>
            <a:endParaRPr lang="pt-BR" sz="19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r>
              <a:rPr lang="pt-BR" sz="1900" b="1" strike="noStrike" spc="-1">
                <a:solidFill>
                  <a:srgbClr val="0000FF"/>
                </a:solidFill>
                <a:latin typeface="Courier New"/>
              </a:rPr>
              <a:t>	PRIMARY KEY </a:t>
            </a:r>
            <a:r>
              <a:rPr lang="pt-BR" sz="1900" b="0" strike="noStrike" spc="-1">
                <a:solidFill>
                  <a:srgbClr val="000000"/>
                </a:solidFill>
                <a:latin typeface="Courier New"/>
              </a:rPr>
              <a:t>(pro_codigo)</a:t>
            </a:r>
            <a:endParaRPr lang="pt-BR" sz="19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r>
              <a:rPr lang="pt-BR" sz="1900" b="0" strike="noStrike" spc="-1">
                <a:solidFill>
                  <a:srgbClr val="000000"/>
                </a:solidFill>
                <a:latin typeface="Courier New"/>
              </a:rPr>
              <a:t>);</a:t>
            </a:r>
            <a:endParaRPr lang="pt-BR" sz="19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0" y="339480"/>
            <a:ext cx="6857640" cy="57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3300" b="0" strike="noStrike" spc="-1">
                <a:solidFill>
                  <a:srgbClr val="000000"/>
                </a:solidFill>
                <a:latin typeface="Arial"/>
              </a:rPr>
              <a:t>Chave Estrangeira</a:t>
            </a:r>
          </a:p>
        </p:txBody>
      </p:sp>
      <p:sp>
        <p:nvSpPr>
          <p:cNvPr id="157" name="TextShape 2"/>
          <p:cNvSpPr txBox="1"/>
          <p:nvPr/>
        </p:nvSpPr>
        <p:spPr>
          <a:xfrm>
            <a:off x="116640" y="991440"/>
            <a:ext cx="6624360" cy="374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Adicionando chave estrangeira na tabela produto: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1" strike="noStrike" spc="-1">
                <a:solidFill>
                  <a:srgbClr val="0000FF"/>
                </a:solidFill>
                <a:latin typeface="Courier New"/>
              </a:rPr>
              <a:t>ALTER TABLE</a:t>
            </a:r>
            <a:r>
              <a:rPr lang="pt-BR" sz="2400" b="0" strike="noStrike" spc="-1">
                <a:solidFill>
                  <a:srgbClr val="000000"/>
                </a:solidFill>
                <a:latin typeface="Courier New"/>
              </a:rPr>
              <a:t> produto 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1" strike="noStrike" spc="-1">
                <a:solidFill>
                  <a:srgbClr val="0000FF"/>
                </a:solidFill>
                <a:latin typeface="Courier New"/>
              </a:rPr>
              <a:t>ADD CONSTRAINT</a:t>
            </a:r>
            <a:r>
              <a:rPr lang="pt-BR" sz="2400" b="0" strike="noStrike" spc="-1">
                <a:solidFill>
                  <a:srgbClr val="000000"/>
                </a:solidFill>
                <a:latin typeface="Courier New"/>
              </a:rPr>
              <a:t> fk_categoria 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1" strike="noStrike" spc="-1">
                <a:solidFill>
                  <a:srgbClr val="0000FF"/>
                </a:solidFill>
                <a:latin typeface="Courier New"/>
              </a:rPr>
              <a:t>FOREIGN KEY</a:t>
            </a:r>
            <a:r>
              <a:rPr lang="pt-BR" sz="2400" b="0" strike="noStrike" spc="-1">
                <a:solidFill>
                  <a:srgbClr val="000000"/>
                </a:solidFill>
                <a:latin typeface="Courier New"/>
              </a:rPr>
              <a:t>(cat_codigo) 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1" strike="noStrike" spc="-1">
                <a:solidFill>
                  <a:srgbClr val="0000FF"/>
                </a:solidFill>
                <a:latin typeface="Courier New"/>
              </a:rPr>
              <a:t>REFERENCES </a:t>
            </a:r>
            <a:r>
              <a:rPr lang="pt-BR" sz="2400" b="0" strike="noStrike" spc="-1">
                <a:solidFill>
                  <a:srgbClr val="000000"/>
                </a:solidFill>
                <a:latin typeface="Courier New"/>
              </a:rPr>
              <a:t>categoria(cat_codigo);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0" y="339480"/>
            <a:ext cx="6857640" cy="57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3300" b="0" strike="noStrike" spc="-1">
                <a:solidFill>
                  <a:srgbClr val="000000"/>
                </a:solidFill>
                <a:latin typeface="Arial"/>
              </a:rPr>
              <a:t>Tabela Produtos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5727B0F-1DB4-4A55-8AE6-599FA30C6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9079"/>
            <a:ext cx="6857640" cy="42397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0" y="339480"/>
            <a:ext cx="6857640" cy="57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pt-BR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116640" y="991440"/>
            <a:ext cx="6624360" cy="374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lang="pt-BR" sz="2400" b="1" strike="noStrike" spc="-1">
                <a:solidFill>
                  <a:srgbClr val="000000"/>
                </a:solidFill>
                <a:latin typeface="Arial"/>
              </a:rPr>
              <a:t>Desconectando ao banco de dados MySQL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Para desconectar do banco basta digitar o comando </a:t>
            </a:r>
            <a:r>
              <a:rPr lang="pt-BR" sz="2400" b="1" strike="noStrike" spc="-1">
                <a:solidFill>
                  <a:srgbClr val="000000"/>
                </a:solidFill>
                <a:latin typeface="Arial"/>
              </a:rPr>
              <a:t>quit</a:t>
            </a: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 ou </a:t>
            </a:r>
            <a:r>
              <a:rPr lang="pt-BR" sz="2400" b="1" strike="noStrike" spc="-1">
                <a:solidFill>
                  <a:srgbClr val="000000"/>
                </a:solidFill>
                <a:latin typeface="Arial"/>
              </a:rPr>
              <a:t>exit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Imagem 4"/>
          <p:cNvPicPr/>
          <p:nvPr/>
        </p:nvPicPr>
        <p:blipFill>
          <a:blip r:embed="rId2"/>
          <a:stretch/>
        </p:blipFill>
        <p:spPr>
          <a:xfrm>
            <a:off x="217440" y="2329200"/>
            <a:ext cx="3211200" cy="1146600"/>
          </a:xfrm>
          <a:prstGeom prst="rect">
            <a:avLst/>
          </a:prstGeom>
          <a:ln>
            <a:noFill/>
          </a:ln>
        </p:spPr>
      </p:pic>
      <p:pic>
        <p:nvPicPr>
          <p:cNvPr id="97" name="Imagem 5"/>
          <p:cNvPicPr/>
          <p:nvPr/>
        </p:nvPicPr>
        <p:blipFill>
          <a:blip r:embed="rId3"/>
          <a:stretch/>
        </p:blipFill>
        <p:spPr>
          <a:xfrm>
            <a:off x="218520" y="3676320"/>
            <a:ext cx="3210120" cy="1099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0" y="339480"/>
            <a:ext cx="6857640" cy="57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pt-BR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116640" y="991440"/>
            <a:ext cx="6624360" cy="374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Listar os produtos filtrando por categoria</a:t>
            </a: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select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* </a:t>
            </a: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from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produto </a:t>
            </a:r>
            <a:r>
              <a:rPr lang="pt-BR" sz="1800" b="1" strike="noStrike" spc="-1">
                <a:solidFill>
                  <a:srgbClr val="0000FF"/>
                </a:solidFill>
                <a:latin typeface="Courier New"/>
              </a:rPr>
              <a:t>where</a:t>
            </a:r>
            <a:r>
              <a:rPr lang="pt-BR" sz="1800" b="0" strike="noStrike" spc="-1">
                <a:solidFill>
                  <a:srgbClr val="000000"/>
                </a:solidFill>
                <a:latin typeface="Courier New"/>
              </a:rPr>
              <a:t> cat_codigo = 1;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0" y="339480"/>
            <a:ext cx="6857640" cy="57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pt-BR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116640" y="991440"/>
            <a:ext cx="6624360" cy="374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0" strike="noStrike" spc="-1" dirty="0">
                <a:solidFill>
                  <a:srgbClr val="000000"/>
                </a:solidFill>
                <a:latin typeface="Arial"/>
              </a:rPr>
              <a:t>Listar os produtos filtrando por categoria</a:t>
            </a: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pt-BR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1" strike="noStrike" spc="-1" dirty="0" err="1">
                <a:solidFill>
                  <a:srgbClr val="0000FF"/>
                </a:solidFill>
                <a:latin typeface="Courier New"/>
              </a:rPr>
              <a:t>select</a:t>
            </a:r>
            <a:r>
              <a:rPr lang="pt-BR" sz="1800" b="0" strike="noStrike" spc="-1" dirty="0">
                <a:solidFill>
                  <a:srgbClr val="000000"/>
                </a:solidFill>
                <a:latin typeface="Courier New"/>
              </a:rPr>
              <a:t> * </a:t>
            </a:r>
            <a:r>
              <a:rPr lang="pt-BR" sz="1800" b="1" strike="noStrike" spc="-1" dirty="0" err="1">
                <a:solidFill>
                  <a:srgbClr val="0000FF"/>
                </a:solidFill>
                <a:latin typeface="Courier New"/>
              </a:rPr>
              <a:t>from</a:t>
            </a:r>
            <a:r>
              <a:rPr lang="pt-BR" sz="1800" b="0" strike="noStrike" spc="-1" dirty="0">
                <a:solidFill>
                  <a:srgbClr val="000000"/>
                </a:solidFill>
                <a:latin typeface="Courier New"/>
              </a:rPr>
              <a:t> produto </a:t>
            </a:r>
            <a:r>
              <a:rPr lang="pt-BR" sz="1800" b="1" strike="noStrike" spc="-1" dirty="0" err="1">
                <a:solidFill>
                  <a:srgbClr val="0000FF"/>
                </a:solidFill>
                <a:latin typeface="Courier New"/>
              </a:rPr>
              <a:t>where</a:t>
            </a:r>
            <a:r>
              <a:rPr lang="pt-BR" sz="18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1800" b="0" strike="noStrike" spc="-1" dirty="0" err="1">
                <a:solidFill>
                  <a:srgbClr val="000000"/>
                </a:solidFill>
                <a:latin typeface="Courier New"/>
              </a:rPr>
              <a:t>cat_codigo</a:t>
            </a:r>
            <a:r>
              <a:rPr lang="pt-BR" sz="1800" b="0" strike="noStrike" spc="-1" dirty="0">
                <a:solidFill>
                  <a:srgbClr val="000000"/>
                </a:solidFill>
                <a:latin typeface="Courier New"/>
              </a:rPr>
              <a:t> = 1;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0" strike="noStrike" spc="-1" dirty="0">
                <a:solidFill>
                  <a:srgbClr val="000000"/>
                </a:solidFill>
                <a:latin typeface="Arial"/>
              </a:rPr>
              <a:t>Alterando a categoria dos produtos que estão na categoria errada.</a:t>
            </a:r>
          </a:p>
          <a:p>
            <a:pPr>
              <a:spcBef>
                <a:spcPts val="479"/>
              </a:spcBef>
            </a:pPr>
            <a:r>
              <a:rPr lang="pt-BR" sz="2400" spc="-1" dirty="0">
                <a:solidFill>
                  <a:srgbClr val="000000"/>
                </a:solidFill>
              </a:rPr>
              <a:t>  7 </a:t>
            </a:r>
            <a:r>
              <a:rPr lang="pt-BR" sz="2400" spc="-1" dirty="0">
                <a:solidFill>
                  <a:srgbClr val="000000"/>
                </a:solidFill>
                <a:latin typeface="Wingdings"/>
              </a:rPr>
              <a:t></a:t>
            </a:r>
            <a:r>
              <a:rPr lang="pt-BR" sz="2400" spc="-1" dirty="0">
                <a:solidFill>
                  <a:srgbClr val="000000"/>
                </a:solidFill>
              </a:rPr>
              <a:t> 6</a:t>
            </a:r>
          </a:p>
          <a:p>
            <a:pPr>
              <a:spcBef>
                <a:spcPts val="479"/>
              </a:spcBef>
            </a:pPr>
            <a:r>
              <a:rPr lang="pt-BR" sz="2400" spc="-1" dirty="0">
                <a:solidFill>
                  <a:srgbClr val="000000"/>
                </a:solidFill>
              </a:rPr>
              <a:t>10 </a:t>
            </a:r>
            <a:r>
              <a:rPr lang="pt-BR" sz="2400" spc="-1" dirty="0">
                <a:solidFill>
                  <a:srgbClr val="000000"/>
                </a:solidFill>
                <a:latin typeface="Wingdings"/>
              </a:rPr>
              <a:t></a:t>
            </a:r>
            <a:r>
              <a:rPr lang="pt-BR" sz="2400" spc="-1" dirty="0">
                <a:solidFill>
                  <a:srgbClr val="000000"/>
                </a:solidFill>
              </a:rPr>
              <a:t> 2</a:t>
            </a:r>
          </a:p>
          <a:p>
            <a:pPr>
              <a:spcBef>
                <a:spcPts val="479"/>
              </a:spcBef>
            </a:pPr>
            <a:r>
              <a:rPr lang="pt-BR" sz="2400" spc="-1" dirty="0">
                <a:solidFill>
                  <a:srgbClr val="000000"/>
                </a:solidFill>
              </a:rPr>
              <a:t>13 </a:t>
            </a:r>
            <a:r>
              <a:rPr lang="pt-BR" sz="2400" spc="-1" dirty="0">
                <a:solidFill>
                  <a:srgbClr val="000000"/>
                </a:solidFill>
                <a:latin typeface="Wingdings"/>
              </a:rPr>
              <a:t></a:t>
            </a:r>
            <a:r>
              <a:rPr lang="pt-BR" sz="2400" spc="-1" dirty="0">
                <a:solidFill>
                  <a:srgbClr val="000000"/>
                </a:solidFill>
              </a:rPr>
              <a:t> 4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0" strike="noStrike" spc="-1" dirty="0">
                <a:solidFill>
                  <a:srgbClr val="000000"/>
                </a:solidFill>
                <a:latin typeface="Arial"/>
              </a:rPr>
              <a:t>21 </a:t>
            </a:r>
            <a:r>
              <a:rPr lang="pt-BR" sz="2400" b="0" strike="noStrike" spc="-1" dirty="0">
                <a:solidFill>
                  <a:srgbClr val="000000"/>
                </a:solidFill>
                <a:latin typeface="Wingdings"/>
              </a:rPr>
              <a:t></a:t>
            </a:r>
            <a:r>
              <a:rPr lang="pt-BR" sz="2400" b="0" strike="noStrike" spc="-1" dirty="0">
                <a:solidFill>
                  <a:srgbClr val="000000"/>
                </a:solidFill>
                <a:latin typeface="Arial"/>
              </a:rPr>
              <a:t> 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0" y="339480"/>
            <a:ext cx="6857640" cy="57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pt-BR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116640" y="991440"/>
            <a:ext cx="6624360" cy="374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spcBef>
                <a:spcPts val="360"/>
              </a:spcBef>
            </a:pPr>
            <a:r>
              <a:rPr lang="pt-BR" b="1" spc="-1" dirty="0" err="1">
                <a:solidFill>
                  <a:srgbClr val="0000FF"/>
                </a:solidFill>
                <a:latin typeface="Courier New"/>
              </a:rPr>
              <a:t>update</a:t>
            </a:r>
            <a:r>
              <a:rPr lang="pt-BR" spc="-1" dirty="0">
                <a:solidFill>
                  <a:srgbClr val="000000"/>
                </a:solidFill>
                <a:latin typeface="Courier New"/>
              </a:rPr>
              <a:t> produto </a:t>
            </a:r>
            <a:r>
              <a:rPr lang="pt-BR" b="1" spc="-1" dirty="0">
                <a:solidFill>
                  <a:srgbClr val="FF0000"/>
                </a:solidFill>
                <a:latin typeface="Courier New"/>
              </a:rPr>
              <a:t>set</a:t>
            </a:r>
            <a:r>
              <a:rPr lang="pt-BR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pc="-1" dirty="0" err="1">
                <a:solidFill>
                  <a:srgbClr val="000000"/>
                </a:solidFill>
                <a:latin typeface="Courier New"/>
              </a:rPr>
              <a:t>cat_codigo</a:t>
            </a:r>
            <a:r>
              <a:rPr lang="pt-BR" spc="-1" dirty="0">
                <a:solidFill>
                  <a:srgbClr val="000000"/>
                </a:solidFill>
                <a:latin typeface="Courier New"/>
              </a:rPr>
              <a:t> = 6 </a:t>
            </a:r>
            <a:r>
              <a:rPr lang="pt-BR" b="1" spc="-1" dirty="0" err="1">
                <a:solidFill>
                  <a:srgbClr val="0000FF"/>
                </a:solidFill>
                <a:latin typeface="Courier New"/>
              </a:rPr>
              <a:t>where</a:t>
            </a:r>
            <a:r>
              <a:rPr lang="pt-BR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pc="-1" dirty="0" err="1">
                <a:solidFill>
                  <a:srgbClr val="000000"/>
                </a:solidFill>
                <a:latin typeface="Courier New"/>
              </a:rPr>
              <a:t>pro_codigo</a:t>
            </a:r>
            <a:r>
              <a:rPr lang="pt-BR" spc="-1" dirty="0">
                <a:solidFill>
                  <a:srgbClr val="000000"/>
                </a:solidFill>
                <a:latin typeface="Courier New"/>
              </a:rPr>
              <a:t> = 7;</a:t>
            </a:r>
            <a:endParaRPr lang="pt-BR" spc="-1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pt-BR" sz="1800" b="1" strike="noStrike" spc="-1" dirty="0">
              <a:solidFill>
                <a:srgbClr val="0000FF"/>
              </a:solidFill>
              <a:latin typeface="Courier New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b="1" spc="-1" dirty="0" err="1">
                <a:solidFill>
                  <a:srgbClr val="0000FF"/>
                </a:solidFill>
                <a:latin typeface="Courier New"/>
              </a:rPr>
              <a:t>update</a:t>
            </a:r>
            <a:r>
              <a:rPr lang="pt-BR" spc="-1" dirty="0">
                <a:solidFill>
                  <a:srgbClr val="000000"/>
                </a:solidFill>
                <a:latin typeface="Courier New"/>
              </a:rPr>
              <a:t> produto </a:t>
            </a:r>
            <a:r>
              <a:rPr lang="pt-BR" b="1" spc="-1" dirty="0">
                <a:solidFill>
                  <a:srgbClr val="FF0000"/>
                </a:solidFill>
                <a:latin typeface="Courier New"/>
              </a:rPr>
              <a:t>set</a:t>
            </a:r>
            <a:r>
              <a:rPr lang="pt-BR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pc="-1" dirty="0" err="1">
                <a:solidFill>
                  <a:srgbClr val="000000"/>
                </a:solidFill>
                <a:latin typeface="Courier New"/>
              </a:rPr>
              <a:t>cat_codigo</a:t>
            </a:r>
            <a:r>
              <a:rPr lang="pt-BR" spc="-1" dirty="0">
                <a:solidFill>
                  <a:srgbClr val="000000"/>
                </a:solidFill>
                <a:latin typeface="Courier New"/>
              </a:rPr>
              <a:t> = 2 </a:t>
            </a:r>
            <a:r>
              <a:rPr lang="pt-BR" b="1" spc="-1" dirty="0" err="1">
                <a:solidFill>
                  <a:srgbClr val="0000FF"/>
                </a:solidFill>
                <a:latin typeface="Courier New"/>
              </a:rPr>
              <a:t>where</a:t>
            </a:r>
            <a:r>
              <a:rPr lang="pt-BR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pc="-1" dirty="0" err="1">
                <a:solidFill>
                  <a:srgbClr val="000000"/>
                </a:solidFill>
                <a:latin typeface="Courier New"/>
              </a:rPr>
              <a:t>pro_codigo</a:t>
            </a:r>
            <a:r>
              <a:rPr lang="pt-BR" spc="-1" dirty="0">
                <a:solidFill>
                  <a:srgbClr val="000000"/>
                </a:solidFill>
                <a:latin typeface="Courier New"/>
              </a:rPr>
              <a:t> = 10;</a:t>
            </a:r>
            <a:endParaRPr lang="pt-BR" spc="-1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pt-BR" spc="-1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b="1" spc="-1" dirty="0" err="1">
                <a:solidFill>
                  <a:srgbClr val="0000FF"/>
                </a:solidFill>
                <a:latin typeface="Courier New"/>
              </a:rPr>
              <a:t>update</a:t>
            </a:r>
            <a:r>
              <a:rPr lang="pt-BR" spc="-1" dirty="0">
                <a:solidFill>
                  <a:srgbClr val="000000"/>
                </a:solidFill>
                <a:latin typeface="Courier New"/>
              </a:rPr>
              <a:t> produto </a:t>
            </a:r>
            <a:r>
              <a:rPr lang="pt-BR" b="1" spc="-1" dirty="0">
                <a:solidFill>
                  <a:srgbClr val="FF0000"/>
                </a:solidFill>
                <a:latin typeface="Courier New"/>
              </a:rPr>
              <a:t>set</a:t>
            </a:r>
            <a:r>
              <a:rPr lang="pt-BR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pc="-1" dirty="0" err="1">
                <a:solidFill>
                  <a:srgbClr val="000000"/>
                </a:solidFill>
                <a:latin typeface="Courier New"/>
              </a:rPr>
              <a:t>cat_codigo</a:t>
            </a:r>
            <a:r>
              <a:rPr lang="pt-BR" spc="-1" dirty="0">
                <a:solidFill>
                  <a:srgbClr val="000000"/>
                </a:solidFill>
                <a:latin typeface="Courier New"/>
              </a:rPr>
              <a:t> = 4 </a:t>
            </a:r>
            <a:r>
              <a:rPr lang="pt-BR" b="1" spc="-1" dirty="0" err="1">
                <a:solidFill>
                  <a:srgbClr val="0000FF"/>
                </a:solidFill>
                <a:latin typeface="Courier New"/>
              </a:rPr>
              <a:t>where</a:t>
            </a:r>
            <a:r>
              <a:rPr lang="pt-BR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pc="-1" dirty="0" err="1">
                <a:solidFill>
                  <a:srgbClr val="000000"/>
                </a:solidFill>
                <a:latin typeface="Courier New"/>
              </a:rPr>
              <a:t>pro_codigo</a:t>
            </a:r>
            <a:r>
              <a:rPr lang="pt-BR" spc="-1" dirty="0">
                <a:solidFill>
                  <a:srgbClr val="000000"/>
                </a:solidFill>
                <a:latin typeface="Courier New"/>
              </a:rPr>
              <a:t> = 13;</a:t>
            </a:r>
            <a:endParaRPr lang="pt-BR" spc="-1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pt-BR" sz="1800" b="1" strike="noStrike" spc="-1" dirty="0">
              <a:solidFill>
                <a:srgbClr val="0000FF"/>
              </a:solidFill>
              <a:latin typeface="Courier New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1" strike="noStrike" spc="-1" dirty="0" err="1">
                <a:solidFill>
                  <a:srgbClr val="0000FF"/>
                </a:solidFill>
                <a:latin typeface="Courier New"/>
              </a:rPr>
              <a:t>update</a:t>
            </a:r>
            <a:r>
              <a:rPr lang="pt-BR" sz="1800" b="0" strike="noStrike" spc="-1" dirty="0">
                <a:solidFill>
                  <a:srgbClr val="000000"/>
                </a:solidFill>
                <a:latin typeface="Courier New"/>
              </a:rPr>
              <a:t> produto </a:t>
            </a:r>
            <a:r>
              <a:rPr lang="pt-BR" sz="1800" b="1" strike="noStrike" spc="-1" dirty="0">
                <a:solidFill>
                  <a:srgbClr val="FF0000"/>
                </a:solidFill>
                <a:latin typeface="Courier New"/>
              </a:rPr>
              <a:t>set</a:t>
            </a:r>
            <a:r>
              <a:rPr lang="pt-BR" sz="18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1800" b="0" strike="noStrike" spc="-1" dirty="0" err="1">
                <a:solidFill>
                  <a:srgbClr val="000000"/>
                </a:solidFill>
                <a:latin typeface="Courier New"/>
              </a:rPr>
              <a:t>cat_codigo</a:t>
            </a:r>
            <a:r>
              <a:rPr lang="pt-BR" sz="1800" b="0" strike="noStrike" spc="-1" dirty="0">
                <a:solidFill>
                  <a:srgbClr val="000000"/>
                </a:solidFill>
                <a:latin typeface="Courier New"/>
              </a:rPr>
              <a:t> = 7 </a:t>
            </a:r>
            <a:r>
              <a:rPr lang="pt-BR" sz="1800" b="1" strike="noStrike" spc="-1" dirty="0" err="1">
                <a:solidFill>
                  <a:srgbClr val="0000FF"/>
                </a:solidFill>
                <a:latin typeface="Courier New"/>
              </a:rPr>
              <a:t>where</a:t>
            </a:r>
            <a:r>
              <a:rPr lang="pt-BR" sz="18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1800" b="0" strike="noStrike" spc="-1" dirty="0" err="1">
                <a:solidFill>
                  <a:srgbClr val="000000"/>
                </a:solidFill>
                <a:latin typeface="Courier New"/>
              </a:rPr>
              <a:t>pro_codigo</a:t>
            </a:r>
            <a:r>
              <a:rPr lang="pt-BR" sz="1800" b="0" strike="noStrike" spc="-1" dirty="0">
                <a:solidFill>
                  <a:srgbClr val="000000"/>
                </a:solidFill>
                <a:latin typeface="Courier New"/>
              </a:rPr>
              <a:t> = 21;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116640" y="339480"/>
            <a:ext cx="6624360" cy="4392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0" strike="noStrike" spc="-1" dirty="0">
                <a:solidFill>
                  <a:srgbClr val="000000"/>
                </a:solidFill>
                <a:latin typeface="Arial"/>
              </a:rPr>
              <a:t>Listar todos os produtos sem Preço de Venda</a:t>
            </a: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1" strike="noStrike" spc="-1" dirty="0" err="1">
                <a:solidFill>
                  <a:srgbClr val="0000FF"/>
                </a:solidFill>
                <a:latin typeface="Courier New"/>
              </a:rPr>
              <a:t>select</a:t>
            </a:r>
            <a:r>
              <a:rPr lang="pt-BR" sz="1800" b="0" strike="noStrike" spc="-1" dirty="0">
                <a:solidFill>
                  <a:srgbClr val="000000"/>
                </a:solidFill>
                <a:latin typeface="Courier New"/>
              </a:rPr>
              <a:t> * </a:t>
            </a:r>
            <a:r>
              <a:rPr lang="pt-BR" sz="1800" b="1" strike="noStrike" spc="-1" dirty="0" err="1">
                <a:solidFill>
                  <a:srgbClr val="0000FF"/>
                </a:solidFill>
                <a:latin typeface="Courier New"/>
              </a:rPr>
              <a:t>from</a:t>
            </a:r>
            <a:r>
              <a:rPr lang="pt-BR" sz="1800" b="0" strike="noStrike" spc="-1" dirty="0">
                <a:solidFill>
                  <a:srgbClr val="000000"/>
                </a:solidFill>
                <a:latin typeface="Courier New"/>
              </a:rPr>
              <a:t> produto </a:t>
            </a:r>
            <a:r>
              <a:rPr lang="pt-BR" sz="1800" b="1" strike="noStrike" spc="-1" dirty="0" err="1">
                <a:solidFill>
                  <a:srgbClr val="0000FF"/>
                </a:solidFill>
                <a:latin typeface="Courier New"/>
              </a:rPr>
              <a:t>where</a:t>
            </a:r>
            <a:r>
              <a:rPr lang="pt-BR" sz="18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1800" b="0" strike="noStrike" spc="-1" dirty="0" err="1">
                <a:solidFill>
                  <a:srgbClr val="000000"/>
                </a:solidFill>
                <a:latin typeface="Courier New"/>
              </a:rPr>
              <a:t>pro_venda</a:t>
            </a:r>
            <a:r>
              <a:rPr lang="pt-BR" sz="18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1800" b="0" strike="noStrike" spc="-1" dirty="0" err="1">
                <a:solidFill>
                  <a:srgbClr val="000000"/>
                </a:solidFill>
                <a:latin typeface="Courier New"/>
              </a:rPr>
              <a:t>is</a:t>
            </a:r>
            <a:r>
              <a:rPr lang="pt-BR" sz="18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1800" b="1" strike="noStrike" spc="-1" dirty="0">
                <a:solidFill>
                  <a:srgbClr val="0000FF"/>
                </a:solidFill>
                <a:latin typeface="Courier New"/>
              </a:rPr>
              <a:t>NULL</a:t>
            </a:r>
            <a:r>
              <a:rPr lang="pt-BR" sz="1800" b="0" strike="noStrike" spc="-1" dirty="0">
                <a:solidFill>
                  <a:srgbClr val="000000"/>
                </a:solidFill>
                <a:latin typeface="Courier New"/>
              </a:rPr>
              <a:t>;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0" strike="noStrike" spc="-1" dirty="0">
                <a:solidFill>
                  <a:srgbClr val="000000"/>
                </a:solidFill>
                <a:latin typeface="Arial"/>
              </a:rPr>
              <a:t>Listar todos os produtos sem Preço de Custo</a:t>
            </a: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pt-BR" sz="1800" b="1" strike="noStrike" spc="-1" dirty="0" err="1">
                <a:solidFill>
                  <a:srgbClr val="0000FF"/>
                </a:solidFill>
                <a:latin typeface="Courier New"/>
              </a:rPr>
              <a:t>select</a:t>
            </a:r>
            <a:r>
              <a:rPr lang="pt-BR" sz="1800" b="0" strike="noStrike" spc="-1" dirty="0">
                <a:solidFill>
                  <a:srgbClr val="000000"/>
                </a:solidFill>
                <a:latin typeface="Courier New"/>
              </a:rPr>
              <a:t> * </a:t>
            </a:r>
            <a:r>
              <a:rPr lang="pt-BR" sz="1800" b="1" strike="noStrike" spc="-1" dirty="0" err="1">
                <a:solidFill>
                  <a:srgbClr val="0000FF"/>
                </a:solidFill>
                <a:latin typeface="Courier New"/>
              </a:rPr>
              <a:t>from</a:t>
            </a:r>
            <a:r>
              <a:rPr lang="pt-BR" sz="1800" b="0" strike="noStrike" spc="-1" dirty="0">
                <a:solidFill>
                  <a:srgbClr val="000000"/>
                </a:solidFill>
                <a:latin typeface="Courier New"/>
              </a:rPr>
              <a:t> produto </a:t>
            </a:r>
            <a:r>
              <a:rPr lang="pt-BR" sz="1800" b="1" strike="noStrike" spc="-1" dirty="0" err="1">
                <a:solidFill>
                  <a:srgbClr val="0000FF"/>
                </a:solidFill>
                <a:latin typeface="Courier New"/>
              </a:rPr>
              <a:t>where</a:t>
            </a:r>
            <a:r>
              <a:rPr lang="pt-BR" sz="18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1800" b="0" strike="noStrike" spc="-1" dirty="0" err="1">
                <a:solidFill>
                  <a:srgbClr val="000000"/>
                </a:solidFill>
                <a:latin typeface="Courier New"/>
              </a:rPr>
              <a:t>pro_venda</a:t>
            </a:r>
            <a:r>
              <a:rPr lang="pt-BR" sz="18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1800" b="0" strike="noStrike" spc="-1" dirty="0" err="1">
                <a:solidFill>
                  <a:srgbClr val="000000"/>
                </a:solidFill>
                <a:latin typeface="Courier New"/>
              </a:rPr>
              <a:t>is</a:t>
            </a:r>
            <a:r>
              <a:rPr lang="pt-BR" sz="18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1800" b="1" strike="noStrike" spc="-1" dirty="0">
                <a:solidFill>
                  <a:srgbClr val="0000FF"/>
                </a:solidFill>
                <a:latin typeface="Courier New"/>
              </a:rPr>
              <a:t>NULL</a:t>
            </a:r>
            <a:r>
              <a:rPr lang="pt-BR" sz="1800" b="0" strike="noStrike" spc="-1" dirty="0">
                <a:solidFill>
                  <a:srgbClr val="000000"/>
                </a:solidFill>
                <a:latin typeface="Courier New"/>
              </a:rPr>
              <a:t>;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7" name="Imagem 3"/>
          <p:cNvPicPr/>
          <p:nvPr/>
        </p:nvPicPr>
        <p:blipFill>
          <a:blip r:embed="rId2"/>
          <a:stretch/>
        </p:blipFill>
        <p:spPr>
          <a:xfrm>
            <a:off x="99360" y="1140840"/>
            <a:ext cx="6713640" cy="1259280"/>
          </a:xfrm>
          <a:prstGeom prst="rect">
            <a:avLst/>
          </a:prstGeom>
          <a:ln>
            <a:noFill/>
          </a:ln>
        </p:spPr>
      </p:pic>
      <p:pic>
        <p:nvPicPr>
          <p:cNvPr id="168" name="Imagem 4"/>
          <p:cNvPicPr/>
          <p:nvPr/>
        </p:nvPicPr>
        <p:blipFill>
          <a:blip r:embed="rId3"/>
          <a:stretch/>
        </p:blipFill>
        <p:spPr>
          <a:xfrm>
            <a:off x="72000" y="3456360"/>
            <a:ext cx="6741000" cy="1395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2" dur="500"/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16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1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6" dur="500"/>
                                        <p:tgtEl>
                                          <p:spTgt spid="1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3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0" y="339480"/>
            <a:ext cx="6857640" cy="57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pt-BR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116640" y="991440"/>
            <a:ext cx="6624360" cy="374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0" strike="noStrike" spc="-1" dirty="0">
                <a:solidFill>
                  <a:srgbClr val="000000"/>
                </a:solidFill>
                <a:latin typeface="Arial"/>
              </a:rPr>
              <a:t>Definir o preço de venda para os produtos sem preço, considerando 30% de lucro.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it-IT" b="1" spc="-1" dirty="0">
                <a:solidFill>
                  <a:srgbClr val="0000FF"/>
                </a:solidFill>
                <a:latin typeface="Courier New"/>
              </a:rPr>
              <a:t>update</a:t>
            </a:r>
            <a:r>
              <a:rPr lang="it-IT" sz="24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pc="-1" dirty="0">
                <a:solidFill>
                  <a:srgbClr val="000000"/>
                </a:solidFill>
                <a:latin typeface="Courier New"/>
              </a:rPr>
              <a:t>produto</a:t>
            </a:r>
            <a:r>
              <a:rPr lang="it-IT" b="1" spc="-1" dirty="0">
                <a:solidFill>
                  <a:srgbClr val="0000FF"/>
                </a:solidFill>
                <a:latin typeface="Courier New"/>
              </a:rPr>
              <a:t> set</a:t>
            </a:r>
            <a:r>
              <a:rPr lang="it-IT" spc="-1" dirty="0">
                <a:solidFill>
                  <a:srgbClr val="000000"/>
                </a:solidFill>
                <a:latin typeface="Courier New"/>
              </a:rPr>
              <a:t> pro_venda = pro_custo * 1.3 </a:t>
            </a:r>
            <a:r>
              <a:rPr lang="it-IT" b="1" spc="-1" dirty="0">
                <a:solidFill>
                  <a:srgbClr val="0000FF"/>
                </a:solidFill>
                <a:latin typeface="Courier New"/>
              </a:rPr>
              <a:t>where </a:t>
            </a:r>
            <a:r>
              <a:rPr lang="it-IT" spc="-1" dirty="0">
                <a:solidFill>
                  <a:srgbClr val="000000"/>
                </a:solidFill>
                <a:latin typeface="Courier New"/>
              </a:rPr>
              <a:t>pro_venda </a:t>
            </a:r>
            <a:r>
              <a:rPr lang="it-IT" b="1" spc="-1" dirty="0">
                <a:solidFill>
                  <a:srgbClr val="0000FF"/>
                </a:solidFill>
                <a:latin typeface="Courier New"/>
              </a:rPr>
              <a:t>is NULL;</a:t>
            </a:r>
            <a:endParaRPr lang="pt-BR" b="1" spc="-1" dirty="0">
              <a:solidFill>
                <a:srgbClr val="0000FF"/>
              </a:solidFill>
              <a:latin typeface="Courier New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0" strike="noStrike" spc="-1" dirty="0">
                <a:solidFill>
                  <a:srgbClr val="000000"/>
                </a:solidFill>
                <a:latin typeface="Arial"/>
              </a:rPr>
              <a:t>Definir o preço de custo para todos os produtos sem preço de custo, considerando que o lucro de 40%.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b="1" spc="-1" dirty="0" err="1">
                <a:solidFill>
                  <a:srgbClr val="0000FF"/>
                </a:solidFill>
                <a:latin typeface="Courier New"/>
              </a:rPr>
              <a:t>update</a:t>
            </a:r>
            <a:r>
              <a:rPr lang="pt-BR" spc="-1" dirty="0">
                <a:solidFill>
                  <a:srgbClr val="000000"/>
                </a:solidFill>
                <a:latin typeface="Courier New"/>
              </a:rPr>
              <a:t> produto </a:t>
            </a:r>
            <a:r>
              <a:rPr lang="pt-BR" b="1" spc="-1" dirty="0">
                <a:solidFill>
                  <a:srgbClr val="0000FF"/>
                </a:solidFill>
                <a:latin typeface="Courier New"/>
              </a:rPr>
              <a:t>set</a:t>
            </a:r>
            <a:r>
              <a:rPr lang="pt-BR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pc="-1" dirty="0" err="1">
                <a:solidFill>
                  <a:srgbClr val="000000"/>
                </a:solidFill>
                <a:latin typeface="Courier New"/>
              </a:rPr>
              <a:t>pro_custo</a:t>
            </a:r>
            <a:r>
              <a:rPr lang="pt-BR" spc="-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pt-BR" spc="-1" dirty="0" err="1">
                <a:solidFill>
                  <a:srgbClr val="000000"/>
                </a:solidFill>
                <a:latin typeface="Courier New"/>
              </a:rPr>
              <a:t>pro_venda</a:t>
            </a:r>
            <a:r>
              <a:rPr lang="pt-BR" spc="-1" dirty="0">
                <a:solidFill>
                  <a:srgbClr val="000000"/>
                </a:solidFill>
                <a:latin typeface="Courier New"/>
              </a:rPr>
              <a:t> / 1.4 </a:t>
            </a:r>
            <a:r>
              <a:rPr lang="pt-BR" b="1" spc="-1" dirty="0" err="1">
                <a:solidFill>
                  <a:srgbClr val="0000FF"/>
                </a:solidFill>
                <a:latin typeface="Courier New"/>
              </a:rPr>
              <a:t>where</a:t>
            </a:r>
            <a:r>
              <a:rPr lang="pt-BR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pc="-1" dirty="0" err="1">
                <a:solidFill>
                  <a:srgbClr val="000000"/>
                </a:solidFill>
                <a:latin typeface="Courier New"/>
              </a:rPr>
              <a:t>pro_custo</a:t>
            </a:r>
            <a:r>
              <a:rPr lang="pt-BR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b="1" spc="-1" dirty="0" err="1">
                <a:solidFill>
                  <a:srgbClr val="0000FF"/>
                </a:solidFill>
                <a:latin typeface="Courier New"/>
              </a:rPr>
              <a:t>is</a:t>
            </a:r>
            <a:r>
              <a:rPr lang="pt-BR" b="1" spc="-1" dirty="0">
                <a:solidFill>
                  <a:srgbClr val="0000FF"/>
                </a:solidFill>
                <a:latin typeface="Courier New"/>
              </a:rPr>
              <a:t> NULL</a:t>
            </a:r>
            <a:r>
              <a:rPr lang="pt-BR" spc="-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pt-BR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0" y="339480"/>
            <a:ext cx="6857640" cy="57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3300" b="0" strike="noStrike" spc="-1">
                <a:solidFill>
                  <a:srgbClr val="000000"/>
                </a:solidFill>
                <a:latin typeface="Arial"/>
              </a:rPr>
              <a:t>Funções</a:t>
            </a:r>
          </a:p>
        </p:txBody>
      </p:sp>
      <p:sp>
        <p:nvSpPr>
          <p:cNvPr id="172" name="TextShape 2"/>
          <p:cNvSpPr txBox="1"/>
          <p:nvPr/>
        </p:nvSpPr>
        <p:spPr>
          <a:xfrm>
            <a:off x="0" y="991440"/>
            <a:ext cx="6857640" cy="3956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>
              <a:lnSpc>
                <a:spcPct val="100000"/>
              </a:lnSpc>
              <a:spcBef>
                <a:spcPts val="479"/>
              </a:spcBef>
            </a:pPr>
            <a:r>
              <a:rPr lang="pt-BR" sz="2400" b="0" strike="noStrike" spc="-1" dirty="0">
                <a:solidFill>
                  <a:srgbClr val="000000"/>
                </a:solidFill>
                <a:latin typeface="Arial"/>
              </a:rPr>
              <a:t>As funções agregadas executam um cálculo em um conjunto de valores e retornam um único valor. Com exceção de COUNT, as funções agregadas ignoram valores nulos.</a:t>
            </a: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pt-BR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r>
              <a:rPr lang="pt-BR" sz="2400" b="0" strike="noStrike" spc="-1" dirty="0">
                <a:solidFill>
                  <a:srgbClr val="000000"/>
                </a:solidFill>
                <a:latin typeface="Arial"/>
              </a:rPr>
              <a:t>Geralmente as funções são acompanhadas da clausula WHERE.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0" y="339480"/>
            <a:ext cx="6857640" cy="57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3300" b="0" strike="noStrike" spc="-1">
                <a:solidFill>
                  <a:srgbClr val="000000"/>
                </a:solidFill>
                <a:latin typeface="Arial"/>
              </a:rPr>
              <a:t>Funções</a:t>
            </a:r>
          </a:p>
        </p:txBody>
      </p:sp>
      <p:sp>
        <p:nvSpPr>
          <p:cNvPr id="174" name="TextShape 2"/>
          <p:cNvSpPr txBox="1"/>
          <p:nvPr/>
        </p:nvSpPr>
        <p:spPr>
          <a:xfrm>
            <a:off x="0" y="991440"/>
            <a:ext cx="6857640" cy="3956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1" strike="noStrike" spc="-1">
                <a:solidFill>
                  <a:srgbClr val="FF0000"/>
                </a:solidFill>
                <a:latin typeface="Arial"/>
              </a:rPr>
              <a:t>MAX</a:t>
            </a: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: retorna o maior valor de um campo.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Ex: </a:t>
            </a:r>
            <a:r>
              <a:rPr lang="pt-BR" sz="2400" b="1" strike="noStrike" spc="-1">
                <a:solidFill>
                  <a:srgbClr val="0000FF"/>
                </a:solidFill>
                <a:latin typeface="Courier New"/>
              </a:rPr>
              <a:t>select</a:t>
            </a:r>
            <a:r>
              <a:rPr lang="pt-BR" sz="2400" b="0" strike="noStrike" spc="-1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2400" b="1" strike="noStrike" spc="-1">
                <a:solidFill>
                  <a:srgbClr val="FF0000"/>
                </a:solidFill>
                <a:latin typeface="Courier New"/>
              </a:rPr>
              <a:t>MAX</a:t>
            </a:r>
            <a:r>
              <a:rPr lang="pt-BR" sz="2400" b="0" strike="noStrike" spc="-1">
                <a:solidFill>
                  <a:srgbClr val="000000"/>
                </a:solidFill>
                <a:latin typeface="Courier New"/>
              </a:rPr>
              <a:t>(campo) </a:t>
            </a:r>
            <a:r>
              <a:rPr lang="pt-BR" sz="2400" b="1" strike="noStrike" spc="-1">
                <a:solidFill>
                  <a:srgbClr val="0000FF"/>
                </a:solidFill>
                <a:latin typeface="Courier New"/>
              </a:rPr>
              <a:t>from</a:t>
            </a:r>
            <a:r>
              <a:rPr lang="pt-BR" sz="2400" b="0" strike="noStrike" spc="-1">
                <a:solidFill>
                  <a:srgbClr val="000000"/>
                </a:solidFill>
                <a:latin typeface="Courier New"/>
              </a:rPr>
              <a:t> tabela;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1" strike="noStrike" spc="-1">
                <a:solidFill>
                  <a:srgbClr val="FF0000"/>
                </a:solidFill>
                <a:latin typeface="Arial"/>
              </a:rPr>
              <a:t>MIN</a:t>
            </a: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: retorna o menor valor de um campo.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Ex: </a:t>
            </a:r>
            <a:r>
              <a:rPr lang="pt-BR" sz="2400" b="1" strike="noStrike" spc="-1">
                <a:solidFill>
                  <a:srgbClr val="0000FF"/>
                </a:solidFill>
                <a:latin typeface="Courier New"/>
              </a:rPr>
              <a:t>select</a:t>
            </a:r>
            <a:r>
              <a:rPr lang="pt-BR" sz="2400" b="0" strike="noStrike" spc="-1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2400" b="1" strike="noStrike" spc="-1">
                <a:solidFill>
                  <a:srgbClr val="FF0000"/>
                </a:solidFill>
                <a:latin typeface="Courier New"/>
              </a:rPr>
              <a:t>MIN</a:t>
            </a:r>
            <a:r>
              <a:rPr lang="pt-BR" sz="2400" b="0" strike="noStrike" spc="-1">
                <a:solidFill>
                  <a:srgbClr val="000000"/>
                </a:solidFill>
                <a:latin typeface="Courier New"/>
              </a:rPr>
              <a:t>(campo) </a:t>
            </a:r>
            <a:r>
              <a:rPr lang="pt-BR" sz="2400" b="1" strike="noStrike" spc="-1">
                <a:solidFill>
                  <a:srgbClr val="0000FF"/>
                </a:solidFill>
                <a:latin typeface="Courier New"/>
              </a:rPr>
              <a:t>from</a:t>
            </a:r>
            <a:r>
              <a:rPr lang="pt-BR" sz="2400" b="0" strike="noStrike" spc="-1">
                <a:solidFill>
                  <a:srgbClr val="000000"/>
                </a:solidFill>
                <a:latin typeface="Courier New"/>
              </a:rPr>
              <a:t> tabela;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1" strike="noStrike" spc="-1">
                <a:solidFill>
                  <a:srgbClr val="FF0000"/>
                </a:solidFill>
                <a:latin typeface="Arial"/>
              </a:rPr>
              <a:t>SUM</a:t>
            </a: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: retorna o soma dos valores de um campo.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Ex: </a:t>
            </a:r>
            <a:r>
              <a:rPr lang="pt-BR" sz="2400" b="1" strike="noStrike" spc="-1">
                <a:solidFill>
                  <a:srgbClr val="0000FF"/>
                </a:solidFill>
                <a:latin typeface="Courier New"/>
              </a:rPr>
              <a:t>select</a:t>
            </a:r>
            <a:r>
              <a:rPr lang="pt-BR" sz="2400" b="0" strike="noStrike" spc="-1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2400" b="1" strike="noStrike" spc="-1">
                <a:solidFill>
                  <a:srgbClr val="FF0000"/>
                </a:solidFill>
                <a:latin typeface="Courier New"/>
              </a:rPr>
              <a:t>SUM</a:t>
            </a:r>
            <a:r>
              <a:rPr lang="pt-BR" sz="2400" b="0" strike="noStrike" spc="-1">
                <a:solidFill>
                  <a:srgbClr val="000000"/>
                </a:solidFill>
                <a:latin typeface="Courier New"/>
              </a:rPr>
              <a:t>(campo) </a:t>
            </a:r>
            <a:r>
              <a:rPr lang="pt-BR" sz="2400" b="1" strike="noStrike" spc="-1">
                <a:solidFill>
                  <a:srgbClr val="0000FF"/>
                </a:solidFill>
                <a:latin typeface="Courier New"/>
              </a:rPr>
              <a:t>from</a:t>
            </a:r>
            <a:r>
              <a:rPr lang="pt-BR" sz="2400" b="0" strike="noStrike" spc="-1">
                <a:solidFill>
                  <a:srgbClr val="000000"/>
                </a:solidFill>
                <a:latin typeface="Courier New"/>
              </a:rPr>
              <a:t> tabela;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0" y="339480"/>
            <a:ext cx="6857640" cy="57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3300" b="0" strike="noStrike" spc="-1">
                <a:solidFill>
                  <a:srgbClr val="000000"/>
                </a:solidFill>
                <a:latin typeface="Arial"/>
              </a:rPr>
              <a:t>Funções</a:t>
            </a:r>
          </a:p>
        </p:txBody>
      </p:sp>
      <p:sp>
        <p:nvSpPr>
          <p:cNvPr id="176" name="TextShape 2"/>
          <p:cNvSpPr txBox="1"/>
          <p:nvPr/>
        </p:nvSpPr>
        <p:spPr>
          <a:xfrm>
            <a:off x="116640" y="991440"/>
            <a:ext cx="6624360" cy="374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1" strike="noStrike" spc="-1">
                <a:solidFill>
                  <a:srgbClr val="FF0000"/>
                </a:solidFill>
                <a:latin typeface="Arial"/>
              </a:rPr>
              <a:t>COUNT</a:t>
            </a: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: retorna a quantidade de registros.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Ex: </a:t>
            </a:r>
            <a:r>
              <a:rPr lang="pt-BR" sz="2400" b="1" strike="noStrike" spc="-1">
                <a:solidFill>
                  <a:srgbClr val="0000FF"/>
                </a:solidFill>
                <a:latin typeface="Courier New"/>
              </a:rPr>
              <a:t>select</a:t>
            </a:r>
            <a:r>
              <a:rPr lang="pt-BR" sz="2400" b="0" strike="noStrike" spc="-1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2400" b="1" strike="noStrike" spc="-1">
                <a:solidFill>
                  <a:srgbClr val="FF0000"/>
                </a:solidFill>
                <a:latin typeface="Courier New"/>
              </a:rPr>
              <a:t>COUNT</a:t>
            </a:r>
            <a:r>
              <a:rPr lang="pt-BR" sz="2400" b="0" strike="noStrike" spc="-1">
                <a:solidFill>
                  <a:srgbClr val="000000"/>
                </a:solidFill>
                <a:latin typeface="Courier New"/>
              </a:rPr>
              <a:t>(campo) </a:t>
            </a:r>
            <a:r>
              <a:rPr lang="pt-BR" sz="2400" b="1" strike="noStrike" spc="-1">
                <a:solidFill>
                  <a:srgbClr val="0000FF"/>
                </a:solidFill>
                <a:latin typeface="Courier New"/>
              </a:rPr>
              <a:t>from</a:t>
            </a:r>
            <a:r>
              <a:rPr lang="pt-BR" sz="2400" b="0" strike="noStrike" spc="-1">
                <a:solidFill>
                  <a:srgbClr val="000000"/>
                </a:solidFill>
                <a:latin typeface="Courier New"/>
              </a:rPr>
              <a:t> tabela;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1" strike="noStrike" spc="-1">
                <a:solidFill>
                  <a:srgbClr val="FF0000"/>
                </a:solidFill>
                <a:latin typeface="Arial"/>
              </a:rPr>
              <a:t>AVG</a:t>
            </a: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: retorna a media de um campo da tabela.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Ex: </a:t>
            </a:r>
            <a:r>
              <a:rPr lang="pt-BR" sz="2400" b="1" strike="noStrike" spc="-1">
                <a:solidFill>
                  <a:srgbClr val="0000FF"/>
                </a:solidFill>
                <a:latin typeface="Courier New"/>
              </a:rPr>
              <a:t>select</a:t>
            </a:r>
            <a:r>
              <a:rPr lang="pt-BR" sz="2400" b="0" strike="noStrike" spc="-1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2400" b="1" strike="noStrike" spc="-1">
                <a:solidFill>
                  <a:srgbClr val="FF0000"/>
                </a:solidFill>
                <a:latin typeface="Courier New"/>
              </a:rPr>
              <a:t>AVG</a:t>
            </a:r>
            <a:r>
              <a:rPr lang="pt-BR" sz="2400" b="0" strike="noStrike" spc="-1">
                <a:solidFill>
                  <a:srgbClr val="000000"/>
                </a:solidFill>
                <a:latin typeface="Courier New"/>
              </a:rPr>
              <a:t>(campo) </a:t>
            </a:r>
            <a:r>
              <a:rPr lang="pt-BR" sz="2400" b="1" strike="noStrike" spc="-1">
                <a:solidFill>
                  <a:srgbClr val="0000FF"/>
                </a:solidFill>
                <a:latin typeface="Courier New"/>
              </a:rPr>
              <a:t>from</a:t>
            </a:r>
            <a:r>
              <a:rPr lang="pt-BR" sz="2400" b="0" strike="noStrike" spc="-1">
                <a:solidFill>
                  <a:srgbClr val="000000"/>
                </a:solidFill>
                <a:latin typeface="Courier New"/>
              </a:rPr>
              <a:t> tabela;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0" y="339480"/>
            <a:ext cx="6857640" cy="57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3300" b="0" strike="noStrike" spc="-1">
                <a:solidFill>
                  <a:srgbClr val="000000"/>
                </a:solidFill>
                <a:latin typeface="Arial"/>
              </a:rPr>
              <a:t>Exercícios </a:t>
            </a:r>
          </a:p>
        </p:txBody>
      </p:sp>
      <p:sp>
        <p:nvSpPr>
          <p:cNvPr id="178" name="TextShape 2"/>
          <p:cNvSpPr txBox="1"/>
          <p:nvPr/>
        </p:nvSpPr>
        <p:spPr>
          <a:xfrm>
            <a:off x="116640" y="991440"/>
            <a:ext cx="6624360" cy="3740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457200" indent="-4568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AutoNum type="arabicPeriod"/>
            </a:pPr>
            <a:r>
              <a:rPr lang="pt-BR" sz="2200" b="0" strike="noStrike" spc="-1" dirty="0">
                <a:solidFill>
                  <a:srgbClr val="000000"/>
                </a:solidFill>
                <a:latin typeface="Arial"/>
              </a:rPr>
              <a:t>Exibir o maior preço dos produtos.</a:t>
            </a:r>
          </a:p>
          <a:p>
            <a:pPr marL="457200" indent="-4568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AutoNum type="arabicPeriod"/>
            </a:pPr>
            <a:r>
              <a:rPr lang="pt-BR" sz="2200" b="0" strike="noStrike" spc="-1" dirty="0">
                <a:solidFill>
                  <a:srgbClr val="000000"/>
                </a:solidFill>
                <a:latin typeface="Arial"/>
              </a:rPr>
              <a:t>Exibir o menor preço dos produtos.</a:t>
            </a:r>
          </a:p>
          <a:p>
            <a:pPr marL="457200" indent="-4568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AutoNum type="arabicPeriod"/>
            </a:pPr>
            <a:r>
              <a:rPr lang="pt-BR" sz="2200" b="0" strike="noStrike" spc="-1" dirty="0">
                <a:solidFill>
                  <a:srgbClr val="000000"/>
                </a:solidFill>
                <a:latin typeface="Arial"/>
              </a:rPr>
              <a:t>Exibir o preço médio dos produtos.</a:t>
            </a:r>
          </a:p>
          <a:p>
            <a:pPr marL="457200" indent="-4568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AutoNum type="arabicPeriod"/>
            </a:pPr>
            <a:r>
              <a:rPr lang="pt-BR" sz="2200" b="0" strike="noStrike" spc="-1" dirty="0">
                <a:solidFill>
                  <a:srgbClr val="000000"/>
                </a:solidFill>
                <a:latin typeface="Arial"/>
              </a:rPr>
              <a:t>Exibir a quantidade de produtos com preço acima de R$ 12,00</a:t>
            </a:r>
          </a:p>
          <a:p>
            <a:pPr marL="457200" indent="-4568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AutoNum type="arabicPeriod"/>
            </a:pPr>
            <a:r>
              <a:rPr lang="pt-BR" sz="2200" b="0" strike="noStrike" spc="-1" dirty="0">
                <a:solidFill>
                  <a:srgbClr val="000000"/>
                </a:solidFill>
                <a:latin typeface="Arial"/>
              </a:rPr>
              <a:t>Exibir a quantidade de produtos com o custo menor que R$ 5,00</a:t>
            </a:r>
          </a:p>
          <a:p>
            <a:pPr marL="457200" indent="-4568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AutoNum type="arabicPeriod"/>
            </a:pPr>
            <a:r>
              <a:rPr lang="pt-BR" sz="2200" b="0" strike="noStrike" spc="-1" dirty="0">
                <a:solidFill>
                  <a:srgbClr val="000000"/>
                </a:solidFill>
                <a:latin typeface="Arial"/>
              </a:rPr>
              <a:t>Exibir o maior e o menor preço de cada categoria.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0" y="339480"/>
            <a:ext cx="6857640" cy="57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3300" b="0" strike="noStrike" spc="-1">
                <a:solidFill>
                  <a:srgbClr val="000000"/>
                </a:solidFill>
                <a:latin typeface="Arial"/>
              </a:rPr>
              <a:t>Exercícios</a:t>
            </a:r>
          </a:p>
        </p:txBody>
      </p:sp>
      <p:sp>
        <p:nvSpPr>
          <p:cNvPr id="180" name="TextShape 2"/>
          <p:cNvSpPr txBox="1"/>
          <p:nvPr/>
        </p:nvSpPr>
        <p:spPr>
          <a:xfrm>
            <a:off x="116640" y="991440"/>
            <a:ext cx="6624360" cy="3740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457200" indent="-4568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AutoNum type="arabicPeriod" startAt="7"/>
            </a:pPr>
            <a:r>
              <a:rPr lang="pt-BR" sz="2200" b="0" strike="noStrike" spc="-1">
                <a:solidFill>
                  <a:srgbClr val="000000"/>
                </a:solidFill>
                <a:latin typeface="Arial"/>
              </a:rPr>
              <a:t>Exibir o maior preço das categorias.</a:t>
            </a:r>
          </a:p>
          <a:p>
            <a:pPr marL="457200" indent="-4568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AutoNum type="arabicPeriod" startAt="7"/>
            </a:pPr>
            <a:r>
              <a:rPr lang="pt-BR" sz="2200" b="0" strike="noStrike" spc="-1">
                <a:solidFill>
                  <a:srgbClr val="000000"/>
                </a:solidFill>
                <a:latin typeface="Arial"/>
              </a:rPr>
              <a:t>Exibir o preço médio agrupado por categoria.</a:t>
            </a:r>
          </a:p>
          <a:p>
            <a:pPr marL="457200" indent="-4568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AutoNum type="arabicPeriod" startAt="7"/>
            </a:pPr>
            <a:r>
              <a:rPr lang="pt-BR" sz="2200" b="0" strike="noStrike" spc="-1">
                <a:solidFill>
                  <a:srgbClr val="000000"/>
                </a:solidFill>
                <a:latin typeface="Arial"/>
              </a:rPr>
              <a:t>Exibir a descrição da categoria, a quantidade, o maior preço, o menor preço e o preço médio das categorias.</a:t>
            </a:r>
          </a:p>
          <a:p>
            <a:pPr marL="457200" indent="-4568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AutoNum type="arabicPeriod" startAt="7"/>
            </a:pPr>
            <a:r>
              <a:rPr lang="pt-BR" sz="2200" b="0" strike="noStrike" spc="-1">
                <a:solidFill>
                  <a:srgbClr val="000000"/>
                </a:solidFill>
                <a:latin typeface="Arial"/>
              </a:rPr>
              <a:t>Exibir o lucro de cada produto.</a:t>
            </a:r>
          </a:p>
          <a:p>
            <a:pPr marL="457200" indent="-4568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AutoNum type="arabicPeriod" startAt="7"/>
            </a:pPr>
            <a:r>
              <a:rPr lang="pt-BR" sz="2200" b="0" strike="noStrike" spc="-1">
                <a:solidFill>
                  <a:srgbClr val="000000"/>
                </a:solidFill>
                <a:latin typeface="Arial"/>
              </a:rPr>
              <a:t>Exibir o lucro formatado. (Ex: 30,25%)</a:t>
            </a:r>
          </a:p>
          <a:p>
            <a:pPr marL="457200" indent="-4568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AutoNum type="arabicPeriod" startAt="7"/>
            </a:pPr>
            <a:r>
              <a:rPr lang="pt-BR" sz="2200" b="0" strike="noStrike" spc="-1">
                <a:solidFill>
                  <a:srgbClr val="000000"/>
                </a:solidFill>
                <a:latin typeface="Arial"/>
              </a:rPr>
              <a:t>Mostrar a porcentagem média de lucro de cada categoria.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0" y="339480"/>
            <a:ext cx="6857640" cy="57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pt-BR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116640" y="991440"/>
            <a:ext cx="6624360" cy="374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pt-BR" sz="2000" b="1" strike="noStrike" spc="-1">
                <a:solidFill>
                  <a:srgbClr val="000000"/>
                </a:solidFill>
                <a:latin typeface="Courier New"/>
              </a:rPr>
              <a:t>mysql&gt;</a:t>
            </a:r>
            <a:r>
              <a:rPr lang="pt-BR" sz="2000" b="0" strike="noStrike" spc="-1">
                <a:solidFill>
                  <a:srgbClr val="000000"/>
                </a:solidFill>
                <a:latin typeface="Courier New"/>
              </a:rPr>
              <a:t> select version(),current_date;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Comando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Titulo das colunas 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Resultados da consulta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Resultado do comando e tempo de processamento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0" name="Imagem 6"/>
          <p:cNvPicPr/>
          <p:nvPr/>
        </p:nvPicPr>
        <p:blipFill>
          <a:blip r:embed="rId2"/>
          <a:stretch/>
        </p:blipFill>
        <p:spPr>
          <a:xfrm>
            <a:off x="224640" y="1419480"/>
            <a:ext cx="6408360" cy="1587960"/>
          </a:xfrm>
          <a:prstGeom prst="rect">
            <a:avLst/>
          </a:prstGeom>
          <a:ln>
            <a:noFill/>
          </a:ln>
        </p:spPr>
      </p:pic>
      <p:sp>
        <p:nvSpPr>
          <p:cNvPr id="101" name="CustomShape 3"/>
          <p:cNvSpPr/>
          <p:nvPr/>
        </p:nvSpPr>
        <p:spPr>
          <a:xfrm>
            <a:off x="224640" y="2617560"/>
            <a:ext cx="3060000" cy="363960"/>
          </a:xfrm>
          <a:prstGeom prst="rect">
            <a:avLst/>
          </a:prstGeom>
          <a:noFill/>
          <a:ln w="5724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4"/>
          <p:cNvSpPr/>
          <p:nvPr/>
        </p:nvSpPr>
        <p:spPr>
          <a:xfrm>
            <a:off x="980640" y="1419480"/>
            <a:ext cx="5528160" cy="400320"/>
          </a:xfrm>
          <a:prstGeom prst="rect">
            <a:avLst/>
          </a:prstGeom>
          <a:noFill/>
          <a:ln w="5724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5"/>
          <p:cNvSpPr/>
          <p:nvPr/>
        </p:nvSpPr>
        <p:spPr>
          <a:xfrm>
            <a:off x="260640" y="1811160"/>
            <a:ext cx="6080760" cy="400320"/>
          </a:xfrm>
          <a:prstGeom prst="rect">
            <a:avLst/>
          </a:prstGeom>
          <a:noFill/>
          <a:ln w="5724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6"/>
          <p:cNvSpPr/>
          <p:nvPr/>
        </p:nvSpPr>
        <p:spPr>
          <a:xfrm>
            <a:off x="260640" y="2211840"/>
            <a:ext cx="6080760" cy="400320"/>
          </a:xfrm>
          <a:prstGeom prst="rect">
            <a:avLst/>
          </a:prstGeom>
          <a:noFill/>
          <a:ln w="5724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10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 additive="repl">
                                        <p:cTn id="1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" dur="500"/>
                                        <p:tgtEl>
                                          <p:spTgt spid="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21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 additive="repl"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9" dur="500"/>
                                        <p:tgtEl>
                                          <p:spTgt spid="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32"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 additive="repl">
                                        <p:cTn id="3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0" dur="500"/>
                                        <p:tgtEl>
                                          <p:spTgt spid="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43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0" y="339480"/>
            <a:ext cx="6857640" cy="57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3300" b="0" strike="noStrike" spc="-1">
                <a:solidFill>
                  <a:srgbClr val="000000"/>
                </a:solidFill>
                <a:latin typeface="Arial"/>
              </a:rPr>
              <a:t>Exercícios</a:t>
            </a:r>
          </a:p>
        </p:txBody>
      </p:sp>
      <p:sp>
        <p:nvSpPr>
          <p:cNvPr id="182" name="TextShape 2"/>
          <p:cNvSpPr txBox="1"/>
          <p:nvPr/>
        </p:nvSpPr>
        <p:spPr>
          <a:xfrm>
            <a:off x="116640" y="991440"/>
            <a:ext cx="6624360" cy="3740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457200" indent="-4568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AutoNum type="arabicPeriod" startAt="13"/>
            </a:pPr>
            <a:r>
              <a:rPr lang="pt-BR" sz="2200" b="0" strike="noStrike" spc="-1">
                <a:solidFill>
                  <a:srgbClr val="000000"/>
                </a:solidFill>
                <a:latin typeface="Arial"/>
              </a:rPr>
              <a:t>Mostrar a maior porcentagem de lucro de cada categoria.</a:t>
            </a:r>
          </a:p>
          <a:p>
            <a:pPr marL="457200" indent="-4568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AutoNum type="arabicPeriod" startAt="13"/>
            </a:pPr>
            <a:r>
              <a:rPr lang="pt-BR" sz="2200" b="0" strike="noStrike" spc="-1">
                <a:solidFill>
                  <a:srgbClr val="000000"/>
                </a:solidFill>
                <a:latin typeface="Arial"/>
              </a:rPr>
              <a:t>Mostrar a menor porcentagem de lucro de cada categoria.</a:t>
            </a:r>
          </a:p>
          <a:p>
            <a:pPr marL="457200" indent="-4568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AutoNum type="arabicPeriod" startAt="13"/>
            </a:pPr>
            <a:r>
              <a:rPr lang="pt-BR" sz="2200" b="0" strike="noStrike" spc="-1">
                <a:solidFill>
                  <a:srgbClr val="000000"/>
                </a:solidFill>
                <a:latin typeface="Arial"/>
              </a:rPr>
              <a:t>Mostrar a quantidade de produtos com lucro superior a 40%.</a:t>
            </a:r>
          </a:p>
          <a:p>
            <a:pPr marL="457200" indent="-4568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AutoNum type="arabicPeriod" startAt="13"/>
            </a:pPr>
            <a:r>
              <a:rPr lang="pt-BR" sz="2200" b="0" strike="noStrike" spc="-1">
                <a:solidFill>
                  <a:srgbClr val="000000"/>
                </a:solidFill>
                <a:latin typeface="Arial"/>
              </a:rPr>
              <a:t>Exibir o nome e o preço do produto mais caro.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pt-BR" sz="2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0" y="339480"/>
            <a:ext cx="6857640" cy="57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3300" b="0" strike="noStrike" spc="-1">
                <a:solidFill>
                  <a:srgbClr val="000000"/>
                </a:solidFill>
                <a:latin typeface="Arial"/>
              </a:rPr>
              <a:t>Exercícios</a:t>
            </a:r>
          </a:p>
        </p:txBody>
      </p:sp>
      <p:sp>
        <p:nvSpPr>
          <p:cNvPr id="184" name="TextShape 2"/>
          <p:cNvSpPr txBox="1"/>
          <p:nvPr/>
        </p:nvSpPr>
        <p:spPr>
          <a:xfrm>
            <a:off x="0" y="991440"/>
            <a:ext cx="6857640" cy="3740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457200" indent="-4568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AutoNum type="arabicPeriod" startAt="17"/>
            </a:pPr>
            <a:r>
              <a:rPr lang="pt-BR" sz="2200" b="0" strike="noStrike" spc="-1">
                <a:solidFill>
                  <a:srgbClr val="000000"/>
                </a:solidFill>
                <a:latin typeface="Arial"/>
              </a:rPr>
              <a:t>Exibir o nome, categoria e o custo do produto com o menor preço de venda.</a:t>
            </a:r>
          </a:p>
          <a:p>
            <a:pPr marL="457200" indent="-4568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AutoNum type="arabicPeriod" startAt="17"/>
            </a:pPr>
            <a:r>
              <a:rPr lang="pt-BR" sz="2200" b="0" strike="noStrike" spc="-1">
                <a:solidFill>
                  <a:srgbClr val="000000"/>
                </a:solidFill>
                <a:latin typeface="Arial"/>
              </a:rPr>
              <a:t>Exibir todos os produtos com o preço de venda acima da média.</a:t>
            </a:r>
          </a:p>
          <a:p>
            <a:pPr marL="457200" indent="-4568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AutoNum type="arabicPeriod" startAt="17"/>
            </a:pPr>
            <a:r>
              <a:rPr lang="pt-BR" sz="2200" b="0" strike="noStrike" spc="-1">
                <a:solidFill>
                  <a:srgbClr val="000000"/>
                </a:solidFill>
                <a:latin typeface="Arial"/>
              </a:rPr>
              <a:t>Exibir a quantidade de produtos com o preço de custo abaixo da média.</a:t>
            </a:r>
          </a:p>
          <a:p>
            <a:pPr marL="457200" indent="-4568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AutoNum type="arabicPeriod" startAt="17"/>
            </a:pPr>
            <a:r>
              <a:rPr lang="pt-BR" sz="2200" b="0" strike="noStrike" spc="-1">
                <a:solidFill>
                  <a:srgbClr val="000000"/>
                </a:solidFill>
                <a:latin typeface="Arial"/>
              </a:rPr>
              <a:t>Exibir os produtos que comecem com a letra </a:t>
            </a:r>
            <a:r>
              <a:rPr lang="pt-BR" sz="2200" b="1" strike="noStrike" spc="-1">
                <a:solidFill>
                  <a:srgbClr val="000000"/>
                </a:solidFill>
                <a:latin typeface="Arial"/>
              </a:rPr>
              <a:t>P.</a:t>
            </a:r>
            <a:endParaRPr lang="pt-BR" sz="2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0" y="339480"/>
            <a:ext cx="6857640" cy="57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pt-BR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116640" y="991440"/>
            <a:ext cx="6624360" cy="374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479"/>
              </a:spcBef>
            </a:pP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 marL="257040" indent="-256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select ((pro_venda / pro_custo)-1)*100 from produto;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 marL="257040" indent="-256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select pro_descricao, concat(format(((pro_venda / pro_custo)-1)*100,2),' %')as lucro from produto;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0" y="339480"/>
            <a:ext cx="6857640" cy="57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pt-BR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116640" y="991440"/>
            <a:ext cx="6624360" cy="374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57040" indent="-256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operadores lógicos e relacionais</a:t>
            </a:r>
          </a:p>
          <a:p>
            <a:pPr marL="257040" indent="-256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funções: o convert(), str(float, lenght, decimal), ascii(string), char(integer), len(string), lower(string), upper(string), replicate(string, integer), space (nº_espaço_em_branco, right(string, nº de caracteres à esquerda), left (string, nº de caracteres à direita), ltrim(string), rtrim (string), substring(string texto, posicao_inicial, tamanho), reverse(string), dateadd (parte, numero, data), round(número, precisão, arredondar ou truncar), isnull(valor1, valor a ser retornado), isnumeric(expressao), case, count, avg( [distinct │all] n), max( [distinct │all] n), min( [distinct │all] n), sum( [distinct │all] n)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0" y="339480"/>
            <a:ext cx="6857640" cy="57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pt-BR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116640" y="991440"/>
            <a:ext cx="6624360" cy="374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funções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máximo, mínimo, soma,contagem media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inner join outer join, self join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0" y="339480"/>
            <a:ext cx="6857640" cy="57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3300" b="0" strike="noStrike" spc="-1">
                <a:solidFill>
                  <a:srgbClr val="000000"/>
                </a:solidFill>
                <a:latin typeface="Arial"/>
              </a:rPr>
              <a:t>Comandos</a:t>
            </a:r>
          </a:p>
        </p:txBody>
      </p:sp>
      <p:sp>
        <p:nvSpPr>
          <p:cNvPr id="106" name="TextShape 2"/>
          <p:cNvSpPr txBox="1"/>
          <p:nvPr/>
        </p:nvSpPr>
        <p:spPr>
          <a:xfrm>
            <a:off x="116640" y="991440"/>
            <a:ext cx="6624360" cy="3956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57040" indent="-256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Os comando podem ser digitados em uma linha ou em varias linhas.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7" name="Espaço Reservado para Conteúdo 3"/>
          <p:cNvPicPr/>
          <p:nvPr/>
        </p:nvPicPr>
        <p:blipFill>
          <a:blip r:embed="rId2"/>
          <a:stretch/>
        </p:blipFill>
        <p:spPr>
          <a:xfrm>
            <a:off x="476640" y="3391920"/>
            <a:ext cx="4295880" cy="1428480"/>
          </a:xfrm>
          <a:prstGeom prst="rect">
            <a:avLst/>
          </a:prstGeom>
          <a:ln>
            <a:noFill/>
          </a:ln>
        </p:spPr>
      </p:pic>
      <p:pic>
        <p:nvPicPr>
          <p:cNvPr id="108" name="Imagem 6"/>
          <p:cNvPicPr/>
          <p:nvPr/>
        </p:nvPicPr>
        <p:blipFill>
          <a:blip r:embed="rId3"/>
          <a:stretch/>
        </p:blipFill>
        <p:spPr>
          <a:xfrm>
            <a:off x="476640" y="1892160"/>
            <a:ext cx="4295880" cy="1266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0" y="339480"/>
            <a:ext cx="6857640" cy="57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3300" b="0" strike="noStrike" spc="-1">
                <a:solidFill>
                  <a:srgbClr val="000000"/>
                </a:solidFill>
                <a:latin typeface="Arial"/>
              </a:rPr>
              <a:t>Status do Prompt MySQL</a:t>
            </a:r>
          </a:p>
        </p:txBody>
      </p:sp>
      <p:graphicFrame>
        <p:nvGraphicFramePr>
          <p:cNvPr id="110" name="Table 2"/>
          <p:cNvGraphicFramePr/>
          <p:nvPr/>
        </p:nvGraphicFramePr>
        <p:xfrm>
          <a:off x="115920" y="1428840"/>
          <a:ext cx="6625800" cy="2286000"/>
        </p:xfrm>
        <a:graphic>
          <a:graphicData uri="http://schemas.openxmlformats.org/drawingml/2006/table">
            <a:tbl>
              <a:tblPr/>
              <a:tblGrid>
                <a:gridCol w="1440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5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4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Prompt</a:t>
                      </a:r>
                      <a:endParaRPr lang="pt-BR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4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Status</a:t>
                      </a:r>
                      <a:endParaRPr lang="pt-BR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95B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24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mysql&gt;</a:t>
                      </a:r>
                      <a:endParaRPr lang="pt-BR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2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Pronto para um novo comando</a:t>
                      </a:r>
                      <a:endParaRPr lang="pt-BR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24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?&gt;</a:t>
                      </a:r>
                      <a:endParaRPr lang="pt-BR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2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Aguardando a próxima linha do comando</a:t>
                      </a:r>
                      <a:endParaRPr lang="pt-BR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24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'&gt;</a:t>
                      </a:r>
                      <a:endParaRPr lang="pt-BR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2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Aguardando fechar aspas simples</a:t>
                      </a:r>
                      <a:endParaRPr lang="pt-BR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24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"&gt;</a:t>
                      </a:r>
                      <a:endParaRPr lang="pt-BR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2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Aguardando fechar aspas dupla</a:t>
                      </a:r>
                      <a:endParaRPr lang="pt-BR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0" y="339480"/>
            <a:ext cx="6857640" cy="57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3300" b="0" strike="noStrike" spc="-1">
                <a:solidFill>
                  <a:srgbClr val="000000"/>
                </a:solidFill>
                <a:latin typeface="Arial"/>
              </a:rPr>
              <a:t>Base de Dados</a:t>
            </a:r>
          </a:p>
        </p:txBody>
      </p:sp>
      <p:sp>
        <p:nvSpPr>
          <p:cNvPr id="112" name="TextShape 2"/>
          <p:cNvSpPr txBox="1"/>
          <p:nvPr/>
        </p:nvSpPr>
        <p:spPr>
          <a:xfrm>
            <a:off x="116640" y="991440"/>
            <a:ext cx="6624360" cy="3956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57040" indent="-256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Criar base de dados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1" strike="noStrike" spc="-1">
                <a:solidFill>
                  <a:srgbClr val="0000FF"/>
                </a:solidFill>
                <a:latin typeface="Courier New"/>
              </a:rPr>
              <a:t>CREATE DATABASE </a:t>
            </a:r>
            <a:r>
              <a:rPr lang="pt-BR" sz="2400" b="0" strike="noStrike" spc="-1">
                <a:solidFill>
                  <a:srgbClr val="000000"/>
                </a:solidFill>
                <a:latin typeface="Courier New"/>
              </a:rPr>
              <a:t>nome_banco;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"/>
              </a:spcBef>
            </a:pP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 marL="257040" indent="-256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Excluir base de dados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1" strike="noStrike" spc="-1">
                <a:solidFill>
                  <a:srgbClr val="0000FF"/>
                </a:solidFill>
                <a:latin typeface="Courier New"/>
              </a:rPr>
              <a:t>DROP DATABASE </a:t>
            </a:r>
            <a:r>
              <a:rPr lang="pt-BR" sz="2400" b="0" strike="noStrike" spc="-1">
                <a:solidFill>
                  <a:srgbClr val="000000"/>
                </a:solidFill>
                <a:latin typeface="Courier New"/>
              </a:rPr>
              <a:t>nome_banco;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"/>
              </a:spcBef>
            </a:pP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 marL="257040" indent="-256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Exibir base de dados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1" strike="noStrike" spc="-1">
                <a:solidFill>
                  <a:srgbClr val="0000FF"/>
                </a:solidFill>
                <a:latin typeface="Courier New"/>
              </a:rPr>
              <a:t>SHOW DATABASES</a:t>
            </a:r>
            <a:r>
              <a:rPr lang="pt-BR" sz="2400" b="0" strike="noStrike" spc="-1">
                <a:solidFill>
                  <a:srgbClr val="000000"/>
                </a:solidFill>
                <a:latin typeface="Courier New"/>
              </a:rPr>
              <a:t>;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"/>
              </a:spcBef>
            </a:pP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 marL="257040" indent="-256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Acessar base de dados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pt-BR" sz="2400" b="1" strike="noStrike" spc="-1">
                <a:solidFill>
                  <a:srgbClr val="0000FF"/>
                </a:solidFill>
                <a:latin typeface="Courier New"/>
              </a:rPr>
              <a:t>USE </a:t>
            </a:r>
            <a:r>
              <a:rPr lang="pt-BR" sz="2400" b="0" strike="noStrike" spc="-1">
                <a:solidFill>
                  <a:srgbClr val="000000"/>
                </a:solidFill>
                <a:latin typeface="Courier New"/>
              </a:rPr>
              <a:t>nome_banco;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0" y="339480"/>
            <a:ext cx="6857640" cy="57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3300" b="0" strike="noStrike" spc="-1">
                <a:solidFill>
                  <a:srgbClr val="000000"/>
                </a:solidFill>
                <a:latin typeface="Arial"/>
              </a:rPr>
              <a:t>Tipos de dados</a:t>
            </a:r>
          </a:p>
        </p:txBody>
      </p:sp>
      <p:sp>
        <p:nvSpPr>
          <p:cNvPr id="114" name="TextShape 2"/>
          <p:cNvSpPr txBox="1"/>
          <p:nvPr/>
        </p:nvSpPr>
        <p:spPr>
          <a:xfrm>
            <a:off x="116640" y="991440"/>
            <a:ext cx="6624360" cy="3956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57040" indent="-256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1" strike="noStrike" spc="-1">
                <a:solidFill>
                  <a:srgbClr val="000000"/>
                </a:solidFill>
                <a:latin typeface="Arial"/>
              </a:rPr>
              <a:t>Números Inteiros: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 marL="557280" lvl="1" indent="-21384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lang="pt-BR" sz="2100" b="0" strike="noStrike" spc="-1">
                <a:solidFill>
                  <a:srgbClr val="000000"/>
                </a:solidFill>
                <a:latin typeface="Arial"/>
              </a:rPr>
              <a:t>TINYINT</a:t>
            </a:r>
          </a:p>
          <a:p>
            <a:pPr marL="557280" lvl="1" indent="-21384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lang="pt-BR" sz="2100" b="0" strike="noStrike" spc="-1">
                <a:solidFill>
                  <a:srgbClr val="000000"/>
                </a:solidFill>
                <a:latin typeface="Arial"/>
              </a:rPr>
              <a:t>SMALLINT</a:t>
            </a:r>
          </a:p>
          <a:p>
            <a:pPr marL="557280" lvl="1" indent="-21384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lang="pt-BR" sz="2100" b="0" strike="noStrike" spc="-1">
                <a:solidFill>
                  <a:srgbClr val="000000"/>
                </a:solidFill>
                <a:latin typeface="Arial"/>
              </a:rPr>
              <a:t>MEDIUMINT</a:t>
            </a:r>
          </a:p>
          <a:p>
            <a:pPr marL="557280" lvl="1" indent="-21384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lang="pt-BR" sz="2100" b="0" strike="noStrike" spc="-1">
                <a:solidFill>
                  <a:srgbClr val="000000"/>
                </a:solidFill>
                <a:latin typeface="Arial"/>
              </a:rPr>
              <a:t>INT or INTEGER</a:t>
            </a:r>
          </a:p>
          <a:p>
            <a:pPr marL="557280" lvl="1" indent="-21384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lang="pt-BR" sz="2100" b="0" strike="noStrike" spc="-1">
                <a:solidFill>
                  <a:srgbClr val="000000"/>
                </a:solidFill>
                <a:latin typeface="Arial"/>
              </a:rPr>
              <a:t>BIGINT</a:t>
            </a:r>
          </a:p>
          <a:p>
            <a:pPr marL="257040" indent="-256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1" strike="noStrike" spc="-1">
                <a:solidFill>
                  <a:srgbClr val="000000"/>
                </a:solidFill>
                <a:latin typeface="Arial"/>
              </a:rPr>
              <a:t>Ponto Flutuante (Reais)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 marL="557280" lvl="1" indent="-21384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lang="pt-BR" sz="2100" b="0" strike="noStrike" spc="-1">
                <a:solidFill>
                  <a:srgbClr val="000000"/>
                </a:solidFill>
                <a:latin typeface="Arial"/>
              </a:rPr>
              <a:t>FLOAT</a:t>
            </a:r>
          </a:p>
          <a:p>
            <a:pPr marL="557280" lvl="1" indent="-21384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lang="pt-BR" sz="2100" b="0" strike="noStrike" spc="-1">
                <a:solidFill>
                  <a:srgbClr val="000000"/>
                </a:solidFill>
                <a:latin typeface="Arial"/>
              </a:rPr>
              <a:t>DOUBLE, DOUBLE PRECISION, REAL</a:t>
            </a:r>
          </a:p>
          <a:p>
            <a:pPr marL="557280" lvl="1" indent="-21384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lang="pt-BR" sz="2100" b="0" strike="noStrike" spc="-1">
                <a:solidFill>
                  <a:srgbClr val="000000"/>
                </a:solidFill>
                <a:latin typeface="Arial"/>
              </a:rPr>
              <a:t>DECIMAL,NUMERIC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pt-BR" sz="21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pt-BR" sz="2100" b="0" strike="noStrike" spc="-1">
              <a:solidFill>
                <a:srgbClr val="000000"/>
              </a:solidFill>
              <a:latin typeface="Arial"/>
            </a:endParaRPr>
          </a:p>
          <a:p>
            <a:endParaRPr lang="pt-BR" sz="21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0" y="339480"/>
            <a:ext cx="6857640" cy="57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pt-BR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116640" y="991440"/>
            <a:ext cx="6624360" cy="374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57040" indent="-256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Datas:</a:t>
            </a:r>
          </a:p>
          <a:p>
            <a:pPr marL="557280" lvl="1" indent="-21384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lang="pt-BR" sz="2100" b="0" strike="noStrike" spc="-1">
                <a:solidFill>
                  <a:srgbClr val="000000"/>
                </a:solidFill>
                <a:latin typeface="Arial"/>
              </a:rPr>
              <a:t>DATE</a:t>
            </a:r>
          </a:p>
          <a:p>
            <a:pPr marL="557280" lvl="1" indent="-21384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lang="pt-BR" sz="2100" b="0" strike="noStrike" spc="-1">
                <a:solidFill>
                  <a:srgbClr val="000000"/>
                </a:solidFill>
                <a:latin typeface="Arial"/>
              </a:rPr>
              <a:t>DATETIME, TIMESTAMP</a:t>
            </a:r>
          </a:p>
          <a:p>
            <a:pPr marL="557280" lvl="1" indent="-21384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lang="pt-BR" sz="2100" b="0" strike="noStrike" spc="-1">
                <a:solidFill>
                  <a:srgbClr val="000000"/>
                </a:solidFill>
                <a:latin typeface="Arial"/>
              </a:rPr>
              <a:t>TIME</a:t>
            </a:r>
          </a:p>
          <a:p>
            <a:pPr marL="557280" lvl="1" indent="-21384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lang="pt-BR" sz="2100" b="0" strike="noStrike" spc="-1">
                <a:solidFill>
                  <a:srgbClr val="000000"/>
                </a:solidFill>
                <a:latin typeface="Arial"/>
              </a:rPr>
              <a:t>YEAR</a:t>
            </a:r>
          </a:p>
          <a:p>
            <a:endParaRPr lang="pt-BR" sz="2100" b="0" strike="noStrike" spc="-1">
              <a:solidFill>
                <a:srgbClr val="000000"/>
              </a:solidFill>
              <a:latin typeface="Arial"/>
            </a:endParaRPr>
          </a:p>
          <a:p>
            <a:pPr marL="257040" indent="-256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Texto</a:t>
            </a:r>
          </a:p>
          <a:p>
            <a:pPr marL="557280" lvl="1" indent="-21384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lang="pt-BR" sz="2100" b="0" strike="noStrike" spc="-1">
                <a:solidFill>
                  <a:srgbClr val="000000"/>
                </a:solidFill>
                <a:latin typeface="Arial"/>
              </a:rPr>
              <a:t>CHAR</a:t>
            </a:r>
          </a:p>
          <a:p>
            <a:pPr marL="557280" lvl="1" indent="-21384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lang="pt-BR" sz="2100" b="0" strike="noStrike" spc="-1">
                <a:solidFill>
                  <a:srgbClr val="000000"/>
                </a:solidFill>
                <a:latin typeface="Arial"/>
              </a:rPr>
              <a:t>VARCHAR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pt-BR" sz="21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2914</TotalTime>
  <Words>1659</Words>
  <Application>Microsoft Office PowerPoint</Application>
  <PresentationFormat>Personalizar</PresentationFormat>
  <Paragraphs>337</Paragraphs>
  <Slides>44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44</vt:i4>
      </vt:variant>
    </vt:vector>
  </HeadingPairs>
  <TitlesOfParts>
    <vt:vector size="53" baseType="lpstr">
      <vt:lpstr>Arial</vt:lpstr>
      <vt:lpstr>Arial (Títulos)</vt:lpstr>
      <vt:lpstr>Courier New</vt:lpstr>
      <vt:lpstr>DejaVu Sans</vt:lpstr>
      <vt:lpstr>Symbol</vt:lpstr>
      <vt:lpstr>Times New Roman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ORIENTAÇÃO A OBJETOS</dc:title>
  <dc:subject/>
  <dc:creator>Alessandro</dc:creator>
  <dc:description/>
  <cp:lastModifiedBy>Alessandro Ap. Antonio</cp:lastModifiedBy>
  <cp:revision>244</cp:revision>
  <dcterms:created xsi:type="dcterms:W3CDTF">2010-08-09T21:49:30Z</dcterms:created>
  <dcterms:modified xsi:type="dcterms:W3CDTF">2018-07-29T19:47:41Z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Personalizar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43</vt:i4>
  </property>
</Properties>
</file>