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Mukta Light" panose="020B0604020202020204" charset="0"/>
      <p:regular r:id="rId11"/>
    </p:embeddedFont>
    <p:embeddedFont>
      <p:font typeface="Prompt Medium" panose="00000600000000000000" pitchFamily="2" charset="-34"/>
      <p:regular r:id="rId1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90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229647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Simulatore Polizze Reale ITES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038362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Un'applicazione web interattiva per il calcolo preventivi di polizze assicurative. Progettata con approccio modulare e responsive per un'esperienza utente ottimale.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551961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57" y="5527238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68716" y="5501164"/>
            <a:ext cx="282666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AD8E9"/>
                </a:solidFill>
                <a:latin typeface="Mukta Bold" pitchFamily="34" charset="0"/>
                <a:ea typeface="Mukta Bold" pitchFamily="34" charset="-122"/>
                <a:cs typeface="Mukta Bold" pitchFamily="34" charset="-120"/>
              </a:rPr>
              <a:t>By Alessandro Ganzit</a:t>
            </a:r>
            <a:endParaRPr lang="en-US" sz="2400" dirty="0"/>
          </a:p>
        </p:txBody>
      </p:sp>
      <p:pic>
        <p:nvPicPr>
          <p:cNvPr id="13" name="Immagine 12" descr="Immagine che contiene Carattere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7AF1D3F-B987-898C-45EF-F729A8855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1" y="1733550"/>
            <a:ext cx="4762500" cy="47625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6489770-9F96-3DEF-9E9C-05CAE88E9151}"/>
              </a:ext>
            </a:extLst>
          </p:cNvPr>
          <p:cNvSpPr/>
          <p:nvPr/>
        </p:nvSpPr>
        <p:spPr>
          <a:xfrm>
            <a:off x="12879092" y="7361695"/>
            <a:ext cx="1658318" cy="7361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904399"/>
            <a:ext cx="576953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Funzionalità Principali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196048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46" y="2032397"/>
            <a:ext cx="329089" cy="4114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52680" y="20452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Autenticazione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7152680" y="253626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Accesso con credenziali personali e gestione sessioni sicura.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6350437" y="34250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46" y="3496985"/>
            <a:ext cx="329089" cy="4114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152680" y="35098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Simulatore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7152680" y="400085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Calcolo preventivi per polizze Auto, Casa e Vita.</a:t>
            </a:r>
            <a:endParaRPr lang="en-US" sz="1900" dirty="0"/>
          </a:p>
        </p:txBody>
      </p:sp>
      <p:sp>
        <p:nvSpPr>
          <p:cNvPr id="12" name="Shape 7"/>
          <p:cNvSpPr/>
          <p:nvPr/>
        </p:nvSpPr>
        <p:spPr>
          <a:xfrm>
            <a:off x="6350437" y="48896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46" y="4961573"/>
            <a:ext cx="329089" cy="41148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52680" y="49744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Storico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7152680" y="54654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Salvataggio e confronto delle simulazioni precedenti.</a:t>
            </a:r>
            <a:endParaRPr lang="en-US" sz="1900" dirty="0"/>
          </a:p>
        </p:txBody>
      </p:sp>
      <p:sp>
        <p:nvSpPr>
          <p:cNvPr id="16" name="Shape 10"/>
          <p:cNvSpPr/>
          <p:nvPr/>
        </p:nvSpPr>
        <p:spPr>
          <a:xfrm>
            <a:off x="6350437" y="635424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546" y="6426160"/>
            <a:ext cx="329089" cy="41148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152680" y="64390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Dashboard</a:t>
            </a:r>
            <a:endParaRPr lang="en-US" sz="2150" dirty="0"/>
          </a:p>
        </p:txBody>
      </p:sp>
      <p:sp>
        <p:nvSpPr>
          <p:cNvPr id="19" name="Text 12"/>
          <p:cNvSpPr/>
          <p:nvPr/>
        </p:nvSpPr>
        <p:spPr>
          <a:xfrm>
            <a:off x="7152680" y="693003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Statistiche aggregate e opportunità di risparmio.</a:t>
            </a:r>
            <a:endParaRPr lang="en-US" sz="1900" dirty="0"/>
          </a:p>
        </p:txBody>
      </p:sp>
      <p:pic>
        <p:nvPicPr>
          <p:cNvPr id="20" name="Immagine 19" descr="Immagine che contiene testo, schermata, aria aperta, neve&#10;&#10;Il contenuto generato dall'IA potrebbe non essere corretto.">
            <a:extLst>
              <a:ext uri="{FF2B5EF4-FFF2-40B4-BE49-F238E27FC236}">
                <a16:creationId xmlns:a16="http://schemas.microsoft.com/office/drawing/2014/main" id="{6BA8BB0D-37C2-5B73-134C-062814812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592" y="2733793"/>
            <a:ext cx="4204066" cy="5155149"/>
          </a:xfrm>
          <a:prstGeom prst="rect">
            <a:avLst/>
          </a:prstGeom>
        </p:spPr>
      </p:pic>
      <p:pic>
        <p:nvPicPr>
          <p:cNvPr id="22" name="Immagine 21" descr="Immagine che contiene testo, schermata, logo, Carattere&#10;&#10;Il contenuto generato dall'IA potrebbe non essere corretto.">
            <a:extLst>
              <a:ext uri="{FF2B5EF4-FFF2-40B4-BE49-F238E27FC236}">
                <a16:creationId xmlns:a16="http://schemas.microsoft.com/office/drawing/2014/main" id="{4E428762-1FD9-E32B-A307-ED21FEB2C5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05" y="278973"/>
            <a:ext cx="2576575" cy="2041646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ED462333-D5D2-3779-E10D-103714D41CEB}"/>
              </a:ext>
            </a:extLst>
          </p:cNvPr>
          <p:cNvSpPr/>
          <p:nvPr/>
        </p:nvSpPr>
        <p:spPr>
          <a:xfrm>
            <a:off x="12578400" y="7360678"/>
            <a:ext cx="1994400" cy="7564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9364" y="670203"/>
            <a:ext cx="5450205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Simulatore di Polizze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64" y="1712714"/>
            <a:ext cx="1218605" cy="14623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23490" y="1956435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Selezione Polizza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923490" y="2441138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Scegli tra Auto, Casa o Vita.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364" y="3175040"/>
            <a:ext cx="1218605" cy="146232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23490" y="3418761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Inserimento Dati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923490" y="3903464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Compila i campi specifici per la polizza selezionata.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364" y="4637365"/>
            <a:ext cx="1218605" cy="146232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23490" y="4881086"/>
            <a:ext cx="270807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Calcolo Premio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923490" y="5365790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Elaborazione con moltiplicatori basati su vari fattori.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9364" y="6099691"/>
            <a:ext cx="1218605" cy="146232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923490" y="6343412"/>
            <a:ext cx="3100388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Visualizzazione Dettagli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923490" y="6828115"/>
            <a:ext cx="5853946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Esame di tutti i fattori che influenzano il premio.</a:t>
            </a:r>
            <a:endParaRPr lang="en-US" sz="1900" dirty="0"/>
          </a:p>
        </p:txBody>
      </p:sp>
      <p:pic>
        <p:nvPicPr>
          <p:cNvPr id="16" name="Immagine 15" descr="Immagine che contiene testo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DE6416E0-B479-8379-F973-6C8478989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546" y="241200"/>
            <a:ext cx="3708113" cy="7747200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541E5886-FFEA-DBD9-4DD1-FEC67AAEBBC3}"/>
              </a:ext>
            </a:extLst>
          </p:cNvPr>
          <p:cNvSpPr/>
          <p:nvPr/>
        </p:nvSpPr>
        <p:spPr>
          <a:xfrm>
            <a:off x="12880800" y="7509600"/>
            <a:ext cx="1612800" cy="626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70687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Gestione Storico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628090" y="1762958"/>
            <a:ext cx="30480" cy="5759648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2"/>
          <p:cNvSpPr/>
          <p:nvPr/>
        </p:nvSpPr>
        <p:spPr>
          <a:xfrm>
            <a:off x="6875324" y="2025372"/>
            <a:ext cx="740569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3"/>
          <p:cNvSpPr/>
          <p:nvPr/>
        </p:nvSpPr>
        <p:spPr>
          <a:xfrm>
            <a:off x="6350377" y="176295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86" y="1834872"/>
            <a:ext cx="329089" cy="4114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862530" y="18477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Salvataggio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7862530" y="2338745"/>
            <a:ext cx="590383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Memorizzazione automatica delle simulazioni in localStorage.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875324" y="3885009"/>
            <a:ext cx="740569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Shape 7"/>
          <p:cNvSpPr/>
          <p:nvPr/>
        </p:nvSpPr>
        <p:spPr>
          <a:xfrm>
            <a:off x="6350377" y="362259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486" y="3694509"/>
            <a:ext cx="329089" cy="4114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862530" y="370736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Visualizzazione</a:t>
            </a:r>
            <a:endParaRPr lang="en-US" sz="2150" dirty="0"/>
          </a:p>
        </p:txBody>
      </p:sp>
      <p:sp>
        <p:nvSpPr>
          <p:cNvPr id="14" name="Text 9"/>
          <p:cNvSpPr/>
          <p:nvPr/>
        </p:nvSpPr>
        <p:spPr>
          <a:xfrm>
            <a:off x="7862530" y="4198382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Consultazione delle simulazioni precedenti.</a:t>
            </a:r>
            <a:endParaRPr lang="en-US" sz="1900" dirty="0"/>
          </a:p>
        </p:txBody>
      </p:sp>
      <p:sp>
        <p:nvSpPr>
          <p:cNvPr id="15" name="Shape 10"/>
          <p:cNvSpPr/>
          <p:nvPr/>
        </p:nvSpPr>
        <p:spPr>
          <a:xfrm>
            <a:off x="6875324" y="5349597"/>
            <a:ext cx="740569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1"/>
          <p:cNvSpPr/>
          <p:nvPr/>
        </p:nvSpPr>
        <p:spPr>
          <a:xfrm>
            <a:off x="6350377" y="508718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486" y="5159097"/>
            <a:ext cx="329089" cy="41148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862530" y="51719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Confronto</a:t>
            </a:r>
            <a:endParaRPr lang="en-US" sz="2150" dirty="0"/>
          </a:p>
        </p:txBody>
      </p:sp>
      <p:sp>
        <p:nvSpPr>
          <p:cNvPr id="19" name="Text 13"/>
          <p:cNvSpPr/>
          <p:nvPr/>
        </p:nvSpPr>
        <p:spPr>
          <a:xfrm>
            <a:off x="7862530" y="5662970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Analisi comparativa tra diverse simulazioni.</a:t>
            </a:r>
            <a:endParaRPr lang="en-US" sz="1900" dirty="0"/>
          </a:p>
        </p:txBody>
      </p:sp>
      <p:sp>
        <p:nvSpPr>
          <p:cNvPr id="20" name="Shape 14"/>
          <p:cNvSpPr/>
          <p:nvPr/>
        </p:nvSpPr>
        <p:spPr>
          <a:xfrm>
            <a:off x="6875324" y="6814185"/>
            <a:ext cx="740569" cy="3048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Shape 15"/>
          <p:cNvSpPr/>
          <p:nvPr/>
        </p:nvSpPr>
        <p:spPr>
          <a:xfrm>
            <a:off x="6350377" y="65517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486" y="6623685"/>
            <a:ext cx="329089" cy="41148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862530" y="663654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Esportazione</a:t>
            </a:r>
            <a:endParaRPr lang="en-US" sz="2150" dirty="0"/>
          </a:p>
        </p:txBody>
      </p:sp>
      <p:sp>
        <p:nvSpPr>
          <p:cNvPr id="24" name="Text 17"/>
          <p:cNvSpPr/>
          <p:nvPr/>
        </p:nvSpPr>
        <p:spPr>
          <a:xfrm>
            <a:off x="7862530" y="7127557"/>
            <a:ext cx="590383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Download dei dati in formato JSON.</a:t>
            </a:r>
            <a:endParaRPr lang="en-US" sz="1900" dirty="0"/>
          </a:p>
        </p:txBody>
      </p:sp>
      <p:pic>
        <p:nvPicPr>
          <p:cNvPr id="25" name="Immagine 24" descr="Immagine che contiene testo, schermata, cartello&#10;&#10;Il contenuto generato dall'IA potrebbe non essere corretto.">
            <a:extLst>
              <a:ext uri="{FF2B5EF4-FFF2-40B4-BE49-F238E27FC236}">
                <a16:creationId xmlns:a16="http://schemas.microsoft.com/office/drawing/2014/main" id="{07B643D4-9FAC-DD05-5783-FD699EC4E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67" y="706874"/>
            <a:ext cx="4277322" cy="6620799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FECCFEE1-AAC6-AEC1-8B02-18CCDCCE816C}"/>
              </a:ext>
            </a:extLst>
          </p:cNvPr>
          <p:cNvSpPr/>
          <p:nvPr/>
        </p:nvSpPr>
        <p:spPr>
          <a:xfrm>
            <a:off x="12823200" y="7522606"/>
            <a:ext cx="1713600" cy="6061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616" y="577215"/>
            <a:ext cx="4664631" cy="583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Architettura Tecnica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8" y="1580078"/>
            <a:ext cx="1302901" cy="117288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70" y="2126456"/>
            <a:ext cx="295156" cy="3689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86206" y="1789986"/>
            <a:ext cx="232802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RealeUI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4886206" y="2207300"/>
            <a:ext cx="2328029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Gestione interfaccia utente</a:t>
            </a:r>
            <a:endParaRPr lang="en-US" sz="1650" dirty="0"/>
          </a:p>
        </p:txBody>
      </p:sp>
      <p:sp>
        <p:nvSpPr>
          <p:cNvPr id="7" name="Shape 3"/>
          <p:cNvSpPr/>
          <p:nvPr/>
        </p:nvSpPr>
        <p:spPr>
          <a:xfrm>
            <a:off x="4728686" y="2769632"/>
            <a:ext cx="9114711" cy="11430"/>
          </a:xfrm>
          <a:prstGeom prst="roundRect">
            <a:avLst>
              <a:gd name="adj" fmla="val 77132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888" y="2805351"/>
            <a:ext cx="2605802" cy="1172885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7151" y="3207306"/>
            <a:ext cx="295156" cy="3689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37597" y="3015258"/>
            <a:ext cx="2272665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RealeApp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5537597" y="3432572"/>
            <a:ext cx="227266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Coordinamento tra moduli</a:t>
            </a:r>
            <a:endParaRPr lang="en-US" sz="1650" dirty="0"/>
          </a:p>
        </p:txBody>
      </p:sp>
      <p:sp>
        <p:nvSpPr>
          <p:cNvPr id="12" name="Shape 6"/>
          <p:cNvSpPr/>
          <p:nvPr/>
        </p:nvSpPr>
        <p:spPr>
          <a:xfrm>
            <a:off x="5380077" y="3994904"/>
            <a:ext cx="8463320" cy="11430"/>
          </a:xfrm>
          <a:prstGeom prst="roundRect">
            <a:avLst>
              <a:gd name="adj" fmla="val 77132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378" y="4030623"/>
            <a:ext cx="3908822" cy="117288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151" y="4432578"/>
            <a:ext cx="295156" cy="3689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89107" y="4240530"/>
            <a:ext cx="175664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RealeCalculator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6189107" y="4657844"/>
            <a:ext cx="1756648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Logica di calcolo</a:t>
            </a:r>
            <a:endParaRPr lang="en-US" sz="1650" dirty="0"/>
          </a:p>
        </p:txBody>
      </p:sp>
      <p:sp>
        <p:nvSpPr>
          <p:cNvPr id="17" name="Shape 9"/>
          <p:cNvSpPr/>
          <p:nvPr/>
        </p:nvSpPr>
        <p:spPr>
          <a:xfrm>
            <a:off x="6031587" y="5220176"/>
            <a:ext cx="7811810" cy="11430"/>
          </a:xfrm>
          <a:prstGeom prst="roundRect">
            <a:avLst>
              <a:gd name="adj" fmla="val 77132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8987" y="5255895"/>
            <a:ext cx="5211723" cy="117288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7270" y="5657850"/>
            <a:ext cx="295156" cy="36897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40617" y="5465802"/>
            <a:ext cx="1493163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RealeStorage</a:t>
            </a:r>
            <a:endParaRPr lang="en-US" sz="1800" dirty="0"/>
          </a:p>
        </p:txBody>
      </p:sp>
      <p:sp>
        <p:nvSpPr>
          <p:cNvPr id="21" name="Text 11"/>
          <p:cNvSpPr/>
          <p:nvPr/>
        </p:nvSpPr>
        <p:spPr>
          <a:xfrm>
            <a:off x="6840617" y="5883116"/>
            <a:ext cx="149316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Persistenza dati</a:t>
            </a:r>
            <a:endParaRPr lang="en-US" sz="1650" dirty="0"/>
          </a:p>
        </p:txBody>
      </p:sp>
      <p:sp>
        <p:nvSpPr>
          <p:cNvPr id="22" name="Shape 12"/>
          <p:cNvSpPr/>
          <p:nvPr/>
        </p:nvSpPr>
        <p:spPr>
          <a:xfrm>
            <a:off x="6683097" y="6445448"/>
            <a:ext cx="7160300" cy="11430"/>
          </a:xfrm>
          <a:prstGeom prst="roundRect">
            <a:avLst>
              <a:gd name="adj" fmla="val 771320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477" y="6481167"/>
            <a:ext cx="6514743" cy="1172885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7151" y="6883122"/>
            <a:ext cx="295156" cy="368975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92127" y="6691074"/>
            <a:ext cx="1863566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RealeAuth</a:t>
            </a:r>
            <a:endParaRPr lang="en-US" sz="1800" dirty="0"/>
          </a:p>
        </p:txBody>
      </p:sp>
      <p:sp>
        <p:nvSpPr>
          <p:cNvPr id="26" name="Text 14"/>
          <p:cNvSpPr/>
          <p:nvPr/>
        </p:nvSpPr>
        <p:spPr>
          <a:xfrm>
            <a:off x="7492127" y="7108388"/>
            <a:ext cx="186356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Autenticazione utenti</a:t>
            </a:r>
            <a:endParaRPr lang="en-US" sz="165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0AD5AA8-BCA6-1FCF-4A40-2FB0F8E79F70}"/>
              </a:ext>
            </a:extLst>
          </p:cNvPr>
          <p:cNvSpPr/>
          <p:nvPr/>
        </p:nvSpPr>
        <p:spPr>
          <a:xfrm>
            <a:off x="12772800" y="7528230"/>
            <a:ext cx="1742400" cy="62217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65490"/>
            <a:ext cx="658153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Pattern di Progettazione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2121575"/>
            <a:ext cx="3584615" cy="2990374"/>
          </a:xfrm>
          <a:prstGeom prst="roundRect">
            <a:avLst>
              <a:gd name="adj" fmla="val 346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5" name="Text 2"/>
          <p:cNvSpPr/>
          <p:nvPr/>
        </p:nvSpPr>
        <p:spPr>
          <a:xfrm>
            <a:off x="1126093" y="23836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Pattern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26093" y="2874645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Componenti incapsulati in oggetti con responsabilità specifiche. Garantisce separazione delle funzionalità e manutenibilità del codice.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121575"/>
            <a:ext cx="3584615" cy="2990374"/>
          </a:xfrm>
          <a:prstGeom prst="roundRect">
            <a:avLst>
              <a:gd name="adj" fmla="val 3468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8" name="Text 5"/>
          <p:cNvSpPr/>
          <p:nvPr/>
        </p:nvSpPr>
        <p:spPr>
          <a:xfrm>
            <a:off x="4957524" y="23836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IIFE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57524" y="2874645"/>
            <a:ext cx="30605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Immediately Invoked Function Expression utilizzata in RealeAuth. Protegge i dati sensibili isolandoli dal contesto globale.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358765"/>
            <a:ext cx="7415927" cy="1805226"/>
          </a:xfrm>
          <a:prstGeom prst="roundRect">
            <a:avLst>
              <a:gd name="adj" fmla="val 5744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1" name="Text 8"/>
          <p:cNvSpPr/>
          <p:nvPr/>
        </p:nvSpPr>
        <p:spPr>
          <a:xfrm>
            <a:off x="1126093" y="562082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Event Delegation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126093" y="6111835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Gestione efficiente degli eventi utente. Migliora le performance riducendo il numero di listener attivi.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718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Responsive Design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446734"/>
            <a:ext cx="4095036" cy="25309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2862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Desktop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5777270"/>
            <a:ext cx="4095036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Layout ottimizzato per schermi ampi. Visualizzazione completa di tutte le funzionalità.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682" y="2446734"/>
            <a:ext cx="4095036" cy="25309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67682" y="52862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Tablet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67682" y="5777270"/>
            <a:ext cx="409503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Disposizione adattiva degli elementi. Mantiene tutte le funzionalità principali.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328" y="2453934"/>
            <a:ext cx="4095036" cy="25309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1328" y="52862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Mobile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671328" y="5777270"/>
            <a:ext cx="4095036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Design mobile-first. Ottimizzato per l'interazione touch e la visualizzazione su piccoli schermi.</a:t>
            </a:r>
            <a:endParaRPr lang="en-US" sz="190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F40D4A2-79DB-2E20-C244-8E0176F06C74}"/>
              </a:ext>
            </a:extLst>
          </p:cNvPr>
          <p:cNvSpPr/>
          <p:nvPr/>
        </p:nvSpPr>
        <p:spPr>
          <a:xfrm>
            <a:off x="12414528" y="7610400"/>
            <a:ext cx="2122272" cy="561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18667"/>
            <a:ext cx="621506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Vantaggi e Conclusioni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2395418" y="29694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Modularità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460433"/>
            <a:ext cx="42745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Architettura che separa le responsabilità. Favorisce manutenibilità e sviluppi futuri.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03" y="2898219"/>
            <a:ext cx="3612594" cy="3612594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77151" y="3166467"/>
            <a:ext cx="617220" cy="617220"/>
          </a:xfrm>
          <a:prstGeom prst="roundRect">
            <a:avLst>
              <a:gd name="adj" fmla="val 148000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934" y="3301484"/>
            <a:ext cx="277654" cy="34718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91782" y="29694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Responsività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9491782" y="3460433"/>
            <a:ext cx="42745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Design adattivo per tutti i dispositivi. Garantisce accessibilità universale.</a:t>
            </a:r>
            <a:endParaRPr lang="en-US" sz="19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03" y="2898219"/>
            <a:ext cx="3612594" cy="3612594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8235910" y="3166467"/>
            <a:ext cx="617220" cy="617220"/>
          </a:xfrm>
          <a:prstGeom prst="roundRect">
            <a:avLst>
              <a:gd name="adj" fmla="val 148000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5693" y="3301484"/>
            <a:ext cx="277654" cy="34718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91782" y="47633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Usabilità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9491782" y="5254347"/>
            <a:ext cx="42745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Interfaccia intuitiva con feedback visuale. Rende semplice la navigazione tra le funzionalità.</a:t>
            </a:r>
            <a:endParaRPr lang="en-US" sz="19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903" y="2898219"/>
            <a:ext cx="3612594" cy="3612594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8235910" y="5625227"/>
            <a:ext cx="617220" cy="617220"/>
          </a:xfrm>
          <a:prstGeom prst="roundRect">
            <a:avLst>
              <a:gd name="adj" fmla="val 148000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5693" y="5760244"/>
            <a:ext cx="277654" cy="347186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395418" y="47633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Scalabilità</a:t>
            </a:r>
            <a:endParaRPr lang="en-US" sz="2150" dirty="0"/>
          </a:p>
        </p:txBody>
      </p:sp>
      <p:sp>
        <p:nvSpPr>
          <p:cNvPr id="19" name="Text 11"/>
          <p:cNvSpPr/>
          <p:nvPr/>
        </p:nvSpPr>
        <p:spPr>
          <a:xfrm>
            <a:off x="864037" y="5254347"/>
            <a:ext cx="427458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Struttura pronta per espansioni future. Facilita l'aggiunta di nuove tipologie di polizze.</a:t>
            </a:r>
            <a:endParaRPr lang="en-US" sz="190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8903" y="2898219"/>
            <a:ext cx="3612594" cy="3612594"/>
          </a:xfrm>
          <a:prstGeom prst="rect">
            <a:avLst/>
          </a:prstGeom>
        </p:spPr>
      </p:pic>
      <p:sp>
        <p:nvSpPr>
          <p:cNvPr id="21" name="Shape 12"/>
          <p:cNvSpPr/>
          <p:nvPr/>
        </p:nvSpPr>
        <p:spPr>
          <a:xfrm>
            <a:off x="5777151" y="5625227"/>
            <a:ext cx="617220" cy="617220"/>
          </a:xfrm>
          <a:prstGeom prst="roundRect">
            <a:avLst>
              <a:gd name="adj" fmla="val 148000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6934" y="5760244"/>
            <a:ext cx="277654" cy="347186"/>
          </a:xfrm>
          <a:prstGeom prst="rect">
            <a:avLst/>
          </a:prstGeom>
        </p:spPr>
      </p:pic>
      <p:sp>
        <p:nvSpPr>
          <p:cNvPr id="23" name="Rettangolo 22">
            <a:extLst>
              <a:ext uri="{FF2B5EF4-FFF2-40B4-BE49-F238E27FC236}">
                <a16:creationId xmlns:a16="http://schemas.microsoft.com/office/drawing/2014/main" id="{3A489E05-2020-80EE-46B3-0B92E8335949}"/>
              </a:ext>
            </a:extLst>
          </p:cNvPr>
          <p:cNvSpPr/>
          <p:nvPr/>
        </p:nvSpPr>
        <p:spPr>
          <a:xfrm>
            <a:off x="12866400" y="7567200"/>
            <a:ext cx="1684800" cy="597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332</Words>
  <Application>Microsoft Office PowerPoint</Application>
  <PresentationFormat>Personalizzato</PresentationFormat>
  <Paragraphs>72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Prompt Medium</vt:lpstr>
      <vt:lpstr>Mukta Light</vt:lpstr>
      <vt:lpstr>Arial</vt:lpstr>
      <vt:lpstr>Mukta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Alessandro Ganzit</cp:lastModifiedBy>
  <cp:revision>4</cp:revision>
  <dcterms:created xsi:type="dcterms:W3CDTF">2025-05-14T07:36:48Z</dcterms:created>
  <dcterms:modified xsi:type="dcterms:W3CDTF">2025-05-14T08:04:45Z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2025-05-14T07:47:13Z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adda75a0-0239-473b-a50d-0b6c89a028f3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