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4"/>
  </p:notesMasterIdLst>
  <p:handoutMasterIdLst>
    <p:handoutMasterId r:id="rId45"/>
  </p:handoutMasterIdLst>
  <p:sldIdLst>
    <p:sldId id="257" r:id="rId5"/>
    <p:sldId id="268" r:id="rId6"/>
    <p:sldId id="310" r:id="rId7"/>
    <p:sldId id="267" r:id="rId8"/>
    <p:sldId id="359" r:id="rId9"/>
    <p:sldId id="360" r:id="rId10"/>
    <p:sldId id="311" r:id="rId11"/>
    <p:sldId id="328" r:id="rId12"/>
    <p:sldId id="273" r:id="rId13"/>
    <p:sldId id="287" r:id="rId14"/>
    <p:sldId id="366" r:id="rId15"/>
    <p:sldId id="367" r:id="rId16"/>
    <p:sldId id="368" r:id="rId17"/>
    <p:sldId id="312" r:id="rId18"/>
    <p:sldId id="337" r:id="rId19"/>
    <p:sldId id="342" r:id="rId20"/>
    <p:sldId id="369" r:id="rId21"/>
    <p:sldId id="343" r:id="rId22"/>
    <p:sldId id="340" r:id="rId23"/>
    <p:sldId id="370" r:id="rId24"/>
    <p:sldId id="372" r:id="rId25"/>
    <p:sldId id="373" r:id="rId26"/>
    <p:sldId id="374" r:id="rId27"/>
    <p:sldId id="371" r:id="rId28"/>
    <p:sldId id="376" r:id="rId29"/>
    <p:sldId id="377" r:id="rId30"/>
    <p:sldId id="379" r:id="rId31"/>
    <p:sldId id="381" r:id="rId32"/>
    <p:sldId id="382" r:id="rId33"/>
    <p:sldId id="383" r:id="rId34"/>
    <p:sldId id="384" r:id="rId35"/>
    <p:sldId id="314" r:id="rId36"/>
    <p:sldId id="324" r:id="rId37"/>
    <p:sldId id="313" r:id="rId38"/>
    <p:sldId id="320" r:id="rId39"/>
    <p:sldId id="289" r:id="rId40"/>
    <p:sldId id="301" r:id="rId41"/>
    <p:sldId id="385" r:id="rId42"/>
    <p:sldId id="300" r:id="rId43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5349" autoAdjust="0"/>
  </p:normalViewPr>
  <p:slideViewPr>
    <p:cSldViewPr>
      <p:cViewPr varScale="1">
        <p:scale>
          <a:sx n="84" d="100"/>
          <a:sy n="84" d="100"/>
        </p:scale>
        <p:origin x="643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16/04/2019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16/04/2019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  <a:p>
            <a:r>
              <a:rPr lang="it-CH" dirty="0"/>
              <a:t>Gomes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275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0309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JQUERY per checkbox select</a:t>
            </a:r>
            <a:r>
              <a:rPr lang="en-US" baseline="0" dirty="0"/>
              <a:t> all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3955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8711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928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762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7882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valore</a:t>
            </a:r>
            <a:r>
              <a:rPr lang="en-US" baseline="0" dirty="0">
                <a:sym typeface="Wingdings" panose="05000000000000000000" pitchFamily="2" charset="2"/>
              </a:rPr>
              <a:t> radio button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20  </a:t>
            </a:r>
            <a:r>
              <a:rPr lang="en-US" baseline="0" dirty="0" err="1">
                <a:sym typeface="Wingdings" panose="05000000000000000000" pitchFamily="2" charset="2"/>
              </a:rPr>
              <a:t>valori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degli</a:t>
            </a:r>
            <a:r>
              <a:rPr lang="en-US" baseline="0" dirty="0">
                <a:sym typeface="Wingdings" panose="05000000000000000000" pitchFamily="2" charset="2"/>
              </a:rPr>
              <a:t> input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1  N° </a:t>
            </a:r>
            <a:r>
              <a:rPr lang="en-US" baseline="0" dirty="0" err="1">
                <a:sym typeface="Wingdings" panose="05000000000000000000" pitchFamily="2" charset="2"/>
              </a:rPr>
              <a:t>chiavi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1  </a:t>
            </a:r>
            <a:r>
              <a:rPr lang="en-US" baseline="0" dirty="0" err="1">
                <a:sym typeface="Wingdings" panose="05000000000000000000" pitchFamily="2" charset="2"/>
              </a:rPr>
              <a:t>Costo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totale</a:t>
            </a:r>
            <a:r>
              <a:rPr lang="en-US" baseline="0" dirty="0">
                <a:sym typeface="Wingdings" panose="05000000000000000000" pitchFamily="2" charset="2"/>
              </a:rPr>
              <a:t> CHF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1 FLAG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8952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9568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Stessa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per </a:t>
            </a:r>
            <a:r>
              <a:rPr lang="en-US" dirty="0" err="1"/>
              <a:t>estrapolare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allievi</a:t>
            </a:r>
            <a:r>
              <a:rPr lang="en-US" dirty="0"/>
              <a:t> </a:t>
            </a:r>
            <a:r>
              <a:rPr lang="en-US" dirty="0" err="1"/>
              <a:t>sbloccati</a:t>
            </a:r>
            <a:r>
              <a:rPr lang="en-US" dirty="0"/>
              <a:t> con piccolo </a:t>
            </a:r>
            <a:r>
              <a:rPr lang="en-US" dirty="0" err="1"/>
              <a:t>cambiamento</a:t>
            </a:r>
            <a:r>
              <a:rPr lang="en-US" baseline="0" dirty="0"/>
              <a:t> </a:t>
            </a:r>
            <a:r>
              <a:rPr lang="en-US" baseline="0" dirty="0" err="1"/>
              <a:t>alla</a:t>
            </a:r>
            <a:r>
              <a:rPr lang="en-US" baseline="0" dirty="0"/>
              <a:t> select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183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7269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028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0278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7502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richiesta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>
                <a:sym typeface="Wingdings" panose="05000000000000000000" pitchFamily="2" charset="2"/>
              </a:rPr>
              <a:t>asincrona, </a:t>
            </a:r>
            <a:r>
              <a:rPr lang="en-US" baseline="0" dirty="0" err="1">
                <a:sym typeface="Wingdings" panose="05000000000000000000" pitchFamily="2" charset="2"/>
              </a:rPr>
              <a:t>programma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bloccato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momentaneamente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7668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TC-004 </a:t>
            </a:r>
            <a:r>
              <a:rPr lang="it-CH" dirty="0">
                <a:sym typeface="Wingdings" panose="05000000000000000000" pitchFamily="2" charset="2"/>
              </a:rPr>
              <a:t> Test</a:t>
            </a:r>
            <a:r>
              <a:rPr lang="it-CH" baseline="0" dirty="0">
                <a:sym typeface="Wingdings" panose="05000000000000000000" pitchFamily="2" charset="2"/>
              </a:rPr>
              <a:t> gestione nuove richieste</a:t>
            </a:r>
            <a:endParaRPr lang="it-CH" dirty="0">
              <a:sym typeface="Wingdings" panose="05000000000000000000" pitchFamily="2" charset="2"/>
            </a:endParaRPr>
          </a:p>
          <a:p>
            <a:r>
              <a:rPr lang="it-CH" dirty="0">
                <a:sym typeface="Wingdings" panose="05000000000000000000" pitchFamily="2" charset="2"/>
              </a:rPr>
              <a:t>TC-005</a:t>
            </a:r>
            <a:r>
              <a:rPr lang="it-CH" baseline="0" dirty="0">
                <a:sym typeface="Wingdings" panose="05000000000000000000" pitchFamily="2" charset="2"/>
              </a:rPr>
              <a:t>  Test pagina statistiche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5871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0611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2216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0977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065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486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563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375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760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4022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  <a:p>
            <a:r>
              <a:rPr lang="it-CH" dirty="0"/>
              <a:t>Gomes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606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EF9B-A500-41B6-8F1C-893813E9A898}" type="datetime1">
              <a:rPr lang="it-IT" smtClean="0"/>
              <a:pPr/>
              <a:t>16/04/2019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0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4BBD-5BEA-4971-A6C4-42E94AF7CB5F}" type="datetime1">
              <a:rPr lang="it-IT" smtClean="0"/>
              <a:pPr/>
              <a:t>16/04/2019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46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6645-DD8C-4009-9A84-A4AD56EB55A9}" type="datetime1">
              <a:rPr lang="it-IT" smtClean="0"/>
              <a:pPr/>
              <a:t>16/04/2019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69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C961-63CE-49AB-921E-1CE3DDEFC80A}" type="datetime1">
              <a:rPr lang="it-IT" smtClean="0"/>
              <a:pPr/>
              <a:t>16/04/2019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66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6F5F-3C86-4285-A86F-35EFBBDD7800}" type="datetime1">
              <a:rPr lang="it-IT" smtClean="0"/>
              <a:pPr/>
              <a:t>16/04/2019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4"/>
            <a:ext cx="4936474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34E-14EC-4041-A597-EE22FC16794F}" type="datetime1">
              <a:rPr lang="it-IT" smtClean="0"/>
              <a:pPr/>
              <a:t>16/04/2019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345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192-1BF7-4994-9CBA-74265F19F4C1}" type="datetime1">
              <a:rPr lang="it-IT" smtClean="0"/>
              <a:pPr/>
              <a:t>16/04/2019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DD40-7EBA-46D0-A855-62759524AC7A}" type="datetime1">
              <a:rPr lang="it-IT" smtClean="0"/>
              <a:pPr/>
              <a:t>16/04/2019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490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6645-DD8C-4009-9A84-A4AD56EB55A9}" type="datetime1">
              <a:rPr lang="it-IT" smtClean="0"/>
              <a:pPr/>
              <a:t>16/04/2019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107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1F9867D3-FC26-40B1-8BB9-B19FF8D6CD45}" type="datetime1">
              <a:rPr lang="it-IT" smtClean="0"/>
              <a:pPr/>
              <a:t>16/04/2019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74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E21F-92EE-4289-AFFB-9252D957F459}" type="datetime1">
              <a:rPr lang="it-IT" smtClean="0"/>
              <a:pPr/>
              <a:t>16/04/2019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3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16/04/2019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462136"/>
          </a:xfrm>
        </p:spPr>
        <p:txBody>
          <a:bodyPr rtlCol="0">
            <a:normAutofit/>
          </a:bodyPr>
          <a:lstStyle/>
          <a:p>
            <a:r>
              <a:rPr lang="it-CH" dirty="0"/>
              <a:t>Gestione traffico veicolare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CH" dirty="0"/>
              <a:t>Autore: Alessandro Gomes I4AC</a:t>
            </a:r>
          </a:p>
          <a:p>
            <a:r>
              <a:rPr lang="it-CH" dirty="0"/>
              <a:t>Docente responsabile: Massimo sartori</a:t>
            </a:r>
          </a:p>
          <a:p>
            <a:r>
              <a:rPr lang="it-CH" dirty="0"/>
              <a:t>Scuola Arti e Mestieri Trevano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/>
          <a:lstStyle/>
          <a:p>
            <a:pPr algn="ctr"/>
            <a:r>
              <a:rPr lang="it-IT" b="1" dirty="0"/>
              <a:t>Progettazione</a:t>
            </a:r>
            <a:br>
              <a:rPr lang="it-IT" b="1" dirty="0"/>
            </a:br>
            <a:r>
              <a:rPr lang="it-IT" b="1" dirty="0"/>
              <a:t>formulario</a:t>
            </a:r>
            <a:endParaRPr lang="it-CH" b="1" dirty="0"/>
          </a:p>
        </p:txBody>
      </p:sp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116632"/>
            <a:ext cx="7848872" cy="6624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288311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/>
          <a:lstStyle/>
          <a:p>
            <a:pPr algn="ctr"/>
            <a:r>
              <a:rPr lang="it-IT" b="1" dirty="0"/>
              <a:t>Progettazione</a:t>
            </a:r>
            <a:br>
              <a:rPr lang="it-IT" b="1" dirty="0"/>
            </a:br>
            <a:r>
              <a:rPr lang="it-IT" dirty="0"/>
              <a:t>gestione delle chiavi</a:t>
            </a:r>
            <a:endParaRPr lang="it-CH" b="1" dirty="0"/>
          </a:p>
        </p:txBody>
      </p:sp>
      <p:pic>
        <p:nvPicPr>
          <p:cNvPr id="4" name="Immagin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0"/>
            <a:ext cx="8110637" cy="3573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magin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29" y="3593215"/>
            <a:ext cx="8113596" cy="3264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866068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/>
          <a:lstStyle/>
          <a:p>
            <a:pPr algn="ctr"/>
            <a:r>
              <a:rPr lang="it-IT" b="1" dirty="0"/>
              <a:t>Progettazione</a:t>
            </a:r>
            <a:br>
              <a:rPr lang="it-IT" b="1" dirty="0"/>
            </a:br>
            <a:r>
              <a:rPr lang="it-IT" dirty="0"/>
              <a:t>gestione statistiche</a:t>
            </a:r>
            <a:endParaRPr lang="it-CH" b="1" dirty="0"/>
          </a:p>
        </p:txBody>
      </p:sp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3" y="116632"/>
            <a:ext cx="7848873" cy="6624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985899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/>
          <a:lstStyle/>
          <a:p>
            <a:pPr algn="ctr"/>
            <a:r>
              <a:rPr lang="it-IT" b="1" dirty="0"/>
              <a:t>Progettazione</a:t>
            </a:r>
            <a:br>
              <a:rPr lang="it-IT" b="1" dirty="0"/>
            </a:br>
            <a:r>
              <a:rPr lang="it-IT" dirty="0"/>
              <a:t>gestione storico e amministratori</a:t>
            </a:r>
            <a:endParaRPr lang="it-CH" b="1" dirty="0"/>
          </a:p>
        </p:txBody>
      </p:sp>
      <p:pic>
        <p:nvPicPr>
          <p:cNvPr id="4" name="Immagin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7" y="3849"/>
            <a:ext cx="8110637" cy="3641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magin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978" y="3645024"/>
            <a:ext cx="8092845" cy="3212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672547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66020" y="2708920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Implementazione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904493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1764" y="1844824"/>
            <a:ext cx="3394884" cy="2286000"/>
          </a:xfrm>
        </p:spPr>
        <p:txBody>
          <a:bodyPr>
            <a:normAutofit/>
          </a:bodyPr>
          <a:lstStyle/>
          <a:p>
            <a:pPr algn="ctr"/>
            <a:r>
              <a:rPr lang="it-CH" b="1" dirty="0"/>
              <a:t>Implementazione</a:t>
            </a:r>
            <a:br>
              <a:rPr lang="it-CH" b="1" dirty="0"/>
            </a:br>
            <a:r>
              <a:rPr lang="it-CH" b="1" dirty="0"/>
              <a:t>Formulario</a:t>
            </a:r>
            <a:endParaRPr lang="en-US" b="1" dirty="0"/>
          </a:p>
        </p:txBody>
      </p:sp>
      <p:pic>
        <p:nvPicPr>
          <p:cNvPr id="7" name="Segnaposto contenuto 6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0"/>
            <a:ext cx="8110637" cy="3429000"/>
          </a:xfrm>
          <a:prstGeom prst="rect">
            <a:avLst/>
          </a:prstGeom>
          <a:ln>
            <a:noFill/>
          </a:ln>
        </p:spPr>
      </p:pic>
      <p:pic>
        <p:nvPicPr>
          <p:cNvPr id="8" name="Immagin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7" y="3429000"/>
            <a:ext cx="8110637" cy="3429000"/>
          </a:xfrm>
          <a:prstGeom prst="rect">
            <a:avLst/>
          </a:prstGeom>
          <a:ln>
            <a:noFill/>
          </a:ln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7" y="0"/>
            <a:ext cx="8105166" cy="3429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2715" y="1700808"/>
            <a:ext cx="8110638" cy="45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040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1764" y="1844824"/>
            <a:ext cx="3394884" cy="2286000"/>
          </a:xfrm>
        </p:spPr>
        <p:txBody>
          <a:bodyPr>
            <a:normAutofit/>
          </a:bodyPr>
          <a:lstStyle/>
          <a:p>
            <a:pPr algn="ctr"/>
            <a:r>
              <a:rPr lang="it-CH" b="1" dirty="0"/>
              <a:t>Implementazione</a:t>
            </a:r>
            <a:br>
              <a:rPr lang="it-CH" b="1" dirty="0"/>
            </a:br>
            <a:r>
              <a:rPr lang="it-CH" b="1" dirty="0"/>
              <a:t>Formulario</a:t>
            </a:r>
            <a:br>
              <a:rPr lang="it-CH" b="1" dirty="0"/>
            </a:br>
            <a:r>
              <a:rPr lang="it-CH" b="1" dirty="0"/>
              <a:t>JS</a:t>
            </a:r>
            <a:endParaRPr lang="en-US" b="1" dirty="0"/>
          </a:p>
        </p:txBody>
      </p:sp>
      <p:pic>
        <p:nvPicPr>
          <p:cNvPr id="4" name="Immagin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078187" y="0"/>
            <a:ext cx="811063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261436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1764" y="1844824"/>
            <a:ext cx="3394884" cy="2286000"/>
          </a:xfrm>
        </p:spPr>
        <p:txBody>
          <a:bodyPr>
            <a:normAutofit/>
          </a:bodyPr>
          <a:lstStyle/>
          <a:p>
            <a:pPr algn="ctr"/>
            <a:r>
              <a:rPr lang="it-CH" b="1" dirty="0"/>
              <a:t>Implementazione</a:t>
            </a:r>
            <a:br>
              <a:rPr lang="it-CH" b="1" dirty="0"/>
            </a:br>
            <a:r>
              <a:rPr lang="it-CH" b="1" dirty="0"/>
              <a:t>Formulario</a:t>
            </a:r>
            <a:br>
              <a:rPr lang="it-CH" b="1" dirty="0"/>
            </a:br>
            <a:r>
              <a:rPr lang="it-CH" b="1" dirty="0"/>
              <a:t>JS</a:t>
            </a:r>
            <a:endParaRPr lang="en-US" b="1" dirty="0"/>
          </a:p>
        </p:txBody>
      </p:sp>
      <p:pic>
        <p:nvPicPr>
          <p:cNvPr id="5" name="Immagin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78188" y="2420888"/>
            <a:ext cx="8110637" cy="2780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078187" y="620688"/>
            <a:ext cx="8110637" cy="5832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295328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1764" y="1844824"/>
            <a:ext cx="3394884" cy="2286000"/>
          </a:xfrm>
        </p:spPr>
        <p:txBody>
          <a:bodyPr>
            <a:normAutofit/>
          </a:bodyPr>
          <a:lstStyle/>
          <a:p>
            <a:pPr algn="ctr"/>
            <a:r>
              <a:rPr lang="it-CH" b="1" dirty="0"/>
              <a:t>Implementazione</a:t>
            </a:r>
            <a:br>
              <a:rPr lang="it-CH" b="1" dirty="0"/>
            </a:br>
            <a:r>
              <a:rPr lang="it-CH" b="1" dirty="0"/>
              <a:t>Formulario</a:t>
            </a:r>
            <a:br>
              <a:rPr lang="it-CH" b="1" dirty="0"/>
            </a:br>
            <a:r>
              <a:rPr lang="it-CH" b="1" dirty="0"/>
              <a:t>JS</a:t>
            </a:r>
            <a:endParaRPr lang="en-US" b="1" dirty="0"/>
          </a:p>
        </p:txBody>
      </p:sp>
      <p:pic>
        <p:nvPicPr>
          <p:cNvPr id="4" name="Immagine 3"/>
          <p:cNvPicPr/>
          <p:nvPr/>
        </p:nvPicPr>
        <p:blipFill rotWithShape="1">
          <a:blip r:embed="rId3"/>
          <a:srcRect t="451"/>
          <a:stretch/>
        </p:blipFill>
        <p:spPr bwMode="auto">
          <a:xfrm>
            <a:off x="4150195" y="20960"/>
            <a:ext cx="8038629" cy="683704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194" y="2627784"/>
            <a:ext cx="8038629" cy="720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9437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Implementazione – Controllo login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95" y="1844824"/>
            <a:ext cx="10055780" cy="3096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94" y="5085184"/>
            <a:ext cx="10439797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3425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Indice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4654252" y="2492896"/>
            <a:ext cx="10055781" cy="4023360"/>
          </a:xfrm>
        </p:spPr>
        <p:txBody>
          <a:bodyPr rtlCol="0">
            <a:normAutofit/>
          </a:bodyPr>
          <a:lstStyle/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Analisi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Progettazione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Implementazione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Test</a:t>
            </a:r>
          </a:p>
          <a:p>
            <a:pPr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Ø"/>
            </a:pPr>
            <a:r>
              <a:rPr lang="it-IT" sz="2400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1764" y="1844824"/>
            <a:ext cx="3394884" cy="2286000"/>
          </a:xfrm>
        </p:spPr>
        <p:txBody>
          <a:bodyPr>
            <a:normAutofit/>
          </a:bodyPr>
          <a:lstStyle/>
          <a:p>
            <a:pPr algn="ctr"/>
            <a:r>
              <a:rPr lang="it-CH" b="1" dirty="0"/>
              <a:t>Implementazione</a:t>
            </a:r>
            <a:br>
              <a:rPr lang="it-CH" b="1" dirty="0"/>
            </a:br>
            <a:r>
              <a:rPr lang="it-CH" b="1" dirty="0"/>
              <a:t>Controllo duplicati</a:t>
            </a:r>
            <a:endParaRPr lang="en-US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907" y="0"/>
            <a:ext cx="8061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6501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1764" y="1844824"/>
            <a:ext cx="3394884" cy="2286000"/>
          </a:xfrm>
        </p:spPr>
        <p:txBody>
          <a:bodyPr>
            <a:normAutofit/>
          </a:bodyPr>
          <a:lstStyle/>
          <a:p>
            <a:pPr algn="ctr"/>
            <a:r>
              <a:rPr lang="it-CH" b="1" dirty="0"/>
              <a:t>Implementazione</a:t>
            </a:r>
            <a:br>
              <a:rPr lang="it-CH" b="1" dirty="0"/>
            </a:br>
            <a:r>
              <a:rPr lang="it-CH" b="1" dirty="0"/>
              <a:t>Salvataggio</a:t>
            </a:r>
            <a:endParaRPr lang="en-US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716" y="0"/>
            <a:ext cx="807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3706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1764" y="1844824"/>
            <a:ext cx="3394884" cy="2286000"/>
          </a:xfrm>
        </p:spPr>
        <p:txBody>
          <a:bodyPr>
            <a:normAutofit/>
          </a:bodyPr>
          <a:lstStyle/>
          <a:p>
            <a:pPr algn="ctr"/>
            <a:r>
              <a:rPr lang="it-CH" b="1" dirty="0"/>
              <a:t>Implementazione</a:t>
            </a:r>
            <a:br>
              <a:rPr lang="it-CH" b="1" dirty="0"/>
            </a:br>
            <a:r>
              <a:rPr lang="it-IT" dirty="0"/>
              <a:t>Gestione statistiche</a:t>
            </a:r>
            <a:endParaRPr lang="en-US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766" y="0"/>
            <a:ext cx="8121059" cy="465313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767" y="4653136"/>
            <a:ext cx="8121058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06404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1764" y="1844824"/>
            <a:ext cx="3394884" cy="2286000"/>
          </a:xfrm>
        </p:spPr>
        <p:txBody>
          <a:bodyPr>
            <a:normAutofit/>
          </a:bodyPr>
          <a:lstStyle/>
          <a:p>
            <a:pPr algn="ctr"/>
            <a:r>
              <a:rPr lang="it-CH" b="1" dirty="0"/>
              <a:t>Implementazione</a:t>
            </a:r>
            <a:br>
              <a:rPr lang="it-CH" b="1" dirty="0"/>
            </a:br>
            <a:r>
              <a:rPr lang="it-IT" dirty="0"/>
              <a:t>CSV import</a:t>
            </a:r>
            <a:endParaRPr lang="en-US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95" y="0"/>
            <a:ext cx="8038629" cy="68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3291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Implementazione – </a:t>
            </a:r>
            <a:r>
              <a:rPr lang="it-CH" dirty="0"/>
              <a:t>Gestione statistiche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42" y="1916832"/>
            <a:ext cx="11545283" cy="432048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52" y="2528351"/>
            <a:ext cx="6246226" cy="43892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42" y="3146746"/>
            <a:ext cx="11520600" cy="35426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4052" y="3680478"/>
            <a:ext cx="6246226" cy="46860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7868" y="1844824"/>
            <a:ext cx="10153128" cy="44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12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Implementazione – Gestione storico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" y="1835821"/>
            <a:ext cx="12143085" cy="382542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9" y="1858067"/>
            <a:ext cx="12143085" cy="380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512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1764" y="1844824"/>
            <a:ext cx="3394884" cy="2286000"/>
          </a:xfrm>
        </p:spPr>
        <p:txBody>
          <a:bodyPr>
            <a:normAutofit/>
          </a:bodyPr>
          <a:lstStyle/>
          <a:p>
            <a:pPr algn="ctr"/>
            <a:r>
              <a:rPr lang="it-CH" b="1" dirty="0"/>
              <a:t>Implementazione</a:t>
            </a:r>
            <a:br>
              <a:rPr lang="it-CH" b="1" dirty="0"/>
            </a:br>
            <a:r>
              <a:rPr lang="it-CH" b="1" dirty="0"/>
              <a:t>Gestione storico</a:t>
            </a:r>
            <a:endParaRPr lang="en-US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89" y="2808"/>
            <a:ext cx="8073766" cy="6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1221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1764" y="1844824"/>
            <a:ext cx="3394884" cy="2286000"/>
          </a:xfrm>
        </p:spPr>
        <p:txBody>
          <a:bodyPr>
            <a:normAutofit/>
          </a:bodyPr>
          <a:lstStyle/>
          <a:p>
            <a:pPr algn="ctr"/>
            <a:r>
              <a:rPr lang="it-CH" b="1" dirty="0"/>
              <a:t>Implementazione</a:t>
            </a:r>
            <a:br>
              <a:rPr lang="it-CH" b="1" dirty="0"/>
            </a:br>
            <a:r>
              <a:rPr lang="it-CH" b="1" dirty="0"/>
              <a:t>Gestione amministratori</a:t>
            </a:r>
            <a:endParaRPr lang="en-US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88" y="0"/>
            <a:ext cx="8110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33037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 - Gestione riconoscimento targhe (download)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endParaRPr lang="it-CH" sz="2800" dirty="0"/>
          </a:p>
          <a:p>
            <a:pPr marL="0" indent="0">
              <a:buClrTx/>
              <a:buNone/>
            </a:pPr>
            <a:endParaRPr lang="it-CH" sz="2800" dirty="0"/>
          </a:p>
          <a:p>
            <a:pPr marL="0" indent="0">
              <a:buClrTx/>
              <a:buNone/>
            </a:pPr>
            <a:endParaRPr lang="it-CH" sz="2800" dirty="0"/>
          </a:p>
          <a:p>
            <a:pPr marL="0" indent="0">
              <a:buClrTx/>
              <a:buNone/>
            </a:pPr>
            <a:endParaRPr lang="it-CH" sz="28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it-CH" sz="2800" dirty="0"/>
          </a:p>
        </p:txBody>
      </p:sp>
      <p:pic>
        <p:nvPicPr>
          <p:cNvPr id="3076" name="Picture 4" descr="Risultati immagini per ubuntu 16.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762" y="1890013"/>
            <a:ext cx="1871636" cy="132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magine correl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67" y="1890013"/>
            <a:ext cx="2287250" cy="127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ccia a destra 3"/>
          <p:cNvSpPr/>
          <p:nvPr/>
        </p:nvSpPr>
        <p:spPr>
          <a:xfrm>
            <a:off x="2926060" y="2260369"/>
            <a:ext cx="2448272" cy="52998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91" y="3256081"/>
            <a:ext cx="10502476" cy="88736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004" y="4237762"/>
            <a:ext cx="6840313" cy="49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 - Gestione riconoscimento targhe (template)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endParaRPr lang="it-CH" sz="2800" dirty="0"/>
          </a:p>
          <a:p>
            <a:pPr marL="0" indent="0">
              <a:buClrTx/>
              <a:buNone/>
            </a:pPr>
            <a:endParaRPr lang="it-CH" sz="2800" dirty="0"/>
          </a:p>
          <a:p>
            <a:pPr marL="0" indent="0">
              <a:buClrTx/>
              <a:buNone/>
            </a:pPr>
            <a:endParaRPr lang="it-CH" sz="2800" dirty="0"/>
          </a:p>
          <a:p>
            <a:pPr marL="0" indent="0">
              <a:buClrTx/>
              <a:buNone/>
            </a:pPr>
            <a:endParaRPr lang="it-CH" sz="28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it-CH" sz="2800" dirty="0"/>
          </a:p>
        </p:txBody>
      </p:sp>
      <p:sp>
        <p:nvSpPr>
          <p:cNvPr id="8" name="Rettangolo 7"/>
          <p:cNvSpPr/>
          <p:nvPr/>
        </p:nvSpPr>
        <p:spPr>
          <a:xfrm>
            <a:off x="189756" y="1845734"/>
            <a:ext cx="11881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800" dirty="0"/>
              <a:t>/</a:t>
            </a:r>
            <a:r>
              <a:rPr lang="it-CH" sz="2800" dirty="0" err="1"/>
              <a:t>usr</a:t>
            </a:r>
            <a:r>
              <a:rPr lang="it-CH" sz="2800" dirty="0"/>
              <a:t>/share/</a:t>
            </a:r>
            <a:r>
              <a:rPr lang="it-CH" sz="2800" dirty="0" err="1"/>
              <a:t>openalpr</a:t>
            </a:r>
            <a:r>
              <a:rPr lang="it-CH" sz="2800" dirty="0"/>
              <a:t>/</a:t>
            </a:r>
            <a:r>
              <a:rPr lang="it-CH" sz="2800" dirty="0" err="1"/>
              <a:t>runtime_data</a:t>
            </a:r>
            <a:r>
              <a:rPr lang="it-CH" sz="2800" dirty="0"/>
              <a:t> </a:t>
            </a:r>
          </a:p>
          <a:p>
            <a:pPr marL="952393" lvl="1" indent="-342900">
              <a:buFont typeface="Wingdings" panose="05000000000000000000" pitchFamily="2" charset="2"/>
              <a:buChar char="§"/>
            </a:pPr>
            <a:r>
              <a:rPr lang="it-CH" sz="2800" dirty="0" err="1"/>
              <a:t>Vim</a:t>
            </a:r>
            <a:r>
              <a:rPr lang="it-CH" sz="2800" dirty="0"/>
              <a:t> </a:t>
            </a:r>
            <a:r>
              <a:rPr lang="it-CH" sz="2800" dirty="0" err="1"/>
              <a:t>config</a:t>
            </a:r>
            <a:r>
              <a:rPr lang="it-CH" sz="2800" dirty="0"/>
              <a:t>/</a:t>
            </a:r>
            <a:r>
              <a:rPr lang="it-CH" sz="2800" dirty="0" err="1"/>
              <a:t>eu.conf</a:t>
            </a:r>
            <a:r>
              <a:rPr lang="it-CH" sz="2800" dirty="0"/>
              <a:t> </a:t>
            </a:r>
            <a:r>
              <a:rPr lang="it-CH" sz="2800" dirty="0">
                <a:sym typeface="Wingdings" panose="05000000000000000000" pitchFamily="2" charset="2"/>
              </a:rPr>
              <a:t></a:t>
            </a:r>
            <a:r>
              <a:rPr lang="it-CH" sz="2800" dirty="0"/>
              <a:t> aggiunta alias </a:t>
            </a:r>
            <a:r>
              <a:rPr lang="it-CH" sz="2800" b="1" i="1" dirty="0" err="1"/>
              <a:t>ch</a:t>
            </a:r>
            <a:endParaRPr lang="it-CH" sz="2800" b="1" dirty="0"/>
          </a:p>
          <a:p>
            <a:pPr marL="952393" lvl="1" indent="-342900">
              <a:buFont typeface="Wingdings" panose="05000000000000000000" pitchFamily="2" charset="2"/>
              <a:buChar char="§"/>
            </a:pPr>
            <a:r>
              <a:rPr lang="it-CH" sz="2800" dirty="0" err="1"/>
              <a:t>Vim</a:t>
            </a:r>
            <a:r>
              <a:rPr lang="it-CH" sz="2800" dirty="0"/>
              <a:t> </a:t>
            </a:r>
            <a:r>
              <a:rPr lang="it-CH" sz="2800" dirty="0" err="1"/>
              <a:t>ocr</a:t>
            </a:r>
            <a:r>
              <a:rPr lang="it-CH" sz="2800" dirty="0"/>
              <a:t>/</a:t>
            </a:r>
            <a:r>
              <a:rPr lang="it-CH" sz="2800" dirty="0" err="1"/>
              <a:t>eu</a:t>
            </a:r>
            <a:r>
              <a:rPr lang="it-CH" sz="2800" dirty="0"/>
              <a:t>/ </a:t>
            </a:r>
            <a:r>
              <a:rPr lang="it-CH" sz="2800" dirty="0" err="1"/>
              <a:t>province.labels</a:t>
            </a:r>
            <a:r>
              <a:rPr lang="it-CH" sz="2800" dirty="0"/>
              <a:t> </a:t>
            </a:r>
            <a:r>
              <a:rPr lang="it-CH" sz="2800" dirty="0">
                <a:sym typeface="Wingdings" panose="05000000000000000000" pitchFamily="2" charset="2"/>
              </a:rPr>
              <a:t></a:t>
            </a:r>
            <a:r>
              <a:rPr lang="it-CH" sz="2800" dirty="0"/>
              <a:t> aggiunta provincia </a:t>
            </a:r>
            <a:r>
              <a:rPr lang="it-CH" sz="2800" b="1" i="1" dirty="0" err="1"/>
              <a:t>eu-ch</a:t>
            </a:r>
            <a:endParaRPr lang="it-CH" sz="2800" dirty="0"/>
          </a:p>
          <a:p>
            <a:pPr marL="952393" lvl="1" indent="-342900">
              <a:buFont typeface="Wingdings" panose="05000000000000000000" pitchFamily="2" charset="2"/>
              <a:buChar char="§"/>
            </a:pPr>
            <a:r>
              <a:rPr lang="it-CH" sz="2800" dirty="0" err="1"/>
              <a:t>Vim</a:t>
            </a:r>
            <a:r>
              <a:rPr lang="it-CH" sz="2800" dirty="0"/>
              <a:t> </a:t>
            </a:r>
            <a:r>
              <a:rPr lang="it-CH" sz="2800" dirty="0" err="1"/>
              <a:t>postprocess</a:t>
            </a:r>
            <a:r>
              <a:rPr lang="it-CH" sz="2800" dirty="0"/>
              <a:t>/</a:t>
            </a:r>
            <a:r>
              <a:rPr lang="it-CH" sz="2800" dirty="0" err="1"/>
              <a:t>eu.patterns</a:t>
            </a:r>
            <a:r>
              <a:rPr lang="it-CH" sz="2800" dirty="0"/>
              <a:t> </a:t>
            </a:r>
            <a:r>
              <a:rPr lang="it-CH" sz="2800" dirty="0">
                <a:sym typeface="Wingdings" panose="05000000000000000000" pitchFamily="2" charset="2"/>
              </a:rPr>
              <a:t></a:t>
            </a:r>
            <a:r>
              <a:rPr lang="it-CH" sz="2800" dirty="0"/>
              <a:t> aggiunta pattern: 2 lettere; da 1 a 6 numeri </a:t>
            </a:r>
          </a:p>
          <a:p>
            <a:pPr lvl="1"/>
            <a:endParaRPr lang="it-CH" sz="2800" dirty="0"/>
          </a:p>
          <a:p>
            <a:pPr lvl="1"/>
            <a:r>
              <a:rPr lang="it-CH" sz="2800" dirty="0"/>
              <a:t>(@ </a:t>
            </a:r>
            <a:r>
              <a:rPr lang="it-CH" sz="2800" dirty="0">
                <a:sym typeface="Wingdings" panose="05000000000000000000" pitchFamily="2" charset="2"/>
              </a:rPr>
              <a:t></a:t>
            </a:r>
            <a:r>
              <a:rPr lang="it-CH" sz="2800" dirty="0"/>
              <a:t> qualsiasi lettera; # </a:t>
            </a:r>
            <a:r>
              <a:rPr lang="it-CH" sz="2800" dirty="0">
                <a:sym typeface="Wingdings" panose="05000000000000000000" pitchFamily="2" charset="2"/>
              </a:rPr>
              <a:t></a:t>
            </a:r>
            <a:r>
              <a:rPr lang="it-CH" sz="2800" dirty="0"/>
              <a:t> qualsiasi numero).</a:t>
            </a:r>
          </a:p>
        </p:txBody>
      </p:sp>
    </p:spTree>
    <p:extLst>
      <p:ext uri="{BB962C8B-B14F-4D97-AF65-F5344CB8AC3E}">
        <p14:creationId xmlns:p14="http://schemas.microsoft.com/office/powerpoint/2010/main" val="194946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34172" y="2564904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Analisi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9732335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1764" y="1844824"/>
            <a:ext cx="3394884" cy="2286000"/>
          </a:xfrm>
        </p:spPr>
        <p:txBody>
          <a:bodyPr>
            <a:normAutofit/>
          </a:bodyPr>
          <a:lstStyle/>
          <a:p>
            <a:pPr algn="ctr"/>
            <a:r>
              <a:rPr lang="it-CH" b="1" dirty="0"/>
              <a:t>Implementazione</a:t>
            </a:r>
            <a:br>
              <a:rPr lang="it-CH" b="1" dirty="0"/>
            </a:br>
            <a:r>
              <a:rPr lang="it-CH" b="1" dirty="0"/>
              <a:t>Richiamo script</a:t>
            </a:r>
            <a:endParaRPr lang="en-US" b="1" dirty="0"/>
          </a:p>
        </p:txBody>
      </p:sp>
      <p:pic>
        <p:nvPicPr>
          <p:cNvPr id="4" name="Immagin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50195" y="0"/>
            <a:ext cx="803862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tangolo 4"/>
          <p:cNvSpPr/>
          <p:nvPr/>
        </p:nvSpPr>
        <p:spPr>
          <a:xfrm>
            <a:off x="5518348" y="1844824"/>
            <a:ext cx="45365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CH"/>
          </a:p>
        </p:txBody>
      </p:sp>
      <p:sp>
        <p:nvSpPr>
          <p:cNvPr id="6" name="Rettangolo 5"/>
          <p:cNvSpPr/>
          <p:nvPr/>
        </p:nvSpPr>
        <p:spPr>
          <a:xfrm>
            <a:off x="4150194" y="3305344"/>
            <a:ext cx="8038629" cy="2067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54352494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 - Script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endParaRPr lang="it-CH" sz="2800" dirty="0"/>
          </a:p>
          <a:p>
            <a:pPr marL="0" indent="0">
              <a:buClrTx/>
              <a:buNone/>
            </a:pPr>
            <a:endParaRPr lang="it-CH" sz="2800" dirty="0"/>
          </a:p>
          <a:p>
            <a:pPr marL="0" indent="0">
              <a:buClrTx/>
              <a:buNone/>
            </a:pPr>
            <a:endParaRPr lang="it-CH" sz="2800" dirty="0"/>
          </a:p>
          <a:p>
            <a:pPr marL="0" indent="0">
              <a:buClrTx/>
              <a:buNone/>
            </a:pPr>
            <a:endParaRPr lang="it-CH" sz="28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it-CH" sz="2800" dirty="0"/>
          </a:p>
        </p:txBody>
      </p:sp>
      <p:pic>
        <p:nvPicPr>
          <p:cNvPr id="5" name="Immagin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6993" y="1916832"/>
            <a:ext cx="10055781" cy="4176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9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34172" y="2564904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Test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7977955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Test</a:t>
            </a:r>
            <a:endParaRPr lang="it-CH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96" y="116632"/>
            <a:ext cx="7992888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02056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8068" y="2492896"/>
            <a:ext cx="633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Conclusioni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2669536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Conclusioni</a:t>
            </a:r>
          </a:p>
        </p:txBody>
      </p:sp>
      <p:pic>
        <p:nvPicPr>
          <p:cNvPr id="4" name="Immagin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"/>
            <a:ext cx="12143084" cy="68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53192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Conclusioni</a:t>
            </a:r>
          </a:p>
        </p:txBody>
      </p:sp>
      <p:pic>
        <p:nvPicPr>
          <p:cNvPr id="4" name="Immagin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6"/>
            <a:ext cx="12188825" cy="68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2895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</a:t>
            </a:r>
            <a:endParaRPr lang="en-US" dirty="0"/>
          </a:p>
        </p:txBody>
      </p:sp>
      <p:pic>
        <p:nvPicPr>
          <p:cNvPr id="3074" name="Picture 2" descr="Risultati immagini per orolog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52" y="1916832"/>
            <a:ext cx="416426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199571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Demo</a:t>
            </a:r>
            <a:endParaRPr lang="en-US" dirty="0"/>
          </a:p>
        </p:txBody>
      </p:sp>
      <p:pic>
        <p:nvPicPr>
          <p:cNvPr id="4098" name="Picture 2" descr="Risultati immagini per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84" y="2060848"/>
            <a:ext cx="540060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38399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18148" y="2492896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Domande ?</a:t>
            </a:r>
            <a:endParaRPr lang="en-US" sz="80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83447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– richiesta del mandante</a:t>
            </a:r>
          </a:p>
        </p:txBody>
      </p:sp>
      <p:sp>
        <p:nvSpPr>
          <p:cNvPr id="16" name="Freeform 5">
            <a:extLst/>
          </p:cNvPr>
          <p:cNvSpPr>
            <a:spLocks/>
          </p:cNvSpPr>
          <p:nvPr/>
        </p:nvSpPr>
        <p:spPr bwMode="auto">
          <a:xfrm rot="16200000">
            <a:off x="728291" y="3530127"/>
            <a:ext cx="4037006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  <a:gd name="connsiteX0" fmla="*/ 7949 w 9817"/>
              <a:gd name="connsiteY0" fmla="*/ 1484 h 10000"/>
              <a:gd name="connsiteX1" fmla="*/ 7949 w 9817"/>
              <a:gd name="connsiteY1" fmla="*/ 1477 h 10000"/>
              <a:gd name="connsiteX2" fmla="*/ 7949 w 9817"/>
              <a:gd name="connsiteY2" fmla="*/ 1477 h 10000"/>
              <a:gd name="connsiteX3" fmla="*/ 8881 w 9817"/>
              <a:gd name="connsiteY3" fmla="*/ 2509 h 10000"/>
              <a:gd name="connsiteX4" fmla="*/ 8881 w 9817"/>
              <a:gd name="connsiteY4" fmla="*/ 7491 h 10000"/>
              <a:gd name="connsiteX5" fmla="*/ 7949 w 9817"/>
              <a:gd name="connsiteY5" fmla="*/ 8523 h 10000"/>
              <a:gd name="connsiteX6" fmla="*/ 7020 w 9817"/>
              <a:gd name="connsiteY6" fmla="*/ 7491 h 10000"/>
              <a:gd name="connsiteX7" fmla="*/ 6629 w 9817"/>
              <a:gd name="connsiteY7" fmla="*/ 8538 h 10000"/>
              <a:gd name="connsiteX8" fmla="*/ 7949 w 9817"/>
              <a:gd name="connsiteY8" fmla="*/ 10000 h 10000"/>
              <a:gd name="connsiteX9" fmla="*/ 9269 w 9817"/>
              <a:gd name="connsiteY9" fmla="*/ 8538 h 10000"/>
              <a:gd name="connsiteX10" fmla="*/ 9269 w 9817"/>
              <a:gd name="connsiteY10" fmla="*/ 1462 h 10000"/>
              <a:gd name="connsiteX11" fmla="*/ 7949 w 9817"/>
              <a:gd name="connsiteY11" fmla="*/ 0 h 10000"/>
              <a:gd name="connsiteX12" fmla="*/ 7949 w 9817"/>
              <a:gd name="connsiteY12" fmla="*/ 0 h 10000"/>
              <a:gd name="connsiteX13" fmla="*/ 7949 w 9817"/>
              <a:gd name="connsiteY13" fmla="*/ 0 h 10000"/>
              <a:gd name="connsiteX14" fmla="*/ 0 w 9817"/>
              <a:gd name="connsiteY14" fmla="*/ 0 h 10000"/>
              <a:gd name="connsiteX15" fmla="*/ 386 w 9817"/>
              <a:gd name="connsiteY15" fmla="*/ 1484 h 10000"/>
              <a:gd name="connsiteX16" fmla="*/ 7949 w 9817"/>
              <a:gd name="connsiteY16" fmla="*/ 1484 h 10000"/>
              <a:gd name="connsiteX0" fmla="*/ 7728 w 9631"/>
              <a:gd name="connsiteY0" fmla="*/ 1484 h 10000"/>
              <a:gd name="connsiteX1" fmla="*/ 7728 w 9631"/>
              <a:gd name="connsiteY1" fmla="*/ 1477 h 10000"/>
              <a:gd name="connsiteX2" fmla="*/ 7728 w 9631"/>
              <a:gd name="connsiteY2" fmla="*/ 1477 h 10000"/>
              <a:gd name="connsiteX3" fmla="*/ 8678 w 9631"/>
              <a:gd name="connsiteY3" fmla="*/ 2509 h 10000"/>
              <a:gd name="connsiteX4" fmla="*/ 8678 w 9631"/>
              <a:gd name="connsiteY4" fmla="*/ 7491 h 10000"/>
              <a:gd name="connsiteX5" fmla="*/ 7728 w 9631"/>
              <a:gd name="connsiteY5" fmla="*/ 8523 h 10000"/>
              <a:gd name="connsiteX6" fmla="*/ 6782 w 9631"/>
              <a:gd name="connsiteY6" fmla="*/ 7491 h 10000"/>
              <a:gd name="connsiteX7" fmla="*/ 6384 w 9631"/>
              <a:gd name="connsiteY7" fmla="*/ 8538 h 10000"/>
              <a:gd name="connsiteX8" fmla="*/ 7728 w 9631"/>
              <a:gd name="connsiteY8" fmla="*/ 10000 h 10000"/>
              <a:gd name="connsiteX9" fmla="*/ 9073 w 9631"/>
              <a:gd name="connsiteY9" fmla="*/ 8538 h 10000"/>
              <a:gd name="connsiteX10" fmla="*/ 9073 w 9631"/>
              <a:gd name="connsiteY10" fmla="*/ 1462 h 10000"/>
              <a:gd name="connsiteX11" fmla="*/ 7728 w 9631"/>
              <a:gd name="connsiteY11" fmla="*/ 0 h 10000"/>
              <a:gd name="connsiteX12" fmla="*/ 7728 w 9631"/>
              <a:gd name="connsiteY12" fmla="*/ 0 h 10000"/>
              <a:gd name="connsiteX13" fmla="*/ 7728 w 9631"/>
              <a:gd name="connsiteY13" fmla="*/ 0 h 10000"/>
              <a:gd name="connsiteX14" fmla="*/ 0 w 9631"/>
              <a:gd name="connsiteY14" fmla="*/ 64 h 10000"/>
              <a:gd name="connsiteX15" fmla="*/ 24 w 9631"/>
              <a:gd name="connsiteY15" fmla="*/ 1484 h 10000"/>
              <a:gd name="connsiteX16" fmla="*/ 7728 w 9631"/>
              <a:gd name="connsiteY16" fmla="*/ 1484 h 10000"/>
              <a:gd name="connsiteX0" fmla="*/ 8126 w 10102"/>
              <a:gd name="connsiteY0" fmla="*/ 1484 h 10000"/>
              <a:gd name="connsiteX1" fmla="*/ 8126 w 10102"/>
              <a:gd name="connsiteY1" fmla="*/ 1477 h 10000"/>
              <a:gd name="connsiteX2" fmla="*/ 8126 w 10102"/>
              <a:gd name="connsiteY2" fmla="*/ 1477 h 10000"/>
              <a:gd name="connsiteX3" fmla="*/ 9112 w 10102"/>
              <a:gd name="connsiteY3" fmla="*/ 2509 h 10000"/>
              <a:gd name="connsiteX4" fmla="*/ 9112 w 10102"/>
              <a:gd name="connsiteY4" fmla="*/ 7491 h 10000"/>
              <a:gd name="connsiteX5" fmla="*/ 8126 w 10102"/>
              <a:gd name="connsiteY5" fmla="*/ 8523 h 10000"/>
              <a:gd name="connsiteX6" fmla="*/ 7144 w 10102"/>
              <a:gd name="connsiteY6" fmla="*/ 7491 h 10000"/>
              <a:gd name="connsiteX7" fmla="*/ 6731 w 10102"/>
              <a:gd name="connsiteY7" fmla="*/ 8538 h 10000"/>
              <a:gd name="connsiteX8" fmla="*/ 8126 w 10102"/>
              <a:gd name="connsiteY8" fmla="*/ 10000 h 10000"/>
              <a:gd name="connsiteX9" fmla="*/ 9523 w 10102"/>
              <a:gd name="connsiteY9" fmla="*/ 8538 h 10000"/>
              <a:gd name="connsiteX10" fmla="*/ 9523 w 10102"/>
              <a:gd name="connsiteY10" fmla="*/ 1462 h 10000"/>
              <a:gd name="connsiteX11" fmla="*/ 8126 w 10102"/>
              <a:gd name="connsiteY11" fmla="*/ 0 h 10000"/>
              <a:gd name="connsiteX12" fmla="*/ 8126 w 10102"/>
              <a:gd name="connsiteY12" fmla="*/ 0 h 10000"/>
              <a:gd name="connsiteX13" fmla="*/ 8126 w 10102"/>
              <a:gd name="connsiteY13" fmla="*/ 0 h 10000"/>
              <a:gd name="connsiteX14" fmla="*/ 0 w 10102"/>
              <a:gd name="connsiteY14" fmla="*/ 192 h 10000"/>
              <a:gd name="connsiteX15" fmla="*/ 127 w 10102"/>
              <a:gd name="connsiteY15" fmla="*/ 1484 h 10000"/>
              <a:gd name="connsiteX16" fmla="*/ 8126 w 10102"/>
              <a:gd name="connsiteY16" fmla="*/ 1484 h 10000"/>
              <a:gd name="connsiteX0" fmla="*/ 8171 w 10147"/>
              <a:gd name="connsiteY0" fmla="*/ 1484 h 10000"/>
              <a:gd name="connsiteX1" fmla="*/ 8171 w 10147"/>
              <a:gd name="connsiteY1" fmla="*/ 1477 h 10000"/>
              <a:gd name="connsiteX2" fmla="*/ 8171 w 10147"/>
              <a:gd name="connsiteY2" fmla="*/ 1477 h 10000"/>
              <a:gd name="connsiteX3" fmla="*/ 9157 w 10147"/>
              <a:gd name="connsiteY3" fmla="*/ 2509 h 10000"/>
              <a:gd name="connsiteX4" fmla="*/ 9157 w 10147"/>
              <a:gd name="connsiteY4" fmla="*/ 7491 h 10000"/>
              <a:gd name="connsiteX5" fmla="*/ 8171 w 10147"/>
              <a:gd name="connsiteY5" fmla="*/ 8523 h 10000"/>
              <a:gd name="connsiteX6" fmla="*/ 7189 w 10147"/>
              <a:gd name="connsiteY6" fmla="*/ 7491 h 10000"/>
              <a:gd name="connsiteX7" fmla="*/ 6776 w 10147"/>
              <a:gd name="connsiteY7" fmla="*/ 8538 h 10000"/>
              <a:gd name="connsiteX8" fmla="*/ 8171 w 10147"/>
              <a:gd name="connsiteY8" fmla="*/ 10000 h 10000"/>
              <a:gd name="connsiteX9" fmla="*/ 9568 w 10147"/>
              <a:gd name="connsiteY9" fmla="*/ 8538 h 10000"/>
              <a:gd name="connsiteX10" fmla="*/ 9568 w 10147"/>
              <a:gd name="connsiteY10" fmla="*/ 1462 h 10000"/>
              <a:gd name="connsiteX11" fmla="*/ 8171 w 10147"/>
              <a:gd name="connsiteY11" fmla="*/ 0 h 10000"/>
              <a:gd name="connsiteX12" fmla="*/ 8171 w 10147"/>
              <a:gd name="connsiteY12" fmla="*/ 0 h 10000"/>
              <a:gd name="connsiteX13" fmla="*/ 8171 w 10147"/>
              <a:gd name="connsiteY13" fmla="*/ 0 h 10000"/>
              <a:gd name="connsiteX14" fmla="*/ 45 w 10147"/>
              <a:gd name="connsiteY14" fmla="*/ 192 h 10000"/>
              <a:gd name="connsiteX15" fmla="*/ 0 w 10147"/>
              <a:gd name="connsiteY15" fmla="*/ 1548 h 10000"/>
              <a:gd name="connsiteX16" fmla="*/ 8171 w 10147"/>
              <a:gd name="connsiteY16" fmla="*/ 1484 h 10000"/>
              <a:gd name="connsiteX0" fmla="*/ 8171 w 10147"/>
              <a:gd name="connsiteY0" fmla="*/ 1484 h 10000"/>
              <a:gd name="connsiteX1" fmla="*/ 8171 w 10147"/>
              <a:gd name="connsiteY1" fmla="*/ 1477 h 10000"/>
              <a:gd name="connsiteX2" fmla="*/ 8171 w 10147"/>
              <a:gd name="connsiteY2" fmla="*/ 1477 h 10000"/>
              <a:gd name="connsiteX3" fmla="*/ 9157 w 10147"/>
              <a:gd name="connsiteY3" fmla="*/ 2509 h 10000"/>
              <a:gd name="connsiteX4" fmla="*/ 9157 w 10147"/>
              <a:gd name="connsiteY4" fmla="*/ 7491 h 10000"/>
              <a:gd name="connsiteX5" fmla="*/ 8171 w 10147"/>
              <a:gd name="connsiteY5" fmla="*/ 8523 h 10000"/>
              <a:gd name="connsiteX6" fmla="*/ 7189 w 10147"/>
              <a:gd name="connsiteY6" fmla="*/ 7491 h 10000"/>
              <a:gd name="connsiteX7" fmla="*/ 6776 w 10147"/>
              <a:gd name="connsiteY7" fmla="*/ 8538 h 10000"/>
              <a:gd name="connsiteX8" fmla="*/ 8171 w 10147"/>
              <a:gd name="connsiteY8" fmla="*/ 10000 h 10000"/>
              <a:gd name="connsiteX9" fmla="*/ 9568 w 10147"/>
              <a:gd name="connsiteY9" fmla="*/ 8538 h 10000"/>
              <a:gd name="connsiteX10" fmla="*/ 9568 w 10147"/>
              <a:gd name="connsiteY10" fmla="*/ 1462 h 10000"/>
              <a:gd name="connsiteX11" fmla="*/ 8171 w 10147"/>
              <a:gd name="connsiteY11" fmla="*/ 0 h 10000"/>
              <a:gd name="connsiteX12" fmla="*/ 8171 w 10147"/>
              <a:gd name="connsiteY12" fmla="*/ 0 h 10000"/>
              <a:gd name="connsiteX13" fmla="*/ 8171 w 10147"/>
              <a:gd name="connsiteY13" fmla="*/ 0 h 10000"/>
              <a:gd name="connsiteX14" fmla="*/ 13 w 10147"/>
              <a:gd name="connsiteY14" fmla="*/ 192 h 10000"/>
              <a:gd name="connsiteX15" fmla="*/ 0 w 10147"/>
              <a:gd name="connsiteY15" fmla="*/ 1548 h 10000"/>
              <a:gd name="connsiteX16" fmla="*/ 8171 w 10147"/>
              <a:gd name="connsiteY16" fmla="*/ 148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47" h="10000">
                <a:moveTo>
                  <a:pt x="8171" y="1484"/>
                </a:moveTo>
                <a:lnTo>
                  <a:pt x="8171" y="1477"/>
                </a:lnTo>
                <a:lnTo>
                  <a:pt x="8171" y="1477"/>
                </a:lnTo>
                <a:cubicBezTo>
                  <a:pt x="8527" y="1477"/>
                  <a:pt x="8885" y="1821"/>
                  <a:pt x="9157" y="2509"/>
                </a:cubicBezTo>
                <a:cubicBezTo>
                  <a:pt x="9697" y="3885"/>
                  <a:pt x="9697" y="6115"/>
                  <a:pt x="9157" y="7491"/>
                </a:cubicBezTo>
                <a:cubicBezTo>
                  <a:pt x="8885" y="8179"/>
                  <a:pt x="8527" y="8516"/>
                  <a:pt x="8171" y="8523"/>
                </a:cubicBezTo>
                <a:cubicBezTo>
                  <a:pt x="7817" y="8523"/>
                  <a:pt x="7461" y="8179"/>
                  <a:pt x="7189" y="7491"/>
                </a:cubicBezTo>
                <a:lnTo>
                  <a:pt x="6776" y="8538"/>
                </a:lnTo>
                <a:cubicBezTo>
                  <a:pt x="7160" y="9513"/>
                  <a:pt x="7668" y="10000"/>
                  <a:pt x="8171" y="10000"/>
                </a:cubicBezTo>
                <a:cubicBezTo>
                  <a:pt x="8678" y="10000"/>
                  <a:pt x="9182" y="9513"/>
                  <a:pt x="9568" y="8538"/>
                </a:cubicBezTo>
                <a:cubicBezTo>
                  <a:pt x="10340" y="6581"/>
                  <a:pt x="10340" y="3419"/>
                  <a:pt x="9568" y="1462"/>
                </a:cubicBezTo>
                <a:cubicBezTo>
                  <a:pt x="9182" y="487"/>
                  <a:pt x="8678" y="0"/>
                  <a:pt x="8171" y="0"/>
                </a:cubicBezTo>
                <a:lnTo>
                  <a:pt x="8171" y="0"/>
                </a:lnTo>
                <a:lnTo>
                  <a:pt x="8171" y="0"/>
                </a:lnTo>
                <a:lnTo>
                  <a:pt x="13" y="192"/>
                </a:lnTo>
                <a:cubicBezTo>
                  <a:pt x="13" y="1676"/>
                  <a:pt x="0" y="1548"/>
                  <a:pt x="0" y="1548"/>
                </a:cubicBezTo>
                <a:lnTo>
                  <a:pt x="8171" y="14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9">
            <a:extLst/>
          </p:cNvPr>
          <p:cNvSpPr>
            <a:spLocks/>
          </p:cNvSpPr>
          <p:nvPr/>
        </p:nvSpPr>
        <p:spPr bwMode="auto">
          <a:xfrm rot="16200000">
            <a:off x="2992463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9">
            <a:extLst/>
          </p:cNvPr>
          <p:cNvSpPr>
            <a:spLocks/>
          </p:cNvSpPr>
          <p:nvPr/>
        </p:nvSpPr>
        <p:spPr bwMode="auto">
          <a:xfrm rot="5400000">
            <a:off x="3947798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5">
            <a:extLst/>
          </p:cNvPr>
          <p:cNvSpPr>
            <a:spLocks/>
          </p:cNvSpPr>
          <p:nvPr/>
        </p:nvSpPr>
        <p:spPr bwMode="auto">
          <a:xfrm rot="5400000">
            <a:off x="7892672" y="2485609"/>
            <a:ext cx="3089127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  <a:gd name="connsiteX0" fmla="*/ 7949 w 9817"/>
              <a:gd name="connsiteY0" fmla="*/ 1484 h 10000"/>
              <a:gd name="connsiteX1" fmla="*/ 7949 w 9817"/>
              <a:gd name="connsiteY1" fmla="*/ 1477 h 10000"/>
              <a:gd name="connsiteX2" fmla="*/ 7949 w 9817"/>
              <a:gd name="connsiteY2" fmla="*/ 1477 h 10000"/>
              <a:gd name="connsiteX3" fmla="*/ 8881 w 9817"/>
              <a:gd name="connsiteY3" fmla="*/ 2509 h 10000"/>
              <a:gd name="connsiteX4" fmla="*/ 8881 w 9817"/>
              <a:gd name="connsiteY4" fmla="*/ 7491 h 10000"/>
              <a:gd name="connsiteX5" fmla="*/ 7949 w 9817"/>
              <a:gd name="connsiteY5" fmla="*/ 8523 h 10000"/>
              <a:gd name="connsiteX6" fmla="*/ 7020 w 9817"/>
              <a:gd name="connsiteY6" fmla="*/ 7491 h 10000"/>
              <a:gd name="connsiteX7" fmla="*/ 6629 w 9817"/>
              <a:gd name="connsiteY7" fmla="*/ 8538 h 10000"/>
              <a:gd name="connsiteX8" fmla="*/ 7949 w 9817"/>
              <a:gd name="connsiteY8" fmla="*/ 10000 h 10000"/>
              <a:gd name="connsiteX9" fmla="*/ 9269 w 9817"/>
              <a:gd name="connsiteY9" fmla="*/ 8538 h 10000"/>
              <a:gd name="connsiteX10" fmla="*/ 9269 w 9817"/>
              <a:gd name="connsiteY10" fmla="*/ 1462 h 10000"/>
              <a:gd name="connsiteX11" fmla="*/ 7949 w 9817"/>
              <a:gd name="connsiteY11" fmla="*/ 0 h 10000"/>
              <a:gd name="connsiteX12" fmla="*/ 7949 w 9817"/>
              <a:gd name="connsiteY12" fmla="*/ 0 h 10000"/>
              <a:gd name="connsiteX13" fmla="*/ 7949 w 9817"/>
              <a:gd name="connsiteY13" fmla="*/ 0 h 10000"/>
              <a:gd name="connsiteX14" fmla="*/ 0 w 9817"/>
              <a:gd name="connsiteY14" fmla="*/ 0 h 10000"/>
              <a:gd name="connsiteX15" fmla="*/ 2476 w 9817"/>
              <a:gd name="connsiteY15" fmla="*/ 1350 h 10000"/>
              <a:gd name="connsiteX16" fmla="*/ 7949 w 9817"/>
              <a:gd name="connsiteY16" fmla="*/ 1484 h 10000"/>
              <a:gd name="connsiteX0" fmla="*/ 5575 w 7478"/>
              <a:gd name="connsiteY0" fmla="*/ 1484 h 10000"/>
              <a:gd name="connsiteX1" fmla="*/ 5575 w 7478"/>
              <a:gd name="connsiteY1" fmla="*/ 1477 h 10000"/>
              <a:gd name="connsiteX2" fmla="*/ 5575 w 7478"/>
              <a:gd name="connsiteY2" fmla="*/ 1477 h 10000"/>
              <a:gd name="connsiteX3" fmla="*/ 6525 w 7478"/>
              <a:gd name="connsiteY3" fmla="*/ 2509 h 10000"/>
              <a:gd name="connsiteX4" fmla="*/ 6525 w 7478"/>
              <a:gd name="connsiteY4" fmla="*/ 7491 h 10000"/>
              <a:gd name="connsiteX5" fmla="*/ 5575 w 7478"/>
              <a:gd name="connsiteY5" fmla="*/ 8523 h 10000"/>
              <a:gd name="connsiteX6" fmla="*/ 4629 w 7478"/>
              <a:gd name="connsiteY6" fmla="*/ 7491 h 10000"/>
              <a:gd name="connsiteX7" fmla="*/ 4231 w 7478"/>
              <a:gd name="connsiteY7" fmla="*/ 8538 h 10000"/>
              <a:gd name="connsiteX8" fmla="*/ 5575 w 7478"/>
              <a:gd name="connsiteY8" fmla="*/ 10000 h 10000"/>
              <a:gd name="connsiteX9" fmla="*/ 6920 w 7478"/>
              <a:gd name="connsiteY9" fmla="*/ 8538 h 10000"/>
              <a:gd name="connsiteX10" fmla="*/ 6920 w 7478"/>
              <a:gd name="connsiteY10" fmla="*/ 1462 h 10000"/>
              <a:gd name="connsiteX11" fmla="*/ 5575 w 7478"/>
              <a:gd name="connsiteY11" fmla="*/ 0 h 10000"/>
              <a:gd name="connsiteX12" fmla="*/ 5575 w 7478"/>
              <a:gd name="connsiteY12" fmla="*/ 0 h 10000"/>
              <a:gd name="connsiteX13" fmla="*/ 5575 w 7478"/>
              <a:gd name="connsiteY13" fmla="*/ 0 h 10000"/>
              <a:gd name="connsiteX14" fmla="*/ 26 w 7478"/>
              <a:gd name="connsiteY14" fmla="*/ 0 h 10000"/>
              <a:gd name="connsiteX15" fmla="*/ 0 w 7478"/>
              <a:gd name="connsiteY15" fmla="*/ 1350 h 10000"/>
              <a:gd name="connsiteX16" fmla="*/ 5575 w 7478"/>
              <a:gd name="connsiteY16" fmla="*/ 148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78" h="10000">
                <a:moveTo>
                  <a:pt x="5575" y="1484"/>
                </a:moveTo>
                <a:lnTo>
                  <a:pt x="5575" y="1477"/>
                </a:lnTo>
                <a:lnTo>
                  <a:pt x="5575" y="1477"/>
                </a:lnTo>
                <a:cubicBezTo>
                  <a:pt x="5918" y="1477"/>
                  <a:pt x="6263" y="1821"/>
                  <a:pt x="6525" y="2509"/>
                </a:cubicBezTo>
                <a:cubicBezTo>
                  <a:pt x="7045" y="3885"/>
                  <a:pt x="7045" y="6115"/>
                  <a:pt x="6525" y="7491"/>
                </a:cubicBezTo>
                <a:cubicBezTo>
                  <a:pt x="6263" y="8179"/>
                  <a:pt x="5918" y="8516"/>
                  <a:pt x="5575" y="8523"/>
                </a:cubicBezTo>
                <a:cubicBezTo>
                  <a:pt x="5234" y="8523"/>
                  <a:pt x="4891" y="8179"/>
                  <a:pt x="4629" y="7491"/>
                </a:cubicBezTo>
                <a:lnTo>
                  <a:pt x="4231" y="8538"/>
                </a:lnTo>
                <a:cubicBezTo>
                  <a:pt x="4601" y="9513"/>
                  <a:pt x="5090" y="10000"/>
                  <a:pt x="5575" y="10000"/>
                </a:cubicBezTo>
                <a:cubicBezTo>
                  <a:pt x="6063" y="10000"/>
                  <a:pt x="6549" y="9513"/>
                  <a:pt x="6920" y="8538"/>
                </a:cubicBezTo>
                <a:cubicBezTo>
                  <a:pt x="7664" y="6581"/>
                  <a:pt x="7664" y="3419"/>
                  <a:pt x="6920" y="1462"/>
                </a:cubicBezTo>
                <a:cubicBezTo>
                  <a:pt x="6549" y="487"/>
                  <a:pt x="6063" y="0"/>
                  <a:pt x="5575" y="0"/>
                </a:cubicBezTo>
                <a:lnTo>
                  <a:pt x="5575" y="0"/>
                </a:lnTo>
                <a:lnTo>
                  <a:pt x="5575" y="0"/>
                </a:lnTo>
                <a:lnTo>
                  <a:pt x="26" y="0"/>
                </a:lnTo>
                <a:cubicBezTo>
                  <a:pt x="26" y="1484"/>
                  <a:pt x="0" y="1350"/>
                  <a:pt x="0" y="1350"/>
                </a:cubicBezTo>
                <a:lnTo>
                  <a:pt x="5575" y="148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9">
            <a:extLst/>
          </p:cNvPr>
          <p:cNvSpPr>
            <a:spLocks/>
          </p:cNvSpPr>
          <p:nvPr/>
        </p:nvSpPr>
        <p:spPr bwMode="auto">
          <a:xfrm rot="16200000">
            <a:off x="4904510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9">
            <a:extLst/>
          </p:cNvPr>
          <p:cNvSpPr>
            <a:spLocks/>
          </p:cNvSpPr>
          <p:nvPr/>
        </p:nvSpPr>
        <p:spPr bwMode="auto">
          <a:xfrm rot="5400000">
            <a:off x="5861222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9">
            <a:extLst/>
          </p:cNvPr>
          <p:cNvSpPr>
            <a:spLocks/>
          </p:cNvSpPr>
          <p:nvPr/>
        </p:nvSpPr>
        <p:spPr bwMode="auto">
          <a:xfrm rot="16200000">
            <a:off x="6814498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9">
            <a:extLst/>
          </p:cNvPr>
          <p:cNvSpPr>
            <a:spLocks/>
          </p:cNvSpPr>
          <p:nvPr/>
        </p:nvSpPr>
        <p:spPr bwMode="auto">
          <a:xfrm rot="5400000">
            <a:off x="7771210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68">
            <a:extLst/>
          </p:cNvPr>
          <p:cNvSpPr/>
          <p:nvPr/>
        </p:nvSpPr>
        <p:spPr>
          <a:xfrm>
            <a:off x="4265798" y="2705441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25" name="Oval 69">
            <a:extLst/>
          </p:cNvPr>
          <p:cNvSpPr/>
          <p:nvPr/>
        </p:nvSpPr>
        <p:spPr>
          <a:xfrm>
            <a:off x="2360798" y="2705441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27" name="Oval 70">
            <a:extLst/>
          </p:cNvPr>
          <p:cNvSpPr/>
          <p:nvPr/>
        </p:nvSpPr>
        <p:spPr>
          <a:xfrm>
            <a:off x="8075798" y="2705441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28" name="Oval 71">
            <a:extLst/>
          </p:cNvPr>
          <p:cNvSpPr/>
          <p:nvPr/>
        </p:nvSpPr>
        <p:spPr>
          <a:xfrm>
            <a:off x="6170798" y="2705441"/>
            <a:ext cx="782452" cy="782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29" name="Oval 72">
            <a:extLst/>
          </p:cNvPr>
          <p:cNvSpPr/>
          <p:nvPr/>
        </p:nvSpPr>
        <p:spPr>
          <a:xfrm>
            <a:off x="3313298" y="3657941"/>
            <a:ext cx="782452" cy="7824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30" name="Oval 73">
            <a:extLst/>
          </p:cNvPr>
          <p:cNvSpPr/>
          <p:nvPr/>
        </p:nvSpPr>
        <p:spPr>
          <a:xfrm>
            <a:off x="5243698" y="3657941"/>
            <a:ext cx="782452" cy="782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32" name="Oval 74">
            <a:extLst/>
          </p:cNvPr>
          <p:cNvSpPr/>
          <p:nvPr/>
        </p:nvSpPr>
        <p:spPr>
          <a:xfrm>
            <a:off x="7110598" y="3657941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33" name="Oval 75">
            <a:extLst/>
          </p:cNvPr>
          <p:cNvSpPr/>
          <p:nvPr/>
        </p:nvSpPr>
        <p:spPr>
          <a:xfrm>
            <a:off x="9040998" y="3657941"/>
            <a:ext cx="782452" cy="782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34" name="TextBox 76">
            <a:extLst/>
          </p:cNvPr>
          <p:cNvSpPr txBox="1"/>
          <p:nvPr/>
        </p:nvSpPr>
        <p:spPr>
          <a:xfrm>
            <a:off x="749491" y="6021288"/>
            <a:ext cx="1070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Inizio</a:t>
            </a:r>
          </a:p>
        </p:txBody>
      </p:sp>
      <p:sp>
        <p:nvSpPr>
          <p:cNvPr id="35" name="TextBox 77">
            <a:extLst/>
          </p:cNvPr>
          <p:cNvSpPr txBox="1"/>
          <p:nvPr/>
        </p:nvSpPr>
        <p:spPr>
          <a:xfrm>
            <a:off x="10137526" y="1720333"/>
            <a:ext cx="101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79">
            <a:extLst/>
          </p:cNvPr>
          <p:cNvSpPr txBox="1"/>
          <p:nvPr/>
        </p:nvSpPr>
        <p:spPr>
          <a:xfrm>
            <a:off x="2027115" y="1736186"/>
            <a:ext cx="1457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noProof="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Gestione</a:t>
            </a:r>
            <a:r>
              <a:rPr lang="en-GB" sz="1500" noProof="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noProof="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nuove</a:t>
            </a:r>
            <a:r>
              <a:rPr lang="en-GB" sz="1500" noProof="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noProof="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richieste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84">
            <a:extLst/>
          </p:cNvPr>
          <p:cNvSpPr txBox="1"/>
          <p:nvPr/>
        </p:nvSpPr>
        <p:spPr>
          <a:xfrm>
            <a:off x="3888364" y="1779081"/>
            <a:ext cx="14893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noProof="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Visualizzazione</a:t>
            </a:r>
            <a:r>
              <a:rPr lang="en-GB" sz="1500" noProof="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noProof="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storico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85">
            <a:extLst/>
          </p:cNvPr>
          <p:cNvSpPr txBox="1"/>
          <p:nvPr/>
        </p:nvSpPr>
        <p:spPr>
          <a:xfrm>
            <a:off x="5759961" y="1724844"/>
            <a:ext cx="1592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noProof="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Riconoscimento</a:t>
            </a:r>
            <a:r>
              <a:rPr lang="en-GB" sz="1500" noProof="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noProof="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targhe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86">
            <a:extLst/>
          </p:cNvPr>
          <p:cNvSpPr txBox="1"/>
          <p:nvPr/>
        </p:nvSpPr>
        <p:spPr>
          <a:xfrm>
            <a:off x="7727014" y="1720333"/>
            <a:ext cx="1507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Visualizzazione</a:t>
            </a:r>
            <a:r>
              <a:rPr kumimoji="0" lang="en-GB" sz="15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statistiche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87">
            <a:extLst/>
          </p:cNvPr>
          <p:cNvSpPr txBox="1"/>
          <p:nvPr/>
        </p:nvSpPr>
        <p:spPr>
          <a:xfrm>
            <a:off x="2971879" y="4944885"/>
            <a:ext cx="14604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noProof="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Accetto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/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rifiuto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TextBox 88">
            <a:extLst/>
          </p:cNvPr>
          <p:cNvSpPr txBox="1"/>
          <p:nvPr/>
        </p:nvSpPr>
        <p:spPr>
          <a:xfrm>
            <a:off x="4976133" y="4925511"/>
            <a:ext cx="13175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noProof="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Webcam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89">
            <a:extLst/>
          </p:cNvPr>
          <p:cNvSpPr txBox="1"/>
          <p:nvPr/>
        </p:nvSpPr>
        <p:spPr>
          <a:xfrm>
            <a:off x="6654085" y="4944885"/>
            <a:ext cx="16005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CSV output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90">
            <a:extLst/>
          </p:cNvPr>
          <p:cNvSpPr txBox="1"/>
          <p:nvPr/>
        </p:nvSpPr>
        <p:spPr>
          <a:xfrm>
            <a:off x="8598301" y="4944885"/>
            <a:ext cx="16322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Filtri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temporali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– </a:t>
            </a:r>
            <a:r>
              <a:rPr lang="it-CH" dirty="0" err="1"/>
              <a:t>openALPR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6995" y="1845734"/>
            <a:ext cx="5789506" cy="4023360"/>
          </a:xfrm>
        </p:spPr>
        <p:txBody>
          <a:bodyPr>
            <a:noAutofit/>
          </a:bodyPr>
          <a:lstStyle/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CH" sz="2800" dirty="0"/>
              <a:t> Linguaggi: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it-CH" sz="2400" dirty="0"/>
              <a:t> C++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it-CH" sz="2400" dirty="0"/>
              <a:t> </a:t>
            </a:r>
            <a:r>
              <a:rPr lang="it-CH" sz="2400" dirty="0" err="1"/>
              <a:t>Python</a:t>
            </a:r>
            <a:endParaRPr lang="it-CH" sz="2400" dirty="0"/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it-CH" sz="2400" dirty="0"/>
              <a:t> Java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it-CH" sz="2400" dirty="0"/>
              <a:t> C#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CH" sz="2800" dirty="0"/>
              <a:t> 2 azioni principali (Linux)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it-CH" sz="2400" i="1" dirty="0"/>
              <a:t> </a:t>
            </a:r>
            <a:r>
              <a:rPr lang="it-CH" sz="2400" i="1" dirty="0" err="1"/>
              <a:t>alpr</a:t>
            </a:r>
            <a:r>
              <a:rPr lang="it-CH" sz="2400" i="1" dirty="0"/>
              <a:t> &lt;options&gt; &lt;</a:t>
            </a:r>
            <a:r>
              <a:rPr lang="it-CH" sz="2400" i="1" dirty="0" err="1"/>
              <a:t>imgPath</a:t>
            </a:r>
            <a:r>
              <a:rPr lang="it-CH" sz="2400" i="1" dirty="0"/>
              <a:t>&gt;</a:t>
            </a:r>
            <a:endParaRPr lang="it-CH" sz="2400" dirty="0"/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it-CH" sz="2400" i="1" dirty="0"/>
              <a:t> </a:t>
            </a:r>
            <a:r>
              <a:rPr lang="it-CH" sz="2400" i="1" dirty="0" err="1"/>
              <a:t>alprvideocli</a:t>
            </a:r>
            <a:r>
              <a:rPr lang="it-CH" sz="2400" i="1" dirty="0"/>
              <a:t> &lt;options&gt; &lt;</a:t>
            </a:r>
            <a:r>
              <a:rPr lang="it-CH" sz="2400" i="1" dirty="0" err="1"/>
              <a:t>outputPath</a:t>
            </a:r>
            <a:r>
              <a:rPr lang="it-CH" sz="2400" i="1" dirty="0"/>
              <a:t>&gt; &lt;</a:t>
            </a:r>
            <a:r>
              <a:rPr lang="it-CH" sz="2400" i="1" dirty="0" err="1"/>
              <a:t>videoPath</a:t>
            </a:r>
            <a:r>
              <a:rPr lang="it-CH" sz="2400" i="1" dirty="0"/>
              <a:t>&gt;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CH" sz="2800" dirty="0"/>
              <a:t> Aggiunta template targhe svizzere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1617"/>
          <a:stretch/>
        </p:blipFill>
        <p:spPr>
          <a:xfrm>
            <a:off x="8038628" y="3049921"/>
            <a:ext cx="4032448" cy="3179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 descr="Risultati immagini per openalp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1862751"/>
            <a:ext cx="4504791" cy="1998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7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– </a:t>
            </a:r>
            <a:r>
              <a:rPr lang="it-CH" dirty="0"/>
              <a:t>webcam e </a:t>
            </a:r>
            <a:r>
              <a:rPr lang="it-CH" dirty="0" err="1"/>
              <a:t>motion</a:t>
            </a:r>
            <a:r>
              <a:rPr lang="it-CH" dirty="0"/>
              <a:t> </a:t>
            </a:r>
            <a:r>
              <a:rPr lang="it-CH" dirty="0" err="1"/>
              <a:t>detection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CH" sz="2800" dirty="0"/>
              <a:t> Integrazione webcam</a:t>
            </a:r>
          </a:p>
          <a:p>
            <a:pPr marL="0" indent="0">
              <a:buClrTx/>
              <a:buNone/>
            </a:pPr>
            <a:endParaRPr lang="it-CH" sz="28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CH" sz="3200" dirty="0"/>
              <a:t> Riconoscimento movimenti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CH" sz="3200" dirty="0"/>
              <a:t> Libreria scritta in JS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CH" sz="3200" dirty="0"/>
              <a:t> 3 File</a:t>
            </a:r>
          </a:p>
          <a:p>
            <a:pPr marL="715458" lvl="1" indent="-514350">
              <a:buClrTx/>
              <a:buFont typeface="+mj-lt"/>
              <a:buAutoNum type="arabicPeriod"/>
            </a:pPr>
            <a:r>
              <a:rPr lang="it-CH" sz="2800" dirty="0"/>
              <a:t>Core.js</a:t>
            </a:r>
          </a:p>
          <a:p>
            <a:pPr marL="715458" lvl="1" indent="-514350">
              <a:buClrTx/>
              <a:buFont typeface="+mj-lt"/>
              <a:buAutoNum type="arabicPeriod"/>
            </a:pPr>
            <a:r>
              <a:rPr lang="it-CH" sz="2800" dirty="0"/>
              <a:t>WebCamCapture.js</a:t>
            </a:r>
          </a:p>
          <a:p>
            <a:pPr marL="715458" lvl="1" indent="-514350">
              <a:buClrTx/>
              <a:buFont typeface="+mj-lt"/>
              <a:buAutoNum type="arabicPeriod"/>
            </a:pPr>
            <a:r>
              <a:rPr lang="it-CH" sz="2800" dirty="0"/>
              <a:t>ImageCompare.js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CH" sz="28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it-CH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2" y="1713999"/>
            <a:ext cx="1728192" cy="1259111"/>
          </a:xfrm>
          <a:prstGeom prst="rect">
            <a:avLst/>
          </a:prstGeom>
        </p:spPr>
      </p:pic>
      <p:pic>
        <p:nvPicPr>
          <p:cNvPr id="2050" name="Picture 2" descr="Risultati immagini per openal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1849069"/>
            <a:ext cx="3716655" cy="73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ccia a destra 4"/>
          <p:cNvSpPr/>
          <p:nvPr/>
        </p:nvSpPr>
        <p:spPr>
          <a:xfrm>
            <a:off x="6316204" y="1962069"/>
            <a:ext cx="1944216" cy="504056"/>
          </a:xfrm>
          <a:prstGeom prst="right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2060" name="Picture 12" descr="Risultati immagini per javascri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3464680"/>
            <a:ext cx="1429460" cy="162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isultati immagini per c922 pro stream webcam logite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3356992"/>
            <a:ext cx="2009799" cy="172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ccia a destra 12"/>
          <p:cNvSpPr/>
          <p:nvPr/>
        </p:nvSpPr>
        <p:spPr>
          <a:xfrm>
            <a:off x="6526460" y="4090384"/>
            <a:ext cx="2232248" cy="504056"/>
          </a:xfrm>
          <a:prstGeom prst="right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0948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38028" y="2636912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Progettazione</a:t>
            </a:r>
            <a:endParaRPr lang="en-US" sz="4799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595170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5780" y="1772816"/>
            <a:ext cx="3199567" cy="2286000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Progettazione</a:t>
            </a:r>
            <a:br>
              <a:rPr lang="it-IT" b="1" dirty="0"/>
            </a:br>
            <a:r>
              <a:rPr lang="it-IT" b="1" dirty="0"/>
              <a:t>Use Case</a:t>
            </a:r>
            <a:endParaRPr lang="it-CH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7" y="0"/>
            <a:ext cx="811063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992244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Progettazione - database</a:t>
            </a:r>
          </a:p>
        </p:txBody>
      </p:sp>
      <p:pic>
        <p:nvPicPr>
          <p:cNvPr id="5" name="Immagin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" y="1844824"/>
            <a:ext cx="10055781" cy="4464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065479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345</Words>
  <Application>Microsoft Office PowerPoint</Application>
  <PresentationFormat>Personalizzato</PresentationFormat>
  <Paragraphs>140</Paragraphs>
  <Slides>39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Noto Sans</vt:lpstr>
      <vt:lpstr>Wingdings</vt:lpstr>
      <vt:lpstr>Retrospettivo</vt:lpstr>
      <vt:lpstr>Gestione traffico veicolare</vt:lpstr>
      <vt:lpstr>Indice</vt:lpstr>
      <vt:lpstr>Presentazione standard di PowerPoint</vt:lpstr>
      <vt:lpstr>Analisi – richiesta del mandante</vt:lpstr>
      <vt:lpstr>Analisi – openALPR</vt:lpstr>
      <vt:lpstr>Analisi – webcam e motion detection</vt:lpstr>
      <vt:lpstr>Presentazione standard di PowerPoint</vt:lpstr>
      <vt:lpstr>Progettazione Use Case</vt:lpstr>
      <vt:lpstr>Progettazione - database</vt:lpstr>
      <vt:lpstr>Progettazione formulario</vt:lpstr>
      <vt:lpstr>Progettazione gestione delle chiavi</vt:lpstr>
      <vt:lpstr>Progettazione gestione statistiche</vt:lpstr>
      <vt:lpstr>Progettazione gestione storico e amministratori</vt:lpstr>
      <vt:lpstr>Presentazione standard di PowerPoint</vt:lpstr>
      <vt:lpstr>Implementazione Formulario</vt:lpstr>
      <vt:lpstr>Implementazione Formulario JS</vt:lpstr>
      <vt:lpstr>Implementazione Formulario JS</vt:lpstr>
      <vt:lpstr>Implementazione Formulario JS</vt:lpstr>
      <vt:lpstr>Implementazione – Controllo login</vt:lpstr>
      <vt:lpstr>Implementazione Controllo duplicati</vt:lpstr>
      <vt:lpstr>Implementazione Salvataggio</vt:lpstr>
      <vt:lpstr>Implementazione Gestione statistiche</vt:lpstr>
      <vt:lpstr>Implementazione CSV import</vt:lpstr>
      <vt:lpstr>Implementazione – Gestione statistiche</vt:lpstr>
      <vt:lpstr>Implementazione – Gestione storico</vt:lpstr>
      <vt:lpstr>Implementazione Gestione storico</vt:lpstr>
      <vt:lpstr>Implementazione Gestione amministratori</vt:lpstr>
      <vt:lpstr>Implementazione - Gestione riconoscimento targhe (download)</vt:lpstr>
      <vt:lpstr>Implementazione - Gestione riconoscimento targhe (template)</vt:lpstr>
      <vt:lpstr>Implementazione Richiamo script</vt:lpstr>
      <vt:lpstr>Implementazione - Script</vt:lpstr>
      <vt:lpstr>Presentazione standard di PowerPoint</vt:lpstr>
      <vt:lpstr>Test</vt:lpstr>
      <vt:lpstr>Presentazione standard di PowerPoint</vt:lpstr>
      <vt:lpstr>Conclusioni</vt:lpstr>
      <vt:lpstr>Conclusioni</vt:lpstr>
      <vt:lpstr>Sviluppi futuri</vt:lpstr>
      <vt:lpstr>Demo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inserimento dati espoprofessioni</dc:title>
  <dc:creator>Utente Windows</dc:creator>
  <cp:lastModifiedBy>ALE GOMES</cp:lastModifiedBy>
  <cp:revision>147</cp:revision>
  <dcterms:created xsi:type="dcterms:W3CDTF">2017-10-27T11:57:49Z</dcterms:created>
  <dcterms:modified xsi:type="dcterms:W3CDTF">2019-04-16T08:29:21Z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