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596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22/06/2020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22/06/2020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978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257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62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15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30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221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60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81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39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778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132794" y="2932536"/>
            <a:ext cx="441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Implementazione e risultati in modalità sequenziale e parallela con CUDA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399378" y="4590468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Alessandro Lemmo 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364460" y="6474363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 22 giugno 2020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Clustering K-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Means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Parallela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Secondo kernel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443266"/>
            <a:ext cx="7819027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Si occupa di calcolare le coordinate dei nuovi </a:t>
            </a:r>
            <a:r>
              <a:rPr lang="it-IT" sz="1400" dirty="0" err="1"/>
              <a:t>centroidi</a:t>
            </a:r>
            <a:r>
              <a:rPr lang="it-IT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Divisione membro a membro e componente per componente dei due vettori calcolati nel primo kernel.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Verifica criterio di arresto.</a:t>
            </a:r>
          </a:p>
          <a:p>
            <a:pPr algn="just"/>
            <a:endParaRPr lang="it-IT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lvl="1" algn="just"/>
            <a:r>
              <a:rPr lang="it-IT" sz="1400" dirty="0"/>
              <a:t> </a:t>
            </a:r>
          </a:p>
          <a:p>
            <a:pPr algn="just"/>
            <a:r>
              <a:rPr lang="it-IT" sz="1400" dirty="0"/>
              <a:t>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  <p:pic>
        <p:nvPicPr>
          <p:cNvPr id="4" name="Immagine 3" descr="Immagine che contiene tastiera&#10;&#10;Descrizione generata automaticamente">
            <a:extLst>
              <a:ext uri="{FF2B5EF4-FFF2-40B4-BE49-F238E27FC236}">
                <a16:creationId xmlns:a16="http://schemas.microsoft.com/office/drawing/2014/main" id="{550F35C6-AE2D-4B1C-9820-BD91A3AB6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514" y="3408961"/>
            <a:ext cx="3418503" cy="23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984212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91306"/>
            <a:ext cx="209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Variazione </a:t>
            </a:r>
            <a:r>
              <a:rPr lang="it-IT" dirty="0" err="1">
                <a:latin typeface="Arial"/>
                <a:cs typeface="Arial"/>
              </a:rPr>
              <a:t>threads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1285" y="1913339"/>
            <a:ext cx="3538829" cy="13515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10 clusters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1000000 di punti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Variazione </a:t>
            </a:r>
            <a:r>
              <a:rPr lang="it-IT" sz="1400" dirty="0" err="1"/>
              <a:t>threads</a:t>
            </a:r>
            <a:r>
              <a:rPr lang="it-IT" sz="1400" dirty="0"/>
              <a:t> da 2 a 1024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Valore ottimale a 32 </a:t>
            </a:r>
            <a:r>
              <a:rPr lang="it-IT" sz="1400" dirty="0" err="1"/>
              <a:t>threads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B9F012F-72CB-4C0B-942F-F9EF447E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97700"/>
            <a:ext cx="3982293" cy="4579321"/>
          </a:xfrm>
          <a:prstGeom prst="rect">
            <a:avLst/>
          </a:prstGeom>
        </p:spPr>
      </p:pic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BB3AB84-2ACD-4BF2-83BD-24186F89A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84" y="3429000"/>
            <a:ext cx="3716111" cy="30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4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Variazione clusters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3167967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128 </a:t>
            </a:r>
            <a:r>
              <a:rPr lang="it-IT" sz="1400" dirty="0" err="1"/>
              <a:t>threads</a:t>
            </a: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1000000 di punti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Variazione clusters da 5 a 30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Andamento altalenante dovuto al fatto che un numero maggiore di clusters non porta necessariamente ad un numero maggiore di iterazioni e quindi ad un tempo più alto.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0571AF8-BE53-4C78-9E1D-0069E2086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443" y="1767067"/>
            <a:ext cx="446532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0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984212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91306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Variazione punti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1285" y="1913339"/>
            <a:ext cx="410409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128 </a:t>
            </a:r>
            <a:r>
              <a:rPr lang="it-IT" sz="1400" dirty="0" err="1"/>
              <a:t>threads</a:t>
            </a: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10 clusters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Variazione punti da 100 a 1000000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Versione parallela migliore da 100000 punti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B9F012F-72CB-4C0B-942F-F9EF447E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97700"/>
            <a:ext cx="3982293" cy="457932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4C5C531-6FA2-4CFA-9B1B-72E279975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200" y="1506266"/>
            <a:ext cx="4104093" cy="4712107"/>
          </a:xfrm>
          <a:prstGeom prst="rect">
            <a:avLst/>
          </a:prstGeom>
        </p:spPr>
      </p:pic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9086DCF-FF3E-4B8B-9B2F-D335E1912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85" y="3017097"/>
            <a:ext cx="3337544" cy="36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6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Funzionamento clustering k-</a:t>
            </a:r>
            <a:r>
              <a:rPr lang="it-IT" dirty="0" err="1">
                <a:latin typeface="Arial"/>
                <a:cs typeface="Arial"/>
              </a:rPr>
              <a:t>means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Il clustering k-</a:t>
            </a:r>
            <a:r>
              <a:rPr lang="it-IT" sz="1400" dirty="0" err="1"/>
              <a:t>means</a:t>
            </a:r>
            <a:r>
              <a:rPr lang="it-IT" sz="1400" dirty="0"/>
              <a:t> è un metodo che ha come obiettivo quello di partizionare n osservazioni in k clusters.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algn="just"/>
            <a:r>
              <a:rPr lang="it-IT" sz="1400" dirty="0"/>
              <a:t>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  <p:pic>
        <p:nvPicPr>
          <p:cNvPr id="1026" name="Picture 2" descr="Voronoi diagram - Wikipedia">
            <a:extLst>
              <a:ext uri="{FF2B5EF4-FFF2-40B4-BE49-F238E27FC236}">
                <a16:creationId xmlns:a16="http://schemas.microsoft.com/office/drawing/2014/main" id="{CF7B23F8-40BB-47C6-82DA-90C69A93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163" y="3357599"/>
            <a:ext cx="1808371" cy="180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BBDED0-073D-40DE-9EC2-1C4E3EFCDCE4}"/>
              </a:ext>
            </a:extLst>
          </p:cNvPr>
          <p:cNvSpPr txBox="1"/>
          <p:nvPr/>
        </p:nvSpPr>
        <p:spPr>
          <a:xfrm>
            <a:off x="648253" y="3515469"/>
            <a:ext cx="5407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Ogni punto viene assegnato ad un cluster sulla base del </a:t>
            </a:r>
            <a:r>
              <a:rPr lang="it-IT" sz="1400" dirty="0" err="1"/>
              <a:t>centroide</a:t>
            </a:r>
            <a:r>
              <a:rPr lang="it-IT" sz="1400" dirty="0"/>
              <a:t> ad esso più vicino.                                                    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Il risultato è il partizionamento dello spazio dei dati in celle di </a:t>
            </a:r>
            <a:r>
              <a:rPr lang="it-IT" sz="1400" dirty="0" err="1"/>
              <a:t>Voronoi</a:t>
            </a:r>
            <a:r>
              <a:rPr lang="it-IT" sz="1400" dirty="0"/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BDCA7E-C880-4B58-B52F-57B4E618FF76}"/>
              </a:ext>
            </a:extLst>
          </p:cNvPr>
          <p:cNvSpPr txBox="1"/>
          <p:nvPr/>
        </p:nvSpPr>
        <p:spPr>
          <a:xfrm>
            <a:off x="6528451" y="5176086"/>
            <a:ext cx="206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Diagramma di </a:t>
            </a:r>
            <a:r>
              <a:rPr lang="it-IT" sz="1200" dirty="0" err="1"/>
              <a:t>Voronoi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Aspetti teorici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Lo scopo è quello di andare a minimizzare per ogni cluster, la distanza tra tutti i punti ad esso appartenenti ed il </a:t>
            </a:r>
            <a:r>
              <a:rPr lang="it-IT" sz="1400" dirty="0" err="1"/>
              <a:t>centroide</a:t>
            </a:r>
            <a:r>
              <a:rPr lang="it-IT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algn="just"/>
            <a:r>
              <a:rPr lang="it-IT" sz="1400" dirty="0"/>
              <a:t>   </a:t>
            </a:r>
          </a:p>
          <a:p>
            <a:pPr algn="just"/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Assegnazione di un determinato punto ad un </a:t>
            </a:r>
            <a:r>
              <a:rPr lang="it-IT" sz="1400" dirty="0" err="1"/>
              <a:t>custer</a:t>
            </a:r>
            <a:r>
              <a:rPr lang="it-IT" sz="1400" dirty="0"/>
              <a:t>.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235328-5E67-4184-9135-DF68E007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335" y="3650430"/>
            <a:ext cx="2264194" cy="7534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B94D53A-1E2A-458B-B4A1-7E466BAC7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093" y="3290589"/>
            <a:ext cx="1889488" cy="29486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C0B1AD8-1148-49C9-A250-B68F0F069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012" y="4985916"/>
            <a:ext cx="5161550" cy="4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4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Aspetti implementativi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È stata realizzata l’implementazione del clustering k-</a:t>
            </a:r>
            <a:r>
              <a:rPr lang="it-IT" sz="1400" dirty="0" err="1"/>
              <a:t>means</a:t>
            </a:r>
            <a:r>
              <a:rPr lang="it-IT" sz="1400" dirty="0"/>
              <a:t> con punti nello spazio in tre dimensioni, con due diverse modalità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Sequenziale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Parallela con CUDA (</a:t>
            </a:r>
            <a:r>
              <a:rPr lang="it-IT" sz="1400" dirty="0" err="1"/>
              <a:t>Computed</a:t>
            </a:r>
            <a:r>
              <a:rPr lang="it-IT" sz="1400" dirty="0"/>
              <a:t> </a:t>
            </a:r>
            <a:r>
              <a:rPr lang="it-IT" sz="1400" dirty="0" err="1"/>
              <a:t>Unified</a:t>
            </a:r>
            <a:r>
              <a:rPr lang="it-IT" sz="1400" dirty="0"/>
              <a:t> Device Architecture) la quale è una piattaforma per la computazione parallela sviluppata da Nvidia.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Modalità risolutiva iterativa per entrambe le versioni composta da tre fasi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Inizializzazione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Assegnazione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Aggiornamento</a:t>
            </a:r>
          </a:p>
          <a:p>
            <a:pPr algn="just"/>
            <a:r>
              <a:rPr lang="it-IT" sz="1400" dirty="0"/>
              <a:t>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20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sequenziale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Inizializzazione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95031"/>
            <a:ext cx="7819027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Definizione di tre vettori </a:t>
            </a:r>
          </a:p>
          <a:p>
            <a:pPr algn="just"/>
            <a:endParaRPr lang="it-IT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Il primo</a:t>
            </a:r>
            <a:r>
              <a:rPr lang="it-IT" sz="1400" i="1" dirty="0"/>
              <a:t> </a:t>
            </a:r>
            <a:r>
              <a:rPr lang="it-IT" sz="1400" dirty="0"/>
              <a:t>contenente per ogni punto da </a:t>
            </a:r>
            <a:r>
              <a:rPr lang="it-IT" sz="1400" dirty="0" err="1"/>
              <a:t>clusterizzare</a:t>
            </a:r>
            <a:r>
              <a:rPr lang="it-IT" sz="1400" dirty="0"/>
              <a:t> l’indice del cluster di appartenenza. Inizialmente tutti posti a -1.</a:t>
            </a:r>
          </a:p>
          <a:p>
            <a:pPr lvl="1" algn="just"/>
            <a:endParaRPr lang="it-IT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Il secondo contenente per ogni cluster il numero di punti ad esso assegnati.</a:t>
            </a:r>
          </a:p>
          <a:p>
            <a:pPr lvl="1" algn="just"/>
            <a:endParaRPr lang="it-IT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Il terzo contenente i risultati, inizializzato con i k </a:t>
            </a:r>
            <a:r>
              <a:rPr lang="it-IT" sz="1400" dirty="0" err="1"/>
              <a:t>centroidi</a:t>
            </a:r>
            <a:r>
              <a:rPr lang="it-IT" sz="1400" dirty="0"/>
              <a:t> dei k clusters in coincidenza dei primi k punti.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0FF462-DB04-4562-A1AB-9E73729F7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000" y="4664011"/>
            <a:ext cx="3240000" cy="14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7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sequenziale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Assegnazione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408866"/>
            <a:ext cx="781902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Per ogni punto viene calcolata la distanza euclidea tra esso e tutti i </a:t>
            </a:r>
            <a:r>
              <a:rPr lang="it-IT" sz="1400" dirty="0" err="1"/>
              <a:t>centroidi</a:t>
            </a:r>
            <a:r>
              <a:rPr lang="it-IT" sz="1400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Il </a:t>
            </a:r>
            <a:r>
              <a:rPr lang="it-IT" sz="1400" dirty="0" err="1"/>
              <a:t>centroide</a:t>
            </a:r>
            <a:r>
              <a:rPr lang="it-IT" sz="1400" dirty="0"/>
              <a:t> rispetto al quale risulta minore sarà quello a cui sarà associato il punto.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Una volta effettuata l’operazione per tutti i punti si ha: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Il vettore contenente per ogni punto l’indice del cluster di appartenenza completo.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Il vettore contenente per ogni </a:t>
            </a:r>
            <a:r>
              <a:rPr lang="it-IT" sz="1400" dirty="0" err="1"/>
              <a:t>centroide</a:t>
            </a:r>
            <a:r>
              <a:rPr lang="it-IT" sz="1400" dirty="0"/>
              <a:t> il numero di punti assegnati completo.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0CEB84A-F40C-44B7-A25C-89111B9F9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416" y="4021276"/>
            <a:ext cx="3952700" cy="22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sequenziale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Aggiornamento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9808"/>
            <a:ext cx="7819027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Per ogni cluster: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Vengono presi tutti i punti appartenenti ad uno stesso cluster e sommati componente per componente.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Le somme delle componenti x, y, e z vengono divise per il numero totale di punti appartenenti a tale cluster.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Si ottiene le nuove coordinate del </a:t>
            </a:r>
            <a:r>
              <a:rPr lang="it-IT" sz="1400" dirty="0" err="1"/>
              <a:t>centroide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Si itera ripetendo la fase di assegnazione.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Si termina quando il numero di punti a cui viene cambiato il cluster di appartenenza è pari a zero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Ciò è interpretato come una convergenza dei </a:t>
            </a:r>
            <a:r>
              <a:rPr lang="it-IT" sz="1400" dirty="0" err="1"/>
              <a:t>centroidi</a:t>
            </a:r>
            <a:r>
              <a:rPr lang="it-IT" sz="1400" dirty="0"/>
              <a:t> ai posizionamenti ottimi.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9DEEF4C-BAEB-4BB7-85B9-C4D2B881E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170" y="3967596"/>
            <a:ext cx="3802172" cy="12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Parallela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Aspetti implementativi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Basa la logica di realizzazione del clustering k-</a:t>
            </a:r>
            <a:r>
              <a:rPr lang="it-IT" sz="1400" dirty="0" err="1"/>
              <a:t>means</a:t>
            </a:r>
            <a:r>
              <a:rPr lang="it-IT" sz="1400" dirty="0"/>
              <a:t> esattamente sugli stessi principi descritti nella </a:t>
            </a:r>
            <a:r>
              <a:rPr lang="it-IT" sz="1400" dirty="0" err="1"/>
              <a:t>vesione</a:t>
            </a:r>
            <a:r>
              <a:rPr lang="it-IT" sz="1400" dirty="0"/>
              <a:t> sequenziale.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Usati due kernel per la parallelizzazione del codice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Il primo gestisce la fase di assegnazione dei punti ai clusters.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Il secondo gestisce la divisione per il numero totale di punti per stabilire il nuovo </a:t>
            </a:r>
            <a:r>
              <a:rPr lang="it-IT" sz="1400" dirty="0" err="1"/>
              <a:t>centroide</a:t>
            </a:r>
            <a:r>
              <a:rPr lang="it-IT" sz="1400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La somma delle coordinate componente per componente dei punti è gestita tramite la libreria </a:t>
            </a:r>
            <a:r>
              <a:rPr lang="it-IT" sz="1400" dirty="0" err="1"/>
              <a:t>Thrust</a:t>
            </a:r>
            <a:endParaRPr lang="it-IT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Basata sulla Standard Template Library permette di implementare operazioni in parallelo.</a:t>
            </a:r>
          </a:p>
          <a:p>
            <a:pPr lvl="1" algn="just"/>
            <a:endParaRPr lang="it-IT" sz="1400" dirty="0"/>
          </a:p>
          <a:p>
            <a:pPr lvl="1" algn="just"/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Suddivisione dei compiti nei kernel sulla base del numero di blocchi (e quindi di </a:t>
            </a:r>
            <a:r>
              <a:rPr lang="it-IT" sz="1400" dirty="0" err="1"/>
              <a:t>thread</a:t>
            </a:r>
            <a:r>
              <a:rPr lang="it-IT" sz="1400" dirty="0"/>
              <a:t>) usati per gestirle.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lvl="1" algn="just"/>
            <a:r>
              <a:rPr lang="it-IT" sz="1400" dirty="0"/>
              <a:t> </a:t>
            </a:r>
          </a:p>
          <a:p>
            <a:pPr algn="just"/>
            <a:r>
              <a:rPr lang="it-IT" sz="1400" dirty="0"/>
              <a:t>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678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5084" y="845313"/>
            <a:ext cx="55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Parallela  </a:t>
            </a:r>
            <a:r>
              <a:rPr lang="it-IT" dirty="0">
                <a:latin typeface="Arial"/>
                <a:cs typeface="Arial"/>
              </a:rPr>
              <a:t>Primo kernel</a:t>
            </a:r>
            <a:endParaRPr lang="it-IT" b="1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/>
          </a:p>
          <a:p>
            <a:pPr lvl="1" algn="just"/>
            <a:r>
              <a:rPr lang="it-IT" sz="1400" dirty="0"/>
              <a:t> </a:t>
            </a:r>
          </a:p>
          <a:p>
            <a:pPr algn="just"/>
            <a:r>
              <a:rPr lang="it-IT" sz="1400" dirty="0"/>
              <a:t>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00787" y="51433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Clustering K-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Implementazione e risultati in modalità sequenziale e parallela con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22 giugno 2020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21DBD7-3897-4BA4-85B9-B5CA270A8DBD}"/>
              </a:ext>
            </a:extLst>
          </p:cNvPr>
          <p:cNvSpPr txBox="1"/>
          <p:nvPr/>
        </p:nvSpPr>
        <p:spPr>
          <a:xfrm>
            <a:off x="6556091" y="2926708"/>
            <a:ext cx="2253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Calcolo distanza euclidea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Assegnazione   punto   al </a:t>
            </a:r>
            <a:r>
              <a:rPr lang="it-IT" sz="1400" dirty="0" err="1"/>
              <a:t>centroide</a:t>
            </a:r>
            <a:r>
              <a:rPr lang="it-IT" sz="1400" dirty="0"/>
              <a:t> più vicino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Incremento contatore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Riduzione vettori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EC229E-FF8D-44C2-A5BD-895DA21FF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09" y="1306978"/>
            <a:ext cx="5740520" cy="547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6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875</Words>
  <Application>Microsoft Office PowerPoint</Application>
  <PresentationFormat>Presentazione su schermo (4:3)</PresentationFormat>
  <Paragraphs>219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Alessandro Lemmo</cp:lastModifiedBy>
  <cp:revision>51</cp:revision>
  <dcterms:created xsi:type="dcterms:W3CDTF">2012-12-06T09:21:12Z</dcterms:created>
  <dcterms:modified xsi:type="dcterms:W3CDTF">2020-06-22T14:08:45Z</dcterms:modified>
</cp:coreProperties>
</file>