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0" r:id="rId10"/>
    <p:sldId id="262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626"/>
    <a:srgbClr val="16F230"/>
    <a:srgbClr val="FFC000"/>
    <a:srgbClr val="FFFF00"/>
    <a:srgbClr val="A09E96"/>
    <a:srgbClr val="C00000"/>
    <a:srgbClr val="FF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E5338-A83F-4A8B-BAB9-17C32B28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A8DC7-3E07-4784-B19C-48DC37A34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20126-1902-4ACF-A4EA-D84FFF9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7115C-B90A-4810-B4A6-FDB3871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C302B-B81E-4280-A4D0-D6466D61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46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153E8-7430-446F-85ED-12846BA1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050CFD-FB84-4057-AA4E-6A32DF7C3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379E1-3E42-49C4-A054-BED4A74F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B3687-0F44-44ED-8DFB-1CCE4BE3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34E56-51E2-449F-A176-74F5596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64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0D8EE6-D8AE-4644-9B5F-6CBA7BC70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96A878-8854-46EE-8923-612B28CF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7CAB5F-96E5-4211-9678-76245EB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712B3-EC8F-45FF-8232-2C1E3049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F1043-F422-436B-9B67-5768941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D3E5-7411-4B49-92B7-AF142DE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BBA3C-1761-4CC7-9AB5-795A36C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E1314-992F-40F7-A4F6-138C3010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E9972-183D-46BF-A530-33F3DF07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83CBD-DE38-4715-B3B8-8490F9D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1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62B1D-8039-484C-BEE4-DF06D99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16863B-9E0D-49C1-AF8C-E78746F7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F8AA3-FD82-4B9C-9ABE-497F0244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B3FF-CFA4-4D58-8DD1-B2EE870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C1BC4-CB78-421E-AE38-9B9C4673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16424-329A-4772-ABC1-C9C749E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E8A7-92C3-4352-ADAF-CB5D9AE7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6AA41-D3C4-45A4-A8A5-16B3726E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762EA3-8626-4C5A-BC85-8599005D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E850C8-22FD-4087-9C98-D4B46A1E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179B9-CEFB-4369-89E9-6C1A1E5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0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B057-5DDE-4EC3-81FD-5CBA6C48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6A0AFA-AE1B-4420-B4A6-799DB203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39C791-6C32-4EAD-9D76-188C34E4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4AEDD3-2D12-427A-9B33-F052083D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D5773C-9560-4786-95D4-7A2B7B5E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32E8D-B2AC-481E-9910-F0CA4C67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83FEBE-9F3E-4D9F-AA2C-9E9DF6EA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FB1826-9815-45F1-B4F3-2BF41C0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9190A-1E6B-4A74-B597-F90FEB7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0469A-08B8-4FAA-92DE-E49F42C5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9F391C-F549-425A-836B-656DE793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6EFE71-2D73-46AD-B92E-DC6D2AD9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E36150-DA27-4118-9E8C-A8E8E6EF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D233BB6-9D29-45FD-804A-DFF31A3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3CE2-00E6-4EC3-9872-571711B2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5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917C4-F866-4E08-B88C-F991100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AEC8A1-DE20-4C5E-B163-10FD2A9E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A958E-F2D8-4801-BC7A-25D7FCA6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065B74-F9A6-453E-9CCE-739E5E8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BB1C6-A0CB-4717-BDBE-021B8BE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12A56D-2F94-48AA-9B77-101BEB75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08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CD501-A471-4596-8271-58E55C0D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A8FF65-1F04-4DCE-9B24-EF2D0FF0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76CC8E-E1EA-4D57-9B60-7256169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5E73BE-8AFF-4831-8542-9715CC8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459D28-FA90-4A4B-92B5-BC0A4B7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E20CCC-2FD9-40FE-B22B-67F085A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31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95375E-2A37-4667-93F4-62DAB16E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749E4B-F2BB-4EC4-B6FF-BD5D46DE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793A0-A597-458F-9FC1-7E2A7279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0097-81A9-445B-865C-4B93A7260298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2F376-3989-44C9-8555-40E48AB3A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C8683F-0123-49FD-A958-C0D56E5B5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CAAC-F1C9-45BB-87E0-41FB82E183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o 67">
            <a:extLst>
              <a:ext uri="{FF2B5EF4-FFF2-40B4-BE49-F238E27FC236}">
                <a16:creationId xmlns:a16="http://schemas.microsoft.com/office/drawing/2014/main" id="{7830B866-47FC-4E74-BF9C-CAD38C27EDAB}"/>
              </a:ext>
            </a:extLst>
          </p:cNvPr>
          <p:cNvGrpSpPr/>
          <p:nvPr/>
        </p:nvGrpSpPr>
        <p:grpSpPr>
          <a:xfrm>
            <a:off x="1880796" y="826957"/>
            <a:ext cx="8487089" cy="5204085"/>
            <a:chOff x="2574324" y="665374"/>
            <a:chExt cx="8487089" cy="520408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3A93DCD-23DE-42C9-9430-6384835614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3" t="14076" r="18007" b="5070"/>
            <a:stretch/>
          </p:blipFill>
          <p:spPr>
            <a:xfrm>
              <a:off x="2574324" y="988540"/>
              <a:ext cx="7043352" cy="4880919"/>
            </a:xfrm>
            <a:prstGeom prst="rect">
              <a:avLst/>
            </a:prstGeom>
          </p:spPr>
        </p:pic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7D816E12-E72F-43B1-96AF-629E3A362C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8421" y="2811322"/>
              <a:ext cx="2013825" cy="132185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CA5C9EF-DF7A-4E16-9CB8-257E89205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35" y="759556"/>
              <a:ext cx="1917772" cy="120123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CF6229EE-5020-484C-AA33-C0B0A4B371B8}"/>
                </a:ext>
              </a:extLst>
            </p:cNvPr>
            <p:cNvGrpSpPr/>
            <p:nvPr/>
          </p:nvGrpSpPr>
          <p:grpSpPr>
            <a:xfrm>
              <a:off x="3075753" y="1078223"/>
              <a:ext cx="2948810" cy="1950727"/>
              <a:chOff x="3075753" y="1078223"/>
              <a:chExt cx="2948810" cy="1950727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CF47AE9C-A1B4-4507-B6C9-A7CDB2492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1582" y="1078223"/>
                <a:ext cx="2212981" cy="146830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2754A37C-2908-427B-9A64-E56E941B20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5753" y="2413218"/>
                <a:ext cx="928018" cy="615732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59E491F-E632-4C92-ABAD-DCD9F4C4C4D4}"/>
                </a:ext>
              </a:extLst>
            </p:cNvPr>
            <p:cNvSpPr txBox="1"/>
            <p:nvPr/>
          </p:nvSpPr>
          <p:spPr>
            <a:xfrm>
              <a:off x="3733782" y="1677860"/>
              <a:ext cx="8402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6"/>
                  </a:solidFill>
                </a:rPr>
                <a:t>50 mm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5DB037F1-A878-4B66-9981-161C0C1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3771" y="4219674"/>
              <a:ext cx="3515977" cy="17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11409F35-6A35-4937-AE4F-2EF0602350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786" y="3678843"/>
              <a:ext cx="2292970" cy="5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6E4606C-8CE7-48D9-9BB4-2AC1FE8810B0}"/>
                </a:ext>
              </a:extLst>
            </p:cNvPr>
            <p:cNvSpPr txBox="1"/>
            <p:nvPr/>
          </p:nvSpPr>
          <p:spPr>
            <a:xfrm>
              <a:off x="7506305" y="4005142"/>
              <a:ext cx="1633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1"/>
                  </a:solidFill>
                </a:rPr>
                <a:t>Capillary</a:t>
              </a:r>
              <a:r>
                <a:rPr lang="it-IT" dirty="0">
                  <a:solidFill>
                    <a:schemeClr val="accent1"/>
                  </a:solidFill>
                </a:rPr>
                <a:t> inputs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0A0672B-87C6-40B7-8F60-09FA2AC7B871}"/>
                </a:ext>
              </a:extLst>
            </p:cNvPr>
            <p:cNvSpPr txBox="1"/>
            <p:nvPr/>
          </p:nvSpPr>
          <p:spPr>
            <a:xfrm>
              <a:off x="6176964" y="5206870"/>
              <a:ext cx="20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Optical </a:t>
              </a:r>
              <a:r>
                <a:rPr lang="it-IT" dirty="0" err="1">
                  <a:solidFill>
                    <a:srgbClr val="C00000"/>
                  </a:solidFill>
                </a:rPr>
                <a:t>fibers</a:t>
              </a:r>
              <a:r>
                <a:rPr lang="it-IT" dirty="0">
                  <a:solidFill>
                    <a:srgbClr val="C00000"/>
                  </a:solidFill>
                </a:rPr>
                <a:t> inputs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D0A02555-4ED5-447E-8B34-3C3C8247F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334" y="3536548"/>
              <a:ext cx="2531630" cy="1897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F1E385C0-01F1-4F83-A334-D1153FC6D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684" y="4670854"/>
              <a:ext cx="559280" cy="7630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9491453-3C13-4522-9638-B671506BFB16}"/>
                </a:ext>
              </a:extLst>
            </p:cNvPr>
            <p:cNvSpPr txBox="1"/>
            <p:nvPr/>
          </p:nvSpPr>
          <p:spPr>
            <a:xfrm>
              <a:off x="8252503" y="665374"/>
              <a:ext cx="2808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 err="1"/>
                <a:t>Capillary</a:t>
              </a:r>
              <a:r>
                <a:rPr lang="it-IT" dirty="0"/>
                <a:t>-optical </a:t>
              </a:r>
              <a:r>
                <a:rPr lang="it-IT" dirty="0" err="1"/>
                <a:t>fibers</a:t>
              </a:r>
              <a:r>
                <a:rPr lang="it-IT" dirty="0"/>
                <a:t> joint </a:t>
              </a:r>
            </a:p>
            <a:p>
              <a:pPr algn="ctr"/>
              <a:r>
                <a:rPr lang="it-IT" dirty="0"/>
                <a:t>(</a:t>
              </a:r>
              <a:r>
                <a:rPr lang="it-IT" dirty="0" err="1"/>
                <a:t>sensor</a:t>
              </a:r>
              <a:r>
                <a:rPr lang="it-IT" dirty="0"/>
                <a:t> 2)</a:t>
              </a:r>
            </a:p>
          </p:txBody>
        </p: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C4637E1C-34DE-4D4E-9A5B-4A081F40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588" y="1173892"/>
              <a:ext cx="926488" cy="688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1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D30BB8-45F1-437D-9AD6-E221C7346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8849" y="-780535"/>
            <a:ext cx="6314302" cy="84190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7023F3-6B9B-4601-8AA6-946F7719EC54}"/>
              </a:ext>
            </a:extLst>
          </p:cNvPr>
          <p:cNvSpPr txBox="1"/>
          <p:nvPr/>
        </p:nvSpPr>
        <p:spPr>
          <a:xfrm>
            <a:off x="5177481" y="2187147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D21D5-04FD-4B3F-919D-22AE5E3F8CD1}"/>
              </a:ext>
            </a:extLst>
          </p:cNvPr>
          <p:cNvSpPr txBox="1"/>
          <p:nvPr/>
        </p:nvSpPr>
        <p:spPr>
          <a:xfrm>
            <a:off x="6540843" y="583166"/>
            <a:ext cx="1454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Camera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B07AE-4B5F-4166-84BD-647451774E1C}"/>
              </a:ext>
            </a:extLst>
          </p:cNvPr>
          <p:cNvSpPr txBox="1"/>
          <p:nvPr/>
        </p:nvSpPr>
        <p:spPr>
          <a:xfrm>
            <a:off x="7088659" y="5690625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(water)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983A3F8-259A-4596-AC8C-C8046C9FDDB1}"/>
              </a:ext>
            </a:extLst>
          </p:cNvPr>
          <p:cNvSpPr txBox="1"/>
          <p:nvPr/>
        </p:nvSpPr>
        <p:spPr>
          <a:xfrm>
            <a:off x="2508421" y="767832"/>
            <a:ext cx="145418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Pump</a:t>
            </a:r>
          </a:p>
          <a:p>
            <a:pPr algn="ctr"/>
            <a:r>
              <a:rPr lang="it-IT" dirty="0"/>
              <a:t>(oil)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ED04FA-3FFA-474C-8AAF-7B23299178F5}"/>
              </a:ext>
            </a:extLst>
          </p:cNvPr>
          <p:cNvSpPr txBox="1"/>
          <p:nvPr/>
        </p:nvSpPr>
        <p:spPr>
          <a:xfrm>
            <a:off x="8229599" y="3898209"/>
            <a:ext cx="18870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Capillary</a:t>
            </a:r>
            <a:r>
              <a:rPr lang="it-IT" dirty="0"/>
              <a:t>-optical </a:t>
            </a:r>
            <a:r>
              <a:rPr lang="it-IT" dirty="0" err="1"/>
              <a:t>fibers</a:t>
            </a:r>
            <a:r>
              <a:rPr lang="it-IT" dirty="0"/>
              <a:t> joints</a:t>
            </a:r>
          </a:p>
        </p:txBody>
      </p:sp>
    </p:spTree>
    <p:extLst>
      <p:ext uri="{BB962C8B-B14F-4D97-AF65-F5344CB8AC3E}">
        <p14:creationId xmlns:p14="http://schemas.microsoft.com/office/powerpoint/2010/main" val="22242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7A379BF-DE0F-4C10-86BB-ADAB41EBFD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r="8479"/>
          <a:stretch/>
        </p:blipFill>
        <p:spPr>
          <a:xfrm>
            <a:off x="1758778" y="18535"/>
            <a:ext cx="8674443" cy="3429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4D80532A-3D65-4C34-9BF2-BB86C0A2E110}"/>
              </a:ext>
            </a:extLst>
          </p:cNvPr>
          <p:cNvSpPr/>
          <p:nvPr/>
        </p:nvSpPr>
        <p:spPr>
          <a:xfrm>
            <a:off x="3025002" y="2145785"/>
            <a:ext cx="349250" cy="876300"/>
          </a:xfrm>
          <a:prstGeom prst="ellipse">
            <a:avLst/>
          </a:prstGeom>
          <a:solidFill>
            <a:srgbClr val="16F230">
              <a:alpha val="32157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07E19D-22A1-4134-BA70-FB4F527F385E}"/>
              </a:ext>
            </a:extLst>
          </p:cNvPr>
          <p:cNvSpPr txBox="1"/>
          <p:nvPr/>
        </p:nvSpPr>
        <p:spPr>
          <a:xfrm>
            <a:off x="3298052" y="2202935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</a:rPr>
              <a:t>Baseline </a:t>
            </a:r>
            <a:r>
              <a:rPr lang="it-IT" sz="1200" dirty="0" err="1">
                <a:solidFill>
                  <a:schemeClr val="accent6"/>
                </a:solidFill>
              </a:rPr>
              <a:t>peak</a:t>
            </a:r>
            <a:endParaRPr lang="it-IT" dirty="0">
              <a:solidFill>
                <a:schemeClr val="accent6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5E7B309-9304-42DE-A0C2-12548AA8BBEB}"/>
              </a:ext>
            </a:extLst>
          </p:cNvPr>
          <p:cNvSpPr/>
          <p:nvPr/>
        </p:nvSpPr>
        <p:spPr>
          <a:xfrm>
            <a:off x="8328522" y="2301003"/>
            <a:ext cx="349250" cy="338951"/>
          </a:xfrm>
          <a:prstGeom prst="ellipse">
            <a:avLst/>
          </a:prstGeom>
          <a:solidFill>
            <a:srgbClr val="E22626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683146-AA74-4ACB-B64D-C93CCE821295}"/>
              </a:ext>
            </a:extLst>
          </p:cNvPr>
          <p:cNvSpPr txBox="1"/>
          <p:nvPr/>
        </p:nvSpPr>
        <p:spPr>
          <a:xfrm>
            <a:off x="8473521" y="2620763"/>
            <a:ext cx="87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C00000"/>
                </a:solidFill>
              </a:rPr>
              <a:t>Signals</a:t>
            </a:r>
            <a:r>
              <a:rPr lang="it-IT" sz="1200" dirty="0">
                <a:solidFill>
                  <a:srgbClr val="C00000"/>
                </a:solidFill>
              </a:rPr>
              <a:t> </a:t>
            </a:r>
            <a:r>
              <a:rPr lang="it-IT" sz="1200" dirty="0" err="1">
                <a:solidFill>
                  <a:srgbClr val="C00000"/>
                </a:solidFill>
              </a:rPr>
              <a:t>lost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8BBA37-A00E-4A80-8D5D-DCD8D582B690}"/>
              </a:ext>
            </a:extLst>
          </p:cNvPr>
          <p:cNvSpPr/>
          <p:nvPr/>
        </p:nvSpPr>
        <p:spPr>
          <a:xfrm>
            <a:off x="9296198" y="2281812"/>
            <a:ext cx="349250" cy="338951"/>
          </a:xfrm>
          <a:prstGeom prst="ellipse">
            <a:avLst/>
          </a:prstGeom>
          <a:solidFill>
            <a:srgbClr val="E22626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DB8C0C4-F99D-429A-B485-0C499685D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6" y="3223700"/>
            <a:ext cx="10287000" cy="342900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148967CF-1F54-42EC-B4EA-3FB71231AC12}"/>
              </a:ext>
            </a:extLst>
          </p:cNvPr>
          <p:cNvSpPr/>
          <p:nvPr/>
        </p:nvSpPr>
        <p:spPr>
          <a:xfrm>
            <a:off x="8237111" y="5519451"/>
            <a:ext cx="349250" cy="338951"/>
          </a:xfrm>
          <a:prstGeom prst="ellipse">
            <a:avLst/>
          </a:prstGeom>
          <a:solidFill>
            <a:srgbClr val="E22626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A2740044-7099-4C9D-A608-1F1EF24F1C87}"/>
              </a:ext>
            </a:extLst>
          </p:cNvPr>
          <p:cNvSpPr/>
          <p:nvPr/>
        </p:nvSpPr>
        <p:spPr>
          <a:xfrm>
            <a:off x="9193565" y="5519450"/>
            <a:ext cx="349250" cy="338951"/>
          </a:xfrm>
          <a:prstGeom prst="ellipse">
            <a:avLst/>
          </a:prstGeom>
          <a:solidFill>
            <a:srgbClr val="E22626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BC8DDD7-BB82-4C67-A23B-CFECCF81BAAA}"/>
              </a:ext>
            </a:extLst>
          </p:cNvPr>
          <p:cNvSpPr txBox="1"/>
          <p:nvPr/>
        </p:nvSpPr>
        <p:spPr>
          <a:xfrm>
            <a:off x="8503147" y="5861967"/>
            <a:ext cx="1204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C00000"/>
                </a:solidFill>
              </a:rPr>
              <a:t>Signals</a:t>
            </a:r>
            <a:r>
              <a:rPr lang="it-IT" sz="1200" dirty="0">
                <a:solidFill>
                  <a:srgbClr val="C00000"/>
                </a:solidFill>
              </a:rPr>
              <a:t> </a:t>
            </a:r>
            <a:r>
              <a:rPr lang="it-IT" sz="1200" dirty="0" err="1">
                <a:solidFill>
                  <a:srgbClr val="C00000"/>
                </a:solidFill>
              </a:rPr>
              <a:t>captured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52C07A9-17C3-41F1-B9B7-88CFE084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8549" r="37872" b="6912"/>
          <a:stretch/>
        </p:blipFill>
        <p:spPr>
          <a:xfrm>
            <a:off x="3105664" y="877328"/>
            <a:ext cx="2990336" cy="51033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ED115B-9DFC-432D-87F2-36DFC689BB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4" t="12235" r="34055" b="11621"/>
          <a:stretch/>
        </p:blipFill>
        <p:spPr>
          <a:xfrm>
            <a:off x="6096000" y="1130642"/>
            <a:ext cx="3702909" cy="45967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55C840-3C4A-465B-98E9-F900F044E033}"/>
              </a:ext>
            </a:extLst>
          </p:cNvPr>
          <p:cNvSpPr txBox="1"/>
          <p:nvPr/>
        </p:nvSpPr>
        <p:spPr>
          <a:xfrm>
            <a:off x="3702908" y="40530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4"/>
                </a:solidFill>
              </a:rPr>
              <a:t>Led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7AD33C-2BCE-4C2F-A5DF-872F06D181B3}"/>
              </a:ext>
            </a:extLst>
          </p:cNvPr>
          <p:cNvCxnSpPr>
            <a:cxnSpLocks/>
          </p:cNvCxnSpPr>
          <p:nvPr/>
        </p:nvCxnSpPr>
        <p:spPr>
          <a:xfrm flipV="1">
            <a:off x="3962755" y="3428998"/>
            <a:ext cx="638077" cy="624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7D5DAA-2AC7-4374-B1CE-01B8FC85D75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4600844" y="1061994"/>
            <a:ext cx="1653735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C0364A4-79BA-47B7-BDBF-EABF3F73A72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54579" y="1061994"/>
            <a:ext cx="1605312" cy="55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761911-CEF0-4D2B-B153-778FB7BAB9EB}"/>
              </a:ext>
            </a:extLst>
          </p:cNvPr>
          <p:cNvSpPr txBox="1"/>
          <p:nvPr/>
        </p:nvSpPr>
        <p:spPr>
          <a:xfrm>
            <a:off x="5584235" y="692662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9440E7B-F4D4-4671-B499-0E4C1F0DE846}"/>
              </a:ext>
            </a:extLst>
          </p:cNvPr>
          <p:cNvSpPr/>
          <p:nvPr/>
        </p:nvSpPr>
        <p:spPr>
          <a:xfrm>
            <a:off x="4600832" y="1791730"/>
            <a:ext cx="729048" cy="107503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BABC1A6-9F0B-4CFF-B3AA-1012C6207C07}"/>
              </a:ext>
            </a:extLst>
          </p:cNvPr>
          <p:cNvSpPr/>
          <p:nvPr/>
        </p:nvSpPr>
        <p:spPr>
          <a:xfrm>
            <a:off x="7743566" y="1988067"/>
            <a:ext cx="819665" cy="100226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3B4EFC5-006C-490E-9B59-54944398A8EA}"/>
              </a:ext>
            </a:extLst>
          </p:cNvPr>
          <p:cNvCxnSpPr>
            <a:cxnSpLocks/>
          </p:cNvCxnSpPr>
          <p:nvPr/>
        </p:nvCxnSpPr>
        <p:spPr>
          <a:xfrm flipH="1" flipV="1">
            <a:off x="5103341" y="2866769"/>
            <a:ext cx="1285102" cy="155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3519E03-2F68-4EF8-8277-CF9CAF6709AE}"/>
              </a:ext>
            </a:extLst>
          </p:cNvPr>
          <p:cNvCxnSpPr>
            <a:cxnSpLocks/>
          </p:cNvCxnSpPr>
          <p:nvPr/>
        </p:nvCxnSpPr>
        <p:spPr>
          <a:xfrm flipV="1">
            <a:off x="6388443" y="3019168"/>
            <a:ext cx="1729946" cy="14031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2EDD6C6-FE1F-48C2-80BD-29C623E569FD}"/>
              </a:ext>
            </a:extLst>
          </p:cNvPr>
          <p:cNvSpPr txBox="1"/>
          <p:nvPr/>
        </p:nvSpPr>
        <p:spPr>
          <a:xfrm>
            <a:off x="5141443" y="4490996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410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FE812496-9180-4B14-B1B2-2E6EA087CCED}"/>
              </a:ext>
            </a:extLst>
          </p:cNvPr>
          <p:cNvGrpSpPr/>
          <p:nvPr/>
        </p:nvGrpSpPr>
        <p:grpSpPr>
          <a:xfrm>
            <a:off x="2728784" y="693902"/>
            <a:ext cx="6734432" cy="5470196"/>
            <a:chOff x="2014152" y="596972"/>
            <a:chExt cx="6734432" cy="547019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510A26-1628-4717-9D23-82966A236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43" t="10325" r="31081" b="13423"/>
            <a:stretch/>
          </p:blipFill>
          <p:spPr>
            <a:xfrm>
              <a:off x="2014152" y="2113006"/>
              <a:ext cx="4349579" cy="395416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599EA57-56C9-48A5-B6F2-4BAE8200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2" t="20626" r="26622" b="9574"/>
            <a:stretch/>
          </p:blipFill>
          <p:spPr>
            <a:xfrm>
              <a:off x="4683210" y="596972"/>
              <a:ext cx="4065374" cy="3629037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354727-1FEF-4148-A4E7-5FB328C20460}"/>
              </a:ext>
            </a:extLst>
          </p:cNvPr>
          <p:cNvSpPr txBox="1"/>
          <p:nvPr/>
        </p:nvSpPr>
        <p:spPr>
          <a:xfrm>
            <a:off x="3611199" y="1267253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</a:t>
            </a:r>
            <a:r>
              <a:rPr lang="it-IT" dirty="0"/>
              <a:t> input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233E88F-C300-445E-85B2-D4933A5FF983}"/>
              </a:ext>
            </a:extLst>
          </p:cNvPr>
          <p:cNvCxnSpPr>
            <a:stCxn id="9" idx="2"/>
          </p:cNvCxnSpPr>
          <p:nvPr/>
        </p:nvCxnSpPr>
        <p:spPr>
          <a:xfrm flipH="1">
            <a:off x="3892385" y="1636585"/>
            <a:ext cx="663272" cy="1230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631B16-4588-4B2F-A9D3-DAAEFA4A293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97843" y="4507605"/>
            <a:ext cx="1786642" cy="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CB64350-65A3-4DD9-8854-1EB4AD36BAE1}"/>
              </a:ext>
            </a:extLst>
          </p:cNvPr>
          <p:cNvSpPr txBox="1"/>
          <p:nvPr/>
        </p:nvSpPr>
        <p:spPr>
          <a:xfrm>
            <a:off x="7184485" y="4322939"/>
            <a:ext cx="206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Photodiode</a:t>
            </a:r>
            <a:r>
              <a:rPr lang="it-IT" dirty="0">
                <a:solidFill>
                  <a:schemeClr val="accent1"/>
                </a:solidFill>
              </a:rPr>
              <a:t> housing 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C6ACDBE-6411-45CD-BFD3-AD6027E6AB7D}"/>
              </a:ext>
            </a:extLst>
          </p:cNvPr>
          <p:cNvSpPr/>
          <p:nvPr/>
        </p:nvSpPr>
        <p:spPr>
          <a:xfrm>
            <a:off x="3159665" y="2866768"/>
            <a:ext cx="821725" cy="97453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1844557-4119-4A1D-9852-06F39C0EF0E1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2742659" y="3698587"/>
            <a:ext cx="537345" cy="484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5535DC5-60CB-4EEF-8DE2-41EA6B33BB23}"/>
              </a:ext>
            </a:extLst>
          </p:cNvPr>
          <p:cNvSpPr txBox="1"/>
          <p:nvPr/>
        </p:nvSpPr>
        <p:spPr>
          <a:xfrm>
            <a:off x="1441597" y="4182827"/>
            <a:ext cx="26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Optical </a:t>
            </a:r>
            <a:r>
              <a:rPr lang="it-IT" dirty="0" err="1">
                <a:solidFill>
                  <a:srgbClr val="C00000"/>
                </a:solidFill>
              </a:rPr>
              <a:t>fiber</a:t>
            </a:r>
            <a:r>
              <a:rPr lang="it-IT" dirty="0">
                <a:solidFill>
                  <a:srgbClr val="C00000"/>
                </a:solidFill>
              </a:rPr>
              <a:t> fixing system</a:t>
            </a:r>
          </a:p>
        </p:txBody>
      </p:sp>
    </p:spTree>
    <p:extLst>
      <p:ext uri="{BB962C8B-B14F-4D97-AF65-F5344CB8AC3E}">
        <p14:creationId xmlns:p14="http://schemas.microsoft.com/office/powerpoint/2010/main" val="18601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E84546-5894-4965-81D5-BEA32545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29387" r="28344" b="12232"/>
          <a:stretch/>
        </p:blipFill>
        <p:spPr>
          <a:xfrm>
            <a:off x="6426746" y="3584145"/>
            <a:ext cx="4868563" cy="3027406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7E5FA8FC-6B44-48F6-B70A-26B0161EC5AB}"/>
              </a:ext>
            </a:extLst>
          </p:cNvPr>
          <p:cNvGrpSpPr/>
          <p:nvPr/>
        </p:nvGrpSpPr>
        <p:grpSpPr>
          <a:xfrm>
            <a:off x="2133760" y="58773"/>
            <a:ext cx="7563386" cy="3175686"/>
            <a:chOff x="424230" y="600634"/>
            <a:chExt cx="7563386" cy="317568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535B27E-FB3E-4783-87BD-D93BB23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8" t="26290" r="30068" b="12470"/>
            <a:stretch/>
          </p:blipFill>
          <p:spPr>
            <a:xfrm>
              <a:off x="424230" y="600634"/>
              <a:ext cx="4065374" cy="3175686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8F5AB03-B35A-4482-9262-7736EAA1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45" t="28952" r="33311" b="30062"/>
            <a:stretch/>
          </p:blipFill>
          <p:spPr>
            <a:xfrm>
              <a:off x="3922242" y="1303637"/>
              <a:ext cx="4065374" cy="2125363"/>
            </a:xfrm>
            <a:prstGeom prst="rect">
              <a:avLst/>
            </a:prstGeom>
          </p:spPr>
        </p:pic>
        <p:sp>
          <p:nvSpPr>
            <p:cNvPr id="10" name="Freccia circolare in giù 9">
              <a:extLst>
                <a:ext uri="{FF2B5EF4-FFF2-40B4-BE49-F238E27FC236}">
                  <a16:creationId xmlns:a16="http://schemas.microsoft.com/office/drawing/2014/main" id="{0389E2EE-C96A-4D4B-AAAC-F0AF81AD351D}"/>
                </a:ext>
              </a:extLst>
            </p:cNvPr>
            <p:cNvSpPr/>
            <p:nvPr/>
          </p:nvSpPr>
          <p:spPr>
            <a:xfrm rot="697091" flipH="1">
              <a:off x="3229972" y="1244459"/>
              <a:ext cx="2310713" cy="871152"/>
            </a:xfrm>
            <a:prstGeom prst="curvedDownArrow">
              <a:avLst/>
            </a:prstGeom>
            <a:solidFill>
              <a:srgbClr val="FFFF00">
                <a:alpha val="30196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8929D6-CB71-48EC-A122-CD68FB74D344}"/>
              </a:ext>
            </a:extLst>
          </p:cNvPr>
          <p:cNvSpPr txBox="1"/>
          <p:nvPr/>
        </p:nvSpPr>
        <p:spPr>
          <a:xfrm>
            <a:off x="8960304" y="2523738"/>
            <a:ext cx="6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8A271B8-1814-4224-85EB-75564A351350}"/>
              </a:ext>
            </a:extLst>
          </p:cNvPr>
          <p:cNvSpPr txBox="1"/>
          <p:nvPr/>
        </p:nvSpPr>
        <p:spPr>
          <a:xfrm>
            <a:off x="6776233" y="6110372"/>
            <a:ext cx="99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D6AB682-E7F8-4B39-A97B-9BE14788854A}"/>
              </a:ext>
            </a:extLst>
          </p:cNvPr>
          <p:cNvCxnSpPr>
            <a:cxnSpLocks/>
          </p:cNvCxnSpPr>
          <p:nvPr/>
        </p:nvCxnSpPr>
        <p:spPr>
          <a:xfrm flipH="1" flipV="1">
            <a:off x="7273901" y="5728043"/>
            <a:ext cx="1" cy="382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E94E9F-37F8-4BFF-A73A-C89AC90A9A29}"/>
              </a:ext>
            </a:extLst>
          </p:cNvPr>
          <p:cNvSpPr txBox="1"/>
          <p:nvPr/>
        </p:nvSpPr>
        <p:spPr>
          <a:xfrm>
            <a:off x="9870602" y="322497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9392F0D-3DA2-45E4-9862-054A0E18C9E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883484" y="3594309"/>
            <a:ext cx="3700359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556F6E1-1FDC-437F-B4A8-82116F0178E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583843" y="3594309"/>
            <a:ext cx="497668" cy="2324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A582-23AD-4194-AFAA-AA8DDA9F7B6B}"/>
              </a:ext>
            </a:extLst>
          </p:cNvPr>
          <p:cNvSpPr txBox="1"/>
          <p:nvPr/>
        </p:nvSpPr>
        <p:spPr>
          <a:xfrm>
            <a:off x="1634045" y="2828114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Capillary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49D267F-95B6-450E-8F2E-20B3CFC19405}"/>
              </a:ext>
            </a:extLst>
          </p:cNvPr>
          <p:cNvCxnSpPr>
            <a:cxnSpLocks/>
          </p:cNvCxnSpPr>
          <p:nvPr/>
        </p:nvCxnSpPr>
        <p:spPr>
          <a:xfrm flipV="1">
            <a:off x="2631989" y="1989438"/>
            <a:ext cx="758101" cy="857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F80896-2A78-42D0-82C6-9B5B30882E1E}"/>
              </a:ext>
            </a:extLst>
          </p:cNvPr>
          <p:cNvSpPr txBox="1"/>
          <p:nvPr/>
        </p:nvSpPr>
        <p:spPr>
          <a:xfrm>
            <a:off x="3330149" y="3900853"/>
            <a:ext cx="22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Optical </a:t>
            </a:r>
            <a:r>
              <a:rPr lang="it-IT" dirty="0" err="1"/>
              <a:t>fibers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435F1B3-6417-4E88-877F-91931DD76BB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440934" y="1797502"/>
            <a:ext cx="127881" cy="210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EEF71D0-1EAA-4817-A7D9-DB5EE3FF86B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301647" y="3170069"/>
            <a:ext cx="247135" cy="120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78C9D4C-D7CE-4959-8B2F-40598D56C39F}"/>
              </a:ext>
            </a:extLst>
          </p:cNvPr>
          <p:cNvCxnSpPr>
            <a:cxnSpLocks/>
          </p:cNvCxnSpPr>
          <p:nvPr/>
        </p:nvCxnSpPr>
        <p:spPr>
          <a:xfrm flipH="1" flipV="1">
            <a:off x="7053172" y="2473757"/>
            <a:ext cx="1908376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004CE450-5B66-48D0-99F5-F830A24867FB}"/>
              </a:ext>
            </a:extLst>
          </p:cNvPr>
          <p:cNvSpPr txBox="1"/>
          <p:nvPr/>
        </p:nvSpPr>
        <p:spPr>
          <a:xfrm>
            <a:off x="5455020" y="3308433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(Base)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486414C-3C42-4027-9037-D661E65204A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838299" y="3954764"/>
            <a:ext cx="1513316" cy="102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4D531DB-EB8D-4F1B-85AF-598C2FEFCE7B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855395" y="2644399"/>
            <a:ext cx="982904" cy="664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2717B8-0EF7-4B3B-B88E-8104B1F963A5}"/>
              </a:ext>
            </a:extLst>
          </p:cNvPr>
          <p:cNvCxnSpPr>
            <a:cxnSpLocks/>
          </p:cNvCxnSpPr>
          <p:nvPr/>
        </p:nvCxnSpPr>
        <p:spPr>
          <a:xfrm>
            <a:off x="6247105" y="5186771"/>
            <a:ext cx="1067159" cy="210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C9BFB25-035C-4294-8ED1-9C6F61BE1D99}"/>
              </a:ext>
            </a:extLst>
          </p:cNvPr>
          <p:cNvSpPr txBox="1"/>
          <p:nvPr/>
        </p:nvSpPr>
        <p:spPr>
          <a:xfrm>
            <a:off x="5194179" y="4927719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Joint </a:t>
            </a:r>
          </a:p>
          <a:p>
            <a:pPr algn="ctr"/>
            <a:r>
              <a:rPr lang="it-IT" dirty="0"/>
              <a:t>(Sub-Base)</a:t>
            </a:r>
          </a:p>
        </p:txBody>
      </p:sp>
      <p:pic>
        <p:nvPicPr>
          <p:cNvPr id="84" name="Immagine 83">
            <a:extLst>
              <a:ext uri="{FF2B5EF4-FFF2-40B4-BE49-F238E27FC236}">
                <a16:creationId xmlns:a16="http://schemas.microsoft.com/office/drawing/2014/main" id="{40C011D4-E438-41D3-AB89-4F6954CBBB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0" t="6153" r="24491" b="17992"/>
          <a:stretch/>
        </p:blipFill>
        <p:spPr>
          <a:xfrm>
            <a:off x="668069" y="3474310"/>
            <a:ext cx="4187324" cy="3117241"/>
          </a:xfrm>
          <a:prstGeom prst="rect">
            <a:avLst/>
          </a:prstGeom>
        </p:spPr>
      </p:pic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54B8F662-E5F3-442E-83B1-63FCB417592B}"/>
              </a:ext>
            </a:extLst>
          </p:cNvPr>
          <p:cNvCxnSpPr>
            <a:cxnSpLocks/>
          </p:cNvCxnSpPr>
          <p:nvPr/>
        </p:nvCxnSpPr>
        <p:spPr>
          <a:xfrm flipH="1">
            <a:off x="3460416" y="4270185"/>
            <a:ext cx="956177" cy="131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B40C9538-1644-489A-9394-50359159630E}"/>
              </a:ext>
            </a:extLst>
          </p:cNvPr>
          <p:cNvCxnSpPr>
            <a:cxnSpLocks/>
          </p:cNvCxnSpPr>
          <p:nvPr/>
        </p:nvCxnSpPr>
        <p:spPr>
          <a:xfrm flipH="1">
            <a:off x="2397459" y="3224977"/>
            <a:ext cx="130899" cy="1872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9B2192-1100-439E-BB1F-3E895A151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5" t="22198" r="11521" b="21565"/>
          <a:stretch/>
        </p:blipFill>
        <p:spPr>
          <a:xfrm>
            <a:off x="2929581" y="3107725"/>
            <a:ext cx="8087498" cy="29161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A687610-D529-4D2E-B32A-4D7859210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6" t="9371" r="20237" b="5321"/>
          <a:stretch/>
        </p:blipFill>
        <p:spPr>
          <a:xfrm>
            <a:off x="2298709" y="722871"/>
            <a:ext cx="6033410" cy="3756454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3080150" flipH="1">
            <a:off x="6260438" y="2652016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8696092" y="415615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4684265" y="72677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50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07BB1FC-9D30-480B-89F2-C18E39313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11622" b="6751"/>
          <a:stretch/>
        </p:blipFill>
        <p:spPr>
          <a:xfrm>
            <a:off x="1851454" y="1125871"/>
            <a:ext cx="8489092" cy="4569187"/>
          </a:xfrm>
          <a:prstGeom prst="rect">
            <a:avLst/>
          </a:prstGeom>
        </p:spPr>
      </p:pic>
      <p:sp>
        <p:nvSpPr>
          <p:cNvPr id="8" name="Freccia circolare in giù 7">
            <a:extLst>
              <a:ext uri="{FF2B5EF4-FFF2-40B4-BE49-F238E27FC236}">
                <a16:creationId xmlns:a16="http://schemas.microsoft.com/office/drawing/2014/main" id="{525FB63D-DF6A-4538-A8D1-A86E6399BBE4}"/>
              </a:ext>
            </a:extLst>
          </p:cNvPr>
          <p:cNvSpPr/>
          <p:nvPr/>
        </p:nvSpPr>
        <p:spPr>
          <a:xfrm rot="20912784" flipH="1">
            <a:off x="5900477" y="2383631"/>
            <a:ext cx="2357115" cy="1553970"/>
          </a:xfrm>
          <a:prstGeom prst="curvedDownArrow">
            <a:avLst>
              <a:gd name="adj1" fmla="val 29574"/>
              <a:gd name="adj2" fmla="val 54928"/>
              <a:gd name="adj3" fmla="val 25917"/>
            </a:avLst>
          </a:prstGeom>
          <a:solidFill>
            <a:srgbClr val="FFFF00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BD8AAE1-99B8-4EA9-B576-90AE769DDE10}"/>
              </a:ext>
            </a:extLst>
          </p:cNvPr>
          <p:cNvSpPr txBox="1"/>
          <p:nvPr/>
        </p:nvSpPr>
        <p:spPr>
          <a:xfrm>
            <a:off x="7303018" y="132659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(Top)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EBAB75-D466-4572-BEFE-62C712CC2C7A}"/>
              </a:ext>
            </a:extLst>
          </p:cNvPr>
          <p:cNvSpPr txBox="1"/>
          <p:nvPr/>
        </p:nvSpPr>
        <p:spPr>
          <a:xfrm>
            <a:off x="2287055" y="1649761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T-</a:t>
            </a:r>
            <a:r>
              <a:rPr lang="it-IT" dirty="0" err="1"/>
              <a:t>junction</a:t>
            </a:r>
            <a:r>
              <a:rPr lang="it-IT" dirty="0"/>
              <a:t> chip </a:t>
            </a:r>
            <a:r>
              <a:rPr lang="it-IT" dirty="0" err="1"/>
              <a:t>mold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(Bottom)</a:t>
            </a:r>
          </a:p>
        </p:txBody>
      </p:sp>
    </p:spTree>
    <p:extLst>
      <p:ext uri="{BB962C8B-B14F-4D97-AF65-F5344CB8AC3E}">
        <p14:creationId xmlns:p14="http://schemas.microsoft.com/office/powerpoint/2010/main" val="410403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CCFFA90-4089-4723-85C7-F7C739BE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1309391"/>
            <a:ext cx="5687219" cy="423921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BABDDA2-8F6E-459F-A85A-D24B92130017}"/>
              </a:ext>
            </a:extLst>
          </p:cNvPr>
          <p:cNvCxnSpPr>
            <a:cxnSpLocks/>
          </p:cNvCxnSpPr>
          <p:nvPr/>
        </p:nvCxnSpPr>
        <p:spPr>
          <a:xfrm flipH="1">
            <a:off x="4754601" y="2765425"/>
            <a:ext cx="263194" cy="5407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2A65670-68CE-49BB-9379-CB44387CBA5A}"/>
              </a:ext>
            </a:extLst>
          </p:cNvPr>
          <p:cNvCxnSpPr/>
          <p:nvPr/>
        </p:nvCxnSpPr>
        <p:spPr>
          <a:xfrm flipH="1">
            <a:off x="4957470" y="2641600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430E31C-591F-4D05-ABA4-1E8950A326F1}"/>
              </a:ext>
            </a:extLst>
          </p:cNvPr>
          <p:cNvCxnSpPr>
            <a:cxnSpLocks/>
          </p:cNvCxnSpPr>
          <p:nvPr/>
        </p:nvCxnSpPr>
        <p:spPr>
          <a:xfrm flipV="1">
            <a:off x="4684751" y="3225608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A619CBA-47F5-49DC-969A-593EF6A00652}"/>
              </a:ext>
            </a:extLst>
          </p:cNvPr>
          <p:cNvCxnSpPr>
            <a:cxnSpLocks/>
          </p:cNvCxnSpPr>
          <p:nvPr/>
        </p:nvCxnSpPr>
        <p:spPr>
          <a:xfrm flipV="1">
            <a:off x="4921250" y="483095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B0A5F1-EDD2-4728-80A8-F38D7A8BAD10}"/>
              </a:ext>
            </a:extLst>
          </p:cNvPr>
          <p:cNvSpPr txBox="1"/>
          <p:nvPr/>
        </p:nvSpPr>
        <p:spPr>
          <a:xfrm>
            <a:off x="5114341" y="4894947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C2B3D2-F814-4402-8CEF-1BB4399DC427}"/>
              </a:ext>
            </a:extLst>
          </p:cNvPr>
          <p:cNvCxnSpPr>
            <a:cxnSpLocks/>
          </p:cNvCxnSpPr>
          <p:nvPr/>
        </p:nvCxnSpPr>
        <p:spPr>
          <a:xfrm>
            <a:off x="3453606" y="2495807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942B2D4-591B-4ADB-960C-A6177C074D5F}"/>
              </a:ext>
            </a:extLst>
          </p:cNvPr>
          <p:cNvSpPr txBox="1"/>
          <p:nvPr/>
        </p:nvSpPr>
        <p:spPr>
          <a:xfrm>
            <a:off x="3381997" y="2006084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DD99133-0D41-49E4-AF50-FF4295C3F15E}"/>
              </a:ext>
            </a:extLst>
          </p:cNvPr>
          <p:cNvSpPr txBox="1"/>
          <p:nvPr/>
        </p:nvSpPr>
        <p:spPr>
          <a:xfrm>
            <a:off x="5017795" y="26416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500 µm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05987C9-788A-4094-9B01-90A9EC348A80}"/>
              </a:ext>
            </a:extLst>
          </p:cNvPr>
          <p:cNvCxnSpPr>
            <a:cxnSpLocks/>
          </p:cNvCxnSpPr>
          <p:nvPr/>
        </p:nvCxnSpPr>
        <p:spPr>
          <a:xfrm flipH="1" flipV="1">
            <a:off x="5218181" y="4138810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0D98860-A5F0-4E57-ACBC-73D3A7CF8A4A}"/>
              </a:ext>
            </a:extLst>
          </p:cNvPr>
          <p:cNvCxnSpPr>
            <a:cxnSpLocks/>
          </p:cNvCxnSpPr>
          <p:nvPr/>
        </p:nvCxnSpPr>
        <p:spPr>
          <a:xfrm>
            <a:off x="5021364" y="4061350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3D12467-0FDC-4FCA-A8AC-FBFB615DBE50}"/>
              </a:ext>
            </a:extLst>
          </p:cNvPr>
          <p:cNvCxnSpPr>
            <a:cxnSpLocks/>
          </p:cNvCxnSpPr>
          <p:nvPr/>
        </p:nvCxnSpPr>
        <p:spPr>
          <a:xfrm flipH="1" flipV="1">
            <a:off x="5460882" y="4225333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82499B5-7064-473B-9B8F-6B7A41AD1FA6}"/>
              </a:ext>
            </a:extLst>
          </p:cNvPr>
          <p:cNvSpPr txBox="1"/>
          <p:nvPr/>
        </p:nvSpPr>
        <p:spPr>
          <a:xfrm>
            <a:off x="5512700" y="400031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400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B78E0B-9113-4920-93BF-91F89FC5A10F}"/>
              </a:ext>
            </a:extLst>
          </p:cNvPr>
          <p:cNvSpPr txBox="1"/>
          <p:nvPr/>
        </p:nvSpPr>
        <p:spPr>
          <a:xfrm>
            <a:off x="963827" y="42013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B</a:t>
            </a:r>
          </a:p>
        </p:txBody>
      </p:sp>
    </p:spTree>
    <p:extLst>
      <p:ext uri="{BB962C8B-B14F-4D97-AF65-F5344CB8AC3E}">
        <p14:creationId xmlns:p14="http://schemas.microsoft.com/office/powerpoint/2010/main" val="19398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976133A-A052-4EC1-AA3E-7A1BD233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1809524"/>
            <a:ext cx="4020111" cy="3238952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4BC6ABD-6244-49A9-864D-E41D914218DE}"/>
              </a:ext>
            </a:extLst>
          </p:cNvPr>
          <p:cNvCxnSpPr>
            <a:cxnSpLocks/>
          </p:cNvCxnSpPr>
          <p:nvPr/>
        </p:nvCxnSpPr>
        <p:spPr>
          <a:xfrm flipH="1">
            <a:off x="5225463" y="3101817"/>
            <a:ext cx="166648" cy="3260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76CEBC2-44B2-4165-8D56-B5C0CB660F50}"/>
              </a:ext>
            </a:extLst>
          </p:cNvPr>
          <p:cNvCxnSpPr/>
          <p:nvPr/>
        </p:nvCxnSpPr>
        <p:spPr>
          <a:xfrm flipH="1">
            <a:off x="5356552" y="2916665"/>
            <a:ext cx="120650" cy="2476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B57294F-879F-4C75-83AE-EF81799E5B69}"/>
              </a:ext>
            </a:extLst>
          </p:cNvPr>
          <p:cNvCxnSpPr>
            <a:cxnSpLocks/>
          </p:cNvCxnSpPr>
          <p:nvPr/>
        </p:nvCxnSpPr>
        <p:spPr>
          <a:xfrm flipV="1">
            <a:off x="5155612" y="3347271"/>
            <a:ext cx="101561" cy="2478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2B0AE96-7BCA-435C-B9BC-0711F056DFCB}"/>
              </a:ext>
            </a:extLst>
          </p:cNvPr>
          <p:cNvCxnSpPr>
            <a:cxnSpLocks/>
          </p:cNvCxnSpPr>
          <p:nvPr/>
        </p:nvCxnSpPr>
        <p:spPr>
          <a:xfrm flipV="1">
            <a:off x="5681759" y="4443537"/>
            <a:ext cx="193091" cy="497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0F2248-F7B8-4E2C-95B8-BBD0C828CD6C}"/>
              </a:ext>
            </a:extLst>
          </p:cNvPr>
          <p:cNvSpPr txBox="1"/>
          <p:nvPr/>
        </p:nvSpPr>
        <p:spPr>
          <a:xfrm>
            <a:off x="5799808" y="4625331"/>
            <a:ext cx="17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Dispersed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10FF86F-8A8B-4C12-98D6-1F91D99C44DF}"/>
              </a:ext>
            </a:extLst>
          </p:cNvPr>
          <p:cNvCxnSpPr>
            <a:cxnSpLocks/>
          </p:cNvCxnSpPr>
          <p:nvPr/>
        </p:nvCxnSpPr>
        <p:spPr>
          <a:xfrm>
            <a:off x="4316452" y="2927870"/>
            <a:ext cx="476250" cy="193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5BBFFD-4850-4B3A-A653-E30F6629EE70}"/>
              </a:ext>
            </a:extLst>
          </p:cNvPr>
          <p:cNvSpPr txBox="1"/>
          <p:nvPr/>
        </p:nvSpPr>
        <p:spPr>
          <a:xfrm>
            <a:off x="4136307" y="2435811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Continuous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phase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FA71A6-C3CC-4D83-BC10-10C4C2CFEEE8}"/>
              </a:ext>
            </a:extLst>
          </p:cNvPr>
          <p:cNvSpPr txBox="1"/>
          <p:nvPr/>
        </p:nvSpPr>
        <p:spPr>
          <a:xfrm>
            <a:off x="5385119" y="290592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300 µm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AFE59EC-26B5-42CD-B3A4-CA1BE3B2EAA1}"/>
              </a:ext>
            </a:extLst>
          </p:cNvPr>
          <p:cNvCxnSpPr>
            <a:cxnSpLocks/>
          </p:cNvCxnSpPr>
          <p:nvPr/>
        </p:nvCxnSpPr>
        <p:spPr>
          <a:xfrm flipH="1" flipV="1">
            <a:off x="5857257" y="4090772"/>
            <a:ext cx="295920" cy="111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5C71C51-AA1B-40BA-A079-2D03BD2C24DB}"/>
              </a:ext>
            </a:extLst>
          </p:cNvPr>
          <p:cNvCxnSpPr>
            <a:cxnSpLocks/>
          </p:cNvCxnSpPr>
          <p:nvPr/>
        </p:nvCxnSpPr>
        <p:spPr>
          <a:xfrm>
            <a:off x="5670379" y="4013239"/>
            <a:ext cx="248635" cy="962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D7DA43-509E-499C-91E8-5BCCCDEB66A9}"/>
              </a:ext>
            </a:extLst>
          </p:cNvPr>
          <p:cNvCxnSpPr>
            <a:cxnSpLocks/>
          </p:cNvCxnSpPr>
          <p:nvPr/>
        </p:nvCxnSpPr>
        <p:spPr>
          <a:xfrm flipH="1" flipV="1">
            <a:off x="6083540" y="4168311"/>
            <a:ext cx="220877" cy="90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734C2F-5A48-408B-BFA3-18EDF174DC6A}"/>
              </a:ext>
            </a:extLst>
          </p:cNvPr>
          <p:cNvSpPr txBox="1"/>
          <p:nvPr/>
        </p:nvSpPr>
        <p:spPr>
          <a:xfrm>
            <a:off x="6153177" y="39081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200 µm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C40B0D-338F-4C5E-BEDF-3132D694D576}"/>
              </a:ext>
            </a:extLst>
          </p:cNvPr>
          <p:cNvSpPr txBox="1"/>
          <p:nvPr/>
        </p:nvSpPr>
        <p:spPr>
          <a:xfrm>
            <a:off x="877330" y="37070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Chip A</a:t>
            </a:r>
          </a:p>
        </p:txBody>
      </p:sp>
    </p:spTree>
    <p:extLst>
      <p:ext uri="{BB962C8B-B14F-4D97-AF65-F5344CB8AC3E}">
        <p14:creationId xmlns:p14="http://schemas.microsoft.com/office/powerpoint/2010/main" val="5603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0711A18-AB9B-48FB-A69E-3BA859D28F5E}"/>
              </a:ext>
            </a:extLst>
          </p:cNvPr>
          <p:cNvSpPr/>
          <p:nvPr/>
        </p:nvSpPr>
        <p:spPr>
          <a:xfrm>
            <a:off x="6722075" y="1184878"/>
            <a:ext cx="4114773" cy="2753495"/>
          </a:xfrm>
          <a:prstGeom prst="rect">
            <a:avLst/>
          </a:prstGeom>
          <a:solidFill>
            <a:srgbClr val="FFC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30ECCD52-23D3-40A5-A4EA-695B96300C92}"/>
              </a:ext>
            </a:extLst>
          </p:cNvPr>
          <p:cNvSpPr/>
          <p:nvPr/>
        </p:nvSpPr>
        <p:spPr>
          <a:xfrm>
            <a:off x="6722075" y="3801754"/>
            <a:ext cx="4114800" cy="83134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3433F19-0361-44DD-A15B-0D5EC8BD8B36}"/>
              </a:ext>
            </a:extLst>
          </p:cNvPr>
          <p:cNvSpPr/>
          <p:nvPr/>
        </p:nvSpPr>
        <p:spPr>
          <a:xfrm>
            <a:off x="6722075" y="345989"/>
            <a:ext cx="4114795" cy="96794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Electronic board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B313C56-A6D8-48DE-8C04-2FBCCAE65115}"/>
              </a:ext>
            </a:extLst>
          </p:cNvPr>
          <p:cNvCxnSpPr>
            <a:cxnSpLocks/>
          </p:cNvCxnSpPr>
          <p:nvPr/>
        </p:nvCxnSpPr>
        <p:spPr>
          <a:xfrm>
            <a:off x="5773982" y="2545493"/>
            <a:ext cx="5263978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7D1C8D5-402B-4E5F-93EC-30C0BAC302B8}"/>
              </a:ext>
            </a:extLst>
          </p:cNvPr>
          <p:cNvSpPr/>
          <p:nvPr/>
        </p:nvSpPr>
        <p:spPr>
          <a:xfrm>
            <a:off x="2568211" y="1538417"/>
            <a:ext cx="3286897" cy="201415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T-</a:t>
            </a:r>
            <a:r>
              <a:rPr lang="it-IT" dirty="0" err="1">
                <a:solidFill>
                  <a:schemeClr val="tx1"/>
                </a:solidFill>
              </a:rPr>
              <a:t>junction</a:t>
            </a:r>
            <a:r>
              <a:rPr lang="it-IT" dirty="0">
                <a:solidFill>
                  <a:schemeClr val="tx1"/>
                </a:solidFill>
              </a:rPr>
              <a:t> PDMS chip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402AE31-59B7-46D0-A59E-DF9C8CE562DE}"/>
              </a:ext>
            </a:extLst>
          </p:cNvPr>
          <p:cNvGrpSpPr/>
          <p:nvPr/>
        </p:nvGrpSpPr>
        <p:grpSpPr>
          <a:xfrm>
            <a:off x="6981569" y="1742303"/>
            <a:ext cx="3525791" cy="1718275"/>
            <a:chOff x="6969212" y="2496065"/>
            <a:chExt cx="3525791" cy="1718275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923F3BD9-2C3F-4F2D-8C8D-439471D7E27B}"/>
                </a:ext>
              </a:extLst>
            </p:cNvPr>
            <p:cNvSpPr/>
            <p:nvPr/>
          </p:nvSpPr>
          <p:spPr>
            <a:xfrm>
              <a:off x="6969212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1)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F886D0A-6006-40AF-994B-EF348A4B8FB5}"/>
                </a:ext>
              </a:extLst>
            </p:cNvPr>
            <p:cNvSpPr/>
            <p:nvPr/>
          </p:nvSpPr>
          <p:spPr>
            <a:xfrm>
              <a:off x="9199605" y="2496065"/>
              <a:ext cx="1295398" cy="161873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Joint</a:t>
              </a: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(</a:t>
              </a:r>
              <a:r>
                <a:rPr lang="it-IT" dirty="0" err="1">
                  <a:solidFill>
                    <a:schemeClr val="tx1"/>
                  </a:solidFill>
                </a:rPr>
                <a:t>sensor</a:t>
              </a:r>
              <a:r>
                <a:rPr lang="it-IT" dirty="0">
                  <a:solidFill>
                    <a:schemeClr val="tx1"/>
                  </a:solidFill>
                </a:rPr>
                <a:t> 2)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9A7E7488-5D8C-4A63-9CDD-4D351335D633}"/>
                </a:ext>
              </a:extLst>
            </p:cNvPr>
            <p:cNvGrpSpPr/>
            <p:nvPr/>
          </p:nvGrpSpPr>
          <p:grpSpPr>
            <a:xfrm>
              <a:off x="7594582" y="3880022"/>
              <a:ext cx="2288761" cy="0"/>
              <a:chOff x="7594582" y="3880022"/>
              <a:chExt cx="2288761" cy="0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9B234FA-3B85-48CC-B313-F2F3EB780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203" y="3880022"/>
                <a:ext cx="197514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19C59205-F8ED-4406-AAA0-E884B2827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582" y="3880022"/>
                <a:ext cx="62083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BD2BAA5-5D52-44DB-8C3A-F78EFA162CD0}"/>
                </a:ext>
              </a:extLst>
            </p:cNvPr>
            <p:cNvSpPr txBox="1"/>
            <p:nvPr/>
          </p:nvSpPr>
          <p:spPr>
            <a:xfrm flipH="1">
              <a:off x="8290146" y="3845008"/>
              <a:ext cx="90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rgbClr val="C00000"/>
                  </a:solidFill>
                </a:rPr>
                <a:t>50 mm</a:t>
              </a:r>
            </a:p>
          </p:txBody>
        </p:sp>
      </p:grp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29E62B-3456-4675-80F1-62CE56E39AD2}"/>
              </a:ext>
            </a:extLst>
          </p:cNvPr>
          <p:cNvCxnSpPr>
            <a:cxnSpLocks/>
          </p:cNvCxnSpPr>
          <p:nvPr/>
        </p:nvCxnSpPr>
        <p:spPr>
          <a:xfrm>
            <a:off x="7641625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78D951F-68F3-4886-BBC4-9E2F01A01A80}"/>
              </a:ext>
            </a:extLst>
          </p:cNvPr>
          <p:cNvCxnSpPr>
            <a:cxnSpLocks/>
          </p:cNvCxnSpPr>
          <p:nvPr/>
        </p:nvCxnSpPr>
        <p:spPr>
          <a:xfrm>
            <a:off x="9858629" y="1210963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112588A-23F9-42DC-AA51-0D2ED2E3F327}"/>
              </a:ext>
            </a:extLst>
          </p:cNvPr>
          <p:cNvSpPr/>
          <p:nvPr/>
        </p:nvSpPr>
        <p:spPr>
          <a:xfrm>
            <a:off x="7216347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5992F8B-076E-4ACF-B0DA-CC55F73BC4D9}"/>
              </a:ext>
            </a:extLst>
          </p:cNvPr>
          <p:cNvSpPr/>
          <p:nvPr/>
        </p:nvSpPr>
        <p:spPr>
          <a:xfrm>
            <a:off x="9471164" y="803190"/>
            <a:ext cx="799644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Led 2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3037D-2530-44BA-9129-16B57C81260F}"/>
              </a:ext>
            </a:extLst>
          </p:cNvPr>
          <p:cNvSpPr/>
          <p:nvPr/>
        </p:nvSpPr>
        <p:spPr>
          <a:xfrm>
            <a:off x="6864923" y="3892378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D15C893F-5E16-49C1-870B-DA3F18812E54}"/>
              </a:ext>
            </a:extLst>
          </p:cNvPr>
          <p:cNvSpPr/>
          <p:nvPr/>
        </p:nvSpPr>
        <p:spPr>
          <a:xfrm>
            <a:off x="9115881" y="3906775"/>
            <a:ext cx="1553406" cy="3816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Photodiode</a:t>
            </a:r>
            <a:r>
              <a:rPr lang="it-IT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1CE482B-6801-4D3F-9F36-99BE0BFFEC49}"/>
              </a:ext>
            </a:extLst>
          </p:cNvPr>
          <p:cNvCxnSpPr>
            <a:stCxn id="4" idx="3"/>
          </p:cNvCxnSpPr>
          <p:nvPr/>
        </p:nvCxnSpPr>
        <p:spPr>
          <a:xfrm flipH="1" flipV="1">
            <a:off x="2065354" y="2533138"/>
            <a:ext cx="3789754" cy="12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F485D7F-662C-4AC4-BA20-A0D3BF2F720A}"/>
              </a:ext>
            </a:extLst>
          </p:cNvPr>
          <p:cNvCxnSpPr>
            <a:cxnSpLocks/>
          </p:cNvCxnSpPr>
          <p:nvPr/>
        </p:nvCxnSpPr>
        <p:spPr>
          <a:xfrm flipV="1">
            <a:off x="3741791" y="2520784"/>
            <a:ext cx="0" cy="1308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B5374C1-0FFE-4FCB-AD65-FCD0A3BA8BA3}"/>
              </a:ext>
            </a:extLst>
          </p:cNvPr>
          <p:cNvSpPr/>
          <p:nvPr/>
        </p:nvSpPr>
        <p:spPr>
          <a:xfrm>
            <a:off x="3080709" y="3828883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(water)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28A34CA9-7DAE-4D2F-961C-0363D350629D}"/>
              </a:ext>
            </a:extLst>
          </p:cNvPr>
          <p:cNvSpPr/>
          <p:nvPr/>
        </p:nvSpPr>
        <p:spPr>
          <a:xfrm>
            <a:off x="886919" y="2180969"/>
            <a:ext cx="1322163" cy="729048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Pump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(oil)</a:t>
            </a:r>
          </a:p>
        </p:txBody>
      </p:sp>
      <p:pic>
        <p:nvPicPr>
          <p:cNvPr id="51" name="Elemento grafico 50" descr="Microscopio">
            <a:extLst>
              <a:ext uri="{FF2B5EF4-FFF2-40B4-BE49-F238E27FC236}">
                <a16:creationId xmlns:a16="http://schemas.microsoft.com/office/drawing/2014/main" id="{5A0B02E6-6C20-4552-85B1-D942DB96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392" y="1847335"/>
            <a:ext cx="914400" cy="914400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507179E-BFC7-4A96-BA05-B8BCF1C1D4B2}"/>
              </a:ext>
            </a:extLst>
          </p:cNvPr>
          <p:cNvCxnSpPr>
            <a:cxnSpLocks/>
            <a:stCxn id="2" idx="1"/>
            <a:endCxn id="28" idx="1"/>
          </p:cNvCxnSpPr>
          <p:nvPr/>
        </p:nvCxnSpPr>
        <p:spPr>
          <a:xfrm>
            <a:off x="6722075" y="829963"/>
            <a:ext cx="0" cy="338746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A6CE7D-6AF0-42F5-B3B3-6E6A1C05C6EF}"/>
              </a:ext>
            </a:extLst>
          </p:cNvPr>
          <p:cNvCxnSpPr/>
          <p:nvPr/>
        </p:nvCxnSpPr>
        <p:spPr>
          <a:xfrm>
            <a:off x="10836848" y="755825"/>
            <a:ext cx="0" cy="3297195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4EB62EC9-78A3-4FD5-8A6A-BBB6DBF1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58" y="5228804"/>
            <a:ext cx="1491632" cy="11375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ECCA00-56F0-4EE9-B60F-DCF51A4CB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83" y="4998182"/>
            <a:ext cx="2072905" cy="1499715"/>
          </a:xfrm>
          <a:prstGeom prst="rect">
            <a:avLst/>
          </a:prstGeom>
        </p:spPr>
      </p:pic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B87CD1EA-7136-4836-89A6-CD5602E6D141}"/>
              </a:ext>
            </a:extLst>
          </p:cNvPr>
          <p:cNvSpPr/>
          <p:nvPr/>
        </p:nvSpPr>
        <p:spPr>
          <a:xfrm>
            <a:off x="9824874" y="4740526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in giù 37">
            <a:extLst>
              <a:ext uri="{FF2B5EF4-FFF2-40B4-BE49-F238E27FC236}">
                <a16:creationId xmlns:a16="http://schemas.microsoft.com/office/drawing/2014/main" id="{7D7C6CF2-F85D-4463-8EE5-C6A6F499C682}"/>
              </a:ext>
            </a:extLst>
          </p:cNvPr>
          <p:cNvSpPr/>
          <p:nvPr/>
        </p:nvSpPr>
        <p:spPr>
          <a:xfrm>
            <a:off x="6058990" y="2875692"/>
            <a:ext cx="457200" cy="1906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A883ADCD-498E-4813-AE40-436F498DB263}"/>
              </a:ext>
            </a:extLst>
          </p:cNvPr>
          <p:cNvCxnSpPr>
            <a:cxnSpLocks/>
          </p:cNvCxnSpPr>
          <p:nvPr/>
        </p:nvCxnSpPr>
        <p:spPr>
          <a:xfrm>
            <a:off x="7641625" y="3361038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393E6CE-C885-44F3-86F5-85D5DC75448B}"/>
              </a:ext>
            </a:extLst>
          </p:cNvPr>
          <p:cNvCxnSpPr>
            <a:cxnSpLocks/>
          </p:cNvCxnSpPr>
          <p:nvPr/>
        </p:nvCxnSpPr>
        <p:spPr>
          <a:xfrm>
            <a:off x="9883343" y="3377514"/>
            <a:ext cx="0" cy="5313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56FEEC6D-FBAA-4544-9EFF-08DB6AF73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5" y="5182279"/>
            <a:ext cx="1004424" cy="1004424"/>
          </a:xfrm>
          <a:prstGeom prst="rect">
            <a:avLst/>
          </a:prstGeom>
        </p:spPr>
      </p:pic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EB735DE6-01F9-4286-9114-F6A7DA68D131}"/>
              </a:ext>
            </a:extLst>
          </p:cNvPr>
          <p:cNvSpPr/>
          <p:nvPr/>
        </p:nvSpPr>
        <p:spPr>
          <a:xfrm rot="5400000">
            <a:off x="8679530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285749C3-DC99-4F9F-93C0-B9C524A422C4}"/>
              </a:ext>
            </a:extLst>
          </p:cNvPr>
          <p:cNvSpPr/>
          <p:nvPr/>
        </p:nvSpPr>
        <p:spPr>
          <a:xfrm rot="5400000">
            <a:off x="7009876" y="5414659"/>
            <a:ext cx="457200" cy="516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392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147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30</cp:revision>
  <dcterms:created xsi:type="dcterms:W3CDTF">2020-12-04T11:51:24Z</dcterms:created>
  <dcterms:modified xsi:type="dcterms:W3CDTF">2020-12-11T22:47:17Z</dcterms:modified>
</cp:coreProperties>
</file>