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A83BAF-98DA-4ACE-94EF-674BBECF5A7A}">
  <a:tblStyle styleId="{4BA83BAF-98DA-4ACE-94EF-674BBECF5A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d3eb138d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d3eb138d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d079b12f4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d079b12f4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d079b12f4_1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d079b12f4_1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d6b35f07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d6b35f0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d55de11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d55de11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d079b12f4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d079b12f4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d079b12f4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d079b12f4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d079b12f4_1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d079b12f4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d079b12f4_1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d079b12f4_1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d079b12f4_1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d079b12f4_1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d079b12f4_1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d079b12f4_1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d3eb13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d3eb13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d3eb138d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d3eb138d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ma slide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58375"/>
            <a:ext cx="50073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426150"/>
            <a:ext cx="47043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400" y="152599"/>
            <a:ext cx="2933025" cy="128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l titolo 1 1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283025"/>
            <a:ext cx="2338525" cy="102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3560225" y="2234850"/>
            <a:ext cx="54804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4273A"/>
              </a:solidFill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4138150" y="1943400"/>
            <a:ext cx="48105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8000" y="0"/>
            <a:ext cx="9144000" cy="5143500"/>
          </a:xfrm>
          <a:prstGeom prst="rect">
            <a:avLst/>
          </a:prstGeom>
          <a:solidFill>
            <a:srgbClr val="0426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1624850"/>
            <a:ext cx="8520600" cy="17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6E8EB"/>
              </a:buClr>
              <a:buSzPts val="3600"/>
              <a:buNone/>
              <a:defRPr sz="3600">
                <a:solidFill>
                  <a:srgbClr val="E6E8EB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48914" y="89850"/>
            <a:ext cx="130511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-25" y="0"/>
            <a:ext cx="9144000" cy="752400"/>
          </a:xfrm>
          <a:prstGeom prst="rect">
            <a:avLst/>
          </a:prstGeom>
          <a:solidFill>
            <a:srgbClr val="0426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0" y="8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6E8EB"/>
              </a:buClr>
              <a:buSzPts val="2300"/>
              <a:buNone/>
              <a:defRPr sz="2300">
                <a:solidFill>
                  <a:srgbClr val="E6E8E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48914" y="89850"/>
            <a:ext cx="130511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/>
        </p:nvSpPr>
        <p:spPr>
          <a:xfrm>
            <a:off x="224125" y="976525"/>
            <a:ext cx="4490400" cy="3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76100" y="960500"/>
            <a:ext cx="4762500" cy="36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/>
          <p:nvPr>
            <p:ph idx="2" type="pic"/>
          </p:nvPr>
        </p:nvSpPr>
        <p:spPr>
          <a:xfrm>
            <a:off x="5378825" y="1243050"/>
            <a:ext cx="3313800" cy="2657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rpo 1">
  <p:cSld name="TITLE_AND_BODY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-25" y="0"/>
            <a:ext cx="9144000" cy="752400"/>
          </a:xfrm>
          <a:prstGeom prst="rect">
            <a:avLst/>
          </a:prstGeom>
          <a:solidFill>
            <a:srgbClr val="0426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0" y="8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6E8EB"/>
              </a:buClr>
              <a:buSzPts val="2300"/>
              <a:buNone/>
              <a:defRPr sz="2300">
                <a:solidFill>
                  <a:srgbClr val="E6E8E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48914" y="89850"/>
            <a:ext cx="130511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/>
        </p:nvSpPr>
        <p:spPr>
          <a:xfrm>
            <a:off x="224125" y="976525"/>
            <a:ext cx="4490400" cy="3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3699325" y="976513"/>
            <a:ext cx="53547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6"/>
          <p:cNvSpPr/>
          <p:nvPr>
            <p:ph idx="2" type="pic"/>
          </p:nvPr>
        </p:nvSpPr>
        <p:spPr>
          <a:xfrm>
            <a:off x="184100" y="1243050"/>
            <a:ext cx="3313800" cy="2657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rpo 1 1">
  <p:cSld name="TITLE_AND_BODY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-25" y="0"/>
            <a:ext cx="9144000" cy="752400"/>
          </a:xfrm>
          <a:prstGeom prst="rect">
            <a:avLst/>
          </a:prstGeom>
          <a:solidFill>
            <a:srgbClr val="0426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0" y="8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6E8EB"/>
              </a:buClr>
              <a:buSzPts val="2300"/>
              <a:buNone/>
              <a:defRPr sz="2300">
                <a:solidFill>
                  <a:srgbClr val="E6E8E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48914" y="89850"/>
            <a:ext cx="130511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/>
        </p:nvSpPr>
        <p:spPr>
          <a:xfrm>
            <a:off x="224125" y="976525"/>
            <a:ext cx="4490400" cy="3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" name="Google Shape;48;p7"/>
          <p:cNvSpPr/>
          <p:nvPr>
            <p:ph idx="2" type="pic"/>
          </p:nvPr>
        </p:nvSpPr>
        <p:spPr>
          <a:xfrm>
            <a:off x="1006200" y="1050925"/>
            <a:ext cx="7131600" cy="3537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ctrTitle"/>
          </p:nvPr>
        </p:nvSpPr>
        <p:spPr>
          <a:xfrm>
            <a:off x="311700" y="1258375"/>
            <a:ext cx="50073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CAOS Project - </a:t>
            </a:r>
            <a:r>
              <a:rPr b="1" lang="it" sz="3500"/>
              <a:t>HacOSsim</a:t>
            </a:r>
            <a:endParaRPr b="1"/>
          </a:p>
        </p:txBody>
      </p:sp>
      <p:sp>
        <p:nvSpPr>
          <p:cNvPr id="54" name="Google Shape;54;p8"/>
          <p:cNvSpPr txBox="1"/>
          <p:nvPr>
            <p:ph idx="1" type="subTitle"/>
          </p:nvPr>
        </p:nvSpPr>
        <p:spPr>
          <a:xfrm>
            <a:off x="311700" y="3426150"/>
            <a:ext cx="53253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it" sz="1550">
                <a:solidFill>
                  <a:schemeClr val="dk1"/>
                </a:solidFill>
              </a:rPr>
              <a:t>Fabio Lorenzato (332186) - Alessandro Milani (s332136) - Matteo Scrusatone (332153)</a:t>
            </a:r>
            <a:endParaRPr sz="15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0" y="8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it"/>
              <a:t>EDF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2190738" y="781650"/>
            <a:ext cx="4762500" cy="19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Changed the logic for context switch.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788" y="2415875"/>
            <a:ext cx="5546426" cy="18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925" y="3091725"/>
            <a:ext cx="8611101" cy="1638025"/>
          </a:xfrm>
          <a:prstGeom prst="rect">
            <a:avLst/>
          </a:prstGeom>
        </p:spPr>
      </p:pic>
      <p:sp>
        <p:nvSpPr>
          <p:cNvPr id="128" name="Google Shape;128;p18"/>
          <p:cNvSpPr txBox="1"/>
          <p:nvPr>
            <p:ph type="title"/>
          </p:nvPr>
        </p:nvSpPr>
        <p:spPr>
          <a:xfrm>
            <a:off x="0" y="8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EDF Performance Evaluation</a:t>
            </a:r>
            <a:endParaRPr/>
          </a:p>
        </p:txBody>
      </p:sp>
      <p:graphicFrame>
        <p:nvGraphicFramePr>
          <p:cNvPr id="129" name="Google Shape;129;p18"/>
          <p:cNvGraphicFramePr/>
          <p:nvPr/>
        </p:nvGraphicFramePr>
        <p:xfrm>
          <a:off x="701425" y="90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{4BA83BAF-98DA-4ACE-94EF-674BBECF5A7A}</a:tableStyleId>
              </a:tblPr>
              <a:tblGrid>
                <a:gridCol w="755800"/>
                <a:gridCol w="1466650"/>
                <a:gridCol w="146665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Task period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Execution time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Task 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Task 2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Task 3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0" y="8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EDF benchmark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433275" y="1483250"/>
            <a:ext cx="47625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</a:rPr>
              <a:t>Effectiveness: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it" sz="1600">
                <a:solidFill>
                  <a:schemeClr val="dk1"/>
                </a:solidFill>
              </a:rPr>
              <a:t>42.358% reduction of switch in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it" sz="1600">
                <a:solidFill>
                  <a:schemeClr val="dk1"/>
                </a:solidFill>
              </a:rPr>
              <a:t>56.311% reduction of idle ticks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it" sz="1600">
                <a:solidFill>
                  <a:schemeClr val="dk1"/>
                </a:solidFill>
              </a:rPr>
              <a:t>More balanced overall lateness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36" name="Google Shape;136;p19"/>
          <p:cNvGraphicFramePr/>
          <p:nvPr/>
        </p:nvGraphicFramePr>
        <p:xfrm>
          <a:off x="5070600" y="148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{4BA83BAF-98DA-4ACE-94EF-674BBECF5A7A}</a:tableStyleId>
              </a:tblPr>
              <a:tblGrid>
                <a:gridCol w="1612900"/>
                <a:gridCol w="918550"/>
                <a:gridCol w="918550"/>
              </a:tblGrid>
              <a:tr h="36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Default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EDF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Idle ticks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103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Switch in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1289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546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Lateness Task 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-13.93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-6.31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>
                          <a:solidFill>
                            <a:schemeClr val="dk1"/>
                          </a:solidFill>
                        </a:rPr>
                        <a:t>Lateness Task 2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-1.47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-4.32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>
                          <a:solidFill>
                            <a:schemeClr val="dk1"/>
                          </a:solidFill>
                        </a:rPr>
                        <a:t>Lateness Task 3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-1.57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-4.0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" name="Google Shape;137;p19"/>
          <p:cNvSpPr txBox="1"/>
          <p:nvPr/>
        </p:nvSpPr>
        <p:spPr>
          <a:xfrm>
            <a:off x="5100900" y="3860450"/>
            <a:ext cx="3389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*All results in ticks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0" y="8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</a:t>
            </a:r>
            <a:r>
              <a:rPr lang="it"/>
              <a:t> contribution</a:t>
            </a:r>
            <a:endParaRPr/>
          </a:p>
        </p:txBody>
      </p:sp>
      <p:graphicFrame>
        <p:nvGraphicFramePr>
          <p:cNvPr id="143" name="Google Shape;143;p20"/>
          <p:cNvGraphicFramePr/>
          <p:nvPr/>
        </p:nvGraphicFramePr>
        <p:xfrm>
          <a:off x="751700" y="117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{4BA83BAF-98DA-4ACE-94EF-674BBECF5A7A}</a:tableStyleId>
              </a:tblPr>
              <a:tblGrid>
                <a:gridCol w="1910150"/>
                <a:gridCol w="1910150"/>
                <a:gridCol w="1910150"/>
                <a:gridCol w="1910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Task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Lorenzato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Milani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Scursatone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Repo setup and configuration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Demo code implementation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Scheduling algorithm implementation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1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Performance evaluation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Report and Documentation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1624850"/>
            <a:ext cx="8520600" cy="17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Thanks for your attention!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0" y="8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Real-Time </a:t>
            </a:r>
            <a:r>
              <a:rPr lang="it"/>
              <a:t>Operating System</a:t>
            </a:r>
            <a:endParaRPr/>
          </a:p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176100" y="1543400"/>
            <a:ext cx="4762500" cy="19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  <a:highlight>
                  <a:srgbClr val="FFFFFF"/>
                </a:highlight>
              </a:rPr>
              <a:t>The extensive documentation available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  <a:highlight>
                  <a:srgbClr val="FFFFFF"/>
                </a:highlight>
              </a:rPr>
              <a:t>A really active forum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  <a:highlight>
                  <a:srgbClr val="FFFFFF"/>
                </a:highlight>
              </a:rPr>
              <a:t>That one being open source, of course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  <a:highlight>
                  <a:srgbClr val="FFFFFF"/>
                </a:highlight>
              </a:rPr>
              <a:t>Prior knowledge of it could be useful in the future, because it’s backed by Amazon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150" y="1392163"/>
            <a:ext cx="3809401" cy="220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0" y="8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Board &amp; Emulator</a:t>
            </a:r>
            <a:endParaRPr/>
          </a:p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176100" y="960500"/>
            <a:ext cx="4762500" cy="36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highlight>
                  <a:srgbClr val="FFFFFF"/>
                </a:highlight>
              </a:rPr>
              <a:t>We emulated the Luminary Micro Stellaris LM3S6965EVB thanks to Qemu.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highlight>
                  <a:srgbClr val="FFFFFF"/>
                </a:highlight>
              </a:rPr>
              <a:t>This board has some interesting feature like: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it" sz="1200">
                <a:solidFill>
                  <a:schemeClr val="dk1"/>
                </a:solidFill>
                <a:highlight>
                  <a:srgbClr val="FFFFFF"/>
                </a:highlight>
              </a:rPr>
              <a:t>256k Flash memory and 64k SRAM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it" sz="1200">
                <a:solidFill>
                  <a:schemeClr val="dk1"/>
                </a:solidFill>
                <a:highlight>
                  <a:srgbClr val="FFFFFF"/>
                </a:highlight>
              </a:rPr>
              <a:t>Lots of featured and interfaces available (Timers, UARTs, ADC, I2C, SSI interfaces, . . . 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it" sz="1200">
                <a:solidFill>
                  <a:schemeClr val="dk1"/>
                </a:solidFill>
                <a:highlight>
                  <a:srgbClr val="FFFFFF"/>
                </a:highlight>
              </a:rPr>
              <a:t>Some graphical drivers already available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it" sz="1200">
                <a:solidFill>
                  <a:schemeClr val="dk1"/>
                </a:solidFill>
                <a:highlight>
                  <a:schemeClr val="lt1"/>
                </a:highlight>
              </a:rPr>
              <a:t>lots of guided examples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378825" y="1243050"/>
            <a:ext cx="3313800" cy="2657400"/>
          </a:xfrm>
          <a:prstGeom prst="rect">
            <a:avLst/>
          </a:prstGeom>
        </p:spPr>
      </p:sp>
      <p:pic>
        <p:nvPicPr>
          <p:cNvPr id="69" name="Google Shape;6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825" y="1023875"/>
            <a:ext cx="3313800" cy="33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8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Display Demo </a:t>
            </a:r>
            <a:endParaRPr/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39000" y="1365450"/>
            <a:ext cx="4500600" cy="28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</a:rPr>
              <a:t>Functionalities implemented:</a:t>
            </a:r>
            <a:endParaRPr sz="1600">
              <a:solidFill>
                <a:schemeClr val="dk1"/>
              </a:solidFill>
            </a:endParaRPr>
          </a:p>
          <a:p>
            <a:pPr indent="-281600" lvl="0" marL="450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it" sz="1600">
                <a:solidFill>
                  <a:schemeClr val="dk1"/>
                </a:solidFill>
              </a:rPr>
              <a:t>HW</a:t>
            </a:r>
            <a:endParaRPr sz="1600">
              <a:solidFill>
                <a:schemeClr val="dk1"/>
              </a:solidFill>
            </a:endParaRPr>
          </a:p>
          <a:p>
            <a:pPr indent="-281600" lvl="1" marL="99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it" sz="1600">
                <a:solidFill>
                  <a:schemeClr val="dk1"/>
                </a:solidFill>
              </a:rPr>
              <a:t>Display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81600" lvl="3" marL="450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it" sz="1600">
                <a:solidFill>
                  <a:schemeClr val="dk1"/>
                </a:solidFill>
              </a:rPr>
              <a:t>SW</a:t>
            </a:r>
            <a:endParaRPr sz="1600">
              <a:solidFill>
                <a:schemeClr val="dk1"/>
              </a:solidFill>
            </a:endParaRPr>
          </a:p>
          <a:p>
            <a:pPr indent="-281600" lvl="4" marL="99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it" sz="1600">
                <a:solidFill>
                  <a:schemeClr val="dk1"/>
                </a:solidFill>
              </a:rPr>
              <a:t>Semaphore</a:t>
            </a:r>
            <a:endParaRPr sz="1600">
              <a:solidFill>
                <a:schemeClr val="dk1"/>
              </a:solidFill>
            </a:endParaRPr>
          </a:p>
          <a:p>
            <a:pPr indent="-281600" lvl="4" marL="99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it" sz="1600">
                <a:solidFill>
                  <a:schemeClr val="dk1"/>
                </a:solidFill>
              </a:rPr>
              <a:t>message queue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76" name="Google Shape;76;p11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600" y="1639751"/>
            <a:ext cx="3732125" cy="20993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0" y="8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Input Demo</a:t>
            </a:r>
            <a:endParaRPr/>
          </a:p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176100" y="960500"/>
            <a:ext cx="4762500" cy="36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</a:rPr>
              <a:t>Functionalities implemented: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it" sz="1600">
                <a:solidFill>
                  <a:schemeClr val="dk1"/>
                </a:solidFill>
              </a:rPr>
              <a:t>HW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it" sz="1600">
                <a:solidFill>
                  <a:schemeClr val="dk1"/>
                </a:solidFill>
              </a:rPr>
              <a:t>UART device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it" sz="1600">
                <a:solidFill>
                  <a:schemeClr val="dk1"/>
                </a:solidFill>
              </a:rPr>
              <a:t>SW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it" sz="1600">
                <a:solidFill>
                  <a:schemeClr val="dk1"/>
                </a:solidFill>
              </a:rPr>
              <a:t>Keyboard i</a:t>
            </a:r>
            <a:r>
              <a:rPr lang="it" sz="1600">
                <a:solidFill>
                  <a:schemeClr val="dk1"/>
                </a:solidFill>
              </a:rPr>
              <a:t>nput function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3" name="Google Shape;83;p12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600" y="1639751"/>
            <a:ext cx="3754026" cy="2111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0" y="8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CHAOS demo</a:t>
            </a:r>
            <a:endParaRPr/>
          </a:p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76100" y="960500"/>
            <a:ext cx="4762500" cy="36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</a:rPr>
              <a:t>Other implementation: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it" sz="1600">
                <a:solidFill>
                  <a:srgbClr val="000000"/>
                </a:solidFill>
              </a:rPr>
              <a:t>SW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it" sz="1600">
                <a:solidFill>
                  <a:srgbClr val="000000"/>
                </a:solidFill>
              </a:rPr>
              <a:t>More task that have access to the display simultaneously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it" sz="1600">
                <a:solidFill>
                  <a:srgbClr val="000000"/>
                </a:solidFill>
              </a:rPr>
              <a:t>Bitmap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it" sz="1600">
                <a:solidFill>
                  <a:srgbClr val="000000"/>
                </a:solidFill>
              </a:rPr>
              <a:t>Pseudo Random Generator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90" name="Google Shape;90;p13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600" y="1639751"/>
            <a:ext cx="3754026" cy="2111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0" y="8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Pong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76100" y="960500"/>
            <a:ext cx="8633400" cy="11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400">
                <a:solidFill>
                  <a:schemeClr val="dk1"/>
                </a:solidFill>
              </a:rPr>
              <a:t>Funny to play </a:t>
            </a:r>
            <a:r>
              <a:rPr lang="it" sz="2400">
                <a:solidFill>
                  <a:schemeClr val="dk1"/>
                </a:solidFill>
              </a:rPr>
              <a:t>until you comprehend that you cannot win.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97" name="Google Shape;97;p14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787" y="2451551"/>
            <a:ext cx="3754026" cy="2111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0" y="8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EDF implementation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262450" y="1372513"/>
            <a:ext cx="3746400" cy="6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New scheduler has to be enabled.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609" y="1315261"/>
            <a:ext cx="4534164" cy="7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452" y="2776975"/>
            <a:ext cx="4173299" cy="164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5075650" y="3092433"/>
            <a:ext cx="3897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New ready list to handle tasks, made possible by adding the period to the Task PCB.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0" y="8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it"/>
              <a:t>EDF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182275" y="1239725"/>
            <a:ext cx="34812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New way to create tasks(period instead of priority).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675" y="818775"/>
            <a:ext cx="4134800" cy="17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4058050" y="3359025"/>
            <a:ext cx="46131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Idle task became periodic, which will never run unless it’s necessary.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275" y="2793762"/>
            <a:ext cx="3753251" cy="187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