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60" r:id="rId4"/>
    <p:sldId id="274" r:id="rId5"/>
    <p:sldId id="258" r:id="rId6"/>
    <p:sldId id="261" r:id="rId7"/>
    <p:sldId id="264" r:id="rId8"/>
    <p:sldId id="275" r:id="rId9"/>
    <p:sldId id="263" r:id="rId10"/>
    <p:sldId id="266" r:id="rId11"/>
    <p:sldId id="265" r:id="rId12"/>
    <p:sldId id="289" r:id="rId13"/>
    <p:sldId id="270" r:id="rId14"/>
    <p:sldId id="276" r:id="rId15"/>
    <p:sldId id="262" r:id="rId16"/>
    <p:sldId id="269" r:id="rId17"/>
    <p:sldId id="268" r:id="rId18"/>
    <p:sldId id="267" r:id="rId19"/>
    <p:sldId id="277" r:id="rId20"/>
    <p:sldId id="273" r:id="rId21"/>
    <p:sldId id="279" r:id="rId22"/>
    <p:sldId id="281" r:id="rId23"/>
    <p:sldId id="280" r:id="rId24"/>
    <p:sldId id="278" r:id="rId25"/>
    <p:sldId id="282" r:id="rId26"/>
    <p:sldId id="272" r:id="rId27"/>
    <p:sldId id="283" r:id="rId28"/>
    <p:sldId id="287" r:id="rId29"/>
    <p:sldId id="294" r:id="rId30"/>
    <p:sldId id="288" r:id="rId31"/>
    <p:sldId id="290" r:id="rId32"/>
    <p:sldId id="292" r:id="rId33"/>
    <p:sldId id="293" r:id="rId3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6134" autoAdjust="0"/>
  </p:normalViewPr>
  <p:slideViewPr>
    <p:cSldViewPr>
      <p:cViewPr varScale="1">
        <p:scale>
          <a:sx n="98" d="100"/>
          <a:sy n="98" d="100"/>
        </p:scale>
        <p:origin x="17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F82B8-8639-4CD2-B394-D9E925EFC4E3}" type="datetimeFigureOut">
              <a:rPr lang="it-IT" smtClean="0"/>
              <a:pPr/>
              <a:t>28/03/2020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C3E6B-2FB8-4A71-BF73-C593403B67C8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1</a:t>
            </a:fld>
            <a:endParaRPr lang="it-I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437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20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21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22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23</a:t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24</a:t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25</a:t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26</a:t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27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28</a:t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29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30</a:t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31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32</a:t>
            </a:fld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33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3E6B-2FB8-4A71-BF73-C593403B67C8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26/03/2020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GDBMS, un grafo per connetterli tutti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0B7A-C14F-4EAE-A69E-9F0E51C4494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gergraph.com/2019/08/26/its-not-just-hype-graph-is-transforming-businesses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qlstandards.org/" TargetMode="External"/><Relationship Id="rId3" Type="http://schemas.openxmlformats.org/officeDocument/2006/relationships/hyperlink" Target="https://medium.com/neo4j/how-do-you-know-if-a-graph-database-solves-the-problem-a7da10393f5" TargetMode="External"/><Relationship Id="rId7" Type="http://schemas.openxmlformats.org/officeDocument/2006/relationships/hyperlink" Target="https://neo4j.com/blog/native-vs-non-native-graph-technolog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zone.com/articles/graph-databases-for-beginners-native-vs-non-native" TargetMode="External"/><Relationship Id="rId5" Type="http://schemas.openxmlformats.org/officeDocument/2006/relationships/hyperlink" Target="https://neo4j.com/why-graph-databases/" TargetMode="External"/><Relationship Id="rId4" Type="http://schemas.openxmlformats.org/officeDocument/2006/relationships/hyperlink" Target="https://en.wikipedia.org/wiki/Graph_database" TargetMode="External"/><Relationship Id="rId9" Type="http://schemas.openxmlformats.org/officeDocument/2006/relationships/hyperlink" Target="https://www.datastax.com/blog/2013/11/letter-regarding-native-graph-databas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3046442/comparison-of-relational-databases-and-graph-databases" TargetMode="External"/><Relationship Id="rId2" Type="http://schemas.openxmlformats.org/officeDocument/2006/relationships/hyperlink" Target="https://medium.com/neo4j/how-do-you-know-if-a-graph-database-solves-the-problem-a7da10393f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t.wikipedia.org/wiki/NoSQL" TargetMode="External"/><Relationship Id="rId4" Type="http://schemas.openxmlformats.org/officeDocument/2006/relationships/hyperlink" Target="https://neo4j.com/press-releases/query-language-graph-databases-international-standard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dwi.org/articles/2017/03/14/good-bad-and-hype-about-graph-databases-for-mdm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o4j.com/use-cases/" TargetMode="External"/><Relationship Id="rId4" Type="http://schemas.openxmlformats.org/officeDocument/2006/relationships/hyperlink" Target="https://neo4j.com/press-releases/query-language-graph-databases-international-standard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.xlsx"/><Relationship Id="rId4" Type="http://schemas.openxmlformats.org/officeDocument/2006/relationships/hyperlink" Target="https://db-engines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tdwi.org/articles/2017/03/14/good-bad-and-hype-about-graph-databases-for-mdm.aspx" TargetMode="External"/><Relationship Id="rId3" Type="http://schemas.openxmlformats.org/officeDocument/2006/relationships/hyperlink" Target="https://medium.com/neo4j/how-do-you-know-if-a-graph-database-solves-the-problem-a7da10393f5" TargetMode="External"/><Relationship Id="rId7" Type="http://schemas.openxmlformats.org/officeDocument/2006/relationships/hyperlink" Target="https://www.gartner.com/en/documents/3906812/top-10-data-and-analytics-technology-trends-that-will-ch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gergraph.com/2019/08/26/its-not-just-hype-graph-is-transforming-businesses/" TargetMode="External"/><Relationship Id="rId11" Type="http://schemas.openxmlformats.org/officeDocument/2006/relationships/hyperlink" Target="https://venturebeat.com/2019/07/31/dgraph-raises-11-5-million-for-scalable-graph-database-solutions/" TargetMode="External"/><Relationship Id="rId5" Type="http://schemas.openxmlformats.org/officeDocument/2006/relationships/hyperlink" Target="https://www.gartner.com/en/newsroom/press-releases/2019-02-18-gartner-identifies-top-10-data-and-analytics-technolo" TargetMode="External"/><Relationship Id="rId10" Type="http://schemas.openxmlformats.org/officeDocument/2006/relationships/hyperlink" Target="https://neo4j.com/press-releases/neo4j-closes-80m-series-e-funding/" TargetMode="External"/><Relationship Id="rId4" Type="http://schemas.openxmlformats.org/officeDocument/2006/relationships/hyperlink" Target="https://db-engines.com/en/ranking/graph+dbms" TargetMode="External"/><Relationship Id="rId9" Type="http://schemas.openxmlformats.org/officeDocument/2006/relationships/hyperlink" Target="https://www.alliedmarketresearch.com/graph-database-marke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canella/utils-and-snippets/tree/master/neo4j-4.0.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witter.com/thundercore84" TargetMode="External"/><Relationship Id="rId4" Type="http://schemas.openxmlformats.org/officeDocument/2006/relationships/hyperlink" Target="https://it.linkedin.com/in/luca-canella-050b9214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Grafo_(tipo_di_dato_astratto)" TargetMode="External"/><Relationship Id="rId2" Type="http://schemas.openxmlformats.org/officeDocument/2006/relationships/hyperlink" Target="https://medium.com/neo4j/how-do-you-know-if-a-graph-database-solves-the-problem-a7da10393f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differences.com/difference-between-linear-and-non-linear-data-structure.html" TargetMode="External"/><Relationship Id="rId4" Type="http://schemas.openxmlformats.org/officeDocument/2006/relationships/hyperlink" Target="https://www.geeksforgeeks.org/graph-data-structure-and-algorithm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8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99592" y="2348880"/>
            <a:ext cx="7344816" cy="1470025"/>
          </a:xfrm>
        </p:spPr>
        <p:txBody>
          <a:bodyPr/>
          <a:lstStyle/>
          <a:p>
            <a:r>
              <a:rPr lang="it-IT" sz="5400" b="1" dirty="0">
                <a:solidFill>
                  <a:schemeClr val="bg2">
                    <a:lumMod val="10000"/>
                  </a:schemeClr>
                </a:solidFill>
              </a:rPr>
              <a:t>GDBMS</a:t>
            </a:r>
            <a:endParaRPr lang="it-IT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980656"/>
            <a:ext cx="6400800" cy="1752600"/>
          </a:xfrm>
        </p:spPr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Un grafo per connetterli tutti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26/03/2020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3528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Luca Canella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971600" y="274639"/>
            <a:ext cx="7715200" cy="114300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it-IT" sz="3600" dirty="0"/>
              <a:t>2. Cos’è un database a grafo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Grafo </a:t>
            </a:r>
            <a:r>
              <a:rPr lang="it-IT" dirty="0" err="1"/>
              <a:t>nativo*</a:t>
            </a:r>
            <a:r>
              <a:rPr lang="it-IT" dirty="0"/>
              <a:t> (</a:t>
            </a:r>
            <a:r>
              <a:rPr lang="it-IT" dirty="0" err="1"/>
              <a:t>Graph</a:t>
            </a:r>
            <a:r>
              <a:rPr lang="it-IT" dirty="0"/>
              <a:t> first)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5838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Lo </a:t>
            </a:r>
            <a:r>
              <a:rPr lang="it-IT" dirty="0" err="1"/>
              <a:t>storage</a:t>
            </a:r>
            <a:r>
              <a:rPr lang="it-IT" dirty="0"/>
              <a:t> è progettato e strutturato appositamente per ospitare un grafo</a:t>
            </a:r>
          </a:p>
          <a:p>
            <a:r>
              <a:rPr lang="it-IT" dirty="0"/>
              <a:t>Nodi e relative relazioni sono fisicamente persistiti vicini gli uni agli altri</a:t>
            </a:r>
          </a:p>
          <a:p>
            <a:r>
              <a:rPr lang="it-IT" dirty="0"/>
              <a:t>Adiacenza </a:t>
            </a:r>
            <a:r>
              <a:rPr lang="it-IT" dirty="0" err="1"/>
              <a:t>index-free</a:t>
            </a:r>
            <a:r>
              <a:rPr lang="it-IT" dirty="0"/>
              <a:t>: ogni nodo è correlato ai suoi vicini </a:t>
            </a:r>
            <a:r>
              <a:rPr lang="it-IT" dirty="0" err="1"/>
              <a:t>write-time</a:t>
            </a:r>
            <a:r>
              <a:rPr lang="it-IT" dirty="0"/>
              <a:t>, agendo quindi come micro indice per tutti i suoi vicini</a:t>
            </a:r>
          </a:p>
          <a:p>
            <a:endParaRPr lang="it-IT" dirty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it-IT" dirty="0"/>
              <a:t>Grafo non-nativo*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630389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Si basano su uno </a:t>
            </a:r>
            <a:r>
              <a:rPr lang="it-IT" dirty="0" err="1"/>
              <a:t>storage</a:t>
            </a:r>
            <a:r>
              <a:rPr lang="it-IT" dirty="0"/>
              <a:t> di vario genere, ma non specificamente basati su grafi (es. relazionali, colonnari, chiave valore, …)</a:t>
            </a:r>
          </a:p>
          <a:p>
            <a:r>
              <a:rPr lang="it-IT" dirty="0"/>
              <a:t>Il grafo è astratto dai dati dello </a:t>
            </a:r>
            <a:r>
              <a:rPr lang="it-IT" dirty="0" err="1"/>
              <a:t>storage</a:t>
            </a:r>
            <a:r>
              <a:rPr lang="it-IT" dirty="0"/>
              <a:t> sottostante </a:t>
            </a:r>
          </a:p>
          <a:p>
            <a:r>
              <a:rPr lang="it-IT" dirty="0"/>
              <a:t>Le relazioni sono ricostruite secondo le modalità consentite dallo </a:t>
            </a:r>
            <a:r>
              <a:rPr lang="it-IT" dirty="0" err="1"/>
              <a:t>storage</a:t>
            </a:r>
            <a:r>
              <a:rPr lang="it-IT" dirty="0"/>
              <a:t> sottostante</a:t>
            </a:r>
          </a:p>
          <a:p>
            <a:r>
              <a:rPr lang="it-IT" dirty="0"/>
              <a:t>Alcune operazioni (es. </a:t>
            </a:r>
            <a:r>
              <a:rPr lang="it-IT" dirty="0" err="1"/>
              <a:t>traversal</a:t>
            </a:r>
            <a:r>
              <a:rPr lang="it-IT" dirty="0"/>
              <a:t>) risentono di maggiore latenza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11560" y="580526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* La distinzione grafo nativo/non nativo è talvolta messa in discussione, ma se presa con le dovute cautele ha comunque le sue basi (approfondimenti nei link a fine capitolo)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971600" y="260648"/>
            <a:ext cx="7200800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/>
              <a:t>2. Cos’è un database a grafo</a:t>
            </a:r>
            <a:br>
              <a:rPr lang="it-IT" sz="3600" dirty="0"/>
            </a:br>
            <a:r>
              <a:rPr lang="it-IT" sz="2000" dirty="0"/>
              <a:t>Un po’ di storia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it-IT" sz="2600" dirty="0"/>
              <a:t>1966 – </a:t>
            </a:r>
            <a:r>
              <a:rPr lang="it-IT" sz="2600" dirty="0" err="1"/>
              <a:t>navigational</a:t>
            </a:r>
            <a:r>
              <a:rPr lang="it-IT" sz="2600" dirty="0"/>
              <a:t> database (IBM IMS)</a:t>
            </a:r>
          </a:p>
          <a:p>
            <a:pPr>
              <a:buFont typeface="Arial" charset="0"/>
              <a:buChar char="•"/>
            </a:pPr>
            <a:r>
              <a:rPr lang="it-IT" sz="2600" dirty="0"/>
              <a:t>Metà anni ’80 – Database a grafo con etichettature</a:t>
            </a:r>
          </a:p>
          <a:p>
            <a:pPr>
              <a:buFont typeface="Arial" charset="0"/>
              <a:buChar char="•"/>
            </a:pPr>
            <a:r>
              <a:rPr lang="it-IT" sz="2600" dirty="0"/>
              <a:t>Gli anni ‘90, con la diffusione del web, vedono numerosi miglioramenti negli ambiti dei database a grafo</a:t>
            </a:r>
          </a:p>
          <a:p>
            <a:pPr>
              <a:buFont typeface="Arial" charset="0"/>
              <a:buChar char="•"/>
            </a:pPr>
            <a:r>
              <a:rPr lang="it-IT" sz="2600" dirty="0"/>
              <a:t>Nei tardi anni duemila arrivano i primi database commerciali con proprietà ACID</a:t>
            </a:r>
          </a:p>
          <a:p>
            <a:pPr>
              <a:buFont typeface="Arial" charset="0"/>
              <a:buChar char="•"/>
            </a:pPr>
            <a:r>
              <a:rPr lang="it-IT" sz="2600" dirty="0"/>
              <a:t>Dal 2010 iniziano ad arrivare i primi GDBMS che scalano orizzontalmente</a:t>
            </a:r>
          </a:p>
          <a:p>
            <a:pPr>
              <a:buFont typeface="Arial" charset="0"/>
              <a:buChar char="•"/>
            </a:pPr>
            <a:r>
              <a:rPr lang="it-IT" sz="2600" dirty="0">
                <a:solidFill>
                  <a:schemeClr val="bg2">
                    <a:lumMod val="50000"/>
                  </a:schemeClr>
                </a:solidFill>
              </a:rPr>
              <a:t>2017 - Progetto GQL Standard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GDBMS, un grafo per connetterli tutti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it-IT" sz="3600" dirty="0"/>
              <a:t>2. Cos’è un database a grafo </a:t>
            </a:r>
            <a:br>
              <a:rPr lang="it-IT" sz="3600" dirty="0"/>
            </a:br>
            <a:r>
              <a:rPr lang="it-IT" sz="1800" dirty="0"/>
              <a:t>Generazioni a confronto</a:t>
            </a:r>
            <a:endParaRPr lang="it-IT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it-IT" sz="1200" dirty="0"/>
          </a:p>
          <a:p>
            <a:pPr>
              <a:buNone/>
            </a:pPr>
            <a:endParaRPr lang="it-IT" sz="120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pic>
        <p:nvPicPr>
          <p:cNvPr id="3076" name="Picture 4" descr="https://www.tigergraph.com/wp-content/uploads/2019/08/Screen-Shot-2019-08-26-at-11.40.40-AM-1024x53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275" y="1700808"/>
            <a:ext cx="7675141" cy="4032448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899592" y="5903694"/>
            <a:ext cx="72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Fonte: </a:t>
            </a:r>
            <a:r>
              <a:rPr lang="it-IT" sz="1100" dirty="0">
                <a:hlinkClick r:id="rId4"/>
              </a:rPr>
              <a:t>https://www.tigergraph.com/2019/08/26/its-not-just-hype-graph-is-transforming-businesses/</a:t>
            </a:r>
            <a:endParaRPr lang="it-IT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971600" y="260648"/>
            <a:ext cx="7200800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/>
              <a:t>2. Cos’è un database a grafo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/>
              <a:t>Fonti ed approfondimenti:</a:t>
            </a:r>
            <a:endParaRPr lang="it-IT" dirty="0">
              <a:hlinkClick r:id="rId3"/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https://en.wikipedia.org/wiki/Graph_database</a:t>
            </a:r>
            <a:endParaRPr lang="it-IT" sz="2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https://neo4j.com/why-graph-databases/</a:t>
            </a:r>
            <a:endParaRPr lang="it-IT" sz="2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https://dzone.com/articles/graph-databases-for-beginners-native-vs-non-native</a:t>
            </a:r>
            <a:endParaRPr lang="it-IT" sz="2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7"/>
              </a:rPr>
              <a:t>https://neo4j.com/blog/native-vs-non-native-graph-technology/</a:t>
            </a:r>
            <a:endParaRPr lang="it-IT" sz="2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8"/>
              </a:rPr>
              <a:t>https://www.gqlstandards.org/</a:t>
            </a:r>
            <a:endParaRPr lang="it-IT" sz="2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9"/>
              </a:rPr>
              <a:t>https://www.datastax.com/blog/2013/11/letter-regarding-native-graph-databases</a:t>
            </a:r>
            <a:endParaRPr lang="it-IT" sz="2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</a:rPr>
              <a:t>Google </a:t>
            </a:r>
            <a:r>
              <a:rPr lang="it-IT" sz="2700" dirty="0" err="1">
                <a:solidFill>
                  <a:schemeClr val="bg2">
                    <a:lumMod val="50000"/>
                  </a:schemeClr>
                </a:solidFill>
              </a:rPr>
              <a:t>search</a:t>
            </a:r>
            <a:r>
              <a:rPr lang="it-IT" sz="2700" dirty="0">
                <a:solidFill>
                  <a:schemeClr val="bg2">
                    <a:lumMod val="50000"/>
                  </a:schemeClr>
                </a:solidFill>
              </a:rPr>
              <a:t>: “</a:t>
            </a:r>
            <a:r>
              <a:rPr lang="it-IT" sz="2700" dirty="0" err="1">
                <a:solidFill>
                  <a:schemeClr val="bg2">
                    <a:lumMod val="50000"/>
                  </a:schemeClr>
                </a:solidFill>
              </a:rPr>
              <a:t>Graph</a:t>
            </a:r>
            <a:r>
              <a:rPr lang="it-IT" sz="2700" dirty="0">
                <a:solidFill>
                  <a:schemeClr val="bg2">
                    <a:lumMod val="50000"/>
                  </a:schemeClr>
                </a:solidFill>
              </a:rPr>
              <a:t> database”</a:t>
            </a:r>
          </a:p>
          <a:p>
            <a:endParaRPr lang="it-IT" sz="2700" dirty="0">
              <a:solidFill>
                <a:schemeClr val="bg2">
                  <a:lumMod val="50000"/>
                </a:schemeClr>
              </a:solidFill>
            </a:endParaRPr>
          </a:p>
          <a:p>
            <a:endParaRPr lang="it-IT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3. GDBMS vs RDBMS</a:t>
            </a:r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confronto con le tecnologie più note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26/03/2020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3528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Luca Canella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00800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/>
              <a:t>3. GDBMS vs RDBMS</a:t>
            </a:r>
            <a:br>
              <a:rPr lang="it-IT" sz="3600" dirty="0"/>
            </a:br>
            <a:r>
              <a:rPr lang="it-IT" sz="1800" dirty="0"/>
              <a:t>Differenze tecnico-strutturali</a:t>
            </a:r>
            <a:endParaRPr lang="it-IT" sz="36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GDBMS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Ottimizzato per lavorare su dati estremamente connessi dunque su percorsi tra i dati</a:t>
            </a:r>
          </a:p>
          <a:p>
            <a:r>
              <a:rPr lang="it-IT" dirty="0"/>
              <a:t>Non necessita di join o risoluzione di indici per percorrere le relazioni tra i dati</a:t>
            </a:r>
          </a:p>
          <a:p>
            <a:r>
              <a:rPr lang="it-IT" dirty="0"/>
              <a:t>Il tempo necessario per percorrere una relazione non dipende dalle dimensioni del </a:t>
            </a:r>
            <a:r>
              <a:rPr lang="it-IT" dirty="0" err="1"/>
              <a:t>dataset</a:t>
            </a:r>
            <a:endParaRPr lang="it-IT" dirty="0"/>
          </a:p>
          <a:p>
            <a:r>
              <a:rPr lang="it-IT" dirty="0"/>
              <a:t>Soffre la maledizione dei Supernodi (condizione rara nella pratica)</a:t>
            </a:r>
          </a:p>
          <a:p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RDBMS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Strutturato per gestire registri di dati, ottimizzato per lavorare su tabelle</a:t>
            </a:r>
          </a:p>
          <a:p>
            <a:r>
              <a:rPr lang="it-IT" dirty="0"/>
              <a:t>Necessita di join, quindi di indici e chiavi, per ricostruire le relazioni tra entità</a:t>
            </a:r>
          </a:p>
          <a:p>
            <a:r>
              <a:rPr lang="it-IT" dirty="0"/>
              <a:t>Percorrere una relazione richiede la risoluzione di un indice dunque il tempo necessario cresce con le dimensioni del </a:t>
            </a:r>
            <a:r>
              <a:rPr lang="it-IT" dirty="0" err="1"/>
              <a:t>dataset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00800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/>
              <a:t>3. GDBMS vs RDBMS</a:t>
            </a:r>
            <a:br>
              <a:rPr lang="it-IT" sz="3600" dirty="0"/>
            </a:br>
            <a:r>
              <a:rPr lang="it-IT" sz="1800" dirty="0"/>
              <a:t>Quando considerare un DB a grafo</a:t>
            </a:r>
            <a:endParaRPr lang="it-IT" sz="36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GDBMS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Dati molto connessi che ci costringerebbero a molte join, anche su più livelli</a:t>
            </a:r>
          </a:p>
          <a:p>
            <a:r>
              <a:rPr lang="it-IT" dirty="0"/>
              <a:t>Se lo scenario richiederebbe di </a:t>
            </a:r>
            <a:r>
              <a:rPr lang="it-IT" b="1" dirty="0"/>
              <a:t>eseguire query ricorsivamente</a:t>
            </a:r>
          </a:p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Quando le interrogazioni sui dati si modellano come percorsi tra i nodi</a:t>
            </a:r>
          </a:p>
          <a:p>
            <a:r>
              <a:rPr lang="it-IT" dirty="0"/>
              <a:t>Esistono diverse sorgenti dati con specifiche diverse e potenzialmente mutevoli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RDBMS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2118221"/>
          </a:xfrm>
        </p:spPr>
        <p:txBody>
          <a:bodyPr>
            <a:normAutofit fontScale="92500"/>
          </a:bodyPr>
          <a:lstStyle/>
          <a:p>
            <a:r>
              <a:rPr lang="it-IT" dirty="0"/>
              <a:t>Dati poco connessi</a:t>
            </a:r>
          </a:p>
          <a:p>
            <a:r>
              <a:rPr lang="it-IT" dirty="0"/>
              <a:t>Strutture/entità ben definite e requisiti poco mutevoli</a:t>
            </a:r>
          </a:p>
          <a:p>
            <a:r>
              <a:rPr lang="it-IT" dirty="0"/>
              <a:t>Maggioranza di ricerche sequenziali (</a:t>
            </a:r>
            <a:r>
              <a:rPr lang="it-IT" dirty="0" err="1"/>
              <a:t>scan</a:t>
            </a:r>
            <a:r>
              <a:rPr lang="it-IT" dirty="0"/>
              <a:t>)</a:t>
            </a:r>
          </a:p>
          <a:p>
            <a:pPr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sp>
        <p:nvSpPr>
          <p:cNvPr id="11" name="Segnaposto testo 8"/>
          <p:cNvSpPr txBox="1">
            <a:spLocks/>
          </p:cNvSpPr>
          <p:nvPr/>
        </p:nvSpPr>
        <p:spPr>
          <a:xfrm>
            <a:off x="4788024" y="4293096"/>
            <a:ext cx="4041775" cy="63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Altro</a:t>
            </a:r>
          </a:p>
        </p:txBody>
      </p:sp>
      <p:sp>
        <p:nvSpPr>
          <p:cNvPr id="12" name="Segnaposto contenuto 9"/>
          <p:cNvSpPr txBox="1">
            <a:spLocks/>
          </p:cNvSpPr>
          <p:nvPr/>
        </p:nvSpPr>
        <p:spPr>
          <a:xfrm>
            <a:off x="4644008" y="5013176"/>
            <a:ext cx="4113783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Quando basta un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repository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chiave-valore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sz="2400" dirty="0"/>
              <a:t>Quando trattiamo molti testi lunghi o </a:t>
            </a:r>
            <a:r>
              <a:rPr lang="it-IT" sz="2400" dirty="0" err="1"/>
              <a:t>blob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00800" cy="1143000"/>
          </a:xfrm>
        </p:spPr>
        <p:txBody>
          <a:bodyPr>
            <a:noAutofit/>
          </a:bodyPr>
          <a:lstStyle/>
          <a:p>
            <a:pPr algn="l"/>
            <a:r>
              <a:rPr lang="it-IT" sz="3600" dirty="0"/>
              <a:t>3. GDBMS vs RDBMS</a:t>
            </a:r>
            <a:br>
              <a:rPr lang="it-IT" sz="3600" dirty="0"/>
            </a:br>
            <a:r>
              <a:rPr lang="it-IT" sz="1800" dirty="0"/>
              <a:t>Ostacoli all’approccio dei GDBMS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GDBMS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Quelli maggiormente in uso sono relativamente nuovi</a:t>
            </a:r>
          </a:p>
          <a:p>
            <a:r>
              <a:rPr lang="it-IT" dirty="0"/>
              <a:t>Si stanno affermando alcuni standard, ma nella pratica usano linguaggi (talvolta paradigmi) differenti</a:t>
            </a:r>
          </a:p>
          <a:p>
            <a:r>
              <a:rPr lang="it-IT" dirty="0"/>
              <a:t>Richiedono un nuovo approccio alla progettazione</a:t>
            </a:r>
          </a:p>
          <a:p>
            <a:r>
              <a:rPr lang="it-IT" dirty="0"/>
              <a:t>Richiedono nuove competenze su tutti i livelli (sviluppo, infrastrutture, analisi, …)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RDBMS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it-IT" dirty="0"/>
              <a:t>Molto diffusi e ben conosciuti</a:t>
            </a:r>
          </a:p>
          <a:p>
            <a:r>
              <a:rPr lang="it-IT" dirty="0"/>
              <a:t>A parte qualche dialetto, sono tutti gestibili tramite un </a:t>
            </a:r>
            <a:r>
              <a:rPr lang="it-IT" dirty="0" err="1"/>
              <a:t>core</a:t>
            </a:r>
            <a:r>
              <a:rPr lang="it-IT" dirty="0"/>
              <a:t> standard di direttive SQL</a:t>
            </a:r>
          </a:p>
          <a:p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/>
              <a:t>3. GDBMS vs RDBMS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800" dirty="0"/>
              <a:t>Fonti ed approfondimenti:</a:t>
            </a:r>
            <a:endParaRPr lang="it-IT" sz="2800" dirty="0">
              <a:hlinkClick r:id="rId2"/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https://medium.com/neo4j/how-do-you-know-if-a-graph-database-solves-the-problem-a7da10393f5</a:t>
            </a:r>
            <a:endParaRPr lang="it-IT" sz="2700" dirty="0">
              <a:solidFill>
                <a:schemeClr val="bg2">
                  <a:lumMod val="50000"/>
                </a:schemeClr>
              </a:solidFill>
              <a:hlinkClick r:id="rId3"/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https://neo4j.com/press-releases/query-language-graph-databases-international-standard/</a:t>
            </a:r>
            <a:endParaRPr lang="it-IT" sz="2700" dirty="0">
              <a:solidFill>
                <a:schemeClr val="bg2">
                  <a:lumMod val="50000"/>
                </a:schemeClr>
              </a:solidFill>
              <a:hlinkClick r:id="rId3"/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https://stackoverflow.com/questions/13046442/comparison-of-relational-databases-and-graph-databases</a:t>
            </a: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https://it.wikipedia.org/wiki/NoSQL#Base_di_dati_a_grafo</a:t>
            </a:r>
            <a:endParaRPr lang="it-IT" sz="2700" dirty="0">
              <a:solidFill>
                <a:schemeClr val="bg2">
                  <a:lumMod val="50000"/>
                </a:schemeClr>
              </a:solidFill>
              <a:hlinkClick r:id="rId3"/>
            </a:endParaRPr>
          </a:p>
          <a:p>
            <a:endParaRPr lang="it-IT" sz="2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Introdurre i database a grafo nei propri progetti</a:t>
            </a:r>
            <a:endParaRPr lang="it-I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Vantaggi e svantaggi derivanti dall’adozione di un GDBMS nei propri progetti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26/03/2020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3528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Luca Canella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00800" cy="850105"/>
          </a:xfrm>
        </p:spPr>
        <p:txBody>
          <a:bodyPr>
            <a:normAutofit/>
          </a:bodyPr>
          <a:lstStyle/>
          <a:p>
            <a:pPr algn="l"/>
            <a:r>
              <a:rPr lang="it-IT" sz="2800" dirty="0" err="1"/>
              <a:t>Author</a:t>
            </a:r>
            <a:r>
              <a:rPr lang="it-IT" sz="2800" dirty="0"/>
              <a:t> BIO</a:t>
            </a:r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>
          <a:xfrm>
            <a:off x="179512" y="6381328"/>
            <a:ext cx="2895600" cy="365125"/>
          </a:xfrm>
        </p:spPr>
        <p:txBody>
          <a:bodyPr/>
          <a:lstStyle/>
          <a:p>
            <a:pPr algn="l"/>
            <a:r>
              <a:rPr lang="it-IT" dirty="0"/>
              <a:t>GDBMS, un grafo per connetterli tutti</a:t>
            </a:r>
          </a:p>
        </p:txBody>
      </p: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>
          <a:xfrm>
            <a:off x="4572000" y="6381328"/>
            <a:ext cx="2133600" cy="365125"/>
          </a:xfrm>
        </p:spPr>
        <p:txBody>
          <a:bodyPr/>
          <a:lstStyle/>
          <a:p>
            <a:pPr algn="ctr"/>
            <a:r>
              <a:rPr lang="it-IT" dirty="0"/>
              <a:t>26/03/2020</a:t>
            </a:r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765448" cy="365125"/>
          </a:xfrm>
        </p:spPr>
        <p:txBody>
          <a:bodyPr/>
          <a:lstStyle/>
          <a:p>
            <a:fld id="{417D0B7A-C14F-4EAE-A69E-9F0E51C4494A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10" name="Picture 2" descr="C:\Users\Luca\Pictures\12523016_10207920908841297_54937118465120559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32886"/>
            <a:ext cx="1988202" cy="1988201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24" name="Gruppo 23"/>
          <p:cNvGrpSpPr/>
          <p:nvPr/>
        </p:nvGrpSpPr>
        <p:grpSpPr>
          <a:xfrm>
            <a:off x="4024228" y="742577"/>
            <a:ext cx="3563785" cy="588016"/>
            <a:chOff x="3419872" y="1052736"/>
            <a:chExt cx="3960440" cy="653463"/>
          </a:xfrm>
        </p:grpSpPr>
        <p:sp>
          <p:nvSpPr>
            <p:cNvPr id="8" name="Ovale 7"/>
            <p:cNvSpPr/>
            <p:nvPr/>
          </p:nvSpPr>
          <p:spPr>
            <a:xfrm>
              <a:off x="3419872" y="1052736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/>
            <a:lstStyle/>
            <a:p>
              <a:pPr algn="ctr"/>
              <a:r>
                <a:rPr lang="it-IT" sz="800" dirty="0"/>
                <a:t>Life</a:t>
              </a: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4211960" y="1124744"/>
              <a:ext cx="3168352" cy="581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it-IT" sz="1400" dirty="0"/>
                <a:t> Nato nel 1984 </a:t>
              </a:r>
            </a:p>
            <a:p>
              <a:pPr>
                <a:buFont typeface="Arial" pitchFamily="34" charset="0"/>
                <a:buChar char="•"/>
              </a:pPr>
              <a:r>
                <a:rPr lang="it-IT" sz="1400" dirty="0"/>
                <a:t> Vive a Ravenna</a:t>
              </a:r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4089024" y="2686525"/>
            <a:ext cx="4501668" cy="583100"/>
            <a:chOff x="4499992" y="3484785"/>
            <a:chExt cx="5002711" cy="648000"/>
          </a:xfrm>
        </p:grpSpPr>
        <p:sp>
          <p:nvSpPr>
            <p:cNvPr id="11" name="Ovale 10"/>
            <p:cNvSpPr/>
            <p:nvPr/>
          </p:nvSpPr>
          <p:spPr>
            <a:xfrm>
              <a:off x="4499992" y="3484785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/>
            <a:lstStyle/>
            <a:p>
              <a:pPr algn="ctr"/>
              <a:r>
                <a:rPr lang="it-IT" sz="800" dirty="0"/>
                <a:t>Job</a:t>
              </a: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5196769" y="3509674"/>
              <a:ext cx="4305934" cy="581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it-IT" sz="1400" dirty="0"/>
                <a:t> Business </a:t>
              </a:r>
              <a:r>
                <a:rPr lang="it-IT" sz="1400" dirty="0" err="1"/>
                <a:t>Analyst</a:t>
              </a:r>
              <a:r>
                <a:rPr lang="it-IT" sz="1400" dirty="0"/>
                <a:t> @ </a:t>
              </a:r>
              <a:r>
                <a:rPr lang="it-IT" sz="1400" dirty="0" err="1"/>
                <a:t>Diennea</a:t>
              </a:r>
              <a:r>
                <a:rPr lang="it-IT" sz="1400" dirty="0"/>
                <a:t> srl</a:t>
              </a:r>
            </a:p>
            <a:p>
              <a:pPr>
                <a:buFont typeface="Arial" pitchFamily="34" charset="0"/>
                <a:buChar char="•"/>
              </a:pPr>
              <a:r>
                <a:rPr lang="it-IT" sz="1400" dirty="0"/>
                <a:t> IT Professional dal 2007 (…ufficialmente)</a:t>
              </a:r>
            </a:p>
          </p:txBody>
        </p:sp>
      </p:grpSp>
      <p:grpSp>
        <p:nvGrpSpPr>
          <p:cNvPr id="27" name="Gruppo 26"/>
          <p:cNvGrpSpPr/>
          <p:nvPr/>
        </p:nvGrpSpPr>
        <p:grpSpPr>
          <a:xfrm>
            <a:off x="5255354" y="1390538"/>
            <a:ext cx="3369396" cy="485917"/>
            <a:chOff x="4572000" y="1772816"/>
            <a:chExt cx="3744416" cy="540000"/>
          </a:xfrm>
        </p:grpSpPr>
        <p:sp>
          <p:nvSpPr>
            <p:cNvPr id="18" name="Ovale 17"/>
            <p:cNvSpPr/>
            <p:nvPr/>
          </p:nvSpPr>
          <p:spPr>
            <a:xfrm>
              <a:off x="4572000" y="1772816"/>
              <a:ext cx="540000" cy="54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18000" tIns="36000" rIns="18000" bIns="36000" rtlCol="0" anchor="ctr"/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Family</a:t>
              </a: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148064" y="1916832"/>
              <a:ext cx="3168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it-IT" sz="1200" dirty="0"/>
                <a:t> In una relazione stabile dal 2008</a:t>
              </a: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4801781" y="1844111"/>
            <a:ext cx="3369396" cy="485917"/>
            <a:chOff x="4211960" y="2420888"/>
            <a:chExt cx="3744416" cy="540000"/>
          </a:xfrm>
        </p:grpSpPr>
        <p:sp>
          <p:nvSpPr>
            <p:cNvPr id="20" name="Ovale 19"/>
            <p:cNvSpPr/>
            <p:nvPr/>
          </p:nvSpPr>
          <p:spPr>
            <a:xfrm>
              <a:off x="4211960" y="2420888"/>
              <a:ext cx="540000" cy="54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18000" tIns="36000" rIns="18000" bIns="36000" rtlCol="0" anchor="ctr"/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Family</a:t>
              </a:r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4788024" y="2564904"/>
              <a:ext cx="3168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it-IT" sz="1200" dirty="0"/>
                <a:t> Orgogliosamente padre dal 2019</a:t>
              </a: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818882" y="3312821"/>
            <a:ext cx="2851029" cy="540000"/>
            <a:chOff x="5198250" y="4269092"/>
            <a:chExt cx="3168353" cy="600103"/>
          </a:xfrm>
        </p:grpSpPr>
        <p:sp>
          <p:nvSpPr>
            <p:cNvPr id="22" name="Ovale 21"/>
            <p:cNvSpPr/>
            <p:nvPr/>
          </p:nvSpPr>
          <p:spPr>
            <a:xfrm>
              <a:off x="5198250" y="4269092"/>
              <a:ext cx="600103" cy="60010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18000" tIns="36000" rIns="18000" bIns="36000" rtlCol="0" anchor="ctr"/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Freelance</a:t>
              </a:r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5774316" y="4413109"/>
              <a:ext cx="2592287" cy="27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it-IT" sz="1000" dirty="0"/>
                <a:t> Diversi progetti durante gli studi</a:t>
              </a:r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3844596" y="5083915"/>
            <a:ext cx="3577243" cy="540000"/>
            <a:chOff x="5236471" y="3573016"/>
            <a:chExt cx="3975396" cy="600103"/>
          </a:xfrm>
        </p:grpSpPr>
        <p:sp>
          <p:nvSpPr>
            <p:cNvPr id="28" name="Ovale 27"/>
            <p:cNvSpPr/>
            <p:nvPr/>
          </p:nvSpPr>
          <p:spPr>
            <a:xfrm>
              <a:off x="5236471" y="3573016"/>
              <a:ext cx="600103" cy="60010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18000" tIns="36000" rIns="18000" bIns="36000" rtlCol="0" anchor="ctr"/>
            <a:lstStyle/>
            <a:p>
              <a:pPr algn="ctr"/>
              <a:r>
                <a:rPr lang="it-IT" sz="800" dirty="0" err="1">
                  <a:solidFill>
                    <a:schemeClr val="bg2">
                      <a:lumMod val="25000"/>
                    </a:schemeClr>
                  </a:solidFill>
                </a:rPr>
                <a:t>Degree</a:t>
              </a:r>
              <a:endParaRPr lang="it-IT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5842780" y="3734471"/>
              <a:ext cx="3369087" cy="28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it-IT" sz="1050" dirty="0"/>
                <a:t> </a:t>
              </a:r>
              <a:r>
                <a:rPr lang="it-IT" sz="1000" dirty="0"/>
                <a:t>Laureato in Scienze dell’informazione nel 2014</a:t>
              </a: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5332454" y="3927414"/>
            <a:ext cx="2836408" cy="564356"/>
            <a:chOff x="4910218" y="5061180"/>
            <a:chExt cx="3152105" cy="627170"/>
          </a:xfrm>
        </p:grpSpPr>
        <p:sp>
          <p:nvSpPr>
            <p:cNvPr id="16" name="Ovale 15"/>
            <p:cNvSpPr/>
            <p:nvPr/>
          </p:nvSpPr>
          <p:spPr>
            <a:xfrm>
              <a:off x="4910218" y="5061180"/>
              <a:ext cx="600103" cy="60010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18000" tIns="36000" rIns="18000" bIns="36000" rtlCol="0" anchor="ctr"/>
            <a:lstStyle/>
            <a:p>
              <a:pPr algn="ctr"/>
              <a:r>
                <a:rPr lang="it-IT" sz="800" dirty="0">
                  <a:solidFill>
                    <a:schemeClr val="bg2">
                      <a:lumMod val="25000"/>
                    </a:schemeClr>
                  </a:solidFill>
                </a:rPr>
                <a:t>DEV</a:t>
              </a: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5505531" y="5072691"/>
              <a:ext cx="2556792" cy="6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it-IT" sz="1000" dirty="0"/>
                <a:t> Web e </a:t>
              </a:r>
              <a:r>
                <a:rPr lang="it-IT" sz="1000" dirty="0" err="1"/>
                <a:t>frontend</a:t>
              </a:r>
              <a:r>
                <a:rPr lang="it-IT" sz="1000" dirty="0"/>
                <a:t> </a:t>
              </a:r>
            </a:p>
            <a:p>
              <a:pPr>
                <a:buFont typeface="Arial" pitchFamily="34" charset="0"/>
                <a:buChar char="•"/>
              </a:pPr>
              <a:r>
                <a:rPr lang="it-IT" sz="1000" dirty="0"/>
                <a:t> Full stack</a:t>
              </a:r>
            </a:p>
            <a:p>
              <a:pPr>
                <a:buFont typeface="Arial" pitchFamily="34" charset="0"/>
                <a:buChar char="•"/>
              </a:pPr>
              <a:r>
                <a:rPr lang="it-IT" sz="1000" dirty="0"/>
                <a:t> Analista sviluppatore</a:t>
              </a:r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4782144" y="4543946"/>
            <a:ext cx="3239805" cy="540000"/>
            <a:chOff x="4118129" y="5709252"/>
            <a:chExt cx="3600401" cy="600103"/>
          </a:xfrm>
        </p:grpSpPr>
        <p:sp>
          <p:nvSpPr>
            <p:cNvPr id="17" name="Ovale 16"/>
            <p:cNvSpPr/>
            <p:nvPr/>
          </p:nvSpPr>
          <p:spPr>
            <a:xfrm>
              <a:off x="4118129" y="5709252"/>
              <a:ext cx="600103" cy="60010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18000" tIns="36000" rIns="18000" bIns="36000" rtlCol="0" anchor="ctr"/>
            <a:lstStyle/>
            <a:p>
              <a:pPr algn="ctr"/>
              <a:r>
                <a:rPr lang="it-IT" sz="800" dirty="0" err="1">
                  <a:solidFill>
                    <a:schemeClr val="bg2">
                      <a:lumMod val="25000"/>
                    </a:schemeClr>
                  </a:solidFill>
                </a:rPr>
                <a:t>Analyst</a:t>
              </a:r>
              <a:endParaRPr lang="it-IT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4694196" y="5793860"/>
              <a:ext cx="3024334" cy="444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it-IT" sz="1000" dirty="0"/>
                <a:t> Business </a:t>
              </a:r>
              <a:r>
                <a:rPr lang="it-IT" sz="1000" dirty="0" err="1"/>
                <a:t>analyst</a:t>
              </a:r>
              <a:r>
                <a:rPr lang="it-IT" sz="1000" dirty="0"/>
                <a:t> full </a:t>
              </a:r>
              <a:r>
                <a:rPr lang="it-IT" sz="1000" dirty="0" err="1"/>
                <a:t>time</a:t>
              </a:r>
              <a:r>
                <a:rPr lang="it-IT" sz="1000" dirty="0"/>
                <a:t> dal 2018</a:t>
              </a:r>
            </a:p>
            <a:p>
              <a:pPr>
                <a:buFont typeface="Arial" pitchFamily="34" charset="0"/>
                <a:buChar char="•"/>
              </a:pPr>
              <a:r>
                <a:rPr lang="it-IT" sz="1000" dirty="0"/>
                <a:t> Qualche volta fa il Data </a:t>
              </a:r>
              <a:r>
                <a:rPr lang="it-IT" sz="1000" dirty="0" err="1"/>
                <a:t>scientist</a:t>
              </a:r>
              <a:endParaRPr lang="it-IT" sz="1000" dirty="0"/>
            </a:p>
          </p:txBody>
        </p:sp>
      </p:grpSp>
      <p:cxnSp>
        <p:nvCxnSpPr>
          <p:cNvPr id="37" name="Connettore 1 36"/>
          <p:cNvCxnSpPr>
            <a:stCxn id="10" idx="6"/>
            <a:endCxn id="11" idx="2"/>
          </p:cNvCxnSpPr>
          <p:nvPr/>
        </p:nvCxnSpPr>
        <p:spPr>
          <a:xfrm flipV="1">
            <a:off x="3031810" y="2978074"/>
            <a:ext cx="1057214" cy="24891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10" idx="7"/>
            <a:endCxn id="8" idx="3"/>
          </p:cNvCxnSpPr>
          <p:nvPr/>
        </p:nvCxnSpPr>
        <p:spPr>
          <a:xfrm flipV="1">
            <a:off x="2740644" y="1240284"/>
            <a:ext cx="1368977" cy="128376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>
            <a:endCxn id="12" idx="0"/>
          </p:cNvCxnSpPr>
          <p:nvPr/>
        </p:nvCxnSpPr>
        <p:spPr>
          <a:xfrm flipH="1">
            <a:off x="903110" y="4077072"/>
            <a:ext cx="572546" cy="94204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stCxn id="22" idx="2"/>
            <a:endCxn id="11" idx="5"/>
          </p:cNvCxnSpPr>
          <p:nvPr/>
        </p:nvCxnSpPr>
        <p:spPr>
          <a:xfrm flipH="1" flipV="1">
            <a:off x="4586731" y="3184231"/>
            <a:ext cx="1232151" cy="39859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16" idx="1"/>
            <a:endCxn id="11" idx="5"/>
          </p:cNvCxnSpPr>
          <p:nvPr/>
        </p:nvCxnSpPr>
        <p:spPr>
          <a:xfrm flipH="1" flipV="1">
            <a:off x="4586731" y="3184231"/>
            <a:ext cx="824804" cy="82226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Connettore 1 55"/>
          <p:cNvCxnSpPr>
            <a:stCxn id="17" idx="0"/>
            <a:endCxn id="11" idx="5"/>
          </p:cNvCxnSpPr>
          <p:nvPr/>
        </p:nvCxnSpPr>
        <p:spPr>
          <a:xfrm flipH="1" flipV="1">
            <a:off x="4586731" y="3184231"/>
            <a:ext cx="465413" cy="135971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Connettore 1 62"/>
          <p:cNvCxnSpPr>
            <a:stCxn id="18" idx="2"/>
            <a:endCxn id="8" idx="5"/>
          </p:cNvCxnSpPr>
          <p:nvPr/>
        </p:nvCxnSpPr>
        <p:spPr>
          <a:xfrm flipH="1" flipV="1">
            <a:off x="4521935" y="1240284"/>
            <a:ext cx="733418" cy="393212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Connettore 1 65"/>
          <p:cNvCxnSpPr>
            <a:stCxn id="20" idx="1"/>
            <a:endCxn id="8" idx="5"/>
          </p:cNvCxnSpPr>
          <p:nvPr/>
        </p:nvCxnSpPr>
        <p:spPr>
          <a:xfrm flipH="1" flipV="1">
            <a:off x="4521935" y="1240284"/>
            <a:ext cx="351006" cy="67498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611560" y="5019119"/>
            <a:ext cx="2383476" cy="642129"/>
            <a:chOff x="131422" y="4797152"/>
            <a:chExt cx="2648761" cy="713599"/>
          </a:xfrm>
        </p:grpSpPr>
        <p:sp>
          <p:nvSpPr>
            <p:cNvPr id="12" name="Ovale 11"/>
            <p:cNvSpPr/>
            <p:nvPr/>
          </p:nvSpPr>
          <p:spPr>
            <a:xfrm>
              <a:off x="131422" y="479715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18000" bIns="36000" rtlCol="0" anchor="ctr"/>
            <a:lstStyle/>
            <a:p>
              <a:pPr algn="ctr"/>
              <a:r>
                <a:rPr lang="it-IT" sz="800" dirty="0" err="1"/>
                <a:t>Hobbies</a:t>
              </a:r>
              <a:endParaRPr lang="it-IT" sz="800" dirty="0"/>
            </a:p>
          </p:txBody>
        </p:sp>
        <p:sp>
          <p:nvSpPr>
            <p:cNvPr id="77" name="CasellaDiTesto 76"/>
            <p:cNvSpPr txBox="1"/>
            <p:nvPr/>
          </p:nvSpPr>
          <p:spPr>
            <a:xfrm>
              <a:off x="792225" y="4869440"/>
              <a:ext cx="1987958" cy="641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it-IT" sz="1050" dirty="0"/>
                <a:t> Informatica e Matematica</a:t>
              </a:r>
            </a:p>
            <a:p>
              <a:pPr>
                <a:buFont typeface="Arial" pitchFamily="34" charset="0"/>
                <a:buChar char="•"/>
              </a:pPr>
              <a:r>
                <a:rPr lang="it-IT" sz="1050" dirty="0"/>
                <a:t> Fotografia</a:t>
              </a:r>
            </a:p>
            <a:p>
              <a:pPr>
                <a:buFont typeface="Arial" pitchFamily="34" charset="0"/>
                <a:buChar char="•"/>
              </a:pPr>
              <a:r>
                <a:rPr lang="it-IT" sz="1050" dirty="0"/>
                <a:t> Fitness / Sport</a:t>
              </a:r>
            </a:p>
          </p:txBody>
        </p:sp>
      </p:grpSp>
      <p:sp>
        <p:nvSpPr>
          <p:cNvPr id="47" name="Ovale 46"/>
          <p:cNvSpPr/>
          <p:nvPr/>
        </p:nvSpPr>
        <p:spPr>
          <a:xfrm>
            <a:off x="3117083" y="4241566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it-IT" sz="800" dirty="0" err="1"/>
              <a:t>Certificates</a:t>
            </a:r>
            <a:endParaRPr lang="it-IT" sz="800" dirty="0"/>
          </a:p>
        </p:txBody>
      </p:sp>
      <p:cxnSp>
        <p:nvCxnSpPr>
          <p:cNvPr id="48" name="Connettore 1 47"/>
          <p:cNvCxnSpPr>
            <a:stCxn id="10" idx="5"/>
            <a:endCxn id="47" idx="1"/>
          </p:cNvCxnSpPr>
          <p:nvPr/>
        </p:nvCxnSpPr>
        <p:spPr>
          <a:xfrm>
            <a:off x="2740644" y="3929922"/>
            <a:ext cx="487153" cy="4223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28" idx="1"/>
            <a:endCxn id="47" idx="5"/>
          </p:cNvCxnSpPr>
          <p:nvPr/>
        </p:nvCxnSpPr>
        <p:spPr>
          <a:xfrm flipH="1" flipV="1">
            <a:off x="3762369" y="4886852"/>
            <a:ext cx="161309" cy="27614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8" name="Gruppo 57"/>
          <p:cNvGrpSpPr/>
          <p:nvPr/>
        </p:nvGrpSpPr>
        <p:grpSpPr>
          <a:xfrm>
            <a:off x="3131839" y="5602283"/>
            <a:ext cx="3202224" cy="636409"/>
            <a:chOff x="5236471" y="3573016"/>
            <a:chExt cx="3558637" cy="707242"/>
          </a:xfrm>
        </p:grpSpPr>
        <p:sp>
          <p:nvSpPr>
            <p:cNvPr id="59" name="Ovale 58"/>
            <p:cNvSpPr/>
            <p:nvPr/>
          </p:nvSpPr>
          <p:spPr>
            <a:xfrm>
              <a:off x="5236471" y="3573016"/>
              <a:ext cx="600103" cy="60010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18000" tIns="36000" rIns="18000" bIns="36000" rtlCol="0" anchor="ctr"/>
            <a:lstStyle/>
            <a:p>
              <a:pPr algn="ctr"/>
              <a:r>
                <a:rPr lang="it-IT" sz="800" dirty="0" err="1">
                  <a:solidFill>
                    <a:schemeClr val="bg2">
                      <a:lumMod val="25000"/>
                    </a:schemeClr>
                  </a:solidFill>
                </a:rPr>
                <a:t>Certs</a:t>
              </a:r>
              <a:endParaRPr lang="it-IT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0" name="CasellaDiTesto 59"/>
            <p:cNvSpPr txBox="1"/>
            <p:nvPr/>
          </p:nvSpPr>
          <p:spPr>
            <a:xfrm>
              <a:off x="5842781" y="3718566"/>
              <a:ext cx="2952327" cy="56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it-IT" sz="1050" dirty="0"/>
                <a:t> </a:t>
              </a:r>
              <a:r>
                <a:rPr lang="it-IT" sz="1000" dirty="0"/>
                <a:t>Neo4j </a:t>
              </a:r>
              <a:r>
                <a:rPr lang="it-IT" sz="1000" dirty="0" err="1"/>
                <a:t>Certified</a:t>
              </a:r>
              <a:r>
                <a:rPr lang="it-IT" sz="1000" dirty="0"/>
                <a:t> </a:t>
              </a:r>
              <a:r>
                <a:rPr lang="it-IT" sz="1000" dirty="0" err="1"/>
                <a:t>professional</a:t>
              </a:r>
              <a:r>
                <a:rPr lang="it-IT" sz="1000" dirty="0"/>
                <a:t> (2018)</a:t>
              </a:r>
            </a:p>
            <a:p>
              <a:pPr>
                <a:buFont typeface="Arial" pitchFamily="34" charset="0"/>
                <a:buChar char="•"/>
              </a:pPr>
              <a:r>
                <a:rPr lang="it-IT" sz="1000" dirty="0"/>
                <a:t> IBM data science </a:t>
              </a:r>
              <a:r>
                <a:rPr lang="it-IT" sz="1000" dirty="0" err="1"/>
                <a:t>foundations</a:t>
              </a:r>
              <a:r>
                <a:rPr lang="it-IT" sz="1000" dirty="0"/>
                <a:t> (2018)</a:t>
              </a:r>
            </a:p>
            <a:p>
              <a:pPr>
                <a:buFont typeface="Arial" pitchFamily="34" charset="0"/>
                <a:buChar char="•"/>
              </a:pPr>
              <a:endParaRPr lang="it-IT" sz="1000" dirty="0"/>
            </a:p>
          </p:txBody>
        </p:sp>
      </p:grpSp>
      <p:cxnSp>
        <p:nvCxnSpPr>
          <p:cNvPr id="61" name="Connettore 1 60"/>
          <p:cNvCxnSpPr>
            <a:stCxn id="59" idx="0"/>
            <a:endCxn id="47" idx="4"/>
          </p:cNvCxnSpPr>
          <p:nvPr/>
        </p:nvCxnSpPr>
        <p:spPr>
          <a:xfrm flipV="1">
            <a:off x="3401840" y="4997566"/>
            <a:ext cx="93243" cy="60471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 rot="18993298">
            <a:off x="455473" y="1617506"/>
            <a:ext cx="3184248" cy="32354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it-IT" dirty="0" err="1">
                <a:solidFill>
                  <a:schemeClr val="bg2">
                    <a:lumMod val="25000"/>
                  </a:schemeClr>
                </a:solidFill>
              </a:rPr>
              <a:t>Author</a:t>
            </a:r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: Luca Canella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it-IT" sz="2400" dirty="0"/>
              <a:t>4. </a:t>
            </a: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Introdurre i database a grafo nei propri progetti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800" dirty="0"/>
              <a:t>Riassumendo, i principali vantaggi introdotti dai GDB sono:</a:t>
            </a:r>
          </a:p>
          <a:p>
            <a:pPr lvl="1"/>
            <a:r>
              <a:rPr lang="it-IT" dirty="0"/>
              <a:t>Flessibilità</a:t>
            </a:r>
          </a:p>
          <a:p>
            <a:pPr lvl="2"/>
            <a:r>
              <a:rPr lang="it-IT" dirty="0"/>
              <a:t>Aggiungere o rimuovere entità, etichette, proprietà o relazioni diventa facile</a:t>
            </a:r>
          </a:p>
          <a:p>
            <a:pPr lvl="1"/>
            <a:r>
              <a:rPr lang="it-IT" dirty="0"/>
              <a:t>Connessione (Ricerche per relazione)</a:t>
            </a:r>
          </a:p>
          <a:p>
            <a:pPr lvl="1"/>
            <a:r>
              <a:rPr lang="it-IT" dirty="0"/>
              <a:t>Prestazioni per query su dati connessi</a:t>
            </a:r>
          </a:p>
          <a:p>
            <a:pPr lvl="2"/>
            <a:r>
              <a:rPr lang="it-IT" sz="2000" dirty="0"/>
              <a:t>La struttura dati a grafo possiede di fatto un’indicizzazione naturale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it-IT" sz="2400" dirty="0"/>
              <a:t>4. </a:t>
            </a: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Introdurre i database a grafo nei propri progetti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sz="2700" dirty="0"/>
              <a:t>Vantaggi portati alla fase di analisi dei requisiti:</a:t>
            </a:r>
          </a:p>
          <a:p>
            <a:pPr lvl="1">
              <a:buFont typeface="Arial" charset="0"/>
              <a:buChar char="•"/>
            </a:pPr>
            <a:r>
              <a:rPr lang="it-IT" sz="2400" dirty="0"/>
              <a:t>I database a grafo riducono il disaccoppiamento tra le soluzioni tecniche ed il mondo del business</a:t>
            </a:r>
          </a:p>
          <a:p>
            <a:pPr lvl="2">
              <a:buFont typeface="Arial" charset="0"/>
              <a:buChar char="•"/>
            </a:pPr>
            <a:r>
              <a:rPr lang="it-IT" sz="1900" dirty="0"/>
              <a:t>Ragionare per grafi risulta più naturale rispetto ad altri paradigmi </a:t>
            </a:r>
          </a:p>
          <a:p>
            <a:pPr lvl="2">
              <a:buFont typeface="Arial" charset="0"/>
              <a:buChar char="•"/>
            </a:pPr>
            <a:r>
              <a:rPr lang="it-IT" sz="1900" dirty="0"/>
              <a:t>Si riduce l’</a:t>
            </a:r>
            <a:r>
              <a:rPr lang="it-IT" sz="1900" dirty="0" err="1"/>
              <a:t>overhead</a:t>
            </a:r>
            <a:r>
              <a:rPr lang="it-IT" sz="1900" dirty="0"/>
              <a:t> dato dalla necessità di tradurre strutture dati complesse in paradigmi differenti (es. tabelle e chiavi)</a:t>
            </a:r>
          </a:p>
          <a:p>
            <a:pPr lvl="2">
              <a:buFont typeface="Arial" charset="0"/>
              <a:buChar char="•"/>
            </a:pPr>
            <a:r>
              <a:rPr lang="it-IT" sz="1900" dirty="0"/>
              <a:t>Permette di snellire la fase di definizione dei tracciati per le diverse fonti dato (meno dipendenza da uno schema E-R rigido)</a:t>
            </a:r>
          </a:p>
          <a:p>
            <a:pPr lvl="1">
              <a:buFont typeface="Arial" charset="0"/>
              <a:buChar char="•"/>
            </a:pPr>
            <a:r>
              <a:rPr lang="it-IT" sz="2300" dirty="0"/>
              <a:t>Migliore risposta a modifiche nelle specifiche (aggiungere etichette, nodi, relazioni è semplice)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it-IT" sz="2400" dirty="0"/>
              <a:t>4. </a:t>
            </a: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Introdurre i database a grafo nei propri progetti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it-IT" sz="2700" dirty="0"/>
              <a:t>Vantaggi in fase di sviluppo:</a:t>
            </a:r>
          </a:p>
          <a:p>
            <a:pPr lvl="1">
              <a:buFont typeface="Arial" charset="0"/>
              <a:buChar char="•"/>
            </a:pPr>
            <a:r>
              <a:rPr lang="it-IT" sz="2300" dirty="0"/>
              <a:t>Interrogazioni complesse su dati relazionati diventano semplici</a:t>
            </a:r>
          </a:p>
          <a:p>
            <a:pPr lvl="1">
              <a:buFont typeface="Arial" charset="0"/>
              <a:buChar char="•"/>
            </a:pPr>
            <a:r>
              <a:rPr lang="it-IT" sz="2300" dirty="0"/>
              <a:t>Meno </a:t>
            </a:r>
            <a:r>
              <a:rPr lang="it-IT" sz="2300" dirty="0" err="1"/>
              <a:t>rework</a:t>
            </a:r>
            <a:r>
              <a:rPr lang="it-IT" sz="2300" dirty="0"/>
              <a:t> per modifiche alle specifiche</a:t>
            </a:r>
          </a:p>
          <a:p>
            <a:pPr lvl="1">
              <a:buFont typeface="Arial" charset="0"/>
              <a:buChar char="•"/>
            </a:pPr>
            <a:r>
              <a:rPr lang="it-IT" sz="2300" dirty="0"/>
              <a:t>Meno necessità di adattarsi ad un database rigido, ad esempio ragionando </a:t>
            </a:r>
            <a:r>
              <a:rPr lang="it-IT" sz="2300" dirty="0" err="1"/>
              <a:t>Object-Oriented</a:t>
            </a:r>
            <a:r>
              <a:rPr lang="it-IT" sz="2300" dirty="0"/>
              <a:t> le semantiche del codice restano esplicite e chiare in confronto alle query</a:t>
            </a:r>
          </a:p>
          <a:p>
            <a:pPr lvl="1">
              <a:buFont typeface="Arial" charset="0"/>
              <a:buChar char="•"/>
            </a:pPr>
            <a:r>
              <a:rPr lang="it-IT" sz="2300" dirty="0"/>
              <a:t>In certi casi diventa più facile predire quali query richiedono attenzioni per eventuali problemi di performance.</a:t>
            </a:r>
          </a:p>
          <a:p>
            <a:pPr lvl="2">
              <a:buFont typeface="Arial" charset="0"/>
              <a:buChar char="•"/>
            </a:pPr>
            <a:r>
              <a:rPr lang="it-IT" sz="1900" dirty="0"/>
              <a:t>Le performance delle query dipendono da quanta parte del grafo è coinvolta in una query piuttosto che dalle dimensioni del </a:t>
            </a:r>
            <a:r>
              <a:rPr lang="it-IT" sz="1900" dirty="0" err="1"/>
              <a:t>dataset</a:t>
            </a:r>
            <a:r>
              <a:rPr lang="it-IT" sz="1900" dirty="0"/>
              <a:t>.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it-IT" sz="2400" dirty="0"/>
              <a:t>4. </a:t>
            </a: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Introdurre i database a grafo nei propri progetti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it-IT" sz="2700" dirty="0"/>
              <a:t>Vantaggi portati alla fase di analisi dei dati:</a:t>
            </a:r>
          </a:p>
          <a:p>
            <a:pPr lvl="1">
              <a:buFont typeface="Arial" charset="0"/>
              <a:buChar char="•"/>
            </a:pPr>
            <a:r>
              <a:rPr lang="it-IT" sz="2300" dirty="0"/>
              <a:t>Vantaggi impliciti del modello</a:t>
            </a:r>
          </a:p>
          <a:p>
            <a:pPr lvl="2">
              <a:buFont typeface="Arial" charset="0"/>
              <a:buChar char="•"/>
            </a:pPr>
            <a:r>
              <a:rPr lang="it-IT" sz="1900" dirty="0"/>
              <a:t>Rapidità delle query su dati relazionati</a:t>
            </a:r>
          </a:p>
          <a:p>
            <a:pPr lvl="2">
              <a:buFont typeface="Arial" charset="0"/>
              <a:buChar char="•"/>
            </a:pPr>
            <a:r>
              <a:rPr lang="it-IT" sz="1900" dirty="0"/>
              <a:t>Individuazione di pattern e percorsi tra i dati</a:t>
            </a:r>
          </a:p>
          <a:p>
            <a:pPr lvl="2">
              <a:buFont typeface="Arial" charset="0"/>
              <a:buChar char="•"/>
            </a:pPr>
            <a:r>
              <a:rPr lang="it-IT" sz="1900" dirty="0"/>
              <a:t>…</a:t>
            </a:r>
          </a:p>
          <a:p>
            <a:pPr lvl="1">
              <a:buFont typeface="Arial" charset="0"/>
              <a:buChar char="•"/>
            </a:pPr>
            <a:r>
              <a:rPr lang="it-IT" sz="2300" dirty="0" err="1"/>
              <a:t>Aggregation</a:t>
            </a:r>
            <a:r>
              <a:rPr lang="it-IT" sz="2300" dirty="0"/>
              <a:t> </a:t>
            </a:r>
            <a:r>
              <a:rPr lang="it-IT" sz="2300" dirty="0" err="1"/>
              <a:t>queries</a:t>
            </a:r>
            <a:r>
              <a:rPr lang="it-IT" sz="2300" dirty="0"/>
              <a:t> (non solo </a:t>
            </a:r>
            <a:r>
              <a:rPr lang="it-IT" sz="2300" dirty="0" err="1"/>
              <a:t>group</a:t>
            </a:r>
            <a:r>
              <a:rPr lang="it-IT" sz="2300" dirty="0"/>
              <a:t> </a:t>
            </a:r>
            <a:r>
              <a:rPr lang="it-IT" sz="2300" dirty="0" err="1"/>
              <a:t>by</a:t>
            </a:r>
            <a:r>
              <a:rPr lang="it-IT" sz="2300" dirty="0"/>
              <a:t>)</a:t>
            </a:r>
          </a:p>
          <a:p>
            <a:pPr lvl="1">
              <a:buFont typeface="Arial" charset="0"/>
              <a:buChar char="•"/>
            </a:pPr>
            <a:r>
              <a:rPr lang="it-IT" sz="2300" dirty="0"/>
              <a:t>Gerarchie e combinazioni multilivello</a:t>
            </a:r>
          </a:p>
          <a:p>
            <a:pPr lvl="2">
              <a:buFont typeface="Arial" charset="0"/>
              <a:buChar char="•"/>
            </a:pPr>
            <a:r>
              <a:rPr lang="it-IT" sz="1900" dirty="0"/>
              <a:t>I dati possono essere combinati e relazionati per </a:t>
            </a:r>
            <a:r>
              <a:rPr lang="it-IT" sz="1900" dirty="0" err="1"/>
              <a:t>geolocation</a:t>
            </a:r>
            <a:r>
              <a:rPr lang="it-IT" sz="1900" dirty="0"/>
              <a:t>, serie temporali, classi demografiche, …</a:t>
            </a:r>
          </a:p>
          <a:p>
            <a:pPr lvl="1">
              <a:buFont typeface="Arial" charset="0"/>
              <a:buChar char="•"/>
            </a:pPr>
            <a:r>
              <a:rPr lang="it-IT" sz="2300" dirty="0"/>
              <a:t>IA: i grafi forniscono informazioni strutturate alle infrastrutture di IA </a:t>
            </a:r>
          </a:p>
          <a:p>
            <a:pPr lvl="1">
              <a:buNone/>
            </a:pPr>
            <a:endParaRPr lang="it-IT" sz="230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it-IT" sz="2400" dirty="0"/>
              <a:t>4. </a:t>
            </a: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Introdurre i database a grafo nei propri progetti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sz="2700" dirty="0"/>
              <a:t>Ricordiamo che non esistono tecnologie “</a:t>
            </a:r>
            <a:r>
              <a:rPr lang="it-IT" sz="2700" dirty="0" err="1"/>
              <a:t>One</a:t>
            </a:r>
            <a:r>
              <a:rPr lang="it-IT" sz="2700" dirty="0"/>
              <a:t> </a:t>
            </a:r>
            <a:r>
              <a:rPr lang="it-IT" sz="2700" dirty="0" err="1"/>
              <a:t>size</a:t>
            </a:r>
            <a:r>
              <a:rPr lang="it-IT" sz="2700" dirty="0"/>
              <a:t> </a:t>
            </a:r>
            <a:r>
              <a:rPr lang="it-IT" sz="2700" dirty="0" err="1"/>
              <a:t>fits</a:t>
            </a:r>
            <a:r>
              <a:rPr lang="it-IT" sz="2700" dirty="0"/>
              <a:t> </a:t>
            </a:r>
            <a:r>
              <a:rPr lang="it-IT" sz="2700" dirty="0" err="1"/>
              <a:t>all</a:t>
            </a:r>
            <a:r>
              <a:rPr lang="it-IT" sz="2700" dirty="0"/>
              <a:t>”, quindi anche i GDBMS hanno i loro punti deboli:</a:t>
            </a:r>
          </a:p>
          <a:p>
            <a:r>
              <a:rPr lang="it-IT" sz="2700" dirty="0"/>
              <a:t>Acquisizione nuovo know-how su tutti i livelli</a:t>
            </a:r>
          </a:p>
          <a:p>
            <a:r>
              <a:rPr lang="it-IT" sz="2700" dirty="0"/>
              <a:t>Mancanza di uno standard per i linguaggi di query</a:t>
            </a:r>
          </a:p>
          <a:p>
            <a:r>
              <a:rPr lang="it-IT" sz="2700" dirty="0"/>
              <a:t>Costi di licenza per soluzioni </a:t>
            </a:r>
            <a:r>
              <a:rPr lang="it-IT" sz="2700" dirty="0" err="1"/>
              <a:t>enterprise</a:t>
            </a:r>
            <a:endParaRPr lang="it-IT" sz="2700" dirty="0"/>
          </a:p>
          <a:p>
            <a:r>
              <a:rPr lang="it-IT" sz="2700" dirty="0"/>
              <a:t>Scalabilità, partizionamento e sicurezza per le soluzioni open source</a:t>
            </a:r>
          </a:p>
          <a:p>
            <a:r>
              <a:rPr lang="it-IT" sz="2700" dirty="0"/>
              <a:t>Meno scelta in termini di offerta rispetto ad altre tecnologie</a:t>
            </a:r>
          </a:p>
          <a:p>
            <a:r>
              <a:rPr lang="it-IT" sz="2700" dirty="0"/>
              <a:t>Svantaggi impliciti del modello</a:t>
            </a:r>
          </a:p>
          <a:p>
            <a:pPr lvl="1"/>
            <a:r>
              <a:rPr lang="it-IT" sz="2300" dirty="0"/>
              <a:t>Alcune aggregazioni che richiedono </a:t>
            </a:r>
            <a:r>
              <a:rPr lang="it-IT" sz="2300" dirty="0" err="1"/>
              <a:t>scan</a:t>
            </a:r>
            <a:r>
              <a:rPr lang="it-IT" sz="2300" dirty="0"/>
              <a:t> delle entità sono meno efficienti</a:t>
            </a:r>
          </a:p>
          <a:p>
            <a:pPr lvl="1"/>
            <a:r>
              <a:rPr lang="it-IT" sz="2300" dirty="0"/>
              <a:t>Non particolarmente efficienti per gestire </a:t>
            </a:r>
            <a:r>
              <a:rPr lang="it-IT" sz="2300" dirty="0" err="1"/>
              <a:t>grando</a:t>
            </a:r>
            <a:r>
              <a:rPr lang="it-IT" sz="2300" dirty="0"/>
              <a:t> volumi di dati transazionali</a:t>
            </a:r>
          </a:p>
          <a:p>
            <a:pPr lvl="1"/>
            <a:r>
              <a:rPr lang="it-IT" sz="2300" dirty="0"/>
              <a:t>…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it-IT" sz="2400" dirty="0"/>
              <a:t>4. </a:t>
            </a: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Introdurre i database a grafo nei propri progetti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sz="2700" dirty="0"/>
              <a:t>La tecnologia dei GDBMS è in grande crescita.</a:t>
            </a:r>
          </a:p>
          <a:p>
            <a:pPr>
              <a:buNone/>
            </a:pPr>
            <a:r>
              <a:rPr lang="it-IT" sz="2700" dirty="0"/>
              <a:t>Alcuni casi d’uso che i database a grafo hanno contribuito a risolvere (e che a loro volta hanno permesso la diffusione dei GDB):</a:t>
            </a:r>
          </a:p>
          <a:p>
            <a:pPr>
              <a:buFont typeface="Arial" charset="0"/>
              <a:buChar char="•"/>
            </a:pPr>
            <a:r>
              <a:rPr lang="it-IT" sz="2700" dirty="0" err="1"/>
              <a:t>Fraud</a:t>
            </a:r>
            <a:r>
              <a:rPr lang="it-IT" sz="2700" dirty="0"/>
              <a:t> detection</a:t>
            </a:r>
          </a:p>
          <a:p>
            <a:pPr>
              <a:buFont typeface="Arial" charset="0"/>
              <a:buChar char="•"/>
            </a:pPr>
            <a:r>
              <a:rPr lang="it-IT" sz="2700" dirty="0" err="1"/>
              <a:t>Knowledge</a:t>
            </a:r>
            <a:r>
              <a:rPr lang="it-IT" sz="2700" dirty="0"/>
              <a:t> </a:t>
            </a:r>
            <a:r>
              <a:rPr lang="it-IT" sz="2700" dirty="0" err="1"/>
              <a:t>graphs</a:t>
            </a:r>
            <a:endParaRPr lang="it-IT" sz="2700" dirty="0"/>
          </a:p>
          <a:p>
            <a:pPr>
              <a:buFont typeface="Arial" charset="0"/>
              <a:buChar char="•"/>
            </a:pPr>
            <a:r>
              <a:rPr lang="fr-FR" sz="2700" dirty="0" err="1"/>
              <a:t>Recommendation</a:t>
            </a:r>
            <a:r>
              <a:rPr lang="fr-FR" sz="2700" dirty="0"/>
              <a:t> &amp; </a:t>
            </a:r>
            <a:r>
              <a:rPr lang="it-IT" sz="2800" dirty="0" err="1"/>
              <a:t>personalization</a:t>
            </a:r>
            <a:r>
              <a:rPr lang="it-IT" sz="2800" dirty="0"/>
              <a:t> </a:t>
            </a:r>
            <a:r>
              <a:rPr lang="fr-FR" sz="2700" dirty="0" err="1"/>
              <a:t>systems</a:t>
            </a:r>
            <a:endParaRPr lang="fr-FR" sz="2700" dirty="0"/>
          </a:p>
          <a:p>
            <a:pPr>
              <a:buFont typeface="Arial" charset="0"/>
              <a:buChar char="•"/>
            </a:pPr>
            <a:r>
              <a:rPr lang="fr-FR" sz="2700" dirty="0"/>
              <a:t>MDM (Master data Management)</a:t>
            </a:r>
          </a:p>
          <a:p>
            <a:pPr>
              <a:buFont typeface="Arial" charset="0"/>
              <a:buChar char="•"/>
            </a:pPr>
            <a:r>
              <a:rPr lang="fr-FR" sz="2700" dirty="0" err="1"/>
              <a:t>Identity</a:t>
            </a:r>
            <a:r>
              <a:rPr lang="fr-FR" sz="2700" dirty="0"/>
              <a:t> </a:t>
            </a:r>
            <a:r>
              <a:rPr lang="fr-FR" sz="2700" dirty="0" err="1"/>
              <a:t>access</a:t>
            </a:r>
            <a:r>
              <a:rPr lang="fr-FR" sz="2700" dirty="0"/>
              <a:t> &amp; management</a:t>
            </a:r>
          </a:p>
          <a:p>
            <a:pPr>
              <a:buFont typeface="Arial" charset="0"/>
              <a:buChar char="•"/>
            </a:pPr>
            <a:r>
              <a:rPr lang="fr-FR" sz="2700" dirty="0"/>
              <a:t>Social graphs</a:t>
            </a:r>
          </a:p>
          <a:p>
            <a:pPr>
              <a:buFont typeface="Arial" charset="0"/>
              <a:buChar char="•"/>
            </a:pPr>
            <a:r>
              <a:rPr lang="fr-FR" sz="2700" dirty="0" err="1"/>
              <a:t>Analytics</a:t>
            </a:r>
            <a:r>
              <a:rPr lang="fr-FR" sz="2700" dirty="0"/>
              <a:t> &amp; IA</a:t>
            </a:r>
          </a:p>
          <a:p>
            <a:pPr>
              <a:buFont typeface="Arial" charset="0"/>
              <a:buChar char="•"/>
            </a:pPr>
            <a:r>
              <a:rPr lang="fr-FR" sz="2700" dirty="0"/>
              <a:t>…</a:t>
            </a:r>
            <a:endParaRPr lang="it-IT" sz="2700" dirty="0"/>
          </a:p>
          <a:p>
            <a:endParaRPr lang="it-IT" sz="270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4. </a:t>
            </a:r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Altre considerazioni sui database a grafo</a:t>
            </a:r>
            <a:endParaRPr lang="it-IT" sz="2800" dirty="0"/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800" dirty="0"/>
              <a:t>Fonti ed approfondimenti:</a:t>
            </a:r>
            <a:endParaRPr lang="it-IT" sz="2700" dirty="0">
              <a:solidFill>
                <a:schemeClr val="bg2">
                  <a:lumMod val="50000"/>
                </a:schemeClr>
              </a:solidFill>
              <a:hlinkClick r:id="rId3"/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https://tdwi.org/articles/2017/03/14/good-bad-and-hype-about-graph-databases-for-mdm.aspx</a:t>
            </a:r>
            <a:endParaRPr lang="it-IT" sz="2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https://medium.com/@mtbuzzerseo/graph-database-vs-relational-database-e5798281f6ef</a:t>
            </a: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https://neo4j.com/business-edge/reasons-for-using-graph-technology/</a:t>
            </a: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https://neo4j.com/use-cases/</a:t>
            </a:r>
            <a:endParaRPr lang="it-IT" sz="2700" dirty="0">
              <a:solidFill>
                <a:schemeClr val="bg2">
                  <a:lumMod val="50000"/>
                </a:schemeClr>
              </a:solidFill>
              <a:hlinkClick r:id="rId4"/>
            </a:endParaRP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Il mercato dei GDBMS</a:t>
            </a:r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Cosa offre il mercato in termini di database a grafo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26/03/2020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3528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Luca Canella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it-IT" sz="3600" dirty="0"/>
              <a:t>5. Il mercato dei GDBMS</a:t>
            </a:r>
            <a:br>
              <a:rPr lang="it-IT" sz="3600" dirty="0"/>
            </a:br>
            <a:r>
              <a:rPr lang="it-IT" sz="1800" dirty="0"/>
              <a:t>Top 15 secondo </a:t>
            </a:r>
            <a:r>
              <a:rPr lang="it-IT" sz="1800" dirty="0" err="1"/>
              <a:t>db-engines.com</a:t>
            </a:r>
            <a:r>
              <a:rPr lang="it-IT" sz="1800" dirty="0"/>
              <a:t> a </a:t>
            </a:r>
            <a:r>
              <a:rPr lang="it-IT" sz="1800" dirty="0" err="1"/>
              <a:t>Feb</a:t>
            </a:r>
            <a:r>
              <a:rPr lang="it-IT" sz="1800" dirty="0"/>
              <a:t> 2020</a:t>
            </a:r>
            <a:endParaRPr lang="it-IT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1200" dirty="0" err="1"/>
              <a:t>Feb</a:t>
            </a:r>
            <a:r>
              <a:rPr lang="it-IT" sz="1200" dirty="0"/>
              <a:t> 2020, Fonte </a:t>
            </a:r>
            <a:r>
              <a:rPr lang="it-IT" sz="1200" dirty="0">
                <a:hlinkClick r:id="rId4"/>
              </a:rPr>
              <a:t>https://db-engines.com/</a:t>
            </a:r>
            <a:endParaRPr lang="it-IT" sz="1200" dirty="0"/>
          </a:p>
          <a:p>
            <a:pPr>
              <a:buNone/>
            </a:pPr>
            <a:endParaRPr lang="it-IT" sz="1200" dirty="0"/>
          </a:p>
          <a:p>
            <a:pPr>
              <a:buNone/>
            </a:pPr>
            <a:endParaRPr lang="it-IT" sz="120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320675" y="2060848"/>
          <a:ext cx="8139113" cy="420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Foglio di lavoro" r:id="rId5" imgW="8839290" imgH="3257550" progId="Excel.Sheet.12">
                  <p:embed/>
                </p:oleObj>
              </mc:Choice>
              <mc:Fallback>
                <p:oleObj name="Foglio di lavoro" r:id="rId5" imgW="8839290" imgH="325755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060848"/>
                        <a:ext cx="8139113" cy="4209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it-IT" sz="3600" dirty="0"/>
              <a:t>5. Il mercato dei GDBMS</a:t>
            </a:r>
            <a:br>
              <a:rPr lang="it-IT" sz="3600" dirty="0"/>
            </a:br>
            <a:r>
              <a:rPr lang="it-IT" sz="1800" dirty="0"/>
              <a:t>Menzioni speciali</a:t>
            </a:r>
            <a:endParaRPr lang="it-IT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t-IT" sz="2400" dirty="0"/>
              <a:t>A titolo soggettivo ho scelto di citare i seguenti:</a:t>
            </a:r>
          </a:p>
          <a:p>
            <a:pPr marL="457200" indent="-457200">
              <a:buAutoNum type="arabicPeriod"/>
            </a:pPr>
            <a:r>
              <a:rPr lang="it-IT" sz="2400" dirty="0"/>
              <a:t>Neo4j</a:t>
            </a:r>
          </a:p>
          <a:p>
            <a:pPr marL="857250" lvl="1" indent="-457200">
              <a:buAutoNum type="arabicPeriod"/>
            </a:pPr>
            <a:r>
              <a:rPr lang="it-IT" sz="1400" dirty="0"/>
              <a:t>Db a grafo nativo, il primo che ho approcciato in quanto più conosciuto e attivo in generale</a:t>
            </a:r>
          </a:p>
          <a:p>
            <a:pPr marL="857250" lvl="1" indent="-457200">
              <a:buAutoNum type="arabicPeriod"/>
            </a:pPr>
            <a:r>
              <a:rPr lang="it-IT" sz="1400" dirty="0"/>
              <a:t>CYPHER è un ottimo linguaggio di </a:t>
            </a:r>
            <a:r>
              <a:rPr lang="it-IT" sz="1400" dirty="0" err="1"/>
              <a:t>query</a:t>
            </a:r>
            <a:r>
              <a:rPr lang="it-IT" sz="1400" dirty="0"/>
              <a:t> (il migliore tra quelli che ho provato)</a:t>
            </a:r>
          </a:p>
          <a:p>
            <a:pPr marL="857250" lvl="1" indent="-457200">
              <a:buAutoNum type="arabicPeriod"/>
            </a:pPr>
            <a:r>
              <a:rPr lang="it-IT" sz="1400" dirty="0"/>
              <a:t>Ha </a:t>
            </a:r>
            <a:r>
              <a:rPr lang="it-IT" sz="1400" dirty="0" err="1"/>
              <a:t>backers</a:t>
            </a:r>
            <a:r>
              <a:rPr lang="it-IT" sz="1400" dirty="0"/>
              <a:t> importanti e casi di business di grande interesse</a:t>
            </a:r>
          </a:p>
          <a:p>
            <a:pPr marL="857250" lvl="1" indent="-457200">
              <a:buAutoNum type="arabicPeriod"/>
            </a:pPr>
            <a:r>
              <a:rPr lang="it-IT" sz="1400" dirty="0"/>
              <a:t>Prima </a:t>
            </a:r>
            <a:r>
              <a:rPr lang="it-IT" sz="1400" dirty="0" err="1"/>
              <a:t>release</a:t>
            </a:r>
            <a:r>
              <a:rPr lang="it-IT" sz="1400" dirty="0"/>
              <a:t> 2007</a:t>
            </a:r>
          </a:p>
          <a:p>
            <a:pPr marL="857250" lvl="1" indent="-457200">
              <a:buAutoNum type="arabicPeriod"/>
            </a:pPr>
            <a:r>
              <a:rPr lang="it-IT" sz="1400" dirty="0"/>
              <a:t>Core Open Source (Gpl v3), licenze commerciali per scalare, migliori performance, sicurezza, gestione dei dati, etc.</a:t>
            </a:r>
          </a:p>
          <a:p>
            <a:pPr marL="457200" indent="-457200">
              <a:buAutoNum type="arabicPeriod"/>
            </a:pPr>
            <a:r>
              <a:rPr lang="it-IT" sz="2400" dirty="0" err="1"/>
              <a:t>TigerGraph</a:t>
            </a:r>
            <a:endParaRPr lang="it-IT" sz="2400" dirty="0"/>
          </a:p>
          <a:p>
            <a:pPr marL="857250" lvl="1" indent="-457200">
              <a:buAutoNum type="arabicPeriod"/>
            </a:pPr>
            <a:r>
              <a:rPr lang="it-IT" sz="1600" dirty="0"/>
              <a:t>Sviluppato in C++, ha ottimi risultati nei benchmark</a:t>
            </a:r>
          </a:p>
          <a:p>
            <a:pPr marL="857250" lvl="1" indent="-457200">
              <a:buAutoNum type="arabicPeriod"/>
            </a:pPr>
            <a:r>
              <a:rPr lang="it-IT" sz="1600" dirty="0"/>
              <a:t>Fornisce solo licenze di sviluppo o commerciali</a:t>
            </a:r>
          </a:p>
          <a:p>
            <a:pPr marL="857250" lvl="1" indent="-457200">
              <a:buFont typeface="Arial" pitchFamily="34" charset="0"/>
              <a:buAutoNum type="arabicPeriod"/>
            </a:pPr>
            <a:r>
              <a:rPr lang="it-IT" sz="1600" dirty="0"/>
              <a:t>Primo rilascio recente (2017) e già piuttosto diffuso</a:t>
            </a:r>
          </a:p>
          <a:p>
            <a:pPr marL="457200" indent="-457200">
              <a:buAutoNum type="arabicPeriod"/>
            </a:pPr>
            <a:r>
              <a:rPr lang="it-IT" sz="2400" dirty="0" err="1"/>
              <a:t>ArangoDB</a:t>
            </a:r>
            <a:endParaRPr lang="it-IT" sz="2400" dirty="0"/>
          </a:p>
          <a:p>
            <a:pPr marL="857250" lvl="1" indent="-457200">
              <a:buAutoNum type="arabicPeriod"/>
            </a:pPr>
            <a:r>
              <a:rPr lang="it-IT" sz="2000" dirty="0" err="1"/>
              <a:t>Multimodel</a:t>
            </a:r>
            <a:r>
              <a:rPr lang="it-IT" sz="2000" dirty="0"/>
              <a:t> (</a:t>
            </a:r>
            <a:r>
              <a:rPr lang="it-IT" sz="2000" dirty="0" err="1"/>
              <a:t>Document</a:t>
            </a:r>
            <a:r>
              <a:rPr lang="it-IT" sz="2000" dirty="0"/>
              <a:t>, K-V, </a:t>
            </a:r>
            <a:r>
              <a:rPr lang="it-IT" sz="2000" dirty="0" err="1"/>
              <a:t>Graph</a:t>
            </a:r>
            <a:r>
              <a:rPr lang="it-IT" sz="2000" dirty="0"/>
              <a:t>)</a:t>
            </a:r>
          </a:p>
          <a:p>
            <a:pPr marL="857250" lvl="1" indent="-457200">
              <a:buAutoNum type="arabicPeriod"/>
            </a:pPr>
            <a:r>
              <a:rPr lang="it-IT" sz="2000" dirty="0"/>
              <a:t>Giovane (2012) ma piuttosto diffuso</a:t>
            </a:r>
          </a:p>
          <a:p>
            <a:pPr marL="857250" lvl="1" indent="-457200">
              <a:buAutoNum type="arabicPeriod"/>
            </a:pPr>
            <a:r>
              <a:rPr lang="it-IT" sz="2000" dirty="0"/>
              <a:t>Ottimi risultati nei benchmark</a:t>
            </a:r>
          </a:p>
          <a:p>
            <a:pPr marL="457200" indent="-457200">
              <a:buAutoNum type="arabicPeriod"/>
            </a:pPr>
            <a:r>
              <a:rPr lang="it-IT" sz="2400" dirty="0" err="1"/>
              <a:t>JanusGraph</a:t>
            </a:r>
            <a:endParaRPr lang="it-IT" sz="2400" dirty="0"/>
          </a:p>
          <a:p>
            <a:pPr marL="857250" lvl="1" indent="-457200">
              <a:buAutoNum type="arabicPeriod"/>
            </a:pPr>
            <a:r>
              <a:rPr lang="it-IT" sz="2000" dirty="0"/>
              <a:t>Si presenta come “</a:t>
            </a:r>
            <a:r>
              <a:rPr lang="en-US" sz="2000" dirty="0"/>
              <a:t>Distributed, open source, massively scalable graph database”</a:t>
            </a:r>
          </a:p>
          <a:p>
            <a:pPr marL="857250" lvl="1" indent="-457200">
              <a:buAutoNum type="arabicPeriod"/>
            </a:pPr>
            <a:r>
              <a:rPr lang="en-US" sz="2000" dirty="0" err="1"/>
              <a:t>Progetto</a:t>
            </a:r>
            <a:r>
              <a:rPr lang="en-US" sz="2000" dirty="0"/>
              <a:t> fully Open source (Apache 2) sotto Linux Foundation</a:t>
            </a:r>
          </a:p>
          <a:p>
            <a:pPr marL="857250" lvl="1" indent="-457200">
              <a:buAutoNum type="arabicPeriod"/>
            </a:pPr>
            <a:r>
              <a:rPr lang="en-US" sz="2000" dirty="0" err="1"/>
              <a:t>Integrazione</a:t>
            </a:r>
            <a:r>
              <a:rPr lang="en-US" sz="2000" dirty="0"/>
              <a:t> </a:t>
            </a:r>
            <a:r>
              <a:rPr lang="en-US" sz="2000" dirty="0" err="1"/>
              <a:t>nativa</a:t>
            </a:r>
            <a:r>
              <a:rPr lang="en-US" sz="2000" dirty="0"/>
              <a:t> con Apache </a:t>
            </a:r>
            <a:r>
              <a:rPr lang="en-US" sz="2000" dirty="0" err="1"/>
              <a:t>TinkerPop</a:t>
            </a:r>
            <a:endParaRPr lang="en-US" sz="2000" dirty="0"/>
          </a:p>
          <a:p>
            <a:pPr marL="857250" lvl="1" indent="-457200">
              <a:buAutoNum type="arabicPeriod"/>
            </a:pPr>
            <a:r>
              <a:rPr lang="it-IT" sz="2000" dirty="0"/>
              <a:t>Non è grafo nativo ma si interfaccia con diversi database come </a:t>
            </a:r>
            <a:r>
              <a:rPr lang="it-IT" sz="2000" dirty="0" err="1"/>
              <a:t>layer</a:t>
            </a:r>
            <a:r>
              <a:rPr lang="it-IT" sz="2000" dirty="0"/>
              <a:t> di persistenza (</a:t>
            </a:r>
            <a:r>
              <a:rPr lang="it-IT" sz="2000" dirty="0" err="1"/>
              <a:t>HBase</a:t>
            </a:r>
            <a:r>
              <a:rPr lang="it-IT" sz="2000" dirty="0"/>
              <a:t>, Cassandra, Google </a:t>
            </a:r>
            <a:r>
              <a:rPr lang="it-IT" sz="2000" dirty="0" err="1"/>
              <a:t>Bigtable</a:t>
            </a:r>
            <a:r>
              <a:rPr lang="it-IT" sz="2000" dirty="0"/>
              <a:t>, …)</a:t>
            </a:r>
          </a:p>
          <a:p>
            <a:pPr marL="857250" lvl="1" indent="-457200">
              <a:buAutoNum type="arabicPeriod"/>
            </a:pPr>
            <a:r>
              <a:rPr lang="it-IT" sz="2000" dirty="0"/>
              <a:t>Nasce dalle “ceneri” di </a:t>
            </a:r>
            <a:r>
              <a:rPr lang="it-IT" sz="2000" dirty="0" err="1"/>
              <a:t>TitanGraph</a:t>
            </a:r>
            <a:endParaRPr lang="it-IT" sz="2000" dirty="0"/>
          </a:p>
          <a:p>
            <a:pPr marL="457200" indent="-457200">
              <a:buAutoNum type="arabicPeriod"/>
            </a:pPr>
            <a:r>
              <a:rPr lang="it-IT" sz="2400" dirty="0" err="1"/>
              <a:t>Dgraph</a:t>
            </a:r>
            <a:endParaRPr lang="it-IT" sz="2400" dirty="0"/>
          </a:p>
          <a:p>
            <a:pPr marL="857250" lvl="1" indent="-457200">
              <a:buAutoNum type="arabicPeriod"/>
            </a:pPr>
            <a:r>
              <a:rPr lang="it-IT" sz="2000" dirty="0"/>
              <a:t>Grafo nativo, ma gestisce tutto secondo il paradigma RDF</a:t>
            </a:r>
          </a:p>
          <a:p>
            <a:pPr marL="857250" lvl="1" indent="-457200">
              <a:buAutoNum type="arabicPeriod"/>
            </a:pPr>
            <a:r>
              <a:rPr lang="it-IT" sz="2000" dirty="0"/>
              <a:t>Usa un dialetto di </a:t>
            </a:r>
            <a:r>
              <a:rPr lang="it-IT" sz="2000" dirty="0" err="1"/>
              <a:t>GraphQL</a:t>
            </a:r>
            <a:r>
              <a:rPr lang="it-IT" sz="2000" dirty="0"/>
              <a:t> come linguaggio di </a:t>
            </a:r>
            <a:r>
              <a:rPr lang="it-IT" sz="2000" dirty="0" err="1"/>
              <a:t>query</a:t>
            </a:r>
            <a:endParaRPr lang="it-IT" sz="2000" dirty="0"/>
          </a:p>
          <a:p>
            <a:pPr marL="857250" lvl="1" indent="-457200">
              <a:buAutoNum type="arabicPeriod"/>
            </a:pPr>
            <a:r>
              <a:rPr lang="it-IT" sz="2000" dirty="0"/>
              <a:t>Core </a:t>
            </a:r>
            <a:r>
              <a:rPr lang="it-IT" sz="2000" dirty="0" err="1"/>
              <a:t>Opensource</a:t>
            </a:r>
            <a:r>
              <a:rPr lang="it-IT" sz="2000" dirty="0"/>
              <a:t> e offerte </a:t>
            </a:r>
            <a:r>
              <a:rPr lang="it-IT" sz="2000" dirty="0" err="1"/>
              <a:t>enterprise</a:t>
            </a:r>
            <a:r>
              <a:rPr lang="it-IT" sz="2000" dirty="0"/>
              <a:t>, ma scalabilità già dalla versione open</a:t>
            </a:r>
          </a:p>
          <a:p>
            <a:pPr marL="857250" lvl="1" indent="-457200">
              <a:buAutoNum type="arabicPeriod"/>
            </a:pPr>
            <a:r>
              <a:rPr lang="it-IT" sz="2000" dirty="0"/>
              <a:t>Ottimizzato per moderni dischi a stato solito e progettato come un motore di ricerca (alto parallelismo): ha ottimi risultati nei benchmark</a:t>
            </a:r>
          </a:p>
          <a:p>
            <a:pPr marL="457200" indent="-457200">
              <a:buAutoNum type="arabicPeriod"/>
            </a:pPr>
            <a:endParaRPr lang="it-IT" sz="2400" dirty="0"/>
          </a:p>
          <a:p>
            <a:pPr marL="457200" indent="-457200">
              <a:buAutoNum type="arabicPeriod"/>
            </a:pPr>
            <a:endParaRPr lang="it-IT" sz="2400" dirty="0"/>
          </a:p>
          <a:p>
            <a:pPr marL="457200" indent="-457200">
              <a:buAutoNum type="arabicPeriod"/>
            </a:pPr>
            <a:endParaRPr lang="it-IT" sz="2400" dirty="0"/>
          </a:p>
          <a:p>
            <a:pPr marL="457200" indent="-457200">
              <a:buAutoNum type="arabicPeriod"/>
            </a:pPr>
            <a:endParaRPr lang="it-IT" sz="2400" dirty="0"/>
          </a:p>
          <a:p>
            <a:pPr>
              <a:buNone/>
            </a:pPr>
            <a:endParaRPr lang="it-IT" sz="2400" dirty="0"/>
          </a:p>
          <a:p>
            <a:pPr>
              <a:buNone/>
            </a:pPr>
            <a:endParaRPr lang="it-IT" sz="240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GDBMS - Un grafo per connetterli tutti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Cos'è un grafo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Cos’è un database a grafo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GDBMS vs RDBMS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Introdurre i database a grafo nei propri progetti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Il mercato dei GDBMS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Esempio pratico: </a:t>
            </a:r>
            <a:r>
              <a:rPr lang="it-IT" sz="2800" dirty="0" err="1">
                <a:solidFill>
                  <a:schemeClr val="tx2">
                    <a:lumMod val="75000"/>
                  </a:schemeClr>
                </a:solidFill>
              </a:rPr>
              <a:t>Recommendation</a:t>
            </a:r>
            <a:r>
              <a:rPr lang="it-IT" sz="2800" dirty="0">
                <a:solidFill>
                  <a:schemeClr val="tx2">
                    <a:lumMod val="75000"/>
                  </a:schemeClr>
                </a:solidFill>
              </a:rPr>
              <a:t> su Neo4j</a:t>
            </a:r>
          </a:p>
          <a:p>
            <a:pPr marL="514350" indent="-514350">
              <a:buFont typeface="+mj-lt"/>
              <a:buAutoNum type="arabicPeriod"/>
            </a:pPr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26/03/2020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3528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Luca Canella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it-IT" sz="3600" dirty="0"/>
              <a:t>5. Il mercato dei GDBMS</a:t>
            </a:r>
            <a:endParaRPr lang="it-IT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sz="2800" dirty="0"/>
              <a:t>Fonti ed approfondimenti:</a:t>
            </a:r>
            <a:endParaRPr lang="it-IT" sz="2800" dirty="0">
              <a:hlinkClick r:id="rId3"/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https://db-engines.com/en/ranking/graph+dbms</a:t>
            </a: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https://www.gartner.com/en/newsroom/press-releases/2019-02-18-gartner-identifies-top-10-data-and-analytics-technolo</a:t>
            </a:r>
            <a:endParaRPr lang="it-IT" sz="2700" dirty="0">
              <a:solidFill>
                <a:schemeClr val="bg2">
                  <a:lumMod val="50000"/>
                </a:schemeClr>
              </a:solidFill>
              <a:hlinkClick r:id="rId4"/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https://www.tigergraph.com/2019/08/26/its-not-just-hype-graph-is-transforming-businesses/</a:t>
            </a:r>
            <a:endParaRPr lang="it-IT" sz="2700" dirty="0">
              <a:solidFill>
                <a:schemeClr val="bg2">
                  <a:lumMod val="50000"/>
                </a:schemeClr>
              </a:solidFill>
              <a:hlinkClick r:id="rId4"/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7"/>
              </a:rPr>
              <a:t>https://www.gartner.com/en/documents/3906812/top-10-data-and-analytics-technology-trends-that-will-ch</a:t>
            </a:r>
            <a:endParaRPr lang="it-IT" sz="2700" dirty="0">
              <a:solidFill>
                <a:schemeClr val="bg2">
                  <a:lumMod val="50000"/>
                </a:schemeClr>
              </a:solidFill>
              <a:hlinkClick r:id="rId4"/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8"/>
              </a:rPr>
              <a:t>https://www.datachemist.com/blog/gartner-and-datachemist-agree-graph-databases-are-set-for-growth</a:t>
            </a: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8"/>
              </a:rPr>
              <a:t>https://www.datanami.com/2017/11/30/look-graph-database-landscape/</a:t>
            </a: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9"/>
              </a:rPr>
              <a:t>https://www.alliedmarketresearch.com/graph-database-market</a:t>
            </a:r>
            <a:endParaRPr lang="it-IT" sz="2700" dirty="0">
              <a:solidFill>
                <a:schemeClr val="bg2">
                  <a:lumMod val="50000"/>
                </a:schemeClr>
              </a:solidFill>
              <a:hlinkClick r:id="rId4"/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10"/>
              </a:rPr>
              <a:t>https://neo4j.com/press-releases/neo4j-closes-80m-series-e-funding/</a:t>
            </a:r>
            <a:endParaRPr lang="it-IT" sz="2700" dirty="0">
              <a:solidFill>
                <a:schemeClr val="bg2">
                  <a:lumMod val="50000"/>
                </a:schemeClr>
              </a:solidFill>
              <a:hlinkClick r:id="rId4"/>
            </a:endParaRPr>
          </a:p>
          <a:p>
            <a:r>
              <a:rPr lang="it-IT" sz="2700" dirty="0">
                <a:solidFill>
                  <a:schemeClr val="bg2">
                    <a:lumMod val="50000"/>
                  </a:schemeClr>
                </a:solidFill>
                <a:hlinkClick r:id="rId11"/>
              </a:rPr>
              <a:t>https://venturebeat.com/2019/07/31/dgraph-raises-11-5-million-for-scalable-graph-database-solutions/</a:t>
            </a:r>
            <a:endParaRPr lang="it-IT" sz="2700" dirty="0">
              <a:solidFill>
                <a:schemeClr val="bg2">
                  <a:lumMod val="50000"/>
                </a:schemeClr>
              </a:solidFill>
              <a:hlinkClick r:id="rId8"/>
            </a:endParaRP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6.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Esempio pratico</a:t>
            </a:r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Semplice esempio di </a:t>
            </a:r>
            <a:r>
              <a:rPr lang="it-IT" sz="2800" dirty="0" err="1"/>
              <a:t>Recommendation</a:t>
            </a:r>
            <a:r>
              <a:rPr lang="it-IT" sz="2800" dirty="0"/>
              <a:t> tramite </a:t>
            </a:r>
            <a:r>
              <a:rPr lang="it-IT" sz="2800" dirty="0" err="1"/>
              <a:t>query</a:t>
            </a:r>
            <a:r>
              <a:rPr lang="it-IT" sz="2800" dirty="0"/>
              <a:t> in Neo4j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26/03/2020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3528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Luca Canella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1600" y="274639"/>
            <a:ext cx="7272808" cy="11430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it-IT" sz="3600" dirty="0"/>
              <a:t>6. </a:t>
            </a:r>
            <a:r>
              <a:rPr lang="it-IT" sz="3600" dirty="0">
                <a:solidFill>
                  <a:schemeClr val="tx2">
                    <a:lumMod val="75000"/>
                  </a:schemeClr>
                </a:solidFill>
              </a:rPr>
              <a:t>Esempio pratico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900" dirty="0"/>
              <a:t>Cosa vedremo:</a:t>
            </a:r>
          </a:p>
          <a:p>
            <a:pPr marL="457200" indent="-457200">
              <a:buAutoNum type="arabicPeriod"/>
            </a:pPr>
            <a:r>
              <a:rPr lang="it-IT" sz="1900" dirty="0"/>
              <a:t>Come avviare un container </a:t>
            </a:r>
            <a:r>
              <a:rPr lang="it-IT" sz="1900" dirty="0" err="1"/>
              <a:t>docker</a:t>
            </a:r>
            <a:r>
              <a:rPr lang="it-IT" sz="1900" dirty="0"/>
              <a:t> che esegue Neo4j 4.0.0</a:t>
            </a:r>
          </a:p>
          <a:p>
            <a:pPr marL="857250" lvl="1" indent="-457200">
              <a:buAutoNum type="arabicPeriod"/>
            </a:pPr>
            <a:r>
              <a:rPr lang="it-IT" sz="1500" dirty="0"/>
              <a:t>Mapperemo le porte utili per esporre i servizi di Neo4j</a:t>
            </a:r>
          </a:p>
          <a:p>
            <a:pPr marL="857250" lvl="1" indent="-457200">
              <a:buAutoNum type="arabicPeriod"/>
            </a:pPr>
            <a:r>
              <a:rPr lang="it-IT" sz="1500" dirty="0"/>
              <a:t>Monteremo i volumi per persistere i dati anche alla chiusura del container</a:t>
            </a:r>
          </a:p>
          <a:p>
            <a:pPr marL="857250" lvl="1" indent="-457200">
              <a:buAutoNum type="arabicPeriod"/>
            </a:pPr>
            <a:r>
              <a:rPr lang="it-IT" sz="1500" dirty="0"/>
              <a:t>Personalizzeremo qualche parametro e qualche variabile d’ambiente</a:t>
            </a:r>
          </a:p>
          <a:p>
            <a:pPr marL="457200" indent="-457200">
              <a:buAutoNum type="arabicPeriod"/>
            </a:pPr>
            <a:r>
              <a:rPr lang="it-IT" sz="1900" dirty="0"/>
              <a:t>Scaricheremo il </a:t>
            </a:r>
            <a:r>
              <a:rPr lang="it-IT" sz="1900" dirty="0" err="1"/>
              <a:t>dataset</a:t>
            </a:r>
            <a:r>
              <a:rPr lang="it-IT" sz="1900" dirty="0"/>
              <a:t> </a:t>
            </a:r>
            <a:r>
              <a:rPr lang="it-IT" sz="1900" dirty="0" err="1"/>
              <a:t>Movielens</a:t>
            </a:r>
            <a:r>
              <a:rPr lang="it-IT" sz="1900" dirty="0"/>
              <a:t> 1M</a:t>
            </a:r>
          </a:p>
          <a:p>
            <a:pPr marL="857250" lvl="1" indent="-457200">
              <a:buAutoNum type="arabicPeriod"/>
            </a:pPr>
            <a:r>
              <a:rPr lang="it-IT" sz="1500" dirty="0"/>
              <a:t>Scaricheremo il file e lo scompatteremo</a:t>
            </a:r>
          </a:p>
          <a:p>
            <a:pPr marL="857250" lvl="1" indent="-457200">
              <a:buAutoNum type="arabicPeriod"/>
            </a:pPr>
            <a:r>
              <a:rPr lang="it-IT" sz="1500" dirty="0"/>
              <a:t>Apporteremo alcune modifiche al formato dei file direttamente da linea di comando</a:t>
            </a:r>
          </a:p>
          <a:p>
            <a:pPr marL="457200" indent="-457200">
              <a:buAutoNum type="arabicPeriod"/>
            </a:pPr>
            <a:r>
              <a:rPr lang="it-IT" sz="1900" dirty="0"/>
              <a:t>Importeremo il </a:t>
            </a:r>
            <a:r>
              <a:rPr lang="it-IT" sz="1900" dirty="0" err="1"/>
              <a:t>dataset</a:t>
            </a:r>
            <a:r>
              <a:rPr lang="it-IT" sz="1900" dirty="0"/>
              <a:t> in un nuovo database con l’uso dell’utility neo4j-admin</a:t>
            </a:r>
          </a:p>
          <a:p>
            <a:pPr marL="457200" indent="-457200">
              <a:buAutoNum type="arabicPeriod"/>
            </a:pPr>
            <a:r>
              <a:rPr lang="it-IT" sz="1900" dirty="0"/>
              <a:t>Eseguiremo alcune </a:t>
            </a:r>
            <a:r>
              <a:rPr lang="it-IT" sz="1900" dirty="0" err="1"/>
              <a:t>query</a:t>
            </a:r>
            <a:r>
              <a:rPr lang="it-IT" sz="1900" dirty="0"/>
              <a:t> direttamente dal Neo4j Browser</a:t>
            </a:r>
          </a:p>
          <a:p>
            <a:pPr marL="457200" indent="-457200">
              <a:buAutoNum type="arabicPeriod"/>
            </a:pPr>
            <a:endParaRPr lang="it-IT" sz="1500" dirty="0"/>
          </a:p>
          <a:p>
            <a:pPr>
              <a:buNone/>
            </a:pPr>
            <a:r>
              <a:rPr lang="it-IT" sz="1900" dirty="0"/>
              <a:t>Un po’ di codice:</a:t>
            </a:r>
          </a:p>
          <a:p>
            <a:pPr>
              <a:buFont typeface="Arial" charset="0"/>
              <a:buChar char="•"/>
            </a:pPr>
            <a:r>
              <a:rPr lang="it-IT" sz="1800" dirty="0">
                <a:hlinkClick r:id="rId3"/>
              </a:rPr>
              <a:t>https://github.com/lucacanella/utils-and-snippets/tree/master/neo4j-4.0.0</a:t>
            </a:r>
            <a:endParaRPr lang="it-IT" sz="180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Grazie per aver partecipato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>
          <a:xfrm>
            <a:off x="899592" y="4168774"/>
            <a:ext cx="7560840" cy="1470026"/>
          </a:xfrm>
        </p:spPr>
        <p:txBody>
          <a:bodyPr>
            <a:normAutofit/>
          </a:bodyPr>
          <a:lstStyle/>
          <a:p>
            <a:r>
              <a:rPr lang="it-IT" sz="2800" dirty="0"/>
              <a:t>E restiamo </a:t>
            </a:r>
            <a:r>
              <a:rPr lang="it-IT" sz="2800" b="1" dirty="0"/>
              <a:t>connessi:</a:t>
            </a:r>
          </a:p>
          <a:p>
            <a:pPr algn="l"/>
            <a:r>
              <a:rPr lang="it-IT" sz="2000" b="1" dirty="0" err="1"/>
              <a:t>LinkedIn</a:t>
            </a:r>
            <a:r>
              <a:rPr lang="it-IT" sz="2000" b="1" dirty="0"/>
              <a:t> – </a:t>
            </a:r>
            <a:r>
              <a:rPr lang="it-IT" sz="2000" dirty="0">
                <a:hlinkClick r:id="rId4"/>
              </a:rPr>
              <a:t>https://it.linkedin.com/in/luca-canella-050b92142</a:t>
            </a:r>
            <a:endParaRPr lang="it-IT" sz="2000" dirty="0"/>
          </a:p>
          <a:p>
            <a:pPr algn="l"/>
            <a:r>
              <a:rPr lang="it-IT" sz="2000" b="1" dirty="0"/>
              <a:t>Twitter – </a:t>
            </a:r>
            <a:r>
              <a:rPr lang="it-IT" sz="2000" dirty="0">
                <a:hlinkClick r:id="rId5"/>
              </a:rPr>
              <a:t>https://twitter.com/thundercore84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26/03/2020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3528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Luca Canella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1. Cos’è un grafo</a:t>
            </a:r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po’ di teoria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26/03/2020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3528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Luca Canella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61256" y="248735"/>
            <a:ext cx="7221488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/>
              <a:t>1. Cos’è un grafo</a:t>
            </a:r>
          </a:p>
        </p:txBody>
      </p:sp>
      <p:sp>
        <p:nvSpPr>
          <p:cNvPr id="51" name="Segnaposto contenuto 50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74840" cy="4525963"/>
          </a:xfrm>
        </p:spPr>
        <p:txBody>
          <a:bodyPr/>
          <a:lstStyle/>
          <a:p>
            <a:r>
              <a:rPr lang="it-IT" dirty="0"/>
              <a:t>Struttura dati non lineare</a:t>
            </a:r>
          </a:p>
          <a:p>
            <a:pPr lvl="1"/>
            <a:r>
              <a:rPr lang="it-IT" dirty="0"/>
              <a:t>Nodi </a:t>
            </a:r>
            <a:r>
              <a:rPr lang="it-IT" sz="1600" dirty="0"/>
              <a:t>(o vertici)</a:t>
            </a:r>
          </a:p>
          <a:p>
            <a:pPr lvl="2"/>
            <a:r>
              <a:rPr lang="it-IT" dirty="0"/>
              <a:t>Etichette</a:t>
            </a:r>
          </a:p>
          <a:p>
            <a:pPr lvl="2"/>
            <a:r>
              <a:rPr lang="it-IT" dirty="0"/>
              <a:t>Proprietà</a:t>
            </a:r>
            <a:endParaRPr lang="it-IT" sz="1600" dirty="0"/>
          </a:p>
          <a:p>
            <a:pPr lvl="1"/>
            <a:r>
              <a:rPr lang="it-IT" dirty="0"/>
              <a:t>Archi </a:t>
            </a:r>
            <a:r>
              <a:rPr lang="it-IT" sz="1600" dirty="0"/>
              <a:t>(o connessioni, o relazioni)</a:t>
            </a:r>
          </a:p>
          <a:p>
            <a:pPr lvl="2"/>
            <a:r>
              <a:rPr lang="it-IT" dirty="0"/>
              <a:t>Etichette</a:t>
            </a:r>
            <a:endParaRPr lang="it-IT" sz="1200" dirty="0"/>
          </a:p>
          <a:p>
            <a:pPr lvl="2"/>
            <a:r>
              <a:rPr lang="it-IT" dirty="0"/>
              <a:t>Proprietà</a:t>
            </a:r>
          </a:p>
          <a:p>
            <a:r>
              <a:rPr lang="it-IT" dirty="0"/>
              <a:t>Grafi orientati</a:t>
            </a:r>
          </a:p>
          <a:p>
            <a:r>
              <a:rPr lang="it-IT" dirty="0"/>
              <a:t>Grafi non orientati</a:t>
            </a:r>
          </a:p>
        </p:txBody>
      </p:sp>
      <p:pic>
        <p:nvPicPr>
          <p:cNvPr id="55" name="Segnaposto contenuto 54" descr="Graph DB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36096" y="692696"/>
            <a:ext cx="2736304" cy="5711158"/>
          </a:xfrm>
        </p:spPr>
      </p:pic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it-IT" dirty="0"/>
              <a:t>26/03/2020</a:t>
            </a:r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GDBMS, un grafo per connetterli tutti</a:t>
            </a:r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D0B7A-C14F-4EAE-A69E-9F0E51C4494A}" type="slidenum">
              <a:rPr lang="it-IT" smtClean="0"/>
              <a:pPr/>
              <a:t>5</a:t>
            </a:fld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971599" y="252940"/>
            <a:ext cx="7200800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/>
              <a:t>1. Cos’è un grafo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Nodi e archi definiscono proprietà di </a:t>
            </a:r>
            <a:r>
              <a:rPr lang="it-IT" b="1" dirty="0"/>
              <a:t>adiacenza</a:t>
            </a:r>
            <a:r>
              <a:rPr lang="it-IT" dirty="0"/>
              <a:t> e </a:t>
            </a:r>
            <a:r>
              <a:rPr lang="it-IT" b="1" dirty="0"/>
              <a:t>vicinanza</a:t>
            </a:r>
            <a:endParaRPr lang="it-IT" dirty="0"/>
          </a:p>
          <a:p>
            <a:r>
              <a:rPr lang="it-IT" dirty="0"/>
              <a:t>Manipoliamo il grafo attraverso:</a:t>
            </a:r>
          </a:p>
          <a:p>
            <a:pPr lvl="1"/>
            <a:r>
              <a:rPr lang="it-IT" dirty="0"/>
              <a:t>Aggiunta e rimozione di nodi e archi</a:t>
            </a:r>
          </a:p>
          <a:p>
            <a:pPr lvl="1"/>
            <a:r>
              <a:rPr lang="it-IT" dirty="0"/>
              <a:t>Assegnazione e modifica di valori associati a nodi ed archi</a:t>
            </a:r>
          </a:p>
          <a:p>
            <a:r>
              <a:rPr lang="it-IT" dirty="0"/>
              <a:t>Possiamo rappresentare un grafo tramite</a:t>
            </a:r>
          </a:p>
          <a:p>
            <a:pPr lvl="1"/>
            <a:r>
              <a:rPr lang="it-IT" dirty="0"/>
              <a:t>Liste di adiacenza</a:t>
            </a:r>
          </a:p>
          <a:p>
            <a:pPr lvl="1"/>
            <a:r>
              <a:rPr lang="it-IT" dirty="0"/>
              <a:t>Matrice di adiacenza</a:t>
            </a:r>
          </a:p>
        </p:txBody>
      </p:sp>
      <p:pic>
        <p:nvPicPr>
          <p:cNvPr id="10" name="Segnaposto contenuto 9" descr="Graph DB - Graphs - matrix vs lists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20419" y="824440"/>
            <a:ext cx="2751982" cy="5556888"/>
          </a:xfrm>
        </p:spPr>
      </p:pic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971600" y="260648"/>
            <a:ext cx="7200800" cy="1143000"/>
          </a:xfrm>
        </p:spPr>
        <p:txBody>
          <a:bodyPr>
            <a:normAutofit/>
          </a:bodyPr>
          <a:lstStyle/>
          <a:p>
            <a:pPr algn="l"/>
            <a:r>
              <a:rPr lang="it-IT" sz="3600" dirty="0"/>
              <a:t>1. Cos’è un grafo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it-IT" dirty="0"/>
              <a:t>Fonti ed approfondimenti:</a:t>
            </a:r>
            <a:endParaRPr lang="it-IT" dirty="0">
              <a:hlinkClick r:id="rId2"/>
            </a:endParaRPr>
          </a:p>
          <a:p>
            <a:r>
              <a:rPr lang="it-IT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https://it.wikipedia.org/wiki/Grafo_(tipo_di_dato_astratto)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https://www.geeksforgeeks.org/graph-data-structure-and-algorithms/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https://techdifferences.com/difference-between-linear-and-non-linear-data-structure.html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Google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Search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“Teoria dei Grafi”</a:t>
            </a:r>
          </a:p>
          <a:p>
            <a:pPr lvl="1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“Grafo struttura dati”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2. Cos’è un database a grafo</a:t>
            </a:r>
          </a:p>
        </p:txBody>
      </p:sp>
      <p:sp>
        <p:nvSpPr>
          <p:cNvPr id="10" name="Sottotito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Introduzione alla tecnologia dei GDBMS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26/03/2020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23528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Luca Canella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971600" y="274639"/>
            <a:ext cx="7416824" cy="1143000"/>
          </a:xfrm>
        </p:spPr>
        <p:txBody>
          <a:bodyPr>
            <a:noAutofit/>
          </a:bodyPr>
          <a:lstStyle/>
          <a:p>
            <a:pPr algn="l"/>
            <a:r>
              <a:rPr lang="it-IT" sz="3600" dirty="0"/>
              <a:t>2. Cos’è un database a grafo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Un database a grafo è un database che:</a:t>
            </a:r>
          </a:p>
          <a:p>
            <a:r>
              <a:rPr lang="it-IT" dirty="0"/>
              <a:t>Usa strutture dati a grafo per rappresentare i dati (nodi e archi)</a:t>
            </a:r>
          </a:p>
          <a:p>
            <a:r>
              <a:rPr lang="it-IT" dirty="0"/>
              <a:t>Implementa le operazioni di base sui grafi</a:t>
            </a:r>
          </a:p>
          <a:p>
            <a:r>
              <a:rPr lang="it-IT" dirty="0"/>
              <a:t>Implementa algoritmi sul grafo</a:t>
            </a:r>
          </a:p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È progettato per gestire dati connessi (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highly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connected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data), tenendo le relazioni tra i dati al centro del paradigma</a:t>
            </a:r>
          </a:p>
          <a:p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26/03/2020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GDBMS, un grafo per connetterli tutti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Tecnologi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2443</Words>
  <Application>Microsoft Office PowerPoint</Application>
  <PresentationFormat>Presentazione su schermo (4:3)</PresentationFormat>
  <Paragraphs>372</Paragraphs>
  <Slides>33</Slides>
  <Notes>31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Franklin Gothic Book</vt:lpstr>
      <vt:lpstr>Tema di Office</vt:lpstr>
      <vt:lpstr>Foglio di lavoro</vt:lpstr>
      <vt:lpstr>GDBMS</vt:lpstr>
      <vt:lpstr>Author BIO</vt:lpstr>
      <vt:lpstr>GDBMS - Un grafo per connetterli tutti</vt:lpstr>
      <vt:lpstr>1. Cos’è un grafo</vt:lpstr>
      <vt:lpstr>1. Cos’è un grafo</vt:lpstr>
      <vt:lpstr>1. Cos’è un grafo</vt:lpstr>
      <vt:lpstr>1. Cos’è un grafo</vt:lpstr>
      <vt:lpstr>2. Cos’è un database a grafo</vt:lpstr>
      <vt:lpstr>2. Cos’è un database a grafo</vt:lpstr>
      <vt:lpstr>2. Cos’è un database a grafo</vt:lpstr>
      <vt:lpstr>2. Cos’è un database a grafo Un po’ di storia</vt:lpstr>
      <vt:lpstr>2. Cos’è un database a grafo  Generazioni a confronto</vt:lpstr>
      <vt:lpstr>2. Cos’è un database a grafo</vt:lpstr>
      <vt:lpstr>3. GDBMS vs RDBMS</vt:lpstr>
      <vt:lpstr>3. GDBMS vs RDBMS Differenze tecnico-strutturali</vt:lpstr>
      <vt:lpstr>3. GDBMS vs RDBMS Quando considerare un DB a grafo</vt:lpstr>
      <vt:lpstr>3. GDBMS vs RDBMS Ostacoli all’approccio dei GDBMS</vt:lpstr>
      <vt:lpstr>3. GDBMS vs RDBMS</vt:lpstr>
      <vt:lpstr>4. Introdurre i database a grafo nei propri progetti</vt:lpstr>
      <vt:lpstr>4. Introdurre i database a grafo nei propri progetti</vt:lpstr>
      <vt:lpstr>4. Introdurre i database a grafo nei propri progetti</vt:lpstr>
      <vt:lpstr>4. Introdurre i database a grafo nei propri progetti</vt:lpstr>
      <vt:lpstr>4. Introdurre i database a grafo nei propri progetti</vt:lpstr>
      <vt:lpstr>4. Introdurre i database a grafo nei propri progetti</vt:lpstr>
      <vt:lpstr>4. Introdurre i database a grafo nei propri progetti</vt:lpstr>
      <vt:lpstr>4. Altre considerazioni sui database a grafo</vt:lpstr>
      <vt:lpstr>5. Il mercato dei GDBMS</vt:lpstr>
      <vt:lpstr>5. Il mercato dei GDBMS Top 15 secondo db-engines.com a Feb 2020</vt:lpstr>
      <vt:lpstr>5. Il mercato dei GDBMS Menzioni speciali</vt:lpstr>
      <vt:lpstr>5. Il mercato dei GDBMS</vt:lpstr>
      <vt:lpstr>6. Esempio pratico</vt:lpstr>
      <vt:lpstr>6. Esempio pratico</vt:lpstr>
      <vt:lpstr>Grazie per aver partecipato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Luca Canella</dc:creator>
  <cp:lastModifiedBy>Luca Canella</cp:lastModifiedBy>
  <cp:revision>163</cp:revision>
  <dcterms:created xsi:type="dcterms:W3CDTF">2020-02-02T09:41:55Z</dcterms:created>
  <dcterms:modified xsi:type="dcterms:W3CDTF">2020-03-28T12:57:32Z</dcterms:modified>
</cp:coreProperties>
</file>