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72" r:id="rId3"/>
    <p:sldId id="264" r:id="rId4"/>
    <p:sldId id="259" r:id="rId5"/>
    <p:sldId id="260" r:id="rId6"/>
    <p:sldId id="273" r:id="rId7"/>
    <p:sldId id="257" r:id="rId8"/>
    <p:sldId id="274" r:id="rId9"/>
    <p:sldId id="262" r:id="rId10"/>
    <p:sldId id="265" r:id="rId11"/>
    <p:sldId id="266" r:id="rId12"/>
    <p:sldId id="267" r:id="rId13"/>
    <p:sldId id="268" r:id="rId14"/>
    <p:sldId id="27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1"/>
    <p:restoredTop sz="95781"/>
  </p:normalViewPr>
  <p:slideViewPr>
    <p:cSldViewPr snapToGrid="0" snapToObjects="1">
      <p:cViewPr>
        <p:scale>
          <a:sx n="100" d="100"/>
          <a:sy n="100" d="100"/>
        </p:scale>
        <p:origin x="-954" y="-7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dirty="0" err="1" smtClean="0"/>
            <a:t>Sequences</a:t>
          </a:r>
          <a:r>
            <a:rPr lang="it-IT" dirty="0" smtClean="0"/>
            <a:t> </a:t>
          </a:r>
          <a:r>
            <a:rPr lang="it-IT" dirty="0" err="1" smtClean="0"/>
            <a:t>comparison</a:t>
          </a:r>
          <a:r>
            <a:rPr lang="it-IT" dirty="0" smtClean="0"/>
            <a:t> and </a:t>
          </a:r>
          <a:r>
            <a:rPr lang="it-IT" dirty="0" err="1" smtClean="0"/>
            <a:t>mutations</a:t>
          </a:r>
          <a:r>
            <a:rPr lang="it-IT" dirty="0" smtClean="0"/>
            <a:t> </a:t>
          </a:r>
          <a:r>
            <a:rPr lang="it-IT" dirty="0" err="1" smtClean="0"/>
            <a:t>count</a:t>
          </a:r>
          <a:endParaRPr lang="en-US" dirty="0"/>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A0B9620D-0143-1E4A-8608-746317871EDB}" type="pres">
      <dgm:prSet presAssocID="{F8160A3E-A963-467A-8219-313B6B055B31}" presName="ThreeNodes_1" presStyleLbl="node1" presStyleIdx="0" presStyleCnt="3">
        <dgm:presLayoutVars>
          <dgm:bulletEnabled val="1"/>
        </dgm:presLayoutVars>
      </dgm:prSet>
      <dgm:spPr/>
      <dgm:t>
        <a:bodyPr/>
        <a:lstStyle/>
        <a:p>
          <a:endParaRPr lang="it-IT"/>
        </a:p>
      </dgm:t>
    </dgm:pt>
    <dgm:pt modelId="{496B6D96-46F9-8849-AC34-B24482627D19}" type="pres">
      <dgm:prSet presAssocID="{F8160A3E-A963-467A-8219-313B6B055B31}" presName="ThreeNodes_2" presStyleLbl="node1" presStyleIdx="1" presStyleCnt="3">
        <dgm:presLayoutVars>
          <dgm:bulletEnabled val="1"/>
        </dgm:presLayoutVars>
      </dgm:prSet>
      <dgm:spPr/>
      <dgm:t>
        <a:bodyPr/>
        <a:lstStyle/>
        <a:p>
          <a:endParaRPr lang="it-IT"/>
        </a:p>
      </dgm:t>
    </dgm:pt>
    <dgm:pt modelId="{A9679CB7-9A45-E142-BD24-FF3350DC8672}" type="pres">
      <dgm:prSet presAssocID="{F8160A3E-A963-467A-8219-313B6B055B31}" presName="ThreeNodes_3" presStyleLbl="node1" presStyleIdx="2" presStyleCnt="3">
        <dgm:presLayoutVars>
          <dgm:bulletEnabled val="1"/>
        </dgm:presLayoutVars>
      </dgm:prSet>
      <dgm:spPr/>
      <dgm:t>
        <a:bodyPr/>
        <a:lstStyle/>
        <a:p>
          <a:endParaRPr lang="it-IT"/>
        </a:p>
      </dgm:t>
    </dgm:pt>
    <dgm:pt modelId="{F92EA716-69A6-6740-BA53-EA1EDA46E999}" type="pres">
      <dgm:prSet presAssocID="{F8160A3E-A963-467A-8219-313B6B055B31}" presName="ThreeConn_1-2" presStyleLbl="fgAccFollowNode1" presStyleIdx="0" presStyleCnt="2">
        <dgm:presLayoutVars>
          <dgm:bulletEnabled val="1"/>
        </dgm:presLayoutVars>
      </dgm:prSet>
      <dgm:spPr/>
      <dgm:t>
        <a:bodyPr/>
        <a:lstStyle/>
        <a:p>
          <a:endParaRPr lang="it-IT"/>
        </a:p>
      </dgm:t>
    </dgm:pt>
    <dgm:pt modelId="{73746F15-01FE-6349-96A5-09493BE3BB47}" type="pres">
      <dgm:prSet presAssocID="{F8160A3E-A963-467A-8219-313B6B055B31}" presName="ThreeConn_2-3" presStyleLbl="fgAccFollowNode1" presStyleIdx="1" presStyleCnt="2">
        <dgm:presLayoutVars>
          <dgm:bulletEnabled val="1"/>
        </dgm:presLayoutVars>
      </dgm:prSet>
      <dgm:spPr/>
      <dgm:t>
        <a:bodyPr/>
        <a:lstStyle/>
        <a:p>
          <a:endParaRPr lang="it-IT"/>
        </a:p>
      </dgm:t>
    </dgm:pt>
    <dgm:pt modelId="{CE717D46-B337-CB42-841A-76A3ED4E739B}" type="pres">
      <dgm:prSet presAssocID="{F8160A3E-A963-467A-8219-313B6B055B31}" presName="ThreeNodes_1_text" presStyleLbl="node1" presStyleIdx="2" presStyleCnt="3">
        <dgm:presLayoutVars>
          <dgm:bulletEnabled val="1"/>
        </dgm:presLayoutVars>
      </dgm:prSet>
      <dgm:spPr/>
      <dgm:t>
        <a:bodyPr/>
        <a:lstStyle/>
        <a:p>
          <a:endParaRPr lang="it-IT"/>
        </a:p>
      </dgm:t>
    </dgm:pt>
    <dgm:pt modelId="{728A8E2F-67E7-D644-8225-52299CFA3FEA}" type="pres">
      <dgm:prSet presAssocID="{F8160A3E-A963-467A-8219-313B6B055B31}" presName="ThreeNodes_2_text" presStyleLbl="node1" presStyleIdx="2" presStyleCnt="3">
        <dgm:presLayoutVars>
          <dgm:bulletEnabled val="1"/>
        </dgm:presLayoutVars>
      </dgm:prSet>
      <dgm:spPr/>
      <dgm:t>
        <a:bodyPr/>
        <a:lstStyle/>
        <a:p>
          <a:endParaRPr lang="it-IT"/>
        </a:p>
      </dgm:t>
    </dgm:pt>
    <dgm:pt modelId="{84C0BC7E-E281-1242-9D58-364FF13AB1E1}" type="pres">
      <dgm:prSet presAssocID="{F8160A3E-A963-467A-8219-313B6B055B31}" presName="ThreeNodes_3_text" presStyleLbl="node1" presStyleIdx="2" presStyleCnt="3">
        <dgm:presLayoutVars>
          <dgm:bulletEnabled val="1"/>
        </dgm:presLayoutVars>
      </dgm:prSet>
      <dgm:spPr/>
      <dgm:t>
        <a:bodyPr/>
        <a:lstStyle/>
        <a:p>
          <a:endParaRPr lang="it-IT"/>
        </a:p>
      </dgm:t>
    </dgm:pt>
  </dgm:ptLst>
  <dgm:cxnLst>
    <dgm:cxn modelId="{9DA89AFE-AB84-C14B-BB2D-00BE7A98E7B4}" type="presOf" srcId="{A96EB6D9-31A7-489C-B289-15B8E314C7D8}" destId="{496B6D96-46F9-8849-AC34-B24482627D19}" srcOrd="0"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03460D56-A595-4A67-A64C-778F18963B5D}" srcId="{F8160A3E-A963-467A-8219-313B6B055B31}" destId="{467995B1-BBA4-402F-BF81-52C0AA2B1042}" srcOrd="0" destOrd="0" parTransId="{B748413D-08B3-4F7F-84B8-DE2956615C70}" sibTransId="{963485DB-7438-4272-871E-A12D01E3925E}"/>
    <dgm:cxn modelId="{91611031-8882-9B48-BA7F-51E351C173FA}" type="presOf" srcId="{B2119B6F-2E65-4496-9F68-031377BB61EE}" destId="{84C0BC7E-E281-1242-9D58-364FF13AB1E1}" srcOrd="1" destOrd="0" presId="urn:microsoft.com/office/officeart/2005/8/layout/vProcess5"/>
    <dgm:cxn modelId="{B29C893A-37B3-0342-95B1-4A8906D0B839}" type="presOf" srcId="{B2119B6F-2E65-4496-9F68-031377BB61EE}" destId="{A9679CB7-9A45-E142-BD24-FF3350DC8672}" srcOrd="0"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B12C82AE-3A69-3B46-8F08-D2E0E9C432AB}" type="presOf" srcId="{467995B1-BBA4-402F-BF81-52C0AA2B1042}" destId="{CE717D46-B337-CB42-841A-76A3ED4E739B}" srcOrd="1"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38B95213-EC19-FF4B-9BF0-F046F7AF24D5}" type="presOf" srcId="{ED533DBB-5160-4B81-B999-99A9933E2963}" destId="{73746F15-01FE-6349-96A5-09493BE3BB47}" srcOrd="0" destOrd="0" presId="urn:microsoft.com/office/officeart/2005/8/layout/vProcess5"/>
    <dgm:cxn modelId="{0147DA94-94CF-6047-8356-59B65BD4C80B}" type="presOf" srcId="{A96EB6D9-31A7-489C-B289-15B8E314C7D8}" destId="{728A8E2F-67E7-D644-8225-52299CFA3FEA}" srcOrd="1" destOrd="0" presId="urn:microsoft.com/office/officeart/2005/8/layout/vProcess5"/>
    <dgm:cxn modelId="{38451593-DACF-6841-886C-092D73070DC2}" type="presOf" srcId="{963485DB-7438-4272-871E-A12D01E3925E}" destId="{F92EA716-69A6-6740-BA53-EA1EDA46E999}" srcOrd="0" destOrd="0" presId="urn:microsoft.com/office/officeart/2005/8/layout/vProcess5"/>
    <dgm:cxn modelId="{56C7B8FE-1A0B-6A4F-A90C-2570827AE14D}" type="presOf" srcId="{467995B1-BBA4-402F-BF81-52C0AA2B1042}" destId="{A0B9620D-0143-1E4A-8608-746317871EDB}" srcOrd="0" destOrd="0" presId="urn:microsoft.com/office/officeart/2005/8/layout/vProcess5"/>
    <dgm:cxn modelId="{959C09A1-367C-6247-9B26-A994172A4A80}" type="presParOf" srcId="{685947E2-C2F8-E24E-89DF-828398CF5487}" destId="{82EF277C-2213-4445-8D12-FDB136C6F7E1}" srcOrd="0" destOrd="0" presId="urn:microsoft.com/office/officeart/2005/8/layout/vProcess5"/>
    <dgm:cxn modelId="{80C4A55C-4D2B-AC4D-BB21-1FDE67B62803}" type="presParOf" srcId="{685947E2-C2F8-E24E-89DF-828398CF5487}" destId="{A0B9620D-0143-1E4A-8608-746317871EDB}" srcOrd="1" destOrd="0" presId="urn:microsoft.com/office/officeart/2005/8/layout/vProcess5"/>
    <dgm:cxn modelId="{AC95C423-35E3-254D-86AC-2CF8875DF494}" type="presParOf" srcId="{685947E2-C2F8-E24E-89DF-828398CF5487}" destId="{496B6D96-46F9-8849-AC34-B24482627D19}" srcOrd="2" destOrd="0" presId="urn:microsoft.com/office/officeart/2005/8/layout/vProcess5"/>
    <dgm:cxn modelId="{8A2BC4B6-5C3D-8547-B583-8698B3286757}" type="presParOf" srcId="{685947E2-C2F8-E24E-89DF-828398CF5487}" destId="{A9679CB7-9A45-E142-BD24-FF3350DC8672}" srcOrd="3" destOrd="0" presId="urn:microsoft.com/office/officeart/2005/8/layout/vProcess5"/>
    <dgm:cxn modelId="{1E41E8DF-F9D5-BB4F-AA43-3C1161C3EF53}" type="presParOf" srcId="{685947E2-C2F8-E24E-89DF-828398CF5487}" destId="{F92EA716-69A6-6740-BA53-EA1EDA46E999}" srcOrd="4" destOrd="0" presId="urn:microsoft.com/office/officeart/2005/8/layout/vProcess5"/>
    <dgm:cxn modelId="{E1118613-3087-1143-AA33-6F2AE0E5D420}" type="presParOf" srcId="{685947E2-C2F8-E24E-89DF-828398CF5487}" destId="{73746F15-01FE-6349-96A5-09493BE3BB47}" srcOrd="5" destOrd="0" presId="urn:microsoft.com/office/officeart/2005/8/layout/vProcess5"/>
    <dgm:cxn modelId="{7F96A5F4-F7B6-3F45-A058-54956D1AC9F3}" type="presParOf" srcId="{685947E2-C2F8-E24E-89DF-828398CF5487}" destId="{CE717D46-B337-CB42-841A-76A3ED4E739B}" srcOrd="6" destOrd="0" presId="urn:microsoft.com/office/officeart/2005/8/layout/vProcess5"/>
    <dgm:cxn modelId="{D81992A3-42BD-F242-9683-C133FC529CB6}" type="presParOf" srcId="{685947E2-C2F8-E24E-89DF-828398CF5487}" destId="{728A8E2F-67E7-D644-8225-52299CFA3FEA}" srcOrd="7" destOrd="0" presId="urn:microsoft.com/office/officeart/2005/8/layout/vProcess5"/>
    <dgm:cxn modelId="{ADD31F4B-9B98-C744-8E08-EC7C5F15B8C5}" type="presParOf" srcId="{685947E2-C2F8-E24E-89DF-828398CF5487}" destId="{84C0BC7E-E281-1242-9D58-364FF13AB1E1}"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a:t>NJTree construction</a:t>
          </a:r>
          <a:endParaRPr lang="en-US"/>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945B686-5E81-46EA-9776-CCE8923A7222}">
      <dgm:prSet/>
      <dgm:spPr/>
      <dgm:t>
        <a:bodyPr/>
        <a:lstStyle/>
        <a:p>
          <a:r>
            <a:rPr lang="it-IT"/>
            <a:t>UPGMATree construction</a:t>
          </a:r>
          <a:endParaRPr lang="en-US"/>
        </a:p>
      </dgm:t>
    </dgm:pt>
    <dgm:pt modelId="{0E512132-82F8-4023-B677-0AFAE832D2C0}" type="parTrans" cxnId="{C3F18CC2-18C7-4CC5-9AE0-72556CBD265B}">
      <dgm:prSet/>
      <dgm:spPr/>
      <dgm:t>
        <a:bodyPr/>
        <a:lstStyle/>
        <a:p>
          <a:endParaRPr lang="en-US"/>
        </a:p>
      </dgm:t>
    </dgm:pt>
    <dgm:pt modelId="{074C87D0-D2C0-40CD-82B6-86FC282C4568}" type="sibTrans" cxnId="{C3F18CC2-18C7-4CC5-9AE0-72556CBD265B}">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0D73F6C1-327A-7645-9950-7011FA4C6C08}" type="pres">
      <dgm:prSet presAssocID="{F8160A3E-A963-467A-8219-313B6B055B31}" presName="FourNodes_1" presStyleLbl="node1" presStyleIdx="0" presStyleCnt="4">
        <dgm:presLayoutVars>
          <dgm:bulletEnabled val="1"/>
        </dgm:presLayoutVars>
      </dgm:prSet>
      <dgm:spPr/>
      <dgm:t>
        <a:bodyPr/>
        <a:lstStyle/>
        <a:p>
          <a:endParaRPr lang="it-IT"/>
        </a:p>
      </dgm:t>
    </dgm:pt>
    <dgm:pt modelId="{E6319F86-8BE7-A041-89FC-2A2AEC12181B}" type="pres">
      <dgm:prSet presAssocID="{F8160A3E-A963-467A-8219-313B6B055B31}" presName="FourNodes_2" presStyleLbl="node1" presStyleIdx="1" presStyleCnt="4">
        <dgm:presLayoutVars>
          <dgm:bulletEnabled val="1"/>
        </dgm:presLayoutVars>
      </dgm:prSet>
      <dgm:spPr/>
      <dgm:t>
        <a:bodyPr/>
        <a:lstStyle/>
        <a:p>
          <a:endParaRPr lang="it-IT"/>
        </a:p>
      </dgm:t>
    </dgm:pt>
    <dgm:pt modelId="{F95805FA-E380-2842-A87D-4F4662F6EC6C}" type="pres">
      <dgm:prSet presAssocID="{F8160A3E-A963-467A-8219-313B6B055B31}" presName="FourNodes_3" presStyleLbl="node1" presStyleIdx="2" presStyleCnt="4">
        <dgm:presLayoutVars>
          <dgm:bulletEnabled val="1"/>
        </dgm:presLayoutVars>
      </dgm:prSet>
      <dgm:spPr/>
      <dgm:t>
        <a:bodyPr/>
        <a:lstStyle/>
        <a:p>
          <a:endParaRPr lang="it-IT"/>
        </a:p>
      </dgm:t>
    </dgm:pt>
    <dgm:pt modelId="{B2E6D2CA-3B8B-974D-9856-97FFC482A0D2}" type="pres">
      <dgm:prSet presAssocID="{F8160A3E-A963-467A-8219-313B6B055B31}" presName="FourNodes_4" presStyleLbl="node1" presStyleIdx="3" presStyleCnt="4">
        <dgm:presLayoutVars>
          <dgm:bulletEnabled val="1"/>
        </dgm:presLayoutVars>
      </dgm:prSet>
      <dgm:spPr/>
      <dgm:t>
        <a:bodyPr/>
        <a:lstStyle/>
        <a:p>
          <a:endParaRPr lang="it-IT"/>
        </a:p>
      </dgm:t>
    </dgm:pt>
    <dgm:pt modelId="{0DA12D60-055D-134E-A9B8-2C1874310521}" type="pres">
      <dgm:prSet presAssocID="{F8160A3E-A963-467A-8219-313B6B055B31}" presName="FourConn_1-2" presStyleLbl="fgAccFollowNode1" presStyleIdx="0" presStyleCnt="3">
        <dgm:presLayoutVars>
          <dgm:bulletEnabled val="1"/>
        </dgm:presLayoutVars>
      </dgm:prSet>
      <dgm:spPr/>
      <dgm:t>
        <a:bodyPr/>
        <a:lstStyle/>
        <a:p>
          <a:endParaRPr lang="it-IT"/>
        </a:p>
      </dgm:t>
    </dgm:pt>
    <dgm:pt modelId="{2F5C699D-3F9D-434F-91E1-B32C7D6ABC66}" type="pres">
      <dgm:prSet presAssocID="{F8160A3E-A963-467A-8219-313B6B055B31}" presName="FourConn_2-3" presStyleLbl="fgAccFollowNode1" presStyleIdx="1" presStyleCnt="3">
        <dgm:presLayoutVars>
          <dgm:bulletEnabled val="1"/>
        </dgm:presLayoutVars>
      </dgm:prSet>
      <dgm:spPr/>
      <dgm:t>
        <a:bodyPr/>
        <a:lstStyle/>
        <a:p>
          <a:endParaRPr lang="it-IT"/>
        </a:p>
      </dgm:t>
    </dgm:pt>
    <dgm:pt modelId="{3C07E660-A072-104F-AC32-161675AA93BE}" type="pres">
      <dgm:prSet presAssocID="{F8160A3E-A963-467A-8219-313B6B055B31}" presName="FourConn_3-4" presStyleLbl="fgAccFollowNode1" presStyleIdx="2" presStyleCnt="3">
        <dgm:presLayoutVars>
          <dgm:bulletEnabled val="1"/>
        </dgm:presLayoutVars>
      </dgm:prSet>
      <dgm:spPr/>
      <dgm:t>
        <a:bodyPr/>
        <a:lstStyle/>
        <a:p>
          <a:endParaRPr lang="it-IT"/>
        </a:p>
      </dgm:t>
    </dgm:pt>
    <dgm:pt modelId="{DDAF628B-B27C-9042-B782-4B961C17FE7A}" type="pres">
      <dgm:prSet presAssocID="{F8160A3E-A963-467A-8219-313B6B055B31}" presName="FourNodes_1_text" presStyleLbl="node1" presStyleIdx="3" presStyleCnt="4">
        <dgm:presLayoutVars>
          <dgm:bulletEnabled val="1"/>
        </dgm:presLayoutVars>
      </dgm:prSet>
      <dgm:spPr/>
      <dgm:t>
        <a:bodyPr/>
        <a:lstStyle/>
        <a:p>
          <a:endParaRPr lang="it-IT"/>
        </a:p>
      </dgm:t>
    </dgm:pt>
    <dgm:pt modelId="{13A2342E-9122-3F47-869A-05A40BA61398}" type="pres">
      <dgm:prSet presAssocID="{F8160A3E-A963-467A-8219-313B6B055B31}" presName="FourNodes_2_text" presStyleLbl="node1" presStyleIdx="3" presStyleCnt="4">
        <dgm:presLayoutVars>
          <dgm:bulletEnabled val="1"/>
        </dgm:presLayoutVars>
      </dgm:prSet>
      <dgm:spPr/>
      <dgm:t>
        <a:bodyPr/>
        <a:lstStyle/>
        <a:p>
          <a:endParaRPr lang="it-IT"/>
        </a:p>
      </dgm:t>
    </dgm:pt>
    <dgm:pt modelId="{CC0FF26E-5EBA-AD41-8941-D2614A367BF9}" type="pres">
      <dgm:prSet presAssocID="{F8160A3E-A963-467A-8219-313B6B055B31}" presName="FourNodes_3_text" presStyleLbl="node1" presStyleIdx="3" presStyleCnt="4">
        <dgm:presLayoutVars>
          <dgm:bulletEnabled val="1"/>
        </dgm:presLayoutVars>
      </dgm:prSet>
      <dgm:spPr/>
      <dgm:t>
        <a:bodyPr/>
        <a:lstStyle/>
        <a:p>
          <a:endParaRPr lang="it-IT"/>
        </a:p>
      </dgm:t>
    </dgm:pt>
    <dgm:pt modelId="{5D3A2110-DB2F-8E4E-9652-4C558ED19448}" type="pres">
      <dgm:prSet presAssocID="{F8160A3E-A963-467A-8219-313B6B055B31}" presName="FourNodes_4_text" presStyleLbl="node1" presStyleIdx="3" presStyleCnt="4">
        <dgm:presLayoutVars>
          <dgm:bulletEnabled val="1"/>
        </dgm:presLayoutVars>
      </dgm:prSet>
      <dgm:spPr/>
      <dgm:t>
        <a:bodyPr/>
        <a:lstStyle/>
        <a:p>
          <a:endParaRPr lang="it-IT"/>
        </a:p>
      </dgm:t>
    </dgm:pt>
  </dgm:ptLst>
  <dgm:cxnLst>
    <dgm:cxn modelId="{8609E406-8669-C545-BC1C-6614D2B9CF29}" type="presOf" srcId="{6945B686-5E81-46EA-9776-CCE8923A7222}" destId="{B2E6D2CA-3B8B-974D-9856-97FFC482A0D2}" srcOrd="0" destOrd="0" presId="urn:microsoft.com/office/officeart/2005/8/layout/vProcess5"/>
    <dgm:cxn modelId="{03460D56-A595-4A67-A64C-778F18963B5D}" srcId="{F8160A3E-A963-467A-8219-313B6B055B31}" destId="{467995B1-BBA4-402F-BF81-52C0AA2B1042}" srcOrd="0" destOrd="0" parTransId="{B748413D-08B3-4F7F-84B8-DE2956615C70}" sibTransId="{963485DB-7438-4272-871E-A12D01E3925E}"/>
    <dgm:cxn modelId="{A54CA107-1744-D446-8620-ED845A9D5F4F}" type="presOf" srcId="{B2119B6F-2E65-4496-9F68-031377BB61EE}" destId="{F95805FA-E380-2842-A87D-4F4662F6EC6C}" srcOrd="0" destOrd="0" presId="urn:microsoft.com/office/officeart/2005/8/layout/vProcess5"/>
    <dgm:cxn modelId="{1A1A8BEC-3596-0A4C-A9FD-F837912E30C1}" type="presOf" srcId="{6945B686-5E81-46EA-9776-CCE8923A7222}" destId="{5D3A2110-DB2F-8E4E-9652-4C558ED19448}" srcOrd="1" destOrd="0" presId="urn:microsoft.com/office/officeart/2005/8/layout/vProcess5"/>
    <dgm:cxn modelId="{29A5B3AB-EF2D-9949-B73C-9D3F975B16A9}" type="presOf" srcId="{A96EB6D9-31A7-489C-B289-15B8E314C7D8}" destId="{13A2342E-9122-3F47-869A-05A40BA61398}" srcOrd="1"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107E2A3E-9B91-0D47-B418-D185F3339280}" type="presOf" srcId="{B2119B6F-2E65-4496-9F68-031377BB61EE}" destId="{CC0FF26E-5EBA-AD41-8941-D2614A367BF9}" srcOrd="1"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9ABBC95D-3024-DD49-90FC-1AB6035CE145}" type="presOf" srcId="{ED533DBB-5160-4B81-B999-99A9933E2963}" destId="{2F5C699D-3F9D-434F-91E1-B32C7D6ABC66}" srcOrd="0" destOrd="0" presId="urn:microsoft.com/office/officeart/2005/8/layout/vProcess5"/>
    <dgm:cxn modelId="{F8835D91-4A8E-E74F-BC28-C9EFF0EAE8E3}" type="presOf" srcId="{467995B1-BBA4-402F-BF81-52C0AA2B1042}" destId="{DDAF628B-B27C-9042-B782-4B961C17FE7A}" srcOrd="1" destOrd="0" presId="urn:microsoft.com/office/officeart/2005/8/layout/vProcess5"/>
    <dgm:cxn modelId="{5714F0B4-1E65-1849-B41E-255B49C653EC}" type="presOf" srcId="{9225F721-28C4-46E8-8049-70C7D1FD59E8}" destId="{3C07E660-A072-104F-AC32-161675AA93BE}" srcOrd="0" destOrd="0" presId="urn:microsoft.com/office/officeart/2005/8/layout/vProcess5"/>
    <dgm:cxn modelId="{CEDAE385-3D2E-A24F-A36B-0DF89AE4D727}" type="presOf" srcId="{963485DB-7438-4272-871E-A12D01E3925E}" destId="{0DA12D60-055D-134E-A9B8-2C1874310521}" srcOrd="0" destOrd="0" presId="urn:microsoft.com/office/officeart/2005/8/layout/vProcess5"/>
    <dgm:cxn modelId="{C3F18CC2-18C7-4CC5-9AE0-72556CBD265B}" srcId="{F8160A3E-A963-467A-8219-313B6B055B31}" destId="{6945B686-5E81-46EA-9776-CCE8923A7222}" srcOrd="3" destOrd="0" parTransId="{0E512132-82F8-4023-B677-0AFAE832D2C0}" sibTransId="{074C87D0-D2C0-40CD-82B6-86FC282C4568}"/>
    <dgm:cxn modelId="{3297ABB0-BA5C-7D4A-A06E-7249A8338BE4}" type="presOf" srcId="{A96EB6D9-31A7-489C-B289-15B8E314C7D8}" destId="{E6319F86-8BE7-A041-89FC-2A2AEC12181B}" srcOrd="0" destOrd="0" presId="urn:microsoft.com/office/officeart/2005/8/layout/vProcess5"/>
    <dgm:cxn modelId="{6DA63AB1-26FB-C346-A0C8-9DCDF5B80249}" type="presOf" srcId="{467995B1-BBA4-402F-BF81-52C0AA2B1042}" destId="{0D73F6C1-327A-7645-9950-7011FA4C6C08}" srcOrd="0"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959C09A1-367C-6247-9B26-A994172A4A80}" type="presParOf" srcId="{685947E2-C2F8-E24E-89DF-828398CF5487}" destId="{82EF277C-2213-4445-8D12-FDB136C6F7E1}" srcOrd="0" destOrd="0" presId="urn:microsoft.com/office/officeart/2005/8/layout/vProcess5"/>
    <dgm:cxn modelId="{8AD4D9A0-891B-814E-93D9-CA60A8B9C4F4}" type="presParOf" srcId="{685947E2-C2F8-E24E-89DF-828398CF5487}" destId="{0D73F6C1-327A-7645-9950-7011FA4C6C08}" srcOrd="1" destOrd="0" presId="urn:microsoft.com/office/officeart/2005/8/layout/vProcess5"/>
    <dgm:cxn modelId="{8ADA6A47-5B33-E445-8F18-842C06C14604}" type="presParOf" srcId="{685947E2-C2F8-E24E-89DF-828398CF5487}" destId="{E6319F86-8BE7-A041-89FC-2A2AEC12181B}" srcOrd="2" destOrd="0" presId="urn:microsoft.com/office/officeart/2005/8/layout/vProcess5"/>
    <dgm:cxn modelId="{CC3362C4-711D-C041-82BF-E2BDF12AD859}" type="presParOf" srcId="{685947E2-C2F8-E24E-89DF-828398CF5487}" destId="{F95805FA-E380-2842-A87D-4F4662F6EC6C}" srcOrd="3" destOrd="0" presId="urn:microsoft.com/office/officeart/2005/8/layout/vProcess5"/>
    <dgm:cxn modelId="{EFD66E63-B5DE-C74F-BD34-F124C2963CDB}" type="presParOf" srcId="{685947E2-C2F8-E24E-89DF-828398CF5487}" destId="{B2E6D2CA-3B8B-974D-9856-97FFC482A0D2}" srcOrd="4" destOrd="0" presId="urn:microsoft.com/office/officeart/2005/8/layout/vProcess5"/>
    <dgm:cxn modelId="{FE267AF4-BAB2-034A-A67B-2A37D2F4D60B}" type="presParOf" srcId="{685947E2-C2F8-E24E-89DF-828398CF5487}" destId="{0DA12D60-055D-134E-A9B8-2C1874310521}" srcOrd="5" destOrd="0" presId="urn:microsoft.com/office/officeart/2005/8/layout/vProcess5"/>
    <dgm:cxn modelId="{C72644ED-6DAA-1D43-B4BD-E54BFD1A067A}" type="presParOf" srcId="{685947E2-C2F8-E24E-89DF-828398CF5487}" destId="{2F5C699D-3F9D-434F-91E1-B32C7D6ABC66}" srcOrd="6" destOrd="0" presId="urn:microsoft.com/office/officeart/2005/8/layout/vProcess5"/>
    <dgm:cxn modelId="{3D72C375-B561-AE45-8C50-31C55095BA39}" type="presParOf" srcId="{685947E2-C2F8-E24E-89DF-828398CF5487}" destId="{3C07E660-A072-104F-AC32-161675AA93BE}" srcOrd="7" destOrd="0" presId="urn:microsoft.com/office/officeart/2005/8/layout/vProcess5"/>
    <dgm:cxn modelId="{591C0E87-7212-A84F-A5B2-55CA61FE70B9}" type="presParOf" srcId="{685947E2-C2F8-E24E-89DF-828398CF5487}" destId="{DDAF628B-B27C-9042-B782-4B961C17FE7A}" srcOrd="8" destOrd="0" presId="urn:microsoft.com/office/officeart/2005/8/layout/vProcess5"/>
    <dgm:cxn modelId="{5D9C0536-D0ED-6348-B544-9F2CDEF48397}" type="presParOf" srcId="{685947E2-C2F8-E24E-89DF-828398CF5487}" destId="{13A2342E-9122-3F47-869A-05A40BA61398}" srcOrd="9" destOrd="0" presId="urn:microsoft.com/office/officeart/2005/8/layout/vProcess5"/>
    <dgm:cxn modelId="{032F2520-9B29-0544-825C-FB26F015A8A4}" type="presParOf" srcId="{685947E2-C2F8-E24E-89DF-828398CF5487}" destId="{CC0FF26E-5EBA-AD41-8941-D2614A367BF9}" srcOrd="10" destOrd="0" presId="urn:microsoft.com/office/officeart/2005/8/layout/vProcess5"/>
    <dgm:cxn modelId="{3D9762D7-4288-0C4A-96D3-0E2AF914BFAE}" type="presParOf" srcId="{685947E2-C2F8-E24E-89DF-828398CF5487}" destId="{5D3A2110-DB2F-8E4E-9652-4C558ED19448}"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9620D-0143-1E4A-8608-746317871EDB}">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selection</a:t>
          </a:r>
          <a:r>
            <a:rPr lang="it-IT" sz="3300" kern="1200" dirty="0" smtClean="0"/>
            <a:t> on the NCBI site</a:t>
          </a:r>
          <a:endParaRPr lang="en-US" sz="3300" kern="1200" dirty="0"/>
        </a:p>
      </dsp:txBody>
      <dsp:txXfrm>
        <a:off x="35968" y="35968"/>
        <a:ext cx="6850257" cy="1156108"/>
      </dsp:txXfrm>
    </dsp:sp>
    <dsp:sp modelId="{496B6D96-46F9-8849-AC34-B24482627D1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alignment</a:t>
          </a:r>
          <a:r>
            <a:rPr lang="it-IT" sz="3300" kern="1200" dirty="0" smtClean="0"/>
            <a:t> </a:t>
          </a:r>
          <a:r>
            <a:rPr lang="it-IT" sz="3300" kern="1200" dirty="0" err="1" smtClean="0"/>
            <a:t>using</a:t>
          </a:r>
          <a:r>
            <a:rPr lang="it-IT" sz="3300" kern="1200" dirty="0" smtClean="0"/>
            <a:t> the </a:t>
          </a:r>
          <a:r>
            <a:rPr lang="it-IT" sz="3300" kern="1200" dirty="0" err="1" smtClean="0"/>
            <a:t>tool</a:t>
          </a:r>
          <a:r>
            <a:rPr lang="it-IT" sz="3300" kern="1200" dirty="0" smtClean="0"/>
            <a:t> </a:t>
          </a:r>
          <a:r>
            <a:rPr lang="it-IT" sz="3300" kern="1200" dirty="0" err="1" smtClean="0"/>
            <a:t>Clustal</a:t>
          </a:r>
          <a:r>
            <a:rPr lang="el-GR" sz="3300" kern="1200" dirty="0" smtClean="0"/>
            <a:t>Ω</a:t>
          </a:r>
          <a:endParaRPr lang="en-US" sz="3300" kern="1200" dirty="0"/>
        </a:p>
      </dsp:txBody>
      <dsp:txXfrm>
        <a:off x="757327" y="1468686"/>
        <a:ext cx="6583888" cy="1156108"/>
      </dsp:txXfrm>
    </dsp:sp>
    <dsp:sp modelId="{A9679CB7-9A45-E142-BD24-FF3350DC8672}">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comparison</a:t>
          </a:r>
          <a:r>
            <a:rPr lang="it-IT" sz="3300" kern="1200" dirty="0" smtClean="0"/>
            <a:t> and </a:t>
          </a:r>
          <a:r>
            <a:rPr lang="it-IT" sz="3300" kern="1200" dirty="0" err="1" smtClean="0"/>
            <a:t>mutations</a:t>
          </a:r>
          <a:r>
            <a:rPr lang="it-IT" sz="3300" kern="1200" dirty="0" smtClean="0"/>
            <a:t> </a:t>
          </a:r>
          <a:r>
            <a:rPr lang="it-IT" sz="3300" kern="1200" dirty="0" err="1" smtClean="0"/>
            <a:t>count</a:t>
          </a:r>
          <a:endParaRPr lang="en-US" sz="3300" kern="1200" dirty="0"/>
        </a:p>
      </dsp:txBody>
      <dsp:txXfrm>
        <a:off x="1478687" y="2901405"/>
        <a:ext cx="6583888" cy="1156108"/>
      </dsp:txXfrm>
    </dsp:sp>
    <dsp:sp modelId="{F92EA716-69A6-6740-BA53-EA1EDA46E999}">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556785" y="931267"/>
        <a:ext cx="439026" cy="600667"/>
      </dsp:txXfrm>
    </dsp:sp>
    <dsp:sp modelId="{73746F15-01FE-6349-96A5-09493BE3BB47}">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78145"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F6C1-327A-7645-9950-7011FA4C6C08}">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selection</a:t>
          </a:r>
          <a:r>
            <a:rPr lang="it-IT" sz="2400" kern="1200" dirty="0" smtClean="0"/>
            <a:t> on the NCBI site</a:t>
          </a:r>
          <a:endParaRPr lang="en-US" sz="2400" kern="1200" dirty="0"/>
        </a:p>
      </dsp:txBody>
      <dsp:txXfrm>
        <a:off x="26377" y="26377"/>
        <a:ext cx="6646626" cy="847812"/>
      </dsp:txXfrm>
    </dsp:sp>
    <dsp:sp modelId="{E6319F86-8BE7-A041-89FC-2A2AEC12181B}">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alignment</a:t>
          </a:r>
          <a:r>
            <a:rPr lang="it-IT" sz="2400" kern="1200" dirty="0" smtClean="0"/>
            <a:t> </a:t>
          </a:r>
          <a:r>
            <a:rPr lang="it-IT" sz="2400" kern="1200" dirty="0" err="1" smtClean="0"/>
            <a:t>using</a:t>
          </a:r>
          <a:r>
            <a:rPr lang="it-IT" sz="2400" kern="1200" dirty="0" smtClean="0"/>
            <a:t> the </a:t>
          </a:r>
          <a:r>
            <a:rPr lang="it-IT" sz="2400" kern="1200" dirty="0" err="1" smtClean="0"/>
            <a:t>tool</a:t>
          </a:r>
          <a:r>
            <a:rPr lang="it-IT" sz="2400" kern="1200" dirty="0" smtClean="0"/>
            <a:t> </a:t>
          </a:r>
          <a:r>
            <a:rPr lang="it-IT" sz="2400" kern="1200" dirty="0" err="1" smtClean="0"/>
            <a:t>Clustal</a:t>
          </a:r>
          <a:r>
            <a:rPr lang="el-GR" sz="2400" kern="1200" dirty="0" smtClean="0"/>
            <a:t>Ω</a:t>
          </a:r>
          <a:endParaRPr lang="en-US" sz="2400" kern="1200" dirty="0"/>
        </a:p>
      </dsp:txBody>
      <dsp:txXfrm>
        <a:off x="670791" y="1090682"/>
        <a:ext cx="6411969" cy="847812"/>
      </dsp:txXfrm>
    </dsp:sp>
    <dsp:sp modelId="{F95805FA-E380-2842-A87D-4F4662F6EC6C}">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NJTree construction</a:t>
          </a:r>
          <a:endParaRPr lang="en-US" sz="2400" kern="1200"/>
        </a:p>
      </dsp:txBody>
      <dsp:txXfrm>
        <a:off x="1305588" y="2154987"/>
        <a:ext cx="6421587" cy="847812"/>
      </dsp:txXfrm>
    </dsp:sp>
    <dsp:sp modelId="{B2E6D2CA-3B8B-974D-9856-97FFC482A0D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UPGMATree construction</a:t>
          </a:r>
          <a:endParaRPr lang="en-US" sz="2400" kern="1200"/>
        </a:p>
      </dsp:txBody>
      <dsp:txXfrm>
        <a:off x="1950003" y="3219292"/>
        <a:ext cx="6411969" cy="847812"/>
      </dsp:txXfrm>
    </dsp:sp>
    <dsp:sp modelId="{0DA12D60-055D-134E-A9B8-2C1874310521}">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240846" y="689751"/>
        <a:ext cx="321951" cy="440489"/>
      </dsp:txXfrm>
    </dsp:sp>
    <dsp:sp modelId="{2F5C699D-3F9D-434F-91E1-B32C7D6ABC66}">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885261" y="1754057"/>
        <a:ext cx="321951" cy="440489"/>
      </dsp:txXfrm>
    </dsp:sp>
    <dsp:sp modelId="{3C07E660-A072-104F-AC32-161675AA93BE}">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90FF0-C6E6-E642-A464-C856549EE6E0}" type="datetimeFigureOut">
              <a:rPr lang="it-IT" smtClean="0"/>
              <a:pPr/>
              <a:t>07/09/2021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43573-E699-5A44-8C3E-196A2F90C5DC}" type="slidenum">
              <a:rPr lang="it-IT" smtClean="0"/>
              <a:pPr/>
              <a:t>‹N›</a:t>
            </a:fld>
            <a:endParaRPr lang="it-IT"/>
          </a:p>
        </p:txBody>
      </p:sp>
    </p:spTree>
    <p:extLst>
      <p:ext uri="{BB962C8B-B14F-4D97-AF65-F5344CB8AC3E}">
        <p14:creationId xmlns:p14="http://schemas.microsoft.com/office/powerpoint/2010/main" xmlns="" val="35792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98543573-E699-5A44-8C3E-196A2F90C5DC}" type="slidenum">
              <a:rPr lang="it-IT" smtClean="0"/>
              <a:pPr/>
              <a:t>9</a:t>
            </a:fld>
            <a:endParaRPr lang="it-IT"/>
          </a:p>
        </p:txBody>
      </p:sp>
    </p:spTree>
    <p:extLst>
      <p:ext uri="{BB962C8B-B14F-4D97-AF65-F5344CB8AC3E}">
        <p14:creationId xmlns:p14="http://schemas.microsoft.com/office/powerpoint/2010/main" xmlns="" val="27277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1536A8D-B074-B845-9FAA-A3D2289A12B3}"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1B7F390-F908-FB48-B0CB-8D33EA75D3B2}"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D302E2D-C27E-1C4C-994A-3DA7551676AE}"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F5F31FF-7CE0-3449-B8E6-CB32FEB9C3EA}"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02D599-6467-2641-B882-E9B9BAEFF381}"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7970EC2-D144-064A-918C-49D0F95F06EA}"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CC65DA1-539B-464C-A789-0B9823B8296B}"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E8C882-BDB3-C14B-A6C8-2F7C2C5294B8}"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5BEFCD-A7FB-2B43-A688-67BCB172F232}"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D49BFB-9EDE-2145-9A35-714D07AA1C7E}"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9EEAC53-F2FE-9C4E-9E70-E8DAF9FD1E70}"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2780DB-25B6-D341-8238-C31D04EBA257}" type="datetime1">
              <a:rPr lang="it-IT" smtClean="0"/>
              <a:pPr/>
              <a:t>07/09/2021</a:t>
            </a:fld>
            <a:endParaRPr lang="en-US" dirty="0"/>
          </a:p>
        </p:txBody>
      </p:sp>
      <p:sp>
        <p:nvSpPr>
          <p:cNvPr id="8" name="Footer Placeholder 7"/>
          <p:cNvSpPr>
            <a:spLocks noGrp="1"/>
          </p:cNvSpPr>
          <p:nvPr>
            <p:ph type="ftr" sz="quarter" idx="11"/>
          </p:nvPr>
        </p:nvSpPr>
        <p:spPr/>
        <p:txBody>
          <a:bodyPr/>
          <a:lstStyle/>
          <a:p>
            <a:r>
              <a:rPr lang="en-US"/>
              <a:t>BioInformatics 2020/2021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92E54A4-0783-BB45-9B6F-F97A7CE3856E}" type="datetime1">
              <a:rPr lang="it-IT" smtClean="0"/>
              <a:pPr/>
              <a:t>07/09/2021</a:t>
            </a:fld>
            <a:endParaRPr lang="en-US" dirty="0"/>
          </a:p>
        </p:txBody>
      </p:sp>
      <p:sp>
        <p:nvSpPr>
          <p:cNvPr id="4" name="Footer Placeholder 3"/>
          <p:cNvSpPr>
            <a:spLocks noGrp="1"/>
          </p:cNvSpPr>
          <p:nvPr>
            <p:ph type="ftr" sz="quarter" idx="11"/>
          </p:nvPr>
        </p:nvSpPr>
        <p:spPr/>
        <p:txBody>
          <a:bodyPr/>
          <a:lstStyle/>
          <a:p>
            <a:r>
              <a:rPr lang="en-US"/>
              <a:t>BioInformatics 2020/2021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536A-0028-3D45-8ACF-0832BEAEC5F1}" type="datetime1">
              <a:rPr lang="it-IT" smtClean="0"/>
              <a:pPr/>
              <a:t>07/09/2021</a:t>
            </a:fld>
            <a:endParaRPr lang="en-US" dirty="0"/>
          </a:p>
        </p:txBody>
      </p:sp>
      <p:sp>
        <p:nvSpPr>
          <p:cNvPr id="3" name="Footer Placeholder 2"/>
          <p:cNvSpPr>
            <a:spLocks noGrp="1"/>
          </p:cNvSpPr>
          <p:nvPr>
            <p:ph type="ftr" sz="quarter" idx="11"/>
          </p:nvPr>
        </p:nvSpPr>
        <p:spPr/>
        <p:txBody>
          <a:bodyPr/>
          <a:lstStyle/>
          <a:p>
            <a:r>
              <a:rPr lang="en-US"/>
              <a:t>BioInformatics 2020/2021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D75B836-D331-0E49-87DF-22515FB4FB16}"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FF1FE5D-7A52-1C41-9DDD-7F8E176A9DC6}"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71FD31-87AF-724B-A87E-B2CA5177D7DA}" type="datetime1">
              <a:rPr lang="it-IT" smtClean="0"/>
              <a:pPr/>
              <a:t>07/09/2021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BioInformatics 2020/2021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cbi.nlm.nih.gov/labs/virus/vss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lustal.org/omega/"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xmlns=""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7177" y="3681417"/>
            <a:ext cx="476355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xmlns=""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xmlns=""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80731" y="-8467"/>
            <a:ext cx="258855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xmlns=""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xmlns=""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11790" y="-8467"/>
            <a:ext cx="285432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xmlns=""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48957" y="3589871"/>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a16="http://schemas.microsoft.com/office/drawing/2014/main" xmlns=""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1629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xmlns="" id="{41E39AAA-84F0-574A-AAED-DB0E69339B75}"/>
              </a:ext>
            </a:extLst>
          </p:cNvPr>
          <p:cNvSpPr>
            <a:spLocks noGrp="1"/>
          </p:cNvSpPr>
          <p:nvPr>
            <p:ph type="ctrTitle"/>
          </p:nvPr>
        </p:nvSpPr>
        <p:spPr>
          <a:xfrm>
            <a:off x="4419139" y="198329"/>
            <a:ext cx="6960759" cy="2849671"/>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pPr algn="l"/>
            <a:r>
              <a:rPr lang="it-IT" sz="6000" dirty="0">
                <a:solidFill>
                  <a:schemeClr val="tx1"/>
                </a:solidFill>
              </a:rPr>
              <a:t>Coronavirus’ </a:t>
            </a:r>
            <a:r>
              <a:rPr lang="it-IT" sz="6000" dirty="0" err="1">
                <a:solidFill>
                  <a:schemeClr val="tx1"/>
                </a:solidFill>
              </a:rPr>
              <a:t>Study</a:t>
            </a:r>
            <a:endParaRPr lang="it-IT" sz="6000" dirty="0">
              <a:solidFill>
                <a:schemeClr val="tx1"/>
              </a:solidFill>
            </a:endParaRPr>
          </a:p>
        </p:txBody>
      </p:sp>
      <p:sp>
        <p:nvSpPr>
          <p:cNvPr id="3" name="Sottotitolo 2">
            <a:extLst>
              <a:ext uri="{FF2B5EF4-FFF2-40B4-BE49-F238E27FC236}">
                <a16:creationId xmlns:a16="http://schemas.microsoft.com/office/drawing/2014/main" xmlns="" id="{B1ADB9C9-3D30-F44D-BDC9-A4A75AD5A672}"/>
              </a:ext>
            </a:extLst>
          </p:cNvPr>
          <p:cNvSpPr>
            <a:spLocks noGrp="1"/>
          </p:cNvSpPr>
          <p:nvPr>
            <p:ph type="subTitle" idx="1"/>
          </p:nvPr>
        </p:nvSpPr>
        <p:spPr>
          <a:xfrm>
            <a:off x="4695250" y="3870546"/>
            <a:ext cx="6112077" cy="1955236"/>
          </a:xfrm>
        </p:spPr>
        <p:txBody>
          <a:bodyPr>
            <a:noAutofit/>
          </a:bodyPr>
          <a:lstStyle/>
          <a:p>
            <a:pPr>
              <a:lnSpc>
                <a:spcPct val="90000"/>
              </a:lnSpc>
            </a:pPr>
            <a:r>
              <a:rPr lang="it-IT" sz="2000" dirty="0" err="1">
                <a:solidFill>
                  <a:schemeClr val="bg1"/>
                </a:solidFill>
              </a:rPr>
              <a:t>BioInformatics</a:t>
            </a:r>
            <a:r>
              <a:rPr lang="it-IT" sz="2000" dirty="0">
                <a:solidFill>
                  <a:schemeClr val="bg1"/>
                </a:solidFill>
              </a:rPr>
              <a:t> Project</a:t>
            </a:r>
          </a:p>
          <a:p>
            <a:pPr>
              <a:lnSpc>
                <a:spcPct val="90000"/>
              </a:lnSpc>
            </a:pPr>
            <a:r>
              <a:rPr lang="it-IT" sz="2000" dirty="0" err="1">
                <a:solidFill>
                  <a:schemeClr val="bg1"/>
                </a:solidFill>
              </a:rPr>
              <a:t>Members</a:t>
            </a:r>
            <a:r>
              <a:rPr lang="it-IT" sz="2000" dirty="0">
                <a:solidFill>
                  <a:schemeClr val="bg1"/>
                </a:solidFill>
              </a:rPr>
              <a:t>:</a:t>
            </a:r>
          </a:p>
        </p:txBody>
      </p:sp>
      <p:graphicFrame>
        <p:nvGraphicFramePr>
          <p:cNvPr id="14" name="Tabella 13"/>
          <p:cNvGraphicFramePr>
            <a:graphicFrameLocks noGrp="1"/>
          </p:cNvGraphicFramePr>
          <p:nvPr/>
        </p:nvGraphicFramePr>
        <p:xfrm>
          <a:off x="6134842" y="4761186"/>
          <a:ext cx="4672485" cy="1483360"/>
        </p:xfrm>
        <a:graphic>
          <a:graphicData uri="http://schemas.openxmlformats.org/drawingml/2006/table">
            <a:tbl>
              <a:tblPr firstRow="1" bandRow="1">
                <a:tableStyleId>{5C22544A-7EE6-4342-B048-85BDC9FD1C3A}</a:tableStyleId>
              </a:tblPr>
              <a:tblGrid>
                <a:gridCol w="1557495">
                  <a:extLst>
                    <a:ext uri="{9D8B030D-6E8A-4147-A177-3AD203B41FA5}">
                      <a16:colId xmlns:a16="http://schemas.microsoft.com/office/drawing/2014/main" xmlns="" val="20000"/>
                    </a:ext>
                  </a:extLst>
                </a:gridCol>
                <a:gridCol w="1637379">
                  <a:extLst>
                    <a:ext uri="{9D8B030D-6E8A-4147-A177-3AD203B41FA5}">
                      <a16:colId xmlns:a16="http://schemas.microsoft.com/office/drawing/2014/main" xmlns="" val="20001"/>
                    </a:ext>
                  </a:extLst>
                </a:gridCol>
                <a:gridCol w="1477611">
                  <a:extLst>
                    <a:ext uri="{9D8B030D-6E8A-4147-A177-3AD203B41FA5}">
                      <a16:colId xmlns:a16="http://schemas.microsoft.com/office/drawing/2014/main" xmlns="" val="20002"/>
                    </a:ext>
                  </a:extLst>
                </a:gridCol>
              </a:tblGrid>
              <a:tr h="370840">
                <a:tc>
                  <a:txBody>
                    <a:bodyPr/>
                    <a:lstStyle/>
                    <a:p>
                      <a:pPr algn="ctr"/>
                      <a:r>
                        <a:rPr lang="it-IT" dirty="0"/>
                        <a:t>Nome </a:t>
                      </a:r>
                    </a:p>
                  </a:txBody>
                  <a:tcPr/>
                </a:tc>
                <a:tc>
                  <a:txBody>
                    <a:bodyPr/>
                    <a:lstStyle/>
                    <a:p>
                      <a:pPr algn="ctr"/>
                      <a:r>
                        <a:rPr lang="it-IT" dirty="0"/>
                        <a:t>Cognome </a:t>
                      </a:r>
                    </a:p>
                  </a:txBody>
                  <a:tcPr/>
                </a:tc>
                <a:tc>
                  <a:txBody>
                    <a:bodyPr/>
                    <a:lstStyle/>
                    <a:p>
                      <a:pPr algn="ctr"/>
                      <a:r>
                        <a:rPr lang="it-IT" dirty="0"/>
                        <a:t>Matricola</a:t>
                      </a:r>
                    </a:p>
                  </a:txBody>
                  <a:tcPr/>
                </a:tc>
                <a:extLst>
                  <a:ext uri="{0D108BD9-81ED-4DB2-BD59-A6C34878D82A}">
                    <a16:rowId xmlns:a16="http://schemas.microsoft.com/office/drawing/2014/main" xmlns="" val="10000"/>
                  </a:ext>
                </a:extLst>
              </a:tr>
              <a:tr h="370840">
                <a:tc>
                  <a:txBody>
                    <a:bodyPr/>
                    <a:lstStyle/>
                    <a:p>
                      <a:r>
                        <a:rPr lang="it-IT" dirty="0"/>
                        <a:t>Alessandro </a:t>
                      </a:r>
                    </a:p>
                  </a:txBody>
                  <a:tcPr/>
                </a:tc>
                <a:tc>
                  <a:txBody>
                    <a:bodyPr/>
                    <a:lstStyle/>
                    <a:p>
                      <a:r>
                        <a:rPr lang="it-IT" dirty="0"/>
                        <a:t>Pio</a:t>
                      </a:r>
                    </a:p>
                  </a:txBody>
                  <a:tcPr/>
                </a:tc>
                <a:tc>
                  <a:txBody>
                    <a:bodyPr/>
                    <a:lstStyle/>
                    <a:p>
                      <a:pPr algn="ctr"/>
                      <a:r>
                        <a:rPr lang="it-IT" dirty="0"/>
                        <a:t>261764</a:t>
                      </a:r>
                    </a:p>
                  </a:txBody>
                  <a:tcPr/>
                </a:tc>
                <a:extLst>
                  <a:ext uri="{0D108BD9-81ED-4DB2-BD59-A6C34878D82A}">
                    <a16:rowId xmlns:a16="http://schemas.microsoft.com/office/drawing/2014/main" xmlns="" val="10001"/>
                  </a:ext>
                </a:extLst>
              </a:tr>
              <a:tr h="370840">
                <a:tc>
                  <a:txBody>
                    <a:bodyPr/>
                    <a:lstStyle/>
                    <a:p>
                      <a:r>
                        <a:rPr lang="it-IT" dirty="0"/>
                        <a:t>Lorenzo</a:t>
                      </a:r>
                    </a:p>
                  </a:txBody>
                  <a:tcPr/>
                </a:tc>
                <a:tc>
                  <a:txBody>
                    <a:bodyPr/>
                    <a:lstStyle/>
                    <a:p>
                      <a:r>
                        <a:rPr lang="it-IT" dirty="0" err="1"/>
                        <a:t>Tucceri</a:t>
                      </a:r>
                      <a:r>
                        <a:rPr lang="it-IT" baseline="0" dirty="0"/>
                        <a:t> </a:t>
                      </a:r>
                      <a:r>
                        <a:rPr lang="it-IT" baseline="0" dirty="0" err="1"/>
                        <a:t>Cimini</a:t>
                      </a:r>
                      <a:endParaRPr lang="it-IT" dirty="0"/>
                    </a:p>
                  </a:txBody>
                  <a:tcPr/>
                </a:tc>
                <a:tc>
                  <a:txBody>
                    <a:bodyPr/>
                    <a:lstStyle/>
                    <a:p>
                      <a:pPr algn="ctr"/>
                      <a:r>
                        <a:rPr lang="it-IT" dirty="0"/>
                        <a:t>259039</a:t>
                      </a:r>
                    </a:p>
                  </a:txBody>
                  <a:tcPr/>
                </a:tc>
                <a:extLst>
                  <a:ext uri="{0D108BD9-81ED-4DB2-BD59-A6C34878D82A}">
                    <a16:rowId xmlns:a16="http://schemas.microsoft.com/office/drawing/2014/main" xmlns="" val="10002"/>
                  </a:ext>
                </a:extLst>
              </a:tr>
              <a:tr h="370840">
                <a:tc>
                  <a:txBody>
                    <a:bodyPr/>
                    <a:lstStyle/>
                    <a:p>
                      <a:r>
                        <a:rPr lang="it-IT" dirty="0"/>
                        <a:t>Lorenzo </a:t>
                      </a:r>
                    </a:p>
                  </a:txBody>
                  <a:tcPr/>
                </a:tc>
                <a:tc>
                  <a:txBody>
                    <a:bodyPr/>
                    <a:lstStyle/>
                    <a:p>
                      <a:r>
                        <a:rPr lang="it-IT" dirty="0"/>
                        <a:t>Negro</a:t>
                      </a:r>
                    </a:p>
                  </a:txBody>
                  <a:tcPr/>
                </a:tc>
                <a:tc>
                  <a:txBody>
                    <a:bodyPr/>
                    <a:lstStyle/>
                    <a:p>
                      <a:pPr algn="ctr"/>
                      <a:r>
                        <a:rPr lang="it-IT" dirty="0"/>
                        <a:t>261144</a:t>
                      </a:r>
                    </a:p>
                  </a:txBody>
                  <a:tcPr/>
                </a:tc>
                <a:extLst>
                  <a:ext uri="{0D108BD9-81ED-4DB2-BD59-A6C34878D82A}">
                    <a16:rowId xmlns:a16="http://schemas.microsoft.com/office/drawing/2014/main" xmlns="" val="10003"/>
                  </a:ext>
                </a:extLst>
              </a:tr>
            </a:tbl>
          </a:graphicData>
        </a:graphic>
      </p:graphicFrame>
      <p:sp>
        <p:nvSpPr>
          <p:cNvPr id="19" name="CasellaDiTesto 18"/>
          <p:cNvSpPr txBox="1"/>
          <p:nvPr/>
        </p:nvSpPr>
        <p:spPr>
          <a:xfrm>
            <a:off x="8510801" y="180622"/>
            <a:ext cx="2296526" cy="369332"/>
          </a:xfrm>
          <a:prstGeom prst="rect">
            <a:avLst/>
          </a:prstGeom>
          <a:noFill/>
        </p:spPr>
        <p:txBody>
          <a:bodyPr wrap="square" rtlCol="0">
            <a:spAutoFit/>
          </a:bodyPr>
          <a:lstStyle/>
          <a:p>
            <a:r>
              <a:rPr lang="it-IT" dirty="0">
                <a:solidFill>
                  <a:schemeClr val="accent2">
                    <a:lumMod val="20000"/>
                    <a:lumOff val="80000"/>
                  </a:schemeClr>
                </a:solidFill>
              </a:rPr>
              <a:t>L’Aquila 07/</a:t>
            </a:r>
            <a:r>
              <a:rPr lang="it-IT" dirty="0" err="1">
                <a:solidFill>
                  <a:schemeClr val="accent2">
                    <a:lumMod val="20000"/>
                    <a:lumOff val="80000"/>
                  </a:schemeClr>
                </a:solidFill>
              </a:rPr>
              <a:t>07</a:t>
            </a:r>
            <a:r>
              <a:rPr lang="it-IT" dirty="0">
                <a:solidFill>
                  <a:schemeClr val="accent2">
                    <a:lumMod val="20000"/>
                    <a:lumOff val="80000"/>
                  </a:schemeClr>
                </a:solidFill>
              </a:rPr>
              <a:t>/2021</a:t>
            </a:r>
          </a:p>
        </p:txBody>
      </p:sp>
    </p:spTree>
    <p:extLst>
      <p:ext uri="{BB962C8B-B14F-4D97-AF65-F5344CB8AC3E}">
        <p14:creationId xmlns:p14="http://schemas.microsoft.com/office/powerpoint/2010/main" xmlns="" val="26093283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D73ED45-EE62-2B45-A9C7-B03EA7337517}"/>
              </a:ext>
            </a:extLst>
          </p:cNvPr>
          <p:cNvSpPr>
            <a:spLocks noGrp="1"/>
          </p:cNvSpPr>
          <p:nvPr>
            <p:ph type="title"/>
          </p:nvPr>
        </p:nvSpPr>
        <p:spPr/>
        <p:txBody>
          <a:bodyPr/>
          <a:lstStyle/>
          <a:p>
            <a:r>
              <a:rPr lang="it-IT" dirty="0" err="1"/>
              <a:t>Phylogenic</a:t>
            </a:r>
            <a:r>
              <a:rPr lang="it-IT" dirty="0"/>
              <a:t> </a:t>
            </a:r>
            <a:r>
              <a:rPr lang="it-IT" dirty="0" err="1"/>
              <a:t>Analysis</a:t>
            </a:r>
            <a:r>
              <a:rPr lang="it-IT" dirty="0"/>
              <a:t> Project </a:t>
            </a:r>
          </a:p>
        </p:txBody>
      </p:sp>
      <p:sp>
        <p:nvSpPr>
          <p:cNvPr id="3" name="Segnaposto contenuto 2">
            <a:extLst>
              <a:ext uri="{FF2B5EF4-FFF2-40B4-BE49-F238E27FC236}">
                <a16:creationId xmlns:a16="http://schemas.microsoft.com/office/drawing/2014/main" xmlns="" id="{5C459D56-CFA5-A34E-BAA3-821926BBFA27}"/>
              </a:ext>
            </a:extLst>
          </p:cNvPr>
          <p:cNvSpPr>
            <a:spLocks noGrp="1"/>
          </p:cNvSpPr>
          <p:nvPr>
            <p:ph idx="1"/>
          </p:nvPr>
        </p:nvSpPr>
        <p:spPr/>
        <p:txBody>
          <a:bodyPr>
            <a:normAutofit/>
          </a:bodyPr>
          <a:lstStyle/>
          <a:p>
            <a:pPr marL="0" indent="0">
              <a:buNone/>
            </a:pPr>
            <a:r>
              <a:rPr lang="en-US" sz="2800" dirty="0"/>
              <a:t>Implement a pipeline or a software that makes a </a:t>
            </a:r>
            <a:r>
              <a:rPr lang="en-US" sz="2800" dirty="0" err="1"/>
              <a:t>phylogenetic</a:t>
            </a:r>
            <a:r>
              <a:rPr lang="en-US" sz="2800" dirty="0"/>
              <a:t> analysis considering the sar-cov-2 genome of the bat with two human strains.</a:t>
            </a:r>
            <a:endParaRPr lang="it-IT" sz="2800" dirty="0"/>
          </a:p>
        </p:txBody>
      </p:sp>
      <p:sp>
        <p:nvSpPr>
          <p:cNvPr id="4" name="Segnaposto piè di pagina 3">
            <a:extLst>
              <a:ext uri="{FF2B5EF4-FFF2-40B4-BE49-F238E27FC236}">
                <a16:creationId xmlns:a16="http://schemas.microsoft.com/office/drawing/2014/main" xmlns="" id="{6E618D9A-A5E7-E24A-8FBE-3F9AACD590F1}"/>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xmlns="" id="{59FB03DF-1FB5-4B4E-AD52-6A1E62DD8A1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xmlns="" val="325894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82A13A88-1286-4840-B73B-ED4798520CDB}"/>
              </a:ext>
            </a:extLst>
          </p:cNvPr>
          <p:cNvSpPr>
            <a:spLocks noGrp="1"/>
          </p:cNvSpPr>
          <p:nvPr>
            <p:ph type="title"/>
          </p:nvPr>
        </p:nvSpPr>
        <p:spPr>
          <a:xfrm>
            <a:off x="1286933" y="609600"/>
            <a:ext cx="10197494" cy="1099457"/>
          </a:xfrm>
        </p:spPr>
        <p:txBody>
          <a:bodyPr>
            <a:normAutofit/>
          </a:bodyPr>
          <a:lstStyle/>
          <a:p>
            <a:r>
              <a:rPr lang="it-IT" dirty="0"/>
              <a:t>Pipeline</a:t>
            </a:r>
          </a:p>
        </p:txBody>
      </p:sp>
      <p:sp>
        <p:nvSpPr>
          <p:cNvPr id="13" name="Isosceles Triangle 12">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piè di pagina 3">
            <a:extLst>
              <a:ext uri="{FF2B5EF4-FFF2-40B4-BE49-F238E27FC236}">
                <a16:creationId xmlns:a16="http://schemas.microsoft.com/office/drawing/2014/main" xmlns=""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a16="http://schemas.microsoft.com/office/drawing/2014/main" xmlns=""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sp>
        <p:nvSpPr>
          <p:cNvPr id="15" name="Isosceles Triangle 14">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Segnaposto contenuto 2">
            <a:extLst>
              <a:ext uri="{FF2B5EF4-FFF2-40B4-BE49-F238E27FC236}">
                <a16:creationId xmlns:a16="http://schemas.microsoft.com/office/drawing/2014/main" xmlns="" id="{BE484F61-2836-4977-8E95-4AC9C1403161}"/>
              </a:ext>
            </a:extLst>
          </p:cNvPr>
          <p:cNvGraphicFramePr>
            <a:graphicFrameLocks noGrp="1"/>
          </p:cNvGraphicFramePr>
          <p:nvPr>
            <p:ph idx="1"/>
            <p:extLst>
              <p:ext uri="{D42A27DB-BD31-4B8C-83A1-F6EECF244321}">
                <p14:modId xmlns:p14="http://schemas.microsoft.com/office/powerpoint/2010/main" xmlns="" val="1338885174"/>
              </p:ext>
            </p:extLst>
          </p:nvPr>
        </p:nvGraphicFramePr>
        <p:xfrm>
          <a:off x="1286933" y="1837267"/>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5946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CB205BC-EE86-8741-8B53-9E26404A018B}"/>
              </a:ext>
            </a:extLst>
          </p:cNvPr>
          <p:cNvSpPr>
            <a:spLocks noGrp="1"/>
          </p:cNvSpPr>
          <p:nvPr>
            <p:ph type="title"/>
          </p:nvPr>
        </p:nvSpPr>
        <p:spPr>
          <a:xfrm>
            <a:off x="393702" y="609600"/>
            <a:ext cx="8596668" cy="1320800"/>
          </a:xfrm>
        </p:spPr>
        <p:txBody>
          <a:bodyPr/>
          <a:lstStyle/>
          <a:p>
            <a:r>
              <a:rPr lang="it-IT" dirty="0" err="1"/>
              <a:t>Phylogenetic</a:t>
            </a:r>
            <a:r>
              <a:rPr lang="it-IT" dirty="0"/>
              <a:t> </a:t>
            </a:r>
            <a:r>
              <a:rPr lang="it-IT" dirty="0" err="1"/>
              <a:t>tree</a:t>
            </a:r>
            <a:r>
              <a:rPr lang="it-IT" dirty="0"/>
              <a:t> </a:t>
            </a:r>
            <a:r>
              <a:rPr lang="it-IT" dirty="0" err="1"/>
              <a:t>construction</a:t>
            </a:r>
            <a:endParaRPr lang="it-IT" dirty="0"/>
          </a:p>
        </p:txBody>
      </p:sp>
      <p:sp>
        <p:nvSpPr>
          <p:cNvPr id="4" name="Segnaposto piè di pagina 3">
            <a:extLst>
              <a:ext uri="{FF2B5EF4-FFF2-40B4-BE49-F238E27FC236}">
                <a16:creationId xmlns:a16="http://schemas.microsoft.com/office/drawing/2014/main" xmlns="" id="{F0084FF5-373D-0A4D-8F20-B711E60CF84A}"/>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xmlns="" id="{7B615658-01AA-F748-B7D9-A620574A53E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5" name="CasellaDiTesto 14">
            <a:extLst>
              <a:ext uri="{FF2B5EF4-FFF2-40B4-BE49-F238E27FC236}">
                <a16:creationId xmlns:a16="http://schemas.microsoft.com/office/drawing/2014/main" xmlns="" id="{9886809E-F48D-7742-B073-EBFFE60B3E30}"/>
              </a:ext>
            </a:extLst>
          </p:cNvPr>
          <p:cNvSpPr txBox="1"/>
          <p:nvPr/>
        </p:nvSpPr>
        <p:spPr>
          <a:xfrm>
            <a:off x="393702" y="2505075"/>
            <a:ext cx="4283073" cy="2308324"/>
          </a:xfrm>
          <a:prstGeom prst="rect">
            <a:avLst/>
          </a:prstGeom>
          <a:noFill/>
        </p:spPr>
        <p:txBody>
          <a:bodyPr wrap="square" rtlCol="0">
            <a:spAutoFit/>
          </a:bodyPr>
          <a:lstStyle/>
          <a:p>
            <a:r>
              <a:rPr lang="it-IT" sz="2400" dirty="0" smtClean="0"/>
              <a:t>The </a:t>
            </a:r>
            <a:r>
              <a:rPr lang="it-IT" sz="2400" dirty="0" err="1" smtClean="0"/>
              <a:t>method</a:t>
            </a:r>
            <a:r>
              <a:rPr lang="it-IT" sz="2400" dirty="0" smtClean="0"/>
              <a:t> </a:t>
            </a:r>
            <a:r>
              <a:rPr lang="it-IT" sz="2400" dirty="0" err="1" smtClean="0"/>
              <a:t>has</a:t>
            </a:r>
            <a:r>
              <a:rPr lang="it-IT" sz="2400" dirty="0" smtClean="0"/>
              <a:t> an </a:t>
            </a:r>
            <a:r>
              <a:rPr lang="it-IT" sz="2400" dirty="0"/>
              <a:t>input of </a:t>
            </a:r>
            <a:r>
              <a:rPr lang="it-IT" sz="2400" dirty="0" err="1" smtClean="0"/>
              <a:t>aligned</a:t>
            </a:r>
            <a:r>
              <a:rPr lang="it-IT" sz="2400" dirty="0" smtClean="0"/>
              <a:t> </a:t>
            </a:r>
            <a:r>
              <a:rPr lang="it-IT" sz="2400" dirty="0" err="1" smtClean="0"/>
              <a:t>sequences</a:t>
            </a:r>
            <a:r>
              <a:rPr lang="it-IT" sz="2400" dirty="0" smtClean="0"/>
              <a:t>. Using the </a:t>
            </a:r>
            <a:r>
              <a:rPr lang="it-IT" sz="2400" dirty="0" err="1" smtClean="0"/>
              <a:t>class</a:t>
            </a:r>
            <a:r>
              <a:rPr lang="it-IT" sz="2400" dirty="0" smtClean="0"/>
              <a:t> </a:t>
            </a:r>
            <a:r>
              <a:rPr lang="it-IT" sz="2400" dirty="0" err="1">
                <a:solidFill>
                  <a:srgbClr val="C00000"/>
                </a:solidFill>
              </a:rPr>
              <a:t>DistanceCalculator</a:t>
            </a:r>
            <a:r>
              <a:rPr lang="it-IT" sz="2400" dirty="0" smtClean="0"/>
              <a:t>, </a:t>
            </a:r>
            <a:r>
              <a:rPr lang="it-IT" sz="2400" dirty="0" err="1" smtClean="0"/>
              <a:t>it</a:t>
            </a:r>
            <a:r>
              <a:rPr lang="it-IT" sz="2400" dirty="0" smtClean="0"/>
              <a:t> </a:t>
            </a:r>
            <a:r>
              <a:rPr lang="it-IT" sz="2400" dirty="0" err="1" smtClean="0"/>
              <a:t>generates</a:t>
            </a:r>
            <a:r>
              <a:rPr lang="it-IT" sz="2400" dirty="0" smtClean="0"/>
              <a:t> an </a:t>
            </a:r>
            <a:r>
              <a:rPr lang="it-IT" sz="2400" dirty="0" err="1" smtClean="0"/>
              <a:t>identity</a:t>
            </a:r>
            <a:r>
              <a:rPr lang="it-IT" sz="2400" dirty="0" smtClean="0"/>
              <a:t> </a:t>
            </a:r>
            <a:r>
              <a:rPr lang="it-IT" sz="2400" dirty="0" err="1" smtClean="0"/>
              <a:t>matrix</a:t>
            </a:r>
            <a:r>
              <a:rPr lang="it-IT" sz="2400" dirty="0" smtClean="0"/>
              <a:t>, </a:t>
            </a:r>
            <a:r>
              <a:rPr lang="it-IT" sz="2400" dirty="0" err="1" smtClean="0"/>
              <a:t>which</a:t>
            </a:r>
            <a:r>
              <a:rPr lang="it-IT" sz="2400" dirty="0" smtClean="0"/>
              <a:t> </a:t>
            </a:r>
            <a:r>
              <a:rPr lang="it-IT" sz="2400" dirty="0" err="1" smtClean="0"/>
              <a:t>is</a:t>
            </a:r>
            <a:r>
              <a:rPr lang="it-IT" sz="2400" dirty="0" smtClean="0"/>
              <a:t> </a:t>
            </a:r>
            <a:r>
              <a:rPr lang="it-IT" sz="2400" dirty="0" err="1" smtClean="0"/>
              <a:t>used</a:t>
            </a:r>
            <a:r>
              <a:rPr lang="it-IT" sz="2400" dirty="0" smtClean="0"/>
              <a:t> for building a </a:t>
            </a:r>
            <a:r>
              <a:rPr lang="it-IT" sz="2400" dirty="0" err="1"/>
              <a:t>Neighbor</a:t>
            </a:r>
            <a:r>
              <a:rPr lang="it-IT" sz="2400" dirty="0"/>
              <a:t> </a:t>
            </a:r>
            <a:r>
              <a:rPr lang="it-IT" sz="2400" dirty="0" err="1"/>
              <a:t>Joining</a:t>
            </a:r>
            <a:r>
              <a:rPr lang="it-IT" sz="2400" dirty="0"/>
              <a:t> (</a:t>
            </a:r>
            <a:r>
              <a:rPr lang="it-IT" sz="2400" dirty="0" err="1"/>
              <a:t>nj</a:t>
            </a:r>
            <a:r>
              <a:rPr lang="it-IT" sz="2400" dirty="0"/>
              <a:t>) </a:t>
            </a:r>
            <a:r>
              <a:rPr lang="it-IT" sz="2400" dirty="0" err="1"/>
              <a:t>tree</a:t>
            </a:r>
            <a:r>
              <a:rPr lang="it-IT" sz="2400" dirty="0"/>
              <a:t>.</a:t>
            </a:r>
          </a:p>
        </p:txBody>
      </p:sp>
      <p:pic>
        <p:nvPicPr>
          <p:cNvPr id="2050" name="Picture 2" descr="C:\Users\Pc\Desktop\Prova\codicep2.png"/>
          <p:cNvPicPr>
            <a:picLocks noChangeAspect="1" noChangeArrowheads="1"/>
          </p:cNvPicPr>
          <p:nvPr/>
        </p:nvPicPr>
        <p:blipFill>
          <a:blip r:embed="rId2"/>
          <a:srcRect/>
          <a:stretch>
            <a:fillRect/>
          </a:stretch>
        </p:blipFill>
        <p:spPr bwMode="auto">
          <a:xfrm>
            <a:off x="4740609" y="1341905"/>
            <a:ext cx="6951278" cy="4382620"/>
          </a:xfrm>
          <a:prstGeom prst="rect">
            <a:avLst/>
          </a:prstGeom>
          <a:noFill/>
        </p:spPr>
      </p:pic>
    </p:spTree>
    <p:extLst>
      <p:ext uri="{BB962C8B-B14F-4D97-AF65-F5344CB8AC3E}">
        <p14:creationId xmlns:p14="http://schemas.microsoft.com/office/powerpoint/2010/main" xmlns="" val="12991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F43EA38-7198-1842-8F66-2ACD781D90E4}"/>
              </a:ext>
            </a:extLst>
          </p:cNvPr>
          <p:cNvSpPr>
            <a:spLocks noGrp="1"/>
          </p:cNvSpPr>
          <p:nvPr>
            <p:ph type="title"/>
          </p:nvPr>
        </p:nvSpPr>
        <p:spPr>
          <a:xfrm>
            <a:off x="204703" y="609600"/>
            <a:ext cx="5167463" cy="1320800"/>
          </a:xfrm>
        </p:spPr>
        <p:txBody>
          <a:bodyPr/>
          <a:lstStyle/>
          <a:p>
            <a:r>
              <a:rPr lang="it-IT" dirty="0"/>
              <a:t>NJ </a:t>
            </a:r>
            <a:r>
              <a:rPr lang="it-IT" dirty="0" err="1"/>
              <a:t>Tree</a:t>
            </a:r>
            <a:endParaRPr lang="it-IT" dirty="0"/>
          </a:p>
        </p:txBody>
      </p:sp>
      <p:sp>
        <p:nvSpPr>
          <p:cNvPr id="3" name="Segnaposto contenuto 2">
            <a:extLst>
              <a:ext uri="{FF2B5EF4-FFF2-40B4-BE49-F238E27FC236}">
                <a16:creationId xmlns:a16="http://schemas.microsoft.com/office/drawing/2014/main" xmlns="" id="{17DD1FE0-26DC-EE47-93E9-758F1A82416D}"/>
              </a:ext>
            </a:extLst>
          </p:cNvPr>
          <p:cNvSpPr>
            <a:spLocks noGrp="1"/>
          </p:cNvSpPr>
          <p:nvPr>
            <p:ph idx="1"/>
          </p:nvPr>
        </p:nvSpPr>
        <p:spPr>
          <a:xfrm>
            <a:off x="0" y="1666875"/>
            <a:ext cx="4770967" cy="1498600"/>
          </a:xfrm>
        </p:spPr>
        <p:txBody>
          <a:bodyPr>
            <a:noAutofit/>
          </a:bodyPr>
          <a:lstStyle/>
          <a:p>
            <a:pPr marL="0" indent="0">
              <a:buNone/>
            </a:pPr>
            <a:r>
              <a:rPr lang="it-IT" sz="2000" dirty="0" smtClean="0"/>
              <a:t>The </a:t>
            </a:r>
            <a:r>
              <a:rPr lang="it-IT" sz="2000" dirty="0" err="1" smtClean="0"/>
              <a:t>neighbor</a:t>
            </a:r>
            <a:r>
              <a:rPr lang="it-IT" sz="2000" dirty="0" smtClean="0"/>
              <a:t> </a:t>
            </a:r>
            <a:r>
              <a:rPr lang="it-IT" sz="2000" dirty="0"/>
              <a:t>join </a:t>
            </a:r>
            <a:r>
              <a:rPr lang="it-IT" sz="2000" dirty="0" err="1" smtClean="0"/>
              <a:t>is</a:t>
            </a:r>
            <a:r>
              <a:rPr lang="it-IT" sz="2000" dirty="0" smtClean="0"/>
              <a:t> a </a:t>
            </a:r>
            <a:r>
              <a:rPr lang="it-IT" sz="2000" dirty="0" err="1" smtClean="0"/>
              <a:t>clustering</a:t>
            </a:r>
            <a:r>
              <a:rPr lang="it-IT" sz="2000" dirty="0" smtClean="0"/>
              <a:t> bottom-up </a:t>
            </a:r>
            <a:r>
              <a:rPr lang="it-IT" sz="2000" dirty="0" err="1" smtClean="0"/>
              <a:t>method</a:t>
            </a:r>
            <a:r>
              <a:rPr lang="it-IT" sz="2000" dirty="0" smtClean="0"/>
              <a:t> for building </a:t>
            </a:r>
            <a:r>
              <a:rPr lang="en-US" sz="2000" dirty="0"/>
              <a:t>phylogenetic </a:t>
            </a:r>
            <a:r>
              <a:rPr lang="en-US" sz="2000" dirty="0" smtClean="0"/>
              <a:t>trees. It’s used for trees based on DNA sequences or on </a:t>
            </a:r>
            <a:r>
              <a:rPr lang="sv-SE" sz="2000" dirty="0" smtClean="0"/>
              <a:t>protein </a:t>
            </a:r>
            <a:r>
              <a:rPr lang="sv-SE" sz="2000" dirty="0" err="1" smtClean="0"/>
              <a:t>sequences</a:t>
            </a:r>
            <a:r>
              <a:rPr lang="sv-SE" sz="2000" dirty="0" smtClean="0"/>
              <a:t>.</a:t>
            </a:r>
            <a:endParaRPr lang="en-US" sz="2000" dirty="0" smtClean="0"/>
          </a:p>
          <a:p>
            <a:pPr marL="0" indent="0">
              <a:buNone/>
            </a:pPr>
            <a:r>
              <a:rPr lang="it-IT" sz="2000" dirty="0" smtClean="0"/>
              <a:t>The </a:t>
            </a:r>
            <a:r>
              <a:rPr lang="it-IT" sz="2000" dirty="0" err="1" smtClean="0"/>
              <a:t>algorithm</a:t>
            </a:r>
            <a:r>
              <a:rPr lang="it-IT" sz="2000" dirty="0" smtClean="0"/>
              <a:t> </a:t>
            </a:r>
            <a:r>
              <a:rPr lang="it-IT" sz="2000" dirty="0" err="1" smtClean="0"/>
              <a:t>needs</a:t>
            </a:r>
            <a:r>
              <a:rPr lang="it-IT" sz="2000" dirty="0" smtClean="0"/>
              <a:t> to </a:t>
            </a:r>
            <a:r>
              <a:rPr lang="it-IT" sz="2000" dirty="0" err="1" smtClean="0"/>
              <a:t>know</a:t>
            </a:r>
            <a:r>
              <a:rPr lang="it-IT" sz="2000" dirty="0" smtClean="0"/>
              <a:t> the </a:t>
            </a:r>
            <a:r>
              <a:rPr lang="it-IT" sz="2000" dirty="0" err="1" smtClean="0"/>
              <a:t>distance</a:t>
            </a:r>
            <a:r>
              <a:rPr lang="it-IT" sz="2000" dirty="0" smtClean="0"/>
              <a:t> </a:t>
            </a:r>
            <a:r>
              <a:rPr lang="it-IT" sz="2000" dirty="0" err="1" smtClean="0"/>
              <a:t>between</a:t>
            </a:r>
            <a:r>
              <a:rPr lang="it-IT" sz="2000" dirty="0" smtClean="0"/>
              <a:t> </a:t>
            </a:r>
            <a:r>
              <a:rPr lang="it-IT" sz="2000" dirty="0" err="1" smtClean="0"/>
              <a:t>each</a:t>
            </a:r>
            <a:r>
              <a:rPr lang="it-IT" sz="2000" dirty="0" smtClean="0"/>
              <a:t> </a:t>
            </a:r>
            <a:r>
              <a:rPr lang="it-IT" sz="2000" dirty="0" err="1" smtClean="0"/>
              <a:t>taxa</a:t>
            </a:r>
            <a:r>
              <a:rPr lang="it-IT" sz="2000" dirty="0" smtClean="0"/>
              <a:t> (</a:t>
            </a:r>
            <a:r>
              <a:rPr lang="it-IT" sz="2000" dirty="0" err="1" smtClean="0"/>
              <a:t>species</a:t>
            </a:r>
            <a:r>
              <a:rPr lang="it-IT" sz="2000" dirty="0" smtClean="0"/>
              <a:t> or </a:t>
            </a:r>
            <a:r>
              <a:rPr lang="it-IT" sz="2000" dirty="0" err="1" smtClean="0"/>
              <a:t>sequences</a:t>
            </a:r>
            <a:r>
              <a:rPr lang="it-IT" sz="2000" dirty="0" smtClean="0"/>
              <a:t>) </a:t>
            </a:r>
            <a:r>
              <a:rPr lang="it-IT" sz="2000" dirty="0" err="1" smtClean="0"/>
              <a:t>pair</a:t>
            </a:r>
            <a:r>
              <a:rPr lang="it-IT" sz="2000" dirty="0" smtClean="0"/>
              <a:t> in </a:t>
            </a:r>
            <a:r>
              <a:rPr lang="it-IT" sz="2000" dirty="0" err="1" smtClean="0"/>
              <a:t>order</a:t>
            </a:r>
            <a:r>
              <a:rPr lang="it-IT" sz="2000" dirty="0" smtClean="0"/>
              <a:t> to </a:t>
            </a:r>
            <a:r>
              <a:rPr lang="it-IT" sz="2000" dirty="0" err="1" smtClean="0"/>
              <a:t>build</a:t>
            </a:r>
            <a:r>
              <a:rPr lang="it-IT" sz="2000" dirty="0" smtClean="0"/>
              <a:t> the </a:t>
            </a:r>
            <a:r>
              <a:rPr lang="it-IT" sz="2000" dirty="0" err="1" smtClean="0"/>
              <a:t>tree</a:t>
            </a:r>
            <a:r>
              <a:rPr lang="it-IT" sz="2000" dirty="0" smtClean="0"/>
              <a:t>.</a:t>
            </a:r>
          </a:p>
        </p:txBody>
      </p:sp>
      <p:sp>
        <p:nvSpPr>
          <p:cNvPr id="4" name="Segnaposto piè di pagina 3">
            <a:extLst>
              <a:ext uri="{FF2B5EF4-FFF2-40B4-BE49-F238E27FC236}">
                <a16:creationId xmlns:a16="http://schemas.microsoft.com/office/drawing/2014/main" xmlns="" id="{99F581BA-59BF-C842-909A-7D69F8EBC6EC}"/>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xmlns="" id="{5BA999B2-1E71-3242-9F32-AA4400010A8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123" name="Picture 3" descr="C:\Users\Pc\Desktop\Prova\nj.png"/>
          <p:cNvPicPr>
            <a:picLocks noChangeAspect="1" noChangeArrowheads="1"/>
          </p:cNvPicPr>
          <p:nvPr/>
        </p:nvPicPr>
        <p:blipFill>
          <a:blip r:embed="rId2"/>
          <a:srcRect/>
          <a:stretch>
            <a:fillRect/>
          </a:stretch>
        </p:blipFill>
        <p:spPr bwMode="auto">
          <a:xfrm>
            <a:off x="5955194" y="2687411"/>
            <a:ext cx="5270938" cy="3353951"/>
          </a:xfrm>
          <a:prstGeom prst="rect">
            <a:avLst/>
          </a:prstGeom>
          <a:noFill/>
        </p:spPr>
      </p:pic>
      <p:pic>
        <p:nvPicPr>
          <p:cNvPr id="5125" name="Picture 5" descr="C:\Users\Pc\Desktop\Prova\nj1.png"/>
          <p:cNvPicPr>
            <a:picLocks noChangeAspect="1" noChangeArrowheads="1"/>
          </p:cNvPicPr>
          <p:nvPr/>
        </p:nvPicPr>
        <p:blipFill>
          <a:blip r:embed="rId3"/>
          <a:srcRect/>
          <a:stretch>
            <a:fillRect/>
          </a:stretch>
        </p:blipFill>
        <p:spPr bwMode="auto">
          <a:xfrm>
            <a:off x="2239228" y="4482437"/>
            <a:ext cx="3715966" cy="1924050"/>
          </a:xfrm>
          <a:prstGeom prst="rect">
            <a:avLst/>
          </a:prstGeom>
          <a:noFill/>
        </p:spPr>
      </p:pic>
      <p:pic>
        <p:nvPicPr>
          <p:cNvPr id="5126" name="Picture 6" descr="C:\Users\Pc\Desktop\Prova\nj2.png"/>
          <p:cNvPicPr>
            <a:picLocks noChangeAspect="1" noChangeArrowheads="1"/>
          </p:cNvPicPr>
          <p:nvPr/>
        </p:nvPicPr>
        <p:blipFill>
          <a:blip r:embed="rId4"/>
          <a:srcRect/>
          <a:stretch>
            <a:fillRect/>
          </a:stretch>
        </p:blipFill>
        <p:spPr bwMode="auto">
          <a:xfrm>
            <a:off x="4949699" y="390525"/>
            <a:ext cx="4050494" cy="2164136"/>
          </a:xfrm>
          <a:prstGeom prst="rect">
            <a:avLst/>
          </a:prstGeom>
          <a:noFill/>
        </p:spPr>
      </p:pic>
      <p:sp>
        <p:nvSpPr>
          <p:cNvPr id="20" name="Ovale 19"/>
          <p:cNvSpPr/>
          <p:nvPr/>
        </p:nvSpPr>
        <p:spPr>
          <a:xfrm>
            <a:off x="6802919" y="2943225"/>
            <a:ext cx="1093306" cy="95287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3" name="Ovale 22"/>
          <p:cNvSpPr/>
          <p:nvPr/>
        </p:nvSpPr>
        <p:spPr>
          <a:xfrm>
            <a:off x="6256265" y="4048498"/>
            <a:ext cx="1335159" cy="120930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cxnSp>
        <p:nvCxnSpPr>
          <p:cNvPr id="26" name="Connettore 2 25"/>
          <p:cNvCxnSpPr/>
          <p:nvPr/>
        </p:nvCxnSpPr>
        <p:spPr>
          <a:xfrm rot="16200000" flipV="1">
            <a:off x="6563886" y="2635207"/>
            <a:ext cx="478064" cy="316971"/>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rot="10800000" flipV="1">
            <a:off x="5713136" y="4757737"/>
            <a:ext cx="484115" cy="104775"/>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6743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F43EA38-7198-1842-8F66-2ACD781D90E4}"/>
              </a:ext>
            </a:extLst>
          </p:cNvPr>
          <p:cNvSpPr>
            <a:spLocks noGrp="1"/>
          </p:cNvSpPr>
          <p:nvPr>
            <p:ph type="title"/>
          </p:nvPr>
        </p:nvSpPr>
        <p:spPr>
          <a:xfrm>
            <a:off x="204703" y="609600"/>
            <a:ext cx="5167463" cy="1320800"/>
          </a:xfrm>
        </p:spPr>
        <p:txBody>
          <a:bodyPr/>
          <a:lstStyle/>
          <a:p>
            <a:r>
              <a:rPr lang="it-IT" dirty="0"/>
              <a:t>UPGMA </a:t>
            </a:r>
            <a:r>
              <a:rPr lang="it-IT" dirty="0" err="1"/>
              <a:t>Tree</a:t>
            </a:r>
            <a:endParaRPr lang="it-IT" dirty="0"/>
          </a:p>
        </p:txBody>
      </p:sp>
      <p:sp>
        <p:nvSpPr>
          <p:cNvPr id="3" name="Segnaposto contenuto 2">
            <a:extLst>
              <a:ext uri="{FF2B5EF4-FFF2-40B4-BE49-F238E27FC236}">
                <a16:creationId xmlns:a16="http://schemas.microsoft.com/office/drawing/2014/main" xmlns="" id="{17DD1FE0-26DC-EE47-93E9-758F1A82416D}"/>
              </a:ext>
            </a:extLst>
          </p:cNvPr>
          <p:cNvSpPr>
            <a:spLocks noGrp="1"/>
          </p:cNvSpPr>
          <p:nvPr>
            <p:ph idx="1"/>
          </p:nvPr>
        </p:nvSpPr>
        <p:spPr>
          <a:xfrm>
            <a:off x="4220936" y="806450"/>
            <a:ext cx="4770967" cy="2247900"/>
          </a:xfrm>
        </p:spPr>
        <p:txBody>
          <a:bodyPr>
            <a:noAutofit/>
          </a:bodyPr>
          <a:lstStyle/>
          <a:p>
            <a:pPr marL="0" indent="0">
              <a:buNone/>
            </a:pPr>
            <a:r>
              <a:rPr lang="it-IT" sz="2000" dirty="0" smtClean="0"/>
              <a:t>The UPGMA </a:t>
            </a:r>
            <a:r>
              <a:rPr lang="it-IT" sz="2000" dirty="0" err="1" smtClean="0"/>
              <a:t>method</a:t>
            </a:r>
            <a:r>
              <a:rPr lang="it-IT" sz="2000" dirty="0" smtClean="0"/>
              <a:t> </a:t>
            </a:r>
            <a:r>
              <a:rPr lang="en-US" sz="2000" dirty="0"/>
              <a:t>assumes that the speed of evolution of the sequences is constant along all branches of the tree. </a:t>
            </a:r>
            <a:endParaRPr lang="it-IT" sz="2000" dirty="0"/>
          </a:p>
        </p:txBody>
      </p:sp>
      <p:sp>
        <p:nvSpPr>
          <p:cNvPr id="4" name="Segnaposto piè di pagina 3">
            <a:extLst>
              <a:ext uri="{FF2B5EF4-FFF2-40B4-BE49-F238E27FC236}">
                <a16:creationId xmlns:a16="http://schemas.microsoft.com/office/drawing/2014/main" xmlns="" id="{99F581BA-59BF-C842-909A-7D69F8EBC6EC}"/>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xmlns="" id="{5BA999B2-1E71-3242-9F32-AA4400010A8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146" name="Picture 2" descr="C:\Users\Pc\Desktop\Prova\UPGMA.png"/>
          <p:cNvPicPr>
            <a:picLocks noChangeAspect="1" noChangeArrowheads="1"/>
          </p:cNvPicPr>
          <p:nvPr/>
        </p:nvPicPr>
        <p:blipFill>
          <a:blip r:embed="rId2"/>
          <a:srcRect/>
          <a:stretch>
            <a:fillRect/>
          </a:stretch>
        </p:blipFill>
        <p:spPr bwMode="auto">
          <a:xfrm>
            <a:off x="665687" y="1930400"/>
            <a:ext cx="7415297" cy="3905804"/>
          </a:xfrm>
          <a:prstGeom prst="rect">
            <a:avLst/>
          </a:prstGeom>
          <a:noFill/>
        </p:spPr>
      </p:pic>
    </p:spTree>
    <p:extLst>
      <p:ext uri="{BB962C8B-B14F-4D97-AF65-F5344CB8AC3E}">
        <p14:creationId xmlns:p14="http://schemas.microsoft.com/office/powerpoint/2010/main" xmlns="" val="216321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Conclusions</a:t>
            </a:r>
            <a:endParaRPr lang="it-IT" dirty="0"/>
          </a:p>
        </p:txBody>
      </p:sp>
      <p:sp>
        <p:nvSpPr>
          <p:cNvPr id="3" name="Segnaposto contenuto 2"/>
          <p:cNvSpPr>
            <a:spLocks noGrp="1"/>
          </p:cNvSpPr>
          <p:nvPr>
            <p:ph idx="1"/>
          </p:nvPr>
        </p:nvSpPr>
        <p:spPr>
          <a:xfrm>
            <a:off x="677334" y="1678075"/>
            <a:ext cx="8596668" cy="4363288"/>
          </a:xfrm>
        </p:spPr>
        <p:txBody>
          <a:bodyPr>
            <a:normAutofit/>
          </a:bodyPr>
          <a:lstStyle/>
          <a:p>
            <a:r>
              <a:rPr lang="en-US" dirty="0"/>
              <a:t>T</a:t>
            </a:r>
            <a:r>
              <a:rPr lang="en-US" dirty="0" smtClean="0"/>
              <a:t>he </a:t>
            </a:r>
            <a:r>
              <a:rPr lang="en-US" dirty="0"/>
              <a:t>two projects </a:t>
            </a:r>
            <a:r>
              <a:rPr lang="en-US" dirty="0" smtClean="0"/>
              <a:t>on Covid19, allow us to </a:t>
            </a:r>
            <a:r>
              <a:rPr lang="en-US" dirty="0"/>
              <a:t>trace the mutations and ancestry of the various strains that are selected and inserted as inputs to the software. </a:t>
            </a:r>
            <a:endParaRPr lang="it-IT" dirty="0"/>
          </a:p>
          <a:p>
            <a:r>
              <a:rPr lang="en-US" dirty="0"/>
              <a:t>With a </a:t>
            </a:r>
            <a:r>
              <a:rPr lang="en-US" dirty="0" smtClean="0"/>
              <a:t>larger number of </a:t>
            </a:r>
            <a:r>
              <a:rPr lang="en-US" dirty="0"/>
              <a:t>sequences we </a:t>
            </a:r>
            <a:r>
              <a:rPr lang="en-US" dirty="0" smtClean="0"/>
              <a:t>are able </a:t>
            </a:r>
            <a:r>
              <a:rPr lang="en-US" dirty="0"/>
              <a:t>to see the evolution of the most common clusters for each viral strain, we may also be able to highlight the extraordinary </a:t>
            </a:r>
            <a:r>
              <a:rPr lang="en-US" dirty="0" smtClean="0"/>
              <a:t>strength of </a:t>
            </a:r>
            <a:r>
              <a:rPr lang="en-US" dirty="0"/>
              <a:t>SARS-CoV-2 for its rapid geographical spread. </a:t>
            </a:r>
            <a:endParaRPr lang="it-IT" dirty="0"/>
          </a:p>
          <a:p>
            <a:r>
              <a:rPr lang="en-US" dirty="0" smtClean="0"/>
              <a:t>Developing this software has been very interesting. We’ve </a:t>
            </a:r>
            <a:r>
              <a:rPr lang="en-US" dirty="0"/>
              <a:t>realized how much the software can </a:t>
            </a:r>
            <a:r>
              <a:rPr lang="en-US" dirty="0" smtClean="0"/>
              <a:t>be </a:t>
            </a:r>
            <a:r>
              <a:rPr lang="en-US" dirty="0"/>
              <a:t>useful in </a:t>
            </a:r>
            <a:r>
              <a:rPr lang="en-US" dirty="0" smtClean="0"/>
              <a:t>biology </a:t>
            </a:r>
            <a:r>
              <a:rPr lang="en-US" dirty="0"/>
              <a:t>and how important this can be for the development of activities and research for the scientific community. </a:t>
            </a:r>
            <a:endParaRPr lang="it-IT" dirty="0"/>
          </a:p>
        </p:txBody>
      </p:sp>
      <p:sp>
        <p:nvSpPr>
          <p:cNvPr id="4" name="Segnaposto piè di pagina 3"/>
          <p:cNvSpPr>
            <a:spLocks noGrp="1"/>
          </p:cNvSpPr>
          <p:nvPr>
            <p:ph type="ftr" sz="quarter" idx="11"/>
          </p:nvPr>
        </p:nvSpPr>
        <p:spPr/>
        <p:txBody>
          <a:bodyPr/>
          <a:lstStyle/>
          <a:p>
            <a:r>
              <a:rPr lang="en-US"/>
              <a:t>BioInformatics 2020/2021</a:t>
            </a:r>
            <a:endParaRPr lang="en-US" dirty="0"/>
          </a:p>
        </p:txBody>
      </p:sp>
      <p:sp>
        <p:nvSpPr>
          <p:cNvPr id="5" name="Segnaposto numero diapositiva 4"/>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36245" y="170822"/>
            <a:ext cx="7766936" cy="1133835"/>
          </a:xfrm>
        </p:spPr>
        <p:txBody>
          <a:bodyPr/>
          <a:lstStyle/>
          <a:p>
            <a:pPr algn="ctr"/>
            <a:r>
              <a:rPr lang="it-IT" dirty="0" err="1" smtClean="0"/>
              <a:t>Introduction</a:t>
            </a:r>
            <a:endParaRPr lang="it-IT" dirty="0"/>
          </a:p>
        </p:txBody>
      </p:sp>
      <p:sp>
        <p:nvSpPr>
          <p:cNvPr id="3" name="Sottotitolo 2"/>
          <p:cNvSpPr>
            <a:spLocks noGrp="1"/>
          </p:cNvSpPr>
          <p:nvPr>
            <p:ph type="subTitle" idx="1"/>
          </p:nvPr>
        </p:nvSpPr>
        <p:spPr>
          <a:xfrm>
            <a:off x="1507067" y="1748413"/>
            <a:ext cx="7766936" cy="4803112"/>
          </a:xfrm>
        </p:spPr>
        <p:txBody>
          <a:bodyPr>
            <a:normAutofit/>
          </a:bodyPr>
          <a:lstStyle/>
          <a:p>
            <a:pPr algn="l" fontAlgn="base"/>
            <a:r>
              <a:rPr lang="en-US" dirty="0">
                <a:solidFill>
                  <a:schemeClr val="tx1"/>
                </a:solidFill>
              </a:rPr>
              <a:t>Coronaviruses are a large family of single-stranded RNA respiratory viruses.</a:t>
            </a:r>
          </a:p>
          <a:p>
            <a:pPr algn="l" fontAlgn="base"/>
            <a:r>
              <a:rPr lang="en-US" dirty="0" smtClean="0">
                <a:solidFill>
                  <a:schemeClr val="tx1"/>
                </a:solidFill>
              </a:rPr>
              <a:t>In </a:t>
            </a:r>
            <a:r>
              <a:rPr lang="en-US" dirty="0">
                <a:solidFill>
                  <a:schemeClr val="tx1"/>
                </a:solidFill>
              </a:rPr>
              <a:t>humans, the common Coronaviruses cause respiratory infections, often of mild magnitude such as the common cold, but in some cases they can cause non-serious viral pneumonia, and rarely they can also cause Severe Acute Respiratory Syndrome (SARS).</a:t>
            </a:r>
          </a:p>
          <a:p>
            <a:pPr algn="l" fontAlgn="base"/>
            <a:r>
              <a:rPr lang="en-US" dirty="0">
                <a:solidFill>
                  <a:schemeClr val="tx1"/>
                </a:solidFill>
              </a:rPr>
              <a:t>In case of mutations, the </a:t>
            </a:r>
            <a:r>
              <a:rPr lang="en-US" dirty="0" smtClean="0">
                <a:solidFill>
                  <a:schemeClr val="tx1"/>
                </a:solidFill>
              </a:rPr>
              <a:t>disease’s </a:t>
            </a:r>
            <a:r>
              <a:rPr lang="en-US" dirty="0">
                <a:solidFill>
                  <a:schemeClr val="tx1"/>
                </a:solidFill>
              </a:rPr>
              <a:t>severity</a:t>
            </a:r>
            <a:r>
              <a:rPr lang="en-US" dirty="0" smtClean="0">
                <a:solidFill>
                  <a:schemeClr val="tx1"/>
                </a:solidFill>
              </a:rPr>
              <a:t> </a:t>
            </a:r>
            <a:r>
              <a:rPr lang="en-US" dirty="0">
                <a:solidFill>
                  <a:schemeClr val="tx1"/>
                </a:solidFill>
              </a:rPr>
              <a:t>depends on the fact that, if the virus is new, our immune system does not recognize it because it has never come into contact with it before, it does not know how to defend itself and undergoes the attack that becomes particularly violent and dangerous in immunologically weak or immunosuppressed subjects.</a:t>
            </a:r>
            <a:endParaRPr lang="it-IT" dirty="0">
              <a:solidFill>
                <a:schemeClr val="tx1"/>
              </a:solidFill>
            </a:endParaRPr>
          </a:p>
          <a:p>
            <a:pPr algn="l" fontAlgn="base"/>
            <a:endParaRPr lang="it-IT" dirty="0" smtClean="0">
              <a:solidFill>
                <a:schemeClr val="tx1"/>
              </a:solidFill>
            </a:endParaRPr>
          </a:p>
          <a:p>
            <a:pPr algn="l" fontAlgn="base"/>
            <a:r>
              <a:rPr lang="en-US" dirty="0">
                <a:solidFill>
                  <a:schemeClr val="tx1"/>
                </a:solidFill>
              </a:rPr>
              <a:t>We’ve decided to choose this project because it is </a:t>
            </a:r>
            <a:r>
              <a:rPr lang="en-US" dirty="0" smtClean="0">
                <a:solidFill>
                  <a:schemeClr val="tx1"/>
                </a:solidFill>
              </a:rPr>
              <a:t>about a subject that </a:t>
            </a:r>
            <a:r>
              <a:rPr lang="en-US" dirty="0">
                <a:solidFill>
                  <a:schemeClr val="tx1"/>
                </a:solidFill>
              </a:rPr>
              <a:t>we are experiencing firsthand and </a:t>
            </a:r>
            <a:r>
              <a:rPr lang="en-US" dirty="0" smtClean="0">
                <a:solidFill>
                  <a:schemeClr val="tx1"/>
                </a:solidFill>
              </a:rPr>
              <a:t>an </a:t>
            </a:r>
            <a:r>
              <a:rPr lang="en-US" dirty="0">
                <a:solidFill>
                  <a:schemeClr val="tx1"/>
                </a:solidFill>
              </a:rPr>
              <a:t>IT approach </a:t>
            </a:r>
            <a:r>
              <a:rPr lang="en-US" dirty="0" smtClean="0">
                <a:solidFill>
                  <a:schemeClr val="tx1"/>
                </a:solidFill>
              </a:rPr>
              <a:t>to it </a:t>
            </a:r>
            <a:r>
              <a:rPr lang="en-US" dirty="0">
                <a:solidFill>
                  <a:schemeClr val="tx1"/>
                </a:solidFill>
              </a:rPr>
              <a:t>could be of help for future studies.</a:t>
            </a:r>
            <a:endParaRPr lang="it-IT" dirty="0">
              <a:solidFill>
                <a:schemeClr val="tx1"/>
              </a:solidFill>
            </a:endParaRPr>
          </a:p>
          <a:p>
            <a:pPr algn="l"/>
            <a:endParaRPr lang="it-IT" dirty="0">
              <a:solidFill>
                <a:schemeClr val="tx1"/>
              </a:solidFill>
            </a:endParaRPr>
          </a:p>
          <a:p>
            <a:pPr algn="l"/>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xmlns="" id="{FFFDE446-7210-F64F-B1A5-20B34C5813D6}"/>
              </a:ext>
            </a:extLst>
          </p:cNvPr>
          <p:cNvSpPr>
            <a:spLocks noGrp="1"/>
          </p:cNvSpPr>
          <p:nvPr>
            <p:ph idx="1"/>
          </p:nvPr>
        </p:nvSpPr>
        <p:spPr>
          <a:xfrm>
            <a:off x="677334" y="793820"/>
            <a:ext cx="8596668" cy="4501661"/>
          </a:xfrm>
        </p:spPr>
        <p:txBody>
          <a:bodyPr>
            <a:normAutofit/>
          </a:bodyPr>
          <a:lstStyle/>
          <a:p>
            <a:pPr>
              <a:buNone/>
            </a:pPr>
            <a:r>
              <a:rPr lang="it-IT" sz="3200" dirty="0" err="1" smtClean="0"/>
              <a:t>We</a:t>
            </a:r>
            <a:r>
              <a:rPr lang="it-IT" sz="3200" dirty="0" smtClean="0"/>
              <a:t> </a:t>
            </a:r>
            <a:r>
              <a:rPr lang="it-IT" sz="3200" dirty="0" err="1" smtClean="0"/>
              <a:t>have</a:t>
            </a:r>
            <a:r>
              <a:rPr lang="it-IT" sz="3200" dirty="0" smtClean="0"/>
              <a:t> </a:t>
            </a:r>
            <a:r>
              <a:rPr lang="it-IT" sz="3200" dirty="0" err="1" smtClean="0"/>
              <a:t>followed</a:t>
            </a:r>
            <a:r>
              <a:rPr lang="it-IT" sz="3200" dirty="0" smtClean="0"/>
              <a:t> the </a:t>
            </a:r>
            <a:r>
              <a:rPr lang="it-IT" sz="3200" dirty="0" err="1" smtClean="0"/>
              <a:t>steps</a:t>
            </a:r>
            <a:r>
              <a:rPr lang="it-IT" sz="3200" dirty="0" smtClean="0"/>
              <a:t> </a:t>
            </a:r>
            <a:r>
              <a:rPr lang="it-IT" sz="3200" dirty="0" err="1" smtClean="0"/>
              <a:t>below</a:t>
            </a:r>
            <a:r>
              <a:rPr lang="it-IT" sz="3200" dirty="0" smtClean="0"/>
              <a:t> for </a:t>
            </a:r>
            <a:r>
              <a:rPr lang="it-IT" sz="3200" dirty="0" err="1" smtClean="0"/>
              <a:t>both</a:t>
            </a:r>
            <a:r>
              <a:rPr lang="it-IT" sz="3200" dirty="0"/>
              <a:t> </a:t>
            </a:r>
            <a:r>
              <a:rPr lang="it-IT" sz="3200" dirty="0" err="1" smtClean="0"/>
              <a:t>our</a:t>
            </a:r>
            <a:r>
              <a:rPr lang="it-IT" sz="3200" dirty="0" smtClean="0"/>
              <a:t> </a:t>
            </a:r>
            <a:r>
              <a:rPr lang="it-IT" sz="3200" dirty="0" err="1" smtClean="0"/>
              <a:t>projects</a:t>
            </a:r>
            <a:r>
              <a:rPr lang="it-IT" sz="3200" dirty="0" smtClean="0"/>
              <a:t>:</a:t>
            </a:r>
          </a:p>
          <a:p>
            <a:pPr>
              <a:buNone/>
            </a:pPr>
            <a:endParaRPr lang="it-IT" dirty="0"/>
          </a:p>
          <a:p>
            <a:r>
              <a:rPr lang="it-IT" sz="3200" dirty="0" err="1" smtClean="0"/>
              <a:t>Sequences</a:t>
            </a:r>
            <a:r>
              <a:rPr lang="it-IT" sz="3200" dirty="0" smtClean="0"/>
              <a:t> </a:t>
            </a:r>
            <a:r>
              <a:rPr lang="it-IT" sz="3200" dirty="0" err="1" smtClean="0"/>
              <a:t>selection</a:t>
            </a:r>
            <a:r>
              <a:rPr lang="it-IT" sz="3200" dirty="0" smtClean="0"/>
              <a:t> on the NCBI site</a:t>
            </a:r>
            <a:endParaRPr lang="it-IT" sz="3200" dirty="0"/>
          </a:p>
          <a:p>
            <a:r>
              <a:rPr lang="en-US" sz="3200" dirty="0" smtClean="0"/>
              <a:t>Sequences </a:t>
            </a:r>
            <a:r>
              <a:rPr lang="en-US" sz="3200" dirty="0"/>
              <a:t>a</a:t>
            </a:r>
            <a:r>
              <a:rPr lang="en-US" sz="3200" dirty="0" smtClean="0"/>
              <a:t>lignment </a:t>
            </a:r>
            <a:r>
              <a:rPr lang="it-IT" sz="3200" dirty="0" smtClean="0"/>
              <a:t>by the </a:t>
            </a:r>
            <a:r>
              <a:rPr lang="it-IT" sz="3200" dirty="0" err="1"/>
              <a:t>tool</a:t>
            </a:r>
            <a:r>
              <a:rPr lang="it-IT" sz="3200" dirty="0"/>
              <a:t> </a:t>
            </a:r>
            <a:r>
              <a:rPr lang="it-IT" sz="3200" dirty="0" err="1" smtClean="0"/>
              <a:t>Clustal</a:t>
            </a:r>
            <a:r>
              <a:rPr lang="el-GR" sz="3200" dirty="0" smtClean="0"/>
              <a:t>Ω</a:t>
            </a:r>
            <a:endParaRPr lang="it-IT" sz="3200" dirty="0"/>
          </a:p>
          <a:p>
            <a:endParaRPr lang="it-IT" dirty="0"/>
          </a:p>
          <a:p>
            <a:endParaRPr lang="it-IT" dirty="0"/>
          </a:p>
        </p:txBody>
      </p:sp>
      <p:sp>
        <p:nvSpPr>
          <p:cNvPr id="4" name="Segnaposto piè di pagina 3">
            <a:extLst>
              <a:ext uri="{FF2B5EF4-FFF2-40B4-BE49-F238E27FC236}">
                <a16:creationId xmlns:a16="http://schemas.microsoft.com/office/drawing/2014/main" xmlns="" id="{7BEA13E5-1936-9340-8D03-C6FA72C9587F}"/>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xmlns="" id="{577F604D-4F99-A94E-A1D1-9E1951821D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xmlns="" val="15275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8404C61-E819-1045-8CC4-156C066857FE}"/>
              </a:ext>
            </a:extLst>
          </p:cNvPr>
          <p:cNvSpPr>
            <a:spLocks noGrp="1"/>
          </p:cNvSpPr>
          <p:nvPr>
            <p:ph type="title"/>
          </p:nvPr>
        </p:nvSpPr>
        <p:spPr/>
        <p:txBody>
          <a:bodyPr/>
          <a:lstStyle/>
          <a:p>
            <a:r>
              <a:rPr lang="it-IT" dirty="0" err="1" smtClean="0"/>
              <a:t>Sequences</a:t>
            </a:r>
            <a:r>
              <a:rPr lang="it-IT" dirty="0" smtClean="0"/>
              <a:t> </a:t>
            </a:r>
            <a:r>
              <a:rPr lang="it-IT" dirty="0" err="1" smtClean="0"/>
              <a:t>selection</a:t>
            </a:r>
            <a:r>
              <a:rPr lang="it-IT" dirty="0" smtClean="0"/>
              <a:t> on the NCBI site</a:t>
            </a:r>
            <a:r>
              <a:rPr lang="it-IT" dirty="0"/>
              <a:t/>
            </a:r>
            <a:br>
              <a:rPr lang="it-IT" dirty="0"/>
            </a:br>
            <a:endParaRPr lang="it-IT" dirty="0"/>
          </a:p>
        </p:txBody>
      </p:sp>
      <p:pic>
        <p:nvPicPr>
          <p:cNvPr id="5" name="Segnaposto contenuto 4" descr="Immagine che contiene testo, tavolo&#10;&#10;Descrizione generata automaticamente">
            <a:extLst>
              <a:ext uri="{FF2B5EF4-FFF2-40B4-BE49-F238E27FC236}">
                <a16:creationId xmlns:a16="http://schemas.microsoft.com/office/drawing/2014/main" xmlns="" id="{6AD3680A-B307-1443-8174-14CACF041985}"/>
              </a:ext>
            </a:extLst>
          </p:cNvPr>
          <p:cNvPicPr>
            <a:picLocks noGrp="1" noChangeAspect="1"/>
          </p:cNvPicPr>
          <p:nvPr>
            <p:ph idx="1"/>
          </p:nvPr>
        </p:nvPicPr>
        <p:blipFill>
          <a:blip r:embed="rId2"/>
          <a:stretch>
            <a:fillRect/>
          </a:stretch>
        </p:blipFill>
        <p:spPr>
          <a:xfrm>
            <a:off x="4492060" y="1322775"/>
            <a:ext cx="7536865" cy="4289749"/>
          </a:xfrm>
          <a:ln>
            <a:solidFill>
              <a:schemeClr val="tx1"/>
            </a:solidFill>
          </a:ln>
        </p:spPr>
      </p:pic>
      <p:pic>
        <p:nvPicPr>
          <p:cNvPr id="9" name="Immagine 8" descr="Immagine che contiene testo&#10;&#10;Descrizione generata automaticamente">
            <a:extLst>
              <a:ext uri="{FF2B5EF4-FFF2-40B4-BE49-F238E27FC236}">
                <a16:creationId xmlns:a16="http://schemas.microsoft.com/office/drawing/2014/main" xmlns="" id="{67DE1FD3-587F-CF41-8141-551DF1540A15}"/>
              </a:ext>
            </a:extLst>
          </p:cNvPr>
          <p:cNvPicPr>
            <a:picLocks noChangeAspect="1"/>
          </p:cNvPicPr>
          <p:nvPr/>
        </p:nvPicPr>
        <p:blipFill>
          <a:blip r:embed="rId3"/>
          <a:stretch>
            <a:fillRect/>
          </a:stretch>
        </p:blipFill>
        <p:spPr>
          <a:xfrm>
            <a:off x="2152926" y="4030261"/>
            <a:ext cx="1970342" cy="1198964"/>
          </a:xfrm>
          <a:prstGeom prst="rect">
            <a:avLst/>
          </a:prstGeom>
          <a:ln>
            <a:solidFill>
              <a:schemeClr val="tx1"/>
            </a:solidFill>
          </a:ln>
        </p:spPr>
      </p:pic>
      <p:sp>
        <p:nvSpPr>
          <p:cNvPr id="12" name="CasellaDiTesto 11">
            <a:extLst>
              <a:ext uri="{FF2B5EF4-FFF2-40B4-BE49-F238E27FC236}">
                <a16:creationId xmlns:a16="http://schemas.microsoft.com/office/drawing/2014/main" xmlns="" id="{FA08A4FC-1285-814D-A2E9-0A92A49C5417}"/>
              </a:ext>
            </a:extLst>
          </p:cNvPr>
          <p:cNvSpPr txBox="1"/>
          <p:nvPr/>
        </p:nvSpPr>
        <p:spPr>
          <a:xfrm>
            <a:off x="677334" y="1269860"/>
            <a:ext cx="3781425" cy="2800767"/>
          </a:xfrm>
          <a:prstGeom prst="rect">
            <a:avLst/>
          </a:prstGeom>
          <a:noFill/>
        </p:spPr>
        <p:txBody>
          <a:bodyPr wrap="square" rtlCol="0">
            <a:spAutoFit/>
          </a:bodyPr>
          <a:lstStyle/>
          <a:p>
            <a:r>
              <a:rPr lang="it-IT" sz="1600" dirty="0" err="1" smtClean="0"/>
              <a:t>We</a:t>
            </a:r>
            <a:r>
              <a:rPr lang="it-IT" sz="1600" dirty="0" smtClean="0"/>
              <a:t> </a:t>
            </a:r>
            <a:r>
              <a:rPr lang="it-IT" sz="1600" dirty="0" err="1" smtClean="0"/>
              <a:t>have</a:t>
            </a:r>
            <a:r>
              <a:rPr lang="it-IT" sz="1600" dirty="0" smtClean="0"/>
              <a:t> </a:t>
            </a:r>
            <a:r>
              <a:rPr lang="it-IT" sz="1600" dirty="0" err="1" smtClean="0"/>
              <a:t>selected</a:t>
            </a:r>
            <a:r>
              <a:rPr lang="it-IT" sz="1600" dirty="0" smtClean="0"/>
              <a:t> </a:t>
            </a:r>
            <a:r>
              <a:rPr lang="it-IT" sz="1600" dirty="0" err="1" smtClean="0"/>
              <a:t>sequences</a:t>
            </a:r>
            <a:r>
              <a:rPr lang="it-IT" sz="1600" dirty="0" smtClean="0"/>
              <a:t> from 2 </a:t>
            </a:r>
            <a:r>
              <a:rPr lang="it-IT" sz="1600" dirty="0" err="1" smtClean="0"/>
              <a:t>geographic</a:t>
            </a:r>
            <a:r>
              <a:rPr lang="it-IT" sz="1600" dirty="0" smtClean="0"/>
              <a:t> </a:t>
            </a:r>
            <a:r>
              <a:rPr lang="it-IT" sz="1600" dirty="0" err="1" smtClean="0"/>
              <a:t>regions</a:t>
            </a:r>
            <a:r>
              <a:rPr lang="it-IT" sz="1600" dirty="0" smtClean="0"/>
              <a:t>: India and </a:t>
            </a:r>
            <a:r>
              <a:rPr lang="it-IT" sz="1600" dirty="0" err="1" smtClean="0"/>
              <a:t>Italy</a:t>
            </a:r>
            <a:r>
              <a:rPr lang="it-IT" sz="1600" dirty="0" smtClean="0"/>
              <a:t>.</a:t>
            </a:r>
          </a:p>
          <a:p>
            <a:endParaRPr lang="it-IT" sz="1600" dirty="0"/>
          </a:p>
          <a:p>
            <a:r>
              <a:rPr lang="it-IT" sz="1600" dirty="0" err="1" smtClean="0"/>
              <a:t>Our</a:t>
            </a:r>
            <a:r>
              <a:rPr lang="it-IT" sz="1600" dirty="0" smtClean="0"/>
              <a:t> </a:t>
            </a:r>
            <a:r>
              <a:rPr lang="it-IT" sz="1600" dirty="0" err="1" smtClean="0"/>
              <a:t>sequences</a:t>
            </a:r>
            <a:r>
              <a:rPr lang="it-IT" sz="1600" dirty="0" smtClean="0"/>
              <a:t> </a:t>
            </a:r>
            <a:r>
              <a:rPr lang="it-IT" sz="1600" dirty="0" err="1" smtClean="0"/>
              <a:t>length’s</a:t>
            </a:r>
            <a:r>
              <a:rPr lang="it-IT" sz="1600" dirty="0" smtClean="0"/>
              <a:t> </a:t>
            </a:r>
            <a:r>
              <a:rPr lang="it-IT" sz="1600" dirty="0" err="1" smtClean="0"/>
              <a:t>range</a:t>
            </a:r>
            <a:r>
              <a:rPr lang="it-IT" sz="1600" dirty="0" smtClean="0"/>
              <a:t> </a:t>
            </a:r>
            <a:r>
              <a:rPr lang="it-IT" sz="1600" dirty="0" err="1" smtClean="0"/>
              <a:t>is</a:t>
            </a:r>
            <a:r>
              <a:rPr lang="it-IT" sz="1600" dirty="0" smtClean="0"/>
              <a:t> </a:t>
            </a:r>
            <a:r>
              <a:rPr lang="it-IT" sz="1600" dirty="0" err="1" smtClean="0"/>
              <a:t>between</a:t>
            </a:r>
            <a:r>
              <a:rPr lang="it-IT" sz="1600" dirty="0" smtClean="0"/>
              <a:t> a </a:t>
            </a:r>
            <a:r>
              <a:rPr lang="it-IT" sz="1600" dirty="0" err="1" smtClean="0"/>
              <a:t>min</a:t>
            </a:r>
            <a:r>
              <a:rPr lang="it-IT" sz="1600" dirty="0" smtClean="0"/>
              <a:t> </a:t>
            </a:r>
            <a:r>
              <a:rPr lang="it-IT" sz="1600" dirty="0" err="1" smtClean="0"/>
              <a:t>value</a:t>
            </a:r>
            <a:r>
              <a:rPr lang="it-IT" sz="1600" dirty="0" smtClean="0"/>
              <a:t> of 29000 and a </a:t>
            </a:r>
            <a:r>
              <a:rPr lang="it-IT" sz="1600" dirty="0" err="1" smtClean="0"/>
              <a:t>max</a:t>
            </a:r>
            <a:r>
              <a:rPr lang="it-IT" sz="1600" dirty="0" smtClean="0"/>
              <a:t> </a:t>
            </a:r>
            <a:r>
              <a:rPr lang="it-IT" sz="1600" dirty="0" err="1" smtClean="0"/>
              <a:t>value</a:t>
            </a:r>
            <a:r>
              <a:rPr lang="it-IT" sz="1600" dirty="0" smtClean="0"/>
              <a:t> of 30000, in </a:t>
            </a:r>
            <a:r>
              <a:rPr lang="it-IT" sz="1600" dirty="0" err="1" smtClean="0"/>
              <a:t>order</a:t>
            </a:r>
            <a:r>
              <a:rPr lang="it-IT" sz="1600" dirty="0" smtClean="0"/>
              <a:t> to </a:t>
            </a:r>
            <a:r>
              <a:rPr lang="it-IT" sz="1600" dirty="0" err="1" smtClean="0"/>
              <a:t>minimize</a:t>
            </a:r>
            <a:r>
              <a:rPr lang="it-IT" sz="1600" dirty="0" smtClean="0"/>
              <a:t> the gap </a:t>
            </a:r>
            <a:r>
              <a:rPr lang="it-IT" sz="1600" dirty="0" err="1" smtClean="0"/>
              <a:t>among</a:t>
            </a:r>
            <a:r>
              <a:rPr lang="it-IT" sz="1600" dirty="0" smtClean="0"/>
              <a:t> </a:t>
            </a:r>
            <a:r>
              <a:rPr lang="it-IT" sz="1600" dirty="0" err="1" smtClean="0"/>
              <a:t>them</a:t>
            </a:r>
            <a:r>
              <a:rPr lang="it-IT" sz="1600" dirty="0" smtClean="0"/>
              <a:t>.</a:t>
            </a:r>
          </a:p>
          <a:p>
            <a:endParaRPr lang="it-IT" sz="1600" dirty="0"/>
          </a:p>
          <a:p>
            <a:r>
              <a:rPr lang="it-IT" sz="1600" dirty="0" err="1" smtClean="0"/>
              <a:t>We</a:t>
            </a:r>
            <a:r>
              <a:rPr lang="it-IT" sz="1600" dirty="0" smtClean="0"/>
              <a:t> </a:t>
            </a:r>
            <a:r>
              <a:rPr lang="it-IT" sz="1600" dirty="0" err="1" smtClean="0"/>
              <a:t>have</a:t>
            </a:r>
            <a:r>
              <a:rPr lang="it-IT" sz="1600" dirty="0" smtClean="0"/>
              <a:t> </a:t>
            </a:r>
            <a:r>
              <a:rPr lang="it-IT" sz="1600" dirty="0" err="1" smtClean="0"/>
              <a:t>selected</a:t>
            </a:r>
            <a:r>
              <a:rPr lang="it-IT" sz="1600" dirty="0" smtClean="0"/>
              <a:t> </a:t>
            </a:r>
            <a:r>
              <a:rPr lang="it-IT" sz="1600" dirty="0" err="1" smtClean="0"/>
              <a:t>sequences</a:t>
            </a:r>
            <a:r>
              <a:rPr lang="it-IT" sz="1600" dirty="0" smtClean="0"/>
              <a:t> with a 3-months </a:t>
            </a:r>
            <a:r>
              <a:rPr lang="it-IT" sz="1600" dirty="0" err="1" smtClean="0"/>
              <a:t>interval</a:t>
            </a:r>
            <a:r>
              <a:rPr lang="it-IT" sz="1600" dirty="0" smtClean="0"/>
              <a:t>, to </a:t>
            </a:r>
            <a:r>
              <a:rPr lang="it-IT" sz="1600" dirty="0" err="1" smtClean="0"/>
              <a:t>increase</a:t>
            </a:r>
            <a:r>
              <a:rPr lang="it-IT" sz="1600" dirty="0" smtClean="0"/>
              <a:t> </a:t>
            </a:r>
            <a:r>
              <a:rPr lang="it-IT" sz="1600" dirty="0" err="1" smtClean="0"/>
              <a:t>accuracy</a:t>
            </a:r>
            <a:r>
              <a:rPr lang="it-IT" sz="1600" dirty="0" smtClean="0"/>
              <a:t>.</a:t>
            </a:r>
            <a:endParaRPr lang="it-IT" sz="1600" dirty="0"/>
          </a:p>
          <a:p>
            <a:endParaRPr lang="it-IT" sz="1600" dirty="0"/>
          </a:p>
        </p:txBody>
      </p:sp>
      <p:sp>
        <p:nvSpPr>
          <p:cNvPr id="3" name="Segnaposto piè di pagina 2">
            <a:extLst>
              <a:ext uri="{FF2B5EF4-FFF2-40B4-BE49-F238E27FC236}">
                <a16:creationId xmlns:a16="http://schemas.microsoft.com/office/drawing/2014/main" xmlns="" id="{04053313-C97E-1B4B-A7F2-9EE0F47D8929}"/>
              </a:ext>
            </a:extLst>
          </p:cNvPr>
          <p:cNvSpPr>
            <a:spLocks noGrp="1"/>
          </p:cNvSpPr>
          <p:nvPr>
            <p:ph type="ftr" sz="quarter" idx="11"/>
          </p:nvPr>
        </p:nvSpPr>
        <p:spPr/>
        <p:txBody>
          <a:bodyPr/>
          <a:lstStyle/>
          <a:p>
            <a:r>
              <a:rPr lang="en-US" dirty="0" err="1"/>
              <a:t>BioInformatics</a:t>
            </a:r>
            <a:r>
              <a:rPr lang="en-US" dirty="0"/>
              <a:t> 2020/2021</a:t>
            </a:r>
          </a:p>
        </p:txBody>
      </p:sp>
      <p:sp>
        <p:nvSpPr>
          <p:cNvPr id="4" name="Segnaposto numero diapositiva 3">
            <a:extLst>
              <a:ext uri="{FF2B5EF4-FFF2-40B4-BE49-F238E27FC236}">
                <a16:creationId xmlns:a16="http://schemas.microsoft.com/office/drawing/2014/main" xmlns="" id="{38E32A06-4A3E-5546-BDBF-9D8E866BB7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asellaDiTesto 5">
            <a:extLst>
              <a:ext uri="{FF2B5EF4-FFF2-40B4-BE49-F238E27FC236}">
                <a16:creationId xmlns:a16="http://schemas.microsoft.com/office/drawing/2014/main" xmlns="" id="{BCA93B6D-4612-7A4B-8B45-AC6740C4A9F5}"/>
              </a:ext>
            </a:extLst>
          </p:cNvPr>
          <p:cNvSpPr txBox="1"/>
          <p:nvPr/>
        </p:nvSpPr>
        <p:spPr>
          <a:xfrm>
            <a:off x="939235" y="4324350"/>
            <a:ext cx="976739" cy="307777"/>
          </a:xfrm>
          <a:prstGeom prst="rect">
            <a:avLst/>
          </a:prstGeom>
          <a:noFill/>
        </p:spPr>
        <p:txBody>
          <a:bodyPr wrap="square" rtlCol="0">
            <a:spAutoFit/>
          </a:bodyPr>
          <a:lstStyle/>
          <a:p>
            <a:pPr algn="ctr"/>
            <a:r>
              <a:rPr lang="it-IT" sz="1400" dirty="0">
                <a:solidFill>
                  <a:srgbClr val="0070C0"/>
                </a:solidFill>
                <a:hlinkClick r:id="rId4">
                  <a:extLst>
                    <a:ext uri="{A12FA001-AC4F-418D-AE19-62706E023703}">
                      <ahyp:hlinkClr xmlns:ahyp="http://schemas.microsoft.com/office/drawing/2018/hyperlinkcolor" xmlns="" val="tx"/>
                    </a:ext>
                  </a:extLst>
                </a:hlinkClick>
              </a:rPr>
              <a:t>NCBI SITE</a:t>
            </a:r>
            <a:endParaRPr lang="it-IT" sz="1400" dirty="0">
              <a:solidFill>
                <a:srgbClr val="0070C0"/>
              </a:solidFill>
            </a:endParaRPr>
          </a:p>
        </p:txBody>
      </p:sp>
    </p:spTree>
    <p:extLst>
      <p:ext uri="{BB962C8B-B14F-4D97-AF65-F5344CB8AC3E}">
        <p14:creationId xmlns:p14="http://schemas.microsoft.com/office/powerpoint/2010/main" xmlns="" val="221380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A7F4A1B-38CC-694F-85E4-E8E96C4BC592}"/>
              </a:ext>
            </a:extLst>
          </p:cNvPr>
          <p:cNvSpPr>
            <a:spLocks noGrp="1"/>
          </p:cNvSpPr>
          <p:nvPr>
            <p:ph type="title"/>
          </p:nvPr>
        </p:nvSpPr>
        <p:spPr/>
        <p:txBody>
          <a:bodyPr/>
          <a:lstStyle/>
          <a:p>
            <a:r>
              <a:rPr lang="it-IT" dirty="0"/>
              <a:t>M</a:t>
            </a:r>
            <a:r>
              <a:rPr lang="it-IT" dirty="0" smtClean="0"/>
              <a:t>ultiple </a:t>
            </a:r>
            <a:r>
              <a:rPr lang="it-IT" dirty="0" err="1" smtClean="0"/>
              <a:t>Sequence</a:t>
            </a:r>
            <a:r>
              <a:rPr lang="it-IT" dirty="0" smtClean="0"/>
              <a:t> </a:t>
            </a:r>
            <a:r>
              <a:rPr lang="it-IT" dirty="0" err="1"/>
              <a:t>Alignment</a:t>
            </a:r>
            <a:r>
              <a:rPr lang="it-IT" dirty="0"/>
              <a:t> </a:t>
            </a:r>
          </a:p>
        </p:txBody>
      </p:sp>
      <p:sp>
        <p:nvSpPr>
          <p:cNvPr id="18" name="CasellaDiTesto 17">
            <a:extLst>
              <a:ext uri="{FF2B5EF4-FFF2-40B4-BE49-F238E27FC236}">
                <a16:creationId xmlns:a16="http://schemas.microsoft.com/office/drawing/2014/main" xmlns="" id="{7D04F854-C456-CE4A-8154-0D9531BBB13C}"/>
              </a:ext>
            </a:extLst>
          </p:cNvPr>
          <p:cNvSpPr txBox="1"/>
          <p:nvPr/>
        </p:nvSpPr>
        <p:spPr>
          <a:xfrm>
            <a:off x="666827" y="1471448"/>
            <a:ext cx="7412033" cy="1754326"/>
          </a:xfrm>
          <a:prstGeom prst="rect">
            <a:avLst/>
          </a:prstGeom>
          <a:noFill/>
        </p:spPr>
        <p:txBody>
          <a:bodyPr wrap="square" rtlCol="0">
            <a:spAutoFit/>
          </a:bodyPr>
          <a:lstStyle/>
          <a:p>
            <a:r>
              <a:rPr lang="en-US" b="1" dirty="0"/>
              <a:t>Multiple Sequence Alignment (MSA)</a:t>
            </a:r>
            <a:r>
              <a:rPr lang="en-US" dirty="0"/>
              <a:t> is generally the alignment of three or more biological sequences (protein or nucleic acid) of similar length. From the output, homology can be inferred and the evolutionary relationships between the sequences studied. </a:t>
            </a:r>
            <a:endParaRPr lang="en-US" dirty="0" smtClean="0"/>
          </a:p>
          <a:p>
            <a:r>
              <a:rPr lang="it-IT" dirty="0" err="1" smtClean="0"/>
              <a:t>We</a:t>
            </a:r>
            <a:r>
              <a:rPr lang="it-IT" dirty="0" smtClean="0"/>
              <a:t> </a:t>
            </a:r>
            <a:r>
              <a:rPr lang="it-IT" dirty="0" err="1" smtClean="0"/>
              <a:t>have</a:t>
            </a:r>
            <a:r>
              <a:rPr lang="it-IT" dirty="0" smtClean="0"/>
              <a:t> use the </a:t>
            </a:r>
            <a:r>
              <a:rPr lang="it-IT" dirty="0" err="1" smtClean="0"/>
              <a:t>tool</a:t>
            </a:r>
            <a:r>
              <a:rPr lang="it-IT" dirty="0" smtClean="0"/>
              <a:t> </a:t>
            </a:r>
            <a:r>
              <a:rPr lang="it-IT" dirty="0" err="1" smtClean="0"/>
              <a:t>Clustal</a:t>
            </a:r>
            <a:r>
              <a:rPr lang="el-GR" dirty="0" smtClean="0"/>
              <a:t>Ω</a:t>
            </a:r>
            <a:r>
              <a:rPr lang="it-IT" dirty="0"/>
              <a:t> </a:t>
            </a:r>
            <a:r>
              <a:rPr lang="it-IT" dirty="0" smtClean="0"/>
              <a:t>to </a:t>
            </a:r>
            <a:r>
              <a:rPr lang="it-IT" dirty="0" err="1" smtClean="0"/>
              <a:t>perform</a:t>
            </a:r>
            <a:r>
              <a:rPr lang="it-IT" dirty="0" smtClean="0"/>
              <a:t> </a:t>
            </a:r>
            <a:r>
              <a:rPr lang="it-IT" dirty="0" err="1" smtClean="0"/>
              <a:t>our</a:t>
            </a:r>
            <a:r>
              <a:rPr lang="it-IT" dirty="0" smtClean="0"/>
              <a:t> </a:t>
            </a:r>
            <a:r>
              <a:rPr lang="it-IT" dirty="0" err="1" smtClean="0"/>
              <a:t>analysis</a:t>
            </a:r>
            <a:r>
              <a:rPr lang="it-IT" dirty="0" smtClean="0"/>
              <a:t>.</a:t>
            </a:r>
            <a:endParaRPr lang="it-IT" dirty="0"/>
          </a:p>
          <a:p>
            <a:r>
              <a:rPr lang="it-IT" dirty="0"/>
              <a:t>‘</a:t>
            </a:r>
            <a:r>
              <a:rPr lang="it-IT" dirty="0">
                <a:solidFill>
                  <a:srgbClr val="00B0F0"/>
                </a:solidFill>
                <a:hlinkClick r:id="rId2" invalidUrl="http:///"/>
              </a:rPr>
              <a:t>http://</a:t>
            </a:r>
            <a:r>
              <a:rPr lang="it-IT" dirty="0">
                <a:solidFill>
                  <a:srgbClr val="00B0F0"/>
                </a:solidFill>
                <a:hlinkClick r:id="rId3">
                  <a:extLst>
                    <a:ext uri="{A12FA001-AC4F-418D-AE19-62706E023703}">
                      <ahyp:hlinkClr xmlns:ahyp="http://schemas.microsoft.com/office/drawing/2018/hyperlinkcolor" xmlns="" val="tx"/>
                    </a:ext>
                  </a:extLst>
                </a:hlinkClick>
              </a:rPr>
              <a:t>www.clustal.org</a:t>
            </a:r>
            <a:r>
              <a:rPr lang="it-IT" dirty="0">
                <a:solidFill>
                  <a:srgbClr val="00B0F0"/>
                </a:solidFill>
                <a:hlinkClick r:id="rId3">
                  <a:extLst>
                    <a:ext uri="{A12FA001-AC4F-418D-AE19-62706E023703}">
                      <ahyp:hlinkClr xmlns:ahyp="http://schemas.microsoft.com/office/drawing/2018/hyperlinkcolor" xmlns="" val="tx"/>
                    </a:ext>
                  </a:extLst>
                </a:hlinkClick>
              </a:rPr>
              <a:t>/omega/</a:t>
            </a:r>
            <a:r>
              <a:rPr lang="it-IT" dirty="0" err="1">
                <a:solidFill>
                  <a:srgbClr val="00B0F0"/>
                </a:solidFill>
                <a:hlinkClick r:id="rId3">
                  <a:extLst>
                    <a:ext uri="{A12FA001-AC4F-418D-AE19-62706E023703}">
                      <ahyp:hlinkClr xmlns:ahyp="http://schemas.microsoft.com/office/drawing/2018/hyperlinkcolor" xmlns="" val="tx"/>
                    </a:ext>
                  </a:extLst>
                </a:hlinkClick>
              </a:rPr>
              <a:t>#Download</a:t>
            </a:r>
            <a:r>
              <a:rPr lang="it-IT" dirty="0" smtClean="0"/>
              <a:t>’</a:t>
            </a:r>
            <a:endParaRPr lang="it-IT" dirty="0"/>
          </a:p>
        </p:txBody>
      </p:sp>
      <p:sp>
        <p:nvSpPr>
          <p:cNvPr id="3" name="Segnaposto piè di pagina 2">
            <a:extLst>
              <a:ext uri="{FF2B5EF4-FFF2-40B4-BE49-F238E27FC236}">
                <a16:creationId xmlns:a16="http://schemas.microsoft.com/office/drawing/2014/main" xmlns="" id="{3C4F739E-6368-7B49-B9C3-33C9C8ACC52D}"/>
              </a:ext>
            </a:extLst>
          </p:cNvPr>
          <p:cNvSpPr>
            <a:spLocks noGrp="1"/>
          </p:cNvSpPr>
          <p:nvPr>
            <p:ph type="ftr" sz="quarter" idx="11"/>
          </p:nvPr>
        </p:nvSpPr>
        <p:spPr/>
        <p:txBody>
          <a:bodyPr/>
          <a:lstStyle/>
          <a:p>
            <a:r>
              <a:rPr lang="en-US"/>
              <a:t>BioInformatics 2020/2021</a:t>
            </a:r>
            <a:endParaRPr lang="en-US" dirty="0"/>
          </a:p>
        </p:txBody>
      </p:sp>
      <p:sp>
        <p:nvSpPr>
          <p:cNvPr id="4" name="Segnaposto numero diapositiva 3">
            <a:extLst>
              <a:ext uri="{FF2B5EF4-FFF2-40B4-BE49-F238E27FC236}">
                <a16:creationId xmlns:a16="http://schemas.microsoft.com/office/drawing/2014/main" xmlns="" id="{22CFC354-0B0A-2A4B-9836-0341D789BAF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098" name="Picture 2" descr="C:\Users\Pc\Desktop\Prova\allineamento.png"/>
          <p:cNvPicPr>
            <a:picLocks noChangeAspect="1" noChangeArrowheads="1"/>
          </p:cNvPicPr>
          <p:nvPr/>
        </p:nvPicPr>
        <p:blipFill>
          <a:blip r:embed="rId4"/>
          <a:srcRect/>
          <a:stretch>
            <a:fillRect/>
          </a:stretch>
        </p:blipFill>
        <p:spPr bwMode="auto">
          <a:xfrm>
            <a:off x="666827" y="3225774"/>
            <a:ext cx="9526665" cy="2876209"/>
          </a:xfrm>
          <a:prstGeom prst="rect">
            <a:avLst/>
          </a:prstGeom>
          <a:noFill/>
        </p:spPr>
      </p:pic>
    </p:spTree>
    <p:extLst>
      <p:ext uri="{BB962C8B-B14F-4D97-AF65-F5344CB8AC3E}">
        <p14:creationId xmlns:p14="http://schemas.microsoft.com/office/powerpoint/2010/main" xmlns="" val="2367315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0EB1C86D-03D6-B940-9855-140D08242DA1}"/>
              </a:ext>
            </a:extLst>
          </p:cNvPr>
          <p:cNvSpPr>
            <a:spLocks noGrp="1"/>
          </p:cNvSpPr>
          <p:nvPr>
            <p:ph type="title"/>
          </p:nvPr>
        </p:nvSpPr>
        <p:spPr/>
        <p:txBody>
          <a:bodyPr/>
          <a:lstStyle/>
          <a:p>
            <a:r>
              <a:rPr lang="it-IT" dirty="0" smtClean="0"/>
              <a:t>A </a:t>
            </a:r>
            <a:r>
              <a:rPr lang="it-IT" dirty="0" err="1" smtClean="0"/>
              <a:t>very</a:t>
            </a:r>
            <a:r>
              <a:rPr lang="it-IT" dirty="0" smtClean="0"/>
              <a:t> intuitive console</a:t>
            </a:r>
            <a:endParaRPr lang="it-IT" dirty="0"/>
          </a:p>
        </p:txBody>
      </p:sp>
      <p:sp>
        <p:nvSpPr>
          <p:cNvPr id="3" name="Segnaposto contenuto 2">
            <a:extLst>
              <a:ext uri="{FF2B5EF4-FFF2-40B4-BE49-F238E27FC236}">
                <a16:creationId xmlns:a16="http://schemas.microsoft.com/office/drawing/2014/main" xmlns="" id="{7FE9D8BE-78FB-244C-8D52-5A7DF779CAD0}"/>
              </a:ext>
            </a:extLst>
          </p:cNvPr>
          <p:cNvSpPr>
            <a:spLocks noGrp="1"/>
          </p:cNvSpPr>
          <p:nvPr>
            <p:ph idx="1"/>
          </p:nvPr>
        </p:nvSpPr>
        <p:spPr>
          <a:xfrm>
            <a:off x="677334" y="1371600"/>
            <a:ext cx="8596668" cy="708215"/>
          </a:xfrm>
        </p:spPr>
        <p:txBody>
          <a:bodyPr>
            <a:normAutofit/>
          </a:bodyPr>
          <a:lstStyle/>
          <a:p>
            <a:pPr marL="0" indent="0">
              <a:buNone/>
            </a:pPr>
            <a:r>
              <a:rPr lang="it-IT" dirty="0" smtClean="0"/>
              <a:t>The </a:t>
            </a:r>
            <a:r>
              <a:rPr lang="it-IT" dirty="0" err="1" smtClean="0"/>
              <a:t>tool</a:t>
            </a:r>
            <a:r>
              <a:rPr lang="it-IT" dirty="0" smtClean="0"/>
              <a:t> </a:t>
            </a:r>
            <a:r>
              <a:rPr lang="it-IT" dirty="0" err="1" smtClean="0"/>
              <a:t>is</a:t>
            </a:r>
            <a:r>
              <a:rPr lang="it-IT" dirty="0" smtClean="0"/>
              <a:t> </a:t>
            </a:r>
            <a:r>
              <a:rPr lang="it-IT" dirty="0" err="1" smtClean="0"/>
              <a:t>equipped</a:t>
            </a:r>
            <a:r>
              <a:rPr lang="it-IT" dirty="0" smtClean="0"/>
              <a:t> with a </a:t>
            </a:r>
            <a:r>
              <a:rPr lang="it-IT" dirty="0" err="1" smtClean="0"/>
              <a:t>very</a:t>
            </a:r>
            <a:r>
              <a:rPr lang="it-IT" dirty="0" smtClean="0"/>
              <a:t> intuitive console/terminal, </a:t>
            </a:r>
            <a:r>
              <a:rPr lang="it-IT" dirty="0" err="1" smtClean="0"/>
              <a:t>where</a:t>
            </a:r>
            <a:r>
              <a:rPr lang="it-IT" dirty="0" smtClean="0"/>
              <a:t> </a:t>
            </a:r>
            <a:r>
              <a:rPr lang="it-IT" dirty="0" err="1" smtClean="0"/>
              <a:t>all</a:t>
            </a:r>
            <a:r>
              <a:rPr lang="it-IT" dirty="0" smtClean="0"/>
              <a:t> the </a:t>
            </a:r>
            <a:r>
              <a:rPr lang="it-IT" dirty="0" err="1" smtClean="0"/>
              <a:t>options</a:t>
            </a:r>
            <a:r>
              <a:rPr lang="it-IT" dirty="0" smtClean="0"/>
              <a:t> are </a:t>
            </a:r>
            <a:r>
              <a:rPr lang="it-IT" dirty="0" err="1" smtClean="0"/>
              <a:t>listed</a:t>
            </a:r>
            <a:r>
              <a:rPr lang="it-IT" dirty="0" smtClean="0"/>
              <a:t>. The </a:t>
            </a:r>
            <a:r>
              <a:rPr lang="it-IT" dirty="0" err="1" smtClean="0"/>
              <a:t>user</a:t>
            </a:r>
            <a:r>
              <a:rPr lang="it-IT" dirty="0" smtClean="0"/>
              <a:t> </a:t>
            </a:r>
            <a:r>
              <a:rPr lang="it-IT" dirty="0" err="1" smtClean="0"/>
              <a:t>runs</a:t>
            </a:r>
            <a:r>
              <a:rPr lang="it-IT" dirty="0" smtClean="0"/>
              <a:t> the </a:t>
            </a:r>
            <a:r>
              <a:rPr lang="it-IT" dirty="0" err="1" smtClean="0"/>
              <a:t>tool</a:t>
            </a:r>
            <a:r>
              <a:rPr lang="it-IT" dirty="0" smtClean="0"/>
              <a:t> by </a:t>
            </a:r>
            <a:r>
              <a:rPr lang="it-IT" dirty="0" err="1" smtClean="0"/>
              <a:t>sending</a:t>
            </a:r>
            <a:r>
              <a:rPr lang="it-IT" dirty="0" smtClean="0"/>
              <a:t> </a:t>
            </a:r>
            <a:r>
              <a:rPr lang="it-IT" dirty="0" err="1" smtClean="0"/>
              <a:t>commands</a:t>
            </a:r>
            <a:r>
              <a:rPr lang="it-IT" dirty="0"/>
              <a:t> </a:t>
            </a:r>
            <a:r>
              <a:rPr lang="it-IT" dirty="0" smtClean="0"/>
              <a:t>from </a:t>
            </a:r>
            <a:r>
              <a:rPr lang="it-IT" dirty="0" err="1" smtClean="0"/>
              <a:t>this</a:t>
            </a:r>
            <a:r>
              <a:rPr lang="it-IT" dirty="0" smtClean="0"/>
              <a:t> console.</a:t>
            </a:r>
          </a:p>
        </p:txBody>
      </p:sp>
      <p:sp>
        <p:nvSpPr>
          <p:cNvPr id="4" name="Segnaposto piè di pagina 3">
            <a:extLst>
              <a:ext uri="{FF2B5EF4-FFF2-40B4-BE49-F238E27FC236}">
                <a16:creationId xmlns:a16="http://schemas.microsoft.com/office/drawing/2014/main" xmlns="" id="{841B0C22-B7DA-4645-9A37-9BC43400D65E}"/>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xmlns="" id="{759A6A41-14E7-FA42-B52D-3486B01409E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4" name="Picture 2" descr="C:\Users\Pc\Desktop\Prova\menu.png"/>
          <p:cNvPicPr>
            <a:picLocks noChangeAspect="1" noChangeArrowheads="1"/>
          </p:cNvPicPr>
          <p:nvPr/>
        </p:nvPicPr>
        <p:blipFill>
          <a:blip r:embed="rId2"/>
          <a:srcRect/>
          <a:stretch>
            <a:fillRect/>
          </a:stretch>
        </p:blipFill>
        <p:spPr bwMode="auto">
          <a:xfrm>
            <a:off x="677334" y="2280745"/>
            <a:ext cx="8923866" cy="3814689"/>
          </a:xfrm>
          <a:prstGeom prst="rect">
            <a:avLst/>
          </a:prstGeom>
          <a:noFill/>
        </p:spPr>
      </p:pic>
    </p:spTree>
    <p:extLst>
      <p:ext uri="{BB962C8B-B14F-4D97-AF65-F5344CB8AC3E}">
        <p14:creationId xmlns:p14="http://schemas.microsoft.com/office/powerpoint/2010/main" xmlns="" val="3961696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DC7D9B7-68BA-9947-BBC5-9C70547D0B17}"/>
              </a:ext>
            </a:extLst>
          </p:cNvPr>
          <p:cNvSpPr>
            <a:spLocks noGrp="1"/>
          </p:cNvSpPr>
          <p:nvPr>
            <p:ph type="title"/>
          </p:nvPr>
        </p:nvSpPr>
        <p:spPr/>
        <p:txBody>
          <a:bodyPr/>
          <a:lstStyle/>
          <a:p>
            <a:r>
              <a:rPr lang="it-IT" dirty="0" err="1"/>
              <a:t>Mutations</a:t>
            </a:r>
            <a:r>
              <a:rPr lang="it-IT" dirty="0"/>
              <a:t> Project</a:t>
            </a:r>
          </a:p>
        </p:txBody>
      </p:sp>
      <p:sp>
        <p:nvSpPr>
          <p:cNvPr id="3" name="Segnaposto contenuto 2">
            <a:extLst>
              <a:ext uri="{FF2B5EF4-FFF2-40B4-BE49-F238E27FC236}">
                <a16:creationId xmlns:a16="http://schemas.microsoft.com/office/drawing/2014/main" xmlns="" id="{B6B7432C-AA01-FF40-AD5A-CD6321D6B880}"/>
              </a:ext>
            </a:extLst>
          </p:cNvPr>
          <p:cNvSpPr>
            <a:spLocks noGrp="1"/>
          </p:cNvSpPr>
          <p:nvPr>
            <p:ph idx="1"/>
          </p:nvPr>
        </p:nvSpPr>
        <p:spPr/>
        <p:txBody>
          <a:bodyPr>
            <a:normAutofit/>
          </a:bodyPr>
          <a:lstStyle/>
          <a:p>
            <a:pPr marL="0" indent="0">
              <a:buNone/>
            </a:pPr>
            <a:r>
              <a:rPr lang="it-IT" sz="2800" dirty="0"/>
              <a:t>Software </a:t>
            </a:r>
            <a:r>
              <a:rPr lang="it-IT" sz="2800" dirty="0" err="1"/>
              <a:t>that</a:t>
            </a:r>
            <a:r>
              <a:rPr lang="it-IT" sz="2800" dirty="0"/>
              <a:t> </a:t>
            </a:r>
            <a:r>
              <a:rPr lang="it-IT" sz="2800" dirty="0" err="1"/>
              <a:t>makes</a:t>
            </a:r>
            <a:r>
              <a:rPr lang="it-IT" sz="2800" dirty="0"/>
              <a:t> a </a:t>
            </a:r>
            <a:r>
              <a:rPr lang="it-IT" sz="2800" dirty="0" err="1"/>
              <a:t>comparison</a:t>
            </a:r>
            <a:r>
              <a:rPr lang="it-IT" sz="2800" dirty="0"/>
              <a:t> </a:t>
            </a:r>
            <a:r>
              <a:rPr lang="it-IT" sz="2800" dirty="0" err="1"/>
              <a:t>between</a:t>
            </a:r>
            <a:r>
              <a:rPr lang="it-IT" sz="2800" dirty="0"/>
              <a:t> </a:t>
            </a:r>
            <a:r>
              <a:rPr lang="it-IT" sz="2800" dirty="0" err="1"/>
              <a:t>two</a:t>
            </a:r>
            <a:r>
              <a:rPr lang="it-IT" sz="2800" dirty="0"/>
              <a:t> </a:t>
            </a:r>
            <a:r>
              <a:rPr lang="it-IT" sz="2800" dirty="0" err="1"/>
              <a:t>different</a:t>
            </a:r>
            <a:r>
              <a:rPr lang="it-IT" sz="2800" dirty="0"/>
              <a:t> human </a:t>
            </a:r>
            <a:r>
              <a:rPr lang="it-IT" sz="2800" dirty="0" err="1"/>
              <a:t>strains</a:t>
            </a:r>
            <a:r>
              <a:rPr lang="it-IT" sz="2800" dirty="0"/>
              <a:t> to </a:t>
            </a:r>
            <a:r>
              <a:rPr lang="it-IT" sz="2800" dirty="0" err="1"/>
              <a:t>understand</a:t>
            </a:r>
            <a:r>
              <a:rPr lang="it-IT" sz="2800" dirty="0"/>
              <a:t> </a:t>
            </a:r>
            <a:r>
              <a:rPr lang="it-IT" sz="2800" dirty="0" err="1"/>
              <a:t>if</a:t>
            </a:r>
            <a:r>
              <a:rPr lang="it-IT" sz="2800" dirty="0"/>
              <a:t> the </a:t>
            </a:r>
            <a:r>
              <a:rPr lang="it-IT" sz="2800" dirty="0" err="1"/>
              <a:t>two</a:t>
            </a:r>
            <a:r>
              <a:rPr lang="it-IT" sz="2800" dirty="0"/>
              <a:t> </a:t>
            </a:r>
            <a:r>
              <a:rPr lang="it-IT" sz="2800" dirty="0" err="1"/>
              <a:t>types</a:t>
            </a:r>
            <a:r>
              <a:rPr lang="it-IT" sz="2800" dirty="0"/>
              <a:t> of </a:t>
            </a:r>
            <a:r>
              <a:rPr lang="it-IT" sz="2800" dirty="0" err="1"/>
              <a:t>infections</a:t>
            </a:r>
            <a:r>
              <a:rPr lang="it-IT" sz="2800" dirty="0"/>
              <a:t> are </a:t>
            </a:r>
            <a:r>
              <a:rPr lang="it-IT" sz="2800" dirty="0" err="1"/>
              <a:t>different</a:t>
            </a:r>
            <a:r>
              <a:rPr lang="it-IT" sz="2800" dirty="0"/>
              <a:t>. </a:t>
            </a:r>
            <a:r>
              <a:rPr lang="it-IT" sz="2800" dirty="0" err="1"/>
              <a:t>Identify</a:t>
            </a:r>
            <a:r>
              <a:rPr lang="it-IT" sz="2800" dirty="0"/>
              <a:t> common </a:t>
            </a:r>
            <a:r>
              <a:rPr lang="it-IT" sz="2800" dirty="0" err="1"/>
              <a:t>regions</a:t>
            </a:r>
            <a:r>
              <a:rPr lang="it-IT" sz="2800" dirty="0"/>
              <a:t> or </a:t>
            </a:r>
            <a:r>
              <a:rPr lang="it-IT" sz="2800" dirty="0" err="1"/>
              <a:t>mutations</a:t>
            </a:r>
            <a:r>
              <a:rPr lang="it-IT" sz="2800" dirty="0"/>
              <a:t> </a:t>
            </a:r>
            <a:r>
              <a:rPr lang="it-IT" sz="2800" dirty="0" err="1"/>
              <a:t>among</a:t>
            </a:r>
            <a:r>
              <a:rPr lang="it-IT" sz="2800" dirty="0"/>
              <a:t> the </a:t>
            </a:r>
            <a:r>
              <a:rPr lang="it-IT" sz="2800" dirty="0" err="1"/>
              <a:t>two</a:t>
            </a:r>
            <a:r>
              <a:rPr lang="it-IT" sz="2800" dirty="0"/>
              <a:t> </a:t>
            </a:r>
            <a:r>
              <a:rPr lang="it-IT" sz="2800" dirty="0" err="1"/>
              <a:t>considered</a:t>
            </a:r>
            <a:r>
              <a:rPr lang="it-IT" sz="2800" dirty="0"/>
              <a:t> </a:t>
            </a:r>
            <a:r>
              <a:rPr lang="it-IT" sz="2800" dirty="0" err="1"/>
              <a:t>strains</a:t>
            </a:r>
            <a:r>
              <a:rPr lang="it-IT" sz="2800" dirty="0"/>
              <a:t>.</a:t>
            </a:r>
          </a:p>
        </p:txBody>
      </p:sp>
      <p:sp>
        <p:nvSpPr>
          <p:cNvPr id="4" name="Segnaposto piè di pagina 3">
            <a:extLst>
              <a:ext uri="{FF2B5EF4-FFF2-40B4-BE49-F238E27FC236}">
                <a16:creationId xmlns:a16="http://schemas.microsoft.com/office/drawing/2014/main" xmlns="" id="{05DB6A4B-CC21-CF48-9656-57C25468D292}"/>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xmlns="" id="{B56064E6-AEB5-9A46-8820-91B0AA3467D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xmlns="" val="7027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2A13A88-1286-4840-B73B-ED4798520CDB}"/>
              </a:ext>
            </a:extLst>
          </p:cNvPr>
          <p:cNvSpPr>
            <a:spLocks noGrp="1"/>
          </p:cNvSpPr>
          <p:nvPr>
            <p:ph type="title"/>
          </p:nvPr>
        </p:nvSpPr>
        <p:spPr>
          <a:xfrm>
            <a:off x="618068" y="609600"/>
            <a:ext cx="10197494" cy="1099457"/>
          </a:xfrm>
        </p:spPr>
        <p:txBody>
          <a:bodyPr>
            <a:normAutofit/>
          </a:bodyPr>
          <a:lstStyle/>
          <a:p>
            <a:r>
              <a:rPr lang="it-IT" dirty="0"/>
              <a:t>Pipeline</a:t>
            </a:r>
          </a:p>
        </p:txBody>
      </p:sp>
      <p:sp>
        <p:nvSpPr>
          <p:cNvPr id="4" name="Segnaposto piè di pagina 3">
            <a:extLst>
              <a:ext uri="{FF2B5EF4-FFF2-40B4-BE49-F238E27FC236}">
                <a16:creationId xmlns:a16="http://schemas.microsoft.com/office/drawing/2014/main" xmlns=""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a16="http://schemas.microsoft.com/office/drawing/2014/main" xmlns=""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8</a:t>
            </a:fld>
            <a:endParaRPr lang="en-US"/>
          </a:p>
        </p:txBody>
      </p:sp>
      <p:graphicFrame>
        <p:nvGraphicFramePr>
          <p:cNvPr id="7" name="Segnaposto contenuto 2">
            <a:extLst>
              <a:ext uri="{FF2B5EF4-FFF2-40B4-BE49-F238E27FC236}">
                <a16:creationId xmlns:a16="http://schemas.microsoft.com/office/drawing/2014/main" xmlns="" id="{BE484F61-2836-4977-8E95-4AC9C1403161}"/>
              </a:ext>
            </a:extLst>
          </p:cNvPr>
          <p:cNvGraphicFramePr>
            <a:graphicFrameLocks noGrp="1"/>
          </p:cNvGraphicFramePr>
          <p:nvPr>
            <p:ph idx="1"/>
            <p:extLst>
              <p:ext uri="{D42A27DB-BD31-4B8C-83A1-F6EECF244321}">
                <p14:modId xmlns:p14="http://schemas.microsoft.com/office/powerpoint/2010/main" xmlns="" val="1613755479"/>
              </p:ext>
            </p:extLst>
          </p:nvPr>
        </p:nvGraphicFramePr>
        <p:xfrm>
          <a:off x="618068" y="1899225"/>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7406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B5D1911-2549-3549-AE0F-3A97D8191259}"/>
              </a:ext>
            </a:extLst>
          </p:cNvPr>
          <p:cNvSpPr>
            <a:spLocks noGrp="1"/>
          </p:cNvSpPr>
          <p:nvPr>
            <p:ph type="title"/>
          </p:nvPr>
        </p:nvSpPr>
        <p:spPr>
          <a:xfrm>
            <a:off x="677334" y="441434"/>
            <a:ext cx="8596668" cy="1320800"/>
          </a:xfrm>
        </p:spPr>
        <p:txBody>
          <a:bodyPr/>
          <a:lstStyle/>
          <a:p>
            <a:r>
              <a:rPr lang="it-IT" dirty="0" err="1"/>
              <a:t>Detect</a:t>
            </a:r>
            <a:r>
              <a:rPr lang="it-IT" dirty="0"/>
              <a:t> </a:t>
            </a:r>
            <a:r>
              <a:rPr lang="it-IT" dirty="0" err="1"/>
              <a:t>Mutations</a:t>
            </a:r>
            <a:endParaRPr lang="it-IT" dirty="0"/>
          </a:p>
        </p:txBody>
      </p:sp>
      <p:sp>
        <p:nvSpPr>
          <p:cNvPr id="6" name="Segnaposto piè di pagina 5">
            <a:extLst>
              <a:ext uri="{FF2B5EF4-FFF2-40B4-BE49-F238E27FC236}">
                <a16:creationId xmlns:a16="http://schemas.microsoft.com/office/drawing/2014/main" xmlns="" id="{4E213601-FD50-864D-B93F-1A23705A4C20}"/>
              </a:ext>
            </a:extLst>
          </p:cNvPr>
          <p:cNvSpPr>
            <a:spLocks noGrp="1"/>
          </p:cNvSpPr>
          <p:nvPr>
            <p:ph type="ftr" sz="quarter" idx="11"/>
          </p:nvPr>
        </p:nvSpPr>
        <p:spPr/>
        <p:txBody>
          <a:bodyPr/>
          <a:lstStyle/>
          <a:p>
            <a:r>
              <a:rPr lang="en-US"/>
              <a:t>BioInformatics 2020/2021</a:t>
            </a:r>
            <a:endParaRPr lang="en-US" dirty="0"/>
          </a:p>
        </p:txBody>
      </p:sp>
      <p:sp>
        <p:nvSpPr>
          <p:cNvPr id="7" name="Segnaposto numero diapositiva 6">
            <a:extLst>
              <a:ext uri="{FF2B5EF4-FFF2-40B4-BE49-F238E27FC236}">
                <a16:creationId xmlns:a16="http://schemas.microsoft.com/office/drawing/2014/main" xmlns="" id="{2359C1BA-07D3-8E4F-9F89-F2A99F3E08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CasellaDiTesto 9">
            <a:extLst>
              <a:ext uri="{FF2B5EF4-FFF2-40B4-BE49-F238E27FC236}">
                <a16:creationId xmlns:a16="http://schemas.microsoft.com/office/drawing/2014/main" xmlns="" id="{FEF6A0E0-74AA-4848-BCED-3248B2D14A11}"/>
              </a:ext>
            </a:extLst>
          </p:cNvPr>
          <p:cNvSpPr txBox="1"/>
          <p:nvPr/>
        </p:nvSpPr>
        <p:spPr>
          <a:xfrm>
            <a:off x="677333" y="1240048"/>
            <a:ext cx="5418667" cy="4247317"/>
          </a:xfrm>
          <a:prstGeom prst="rect">
            <a:avLst/>
          </a:prstGeom>
          <a:noFill/>
        </p:spPr>
        <p:txBody>
          <a:bodyPr wrap="square" rtlCol="0">
            <a:spAutoFit/>
          </a:bodyPr>
          <a:lstStyle/>
          <a:p>
            <a:r>
              <a:rPr lang="it-IT" dirty="0" err="1" smtClean="0"/>
              <a:t>We</a:t>
            </a:r>
            <a:r>
              <a:rPr lang="it-IT" dirty="0" smtClean="0"/>
              <a:t> </a:t>
            </a:r>
            <a:r>
              <a:rPr lang="it-IT" dirty="0" err="1" smtClean="0"/>
              <a:t>have</a:t>
            </a:r>
            <a:r>
              <a:rPr lang="it-IT" dirty="0" smtClean="0"/>
              <a:t> </a:t>
            </a:r>
            <a:r>
              <a:rPr lang="it-IT" dirty="0" err="1" smtClean="0"/>
              <a:t>chosen</a:t>
            </a:r>
            <a:r>
              <a:rPr lang="it-IT" dirty="0" smtClean="0"/>
              <a:t> to </a:t>
            </a:r>
            <a:r>
              <a:rPr lang="it-IT" dirty="0" err="1" smtClean="0"/>
              <a:t>analyze</a:t>
            </a:r>
            <a:r>
              <a:rPr lang="it-IT" dirty="0" smtClean="0"/>
              <a:t> </a:t>
            </a:r>
            <a:r>
              <a:rPr lang="it-IT" dirty="0" err="1" smtClean="0"/>
              <a:t>mutations</a:t>
            </a:r>
            <a:r>
              <a:rPr lang="it-IT" dirty="0" smtClean="0"/>
              <a:t> in </a:t>
            </a:r>
            <a:r>
              <a:rPr lang="it-IT" dirty="0" err="1" smtClean="0"/>
              <a:t>our</a:t>
            </a:r>
            <a:r>
              <a:rPr lang="it-IT" dirty="0" smtClean="0"/>
              <a:t> </a:t>
            </a:r>
            <a:r>
              <a:rPr lang="it-IT" dirty="0" err="1" smtClean="0"/>
              <a:t>sequences</a:t>
            </a:r>
            <a:r>
              <a:rPr lang="it-IT" dirty="0" smtClean="0"/>
              <a:t> </a:t>
            </a:r>
            <a:r>
              <a:rPr lang="it-IT" dirty="0" err="1" smtClean="0"/>
              <a:t>rather</a:t>
            </a:r>
            <a:r>
              <a:rPr lang="it-IT" dirty="0" smtClean="0"/>
              <a:t> </a:t>
            </a:r>
            <a:r>
              <a:rPr lang="it-IT" dirty="0" err="1" smtClean="0"/>
              <a:t>than</a:t>
            </a:r>
            <a:r>
              <a:rPr lang="it-IT" dirty="0" smtClean="0"/>
              <a:t> </a:t>
            </a:r>
            <a:r>
              <a:rPr lang="sv-SE" dirty="0" err="1" smtClean="0"/>
              <a:t>identifying</a:t>
            </a:r>
            <a:r>
              <a:rPr lang="sv-SE" dirty="0" smtClean="0"/>
              <a:t> </a:t>
            </a:r>
            <a:r>
              <a:rPr lang="sv-SE" dirty="0"/>
              <a:t>regions </a:t>
            </a:r>
            <a:r>
              <a:rPr lang="sv-SE" dirty="0" err="1"/>
              <a:t>of</a:t>
            </a:r>
            <a:r>
              <a:rPr lang="sv-SE" dirty="0"/>
              <a:t> </a:t>
            </a:r>
            <a:r>
              <a:rPr lang="sv-SE" dirty="0" err="1" smtClean="0"/>
              <a:t>similarity</a:t>
            </a:r>
            <a:r>
              <a:rPr lang="sv-SE" dirty="0" smtClean="0"/>
              <a:t>.</a:t>
            </a:r>
            <a:endParaRPr lang="it-IT" dirty="0" smtClean="0"/>
          </a:p>
          <a:p>
            <a:endParaRPr lang="it-IT" dirty="0" smtClean="0"/>
          </a:p>
          <a:p>
            <a:r>
              <a:rPr lang="it-IT" dirty="0" smtClean="0"/>
              <a:t>To </a:t>
            </a:r>
            <a:r>
              <a:rPr lang="it-IT" dirty="0" err="1" smtClean="0"/>
              <a:t>achieve</a:t>
            </a:r>
            <a:r>
              <a:rPr lang="it-IT" dirty="0" smtClean="0"/>
              <a:t> </a:t>
            </a:r>
            <a:r>
              <a:rPr lang="it-IT" dirty="0" err="1" smtClean="0"/>
              <a:t>this</a:t>
            </a:r>
            <a:r>
              <a:rPr lang="it-IT" dirty="0" smtClean="0"/>
              <a:t> goal, </a:t>
            </a:r>
            <a:r>
              <a:rPr lang="it-IT" dirty="0" err="1" smtClean="0"/>
              <a:t>we</a:t>
            </a:r>
            <a:r>
              <a:rPr lang="it-IT" dirty="0" smtClean="0"/>
              <a:t> </a:t>
            </a:r>
            <a:r>
              <a:rPr lang="it-IT" dirty="0" err="1" smtClean="0"/>
              <a:t>have</a:t>
            </a:r>
            <a:r>
              <a:rPr lang="it-IT" dirty="0" smtClean="0"/>
              <a:t> </a:t>
            </a:r>
            <a:r>
              <a:rPr lang="it-IT" dirty="0" err="1" smtClean="0"/>
              <a:t>created</a:t>
            </a:r>
            <a:r>
              <a:rPr lang="it-IT" dirty="0" smtClean="0"/>
              <a:t> an </a:t>
            </a:r>
            <a:r>
              <a:rPr lang="it-IT" dirty="0" err="1" smtClean="0"/>
              <a:t>algorithm</a:t>
            </a:r>
            <a:r>
              <a:rPr lang="it-IT" dirty="0" smtClean="0"/>
              <a:t> </a:t>
            </a:r>
            <a:r>
              <a:rPr lang="it-IT" dirty="0" err="1" smtClean="0"/>
              <a:t>that</a:t>
            </a:r>
            <a:r>
              <a:rPr lang="it-IT" dirty="0" smtClean="0"/>
              <a:t> </a:t>
            </a:r>
            <a:r>
              <a:rPr lang="it-IT" dirty="0" err="1" smtClean="0"/>
              <a:t>compares</a:t>
            </a:r>
            <a:r>
              <a:rPr lang="it-IT" dirty="0" smtClean="0"/>
              <a:t> </a:t>
            </a:r>
            <a:r>
              <a:rPr lang="it-IT" dirty="0"/>
              <a:t>the </a:t>
            </a:r>
            <a:r>
              <a:rPr lang="it-IT" dirty="0" err="1"/>
              <a:t>analysis</a:t>
            </a:r>
            <a:r>
              <a:rPr lang="it-IT" dirty="0"/>
              <a:t> of </a:t>
            </a:r>
            <a:r>
              <a:rPr lang="it-IT" dirty="0" err="1" smtClean="0"/>
              <a:t>each</a:t>
            </a:r>
            <a:r>
              <a:rPr lang="it-IT" dirty="0" smtClean="0"/>
              <a:t> </a:t>
            </a:r>
            <a:r>
              <a:rPr lang="it-IT" dirty="0" err="1" smtClean="0"/>
              <a:t>sequence</a:t>
            </a:r>
            <a:r>
              <a:rPr lang="it-IT" dirty="0" smtClean="0"/>
              <a:t> with the </a:t>
            </a:r>
            <a:r>
              <a:rPr lang="it-IT" dirty="0" err="1" smtClean="0"/>
              <a:t>analysis</a:t>
            </a:r>
            <a:r>
              <a:rPr lang="it-IT" dirty="0" smtClean="0"/>
              <a:t> of </a:t>
            </a:r>
            <a:r>
              <a:rPr lang="it-IT" dirty="0" err="1" smtClean="0"/>
              <a:t>each</a:t>
            </a:r>
            <a:r>
              <a:rPr lang="it-IT" dirty="0" smtClean="0"/>
              <a:t> and </a:t>
            </a:r>
            <a:r>
              <a:rPr lang="it-IT" dirty="0" err="1" smtClean="0"/>
              <a:t>every</a:t>
            </a:r>
            <a:r>
              <a:rPr lang="it-IT" dirty="0" smtClean="0"/>
              <a:t> </a:t>
            </a:r>
            <a:r>
              <a:rPr lang="it-IT" dirty="0" err="1" smtClean="0"/>
              <a:t>other</a:t>
            </a:r>
            <a:r>
              <a:rPr lang="it-IT" dirty="0" smtClean="0"/>
              <a:t> </a:t>
            </a:r>
            <a:r>
              <a:rPr lang="it-IT" dirty="0" err="1" smtClean="0"/>
              <a:t>sequence</a:t>
            </a:r>
            <a:r>
              <a:rPr lang="it-IT" dirty="0" smtClean="0"/>
              <a:t>, </a:t>
            </a:r>
            <a:r>
              <a:rPr lang="it-IT" dirty="0" err="1" smtClean="0"/>
              <a:t>looking</a:t>
            </a:r>
            <a:r>
              <a:rPr lang="it-IT" dirty="0" smtClean="0"/>
              <a:t> for </a:t>
            </a:r>
            <a:r>
              <a:rPr lang="sv-SE" dirty="0" err="1"/>
              <a:t>nitrogenous</a:t>
            </a:r>
            <a:r>
              <a:rPr lang="sv-SE" dirty="0"/>
              <a:t> </a:t>
            </a:r>
            <a:r>
              <a:rPr lang="sv-SE" dirty="0" err="1"/>
              <a:t>bases</a:t>
            </a:r>
            <a:r>
              <a:rPr lang="sv-SE" dirty="0"/>
              <a:t> </a:t>
            </a:r>
            <a:r>
              <a:rPr lang="it-IT" dirty="0" err="1" smtClean="0"/>
              <a:t>variations</a:t>
            </a:r>
            <a:r>
              <a:rPr lang="it-IT" dirty="0"/>
              <a:t>.</a:t>
            </a:r>
            <a:endParaRPr lang="it-IT" dirty="0" smtClean="0"/>
          </a:p>
          <a:p>
            <a:endParaRPr lang="it-IT" dirty="0"/>
          </a:p>
          <a:p>
            <a:r>
              <a:rPr lang="it-IT" dirty="0" smtClean="0"/>
              <a:t>The output </a:t>
            </a:r>
            <a:r>
              <a:rPr lang="it-IT" dirty="0" err="1" smtClean="0"/>
              <a:t>provides</a:t>
            </a:r>
            <a:r>
              <a:rPr lang="it-IT" dirty="0" smtClean="0"/>
              <a:t> the </a:t>
            </a:r>
            <a:r>
              <a:rPr lang="it-IT" dirty="0" err="1" smtClean="0"/>
              <a:t>following</a:t>
            </a:r>
            <a:r>
              <a:rPr lang="it-IT" dirty="0" smtClean="0"/>
              <a:t> data:</a:t>
            </a:r>
            <a:endParaRPr lang="it-IT" dirty="0"/>
          </a:p>
          <a:p>
            <a:endParaRPr lang="it-IT" dirty="0"/>
          </a:p>
          <a:p>
            <a:pPr marL="285750" indent="-285750">
              <a:buFont typeface="Arial" panose="020B0604020202020204" pitchFamily="34" charset="0"/>
              <a:buChar char="•"/>
            </a:pPr>
            <a:r>
              <a:rPr lang="it-IT" dirty="0" smtClean="0"/>
              <a:t>Id </a:t>
            </a:r>
            <a:r>
              <a:rPr lang="it-IT" dirty="0" err="1" smtClean="0"/>
              <a:t>sequence</a:t>
            </a:r>
            <a:r>
              <a:rPr lang="it-IT" dirty="0" smtClean="0"/>
              <a:t>;</a:t>
            </a:r>
            <a:endParaRPr lang="it-IT" dirty="0"/>
          </a:p>
          <a:p>
            <a:pPr marL="285750" indent="-285750">
              <a:buFont typeface="Arial" panose="020B0604020202020204" pitchFamily="34" charset="0"/>
              <a:buChar char="•"/>
            </a:pPr>
            <a:r>
              <a:rPr lang="it-IT" dirty="0" err="1" smtClean="0"/>
              <a:t>Length’s</a:t>
            </a:r>
            <a:r>
              <a:rPr lang="it-IT" dirty="0" smtClean="0"/>
              <a:t> </a:t>
            </a:r>
            <a:r>
              <a:rPr lang="it-IT" dirty="0" err="1" smtClean="0"/>
              <a:t>sequence</a:t>
            </a:r>
            <a:r>
              <a:rPr lang="it-IT" dirty="0" smtClean="0"/>
              <a:t>;</a:t>
            </a:r>
            <a:endParaRPr lang="it-IT" dirty="0"/>
          </a:p>
          <a:p>
            <a:pPr marL="285750" indent="-285750">
              <a:buFont typeface="Arial" panose="020B0604020202020204" pitchFamily="34" charset="0"/>
              <a:buChar char="•"/>
            </a:pPr>
            <a:r>
              <a:rPr lang="it-IT" dirty="0" err="1" smtClean="0"/>
              <a:t>Eventual</a:t>
            </a:r>
            <a:r>
              <a:rPr lang="it-IT" dirty="0" smtClean="0"/>
              <a:t> </a:t>
            </a:r>
            <a:r>
              <a:rPr lang="it-IT" dirty="0" err="1" smtClean="0"/>
              <a:t>number</a:t>
            </a:r>
            <a:r>
              <a:rPr lang="it-IT" dirty="0" smtClean="0"/>
              <a:t> of </a:t>
            </a:r>
            <a:r>
              <a:rPr lang="it-IT" dirty="0" err="1" smtClean="0"/>
              <a:t>mutations</a:t>
            </a:r>
            <a:r>
              <a:rPr lang="it-IT" dirty="0" smtClean="0"/>
              <a:t>.</a:t>
            </a:r>
            <a:endParaRPr lang="it-IT" dirty="0"/>
          </a:p>
        </p:txBody>
      </p:sp>
      <p:pic>
        <p:nvPicPr>
          <p:cNvPr id="1026" name="Picture 2" descr="C:\Users\Pc\Desktop\Prova\Mutazioni.png"/>
          <p:cNvPicPr>
            <a:picLocks noChangeAspect="1" noChangeArrowheads="1"/>
          </p:cNvPicPr>
          <p:nvPr/>
        </p:nvPicPr>
        <p:blipFill>
          <a:blip r:embed="rId3"/>
          <a:srcRect/>
          <a:stretch>
            <a:fillRect/>
          </a:stretch>
        </p:blipFill>
        <p:spPr bwMode="auto">
          <a:xfrm>
            <a:off x="4524375" y="5111087"/>
            <a:ext cx="6916738" cy="1295400"/>
          </a:xfrm>
          <a:prstGeom prst="rect">
            <a:avLst/>
          </a:prstGeom>
          <a:noFill/>
        </p:spPr>
      </p:pic>
      <p:pic>
        <p:nvPicPr>
          <p:cNvPr id="1028" name="Picture 4" descr="C:\Users\Pc\Desktop\Prova\codicep1.png"/>
          <p:cNvPicPr>
            <a:picLocks noChangeAspect="1" noChangeArrowheads="1"/>
          </p:cNvPicPr>
          <p:nvPr/>
        </p:nvPicPr>
        <p:blipFill>
          <a:blip r:embed="rId4"/>
          <a:srcRect/>
          <a:stretch>
            <a:fillRect/>
          </a:stretch>
        </p:blipFill>
        <p:spPr bwMode="auto">
          <a:xfrm>
            <a:off x="6096000" y="136525"/>
            <a:ext cx="3371850" cy="4851792"/>
          </a:xfrm>
          <a:prstGeom prst="rect">
            <a:avLst/>
          </a:prstGeom>
          <a:noFill/>
        </p:spPr>
      </p:pic>
    </p:spTree>
    <p:extLst>
      <p:ext uri="{BB962C8B-B14F-4D97-AF65-F5344CB8AC3E}">
        <p14:creationId xmlns:p14="http://schemas.microsoft.com/office/powerpoint/2010/main" xmlns="" val="1145378670"/>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833</TotalTime>
  <Words>779</Words>
  <Application>Microsoft Office PowerPoint</Application>
  <PresentationFormat>Personalizzato</PresentationFormat>
  <Paragraphs>100</Paragraphs>
  <Slides>15</Slides>
  <Notes>1</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Sfaccettatura</vt:lpstr>
      <vt:lpstr>Coronavirus’ Study</vt:lpstr>
      <vt:lpstr>Introduction</vt:lpstr>
      <vt:lpstr>Diapositiva 3</vt:lpstr>
      <vt:lpstr>Sequences selection on the NCBI site </vt:lpstr>
      <vt:lpstr>Multiple Sequence Alignment </vt:lpstr>
      <vt:lpstr>A very intuitive console</vt:lpstr>
      <vt:lpstr>Mutations Project</vt:lpstr>
      <vt:lpstr>Pipeline</vt:lpstr>
      <vt:lpstr>Detect Mutations</vt:lpstr>
      <vt:lpstr>Phylogenic Analysis Project </vt:lpstr>
      <vt:lpstr>Pipeline</vt:lpstr>
      <vt:lpstr>Phylogenetic tree construction</vt:lpstr>
      <vt:lpstr>NJ Tree</vt:lpstr>
      <vt:lpstr>UPGMA Tree</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Study</dc:title>
  <dc:creator>Alessandro Pio</dc:creator>
  <cp:lastModifiedBy>Pc</cp:lastModifiedBy>
  <cp:revision>134</cp:revision>
  <dcterms:created xsi:type="dcterms:W3CDTF">2021-07-01T09:27:01Z</dcterms:created>
  <dcterms:modified xsi:type="dcterms:W3CDTF">2021-09-07T08:35:25Z</dcterms:modified>
</cp:coreProperties>
</file>