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4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49" r:id="rId16"/>
    <p:sldId id="317" r:id="rId17"/>
    <p:sldId id="336" r:id="rId18"/>
    <p:sldId id="318" r:id="rId19"/>
    <p:sldId id="339" r:id="rId20"/>
    <p:sldId id="337" r:id="rId21"/>
    <p:sldId id="341" r:id="rId22"/>
    <p:sldId id="340" r:id="rId23"/>
    <p:sldId id="338" r:id="rId24"/>
    <p:sldId id="350" r:id="rId25"/>
    <p:sldId id="343" r:id="rId26"/>
    <p:sldId id="345" r:id="rId27"/>
    <p:sldId id="342" r:id="rId28"/>
    <p:sldId id="296" r:id="rId29"/>
    <p:sldId id="344" r:id="rId30"/>
    <p:sldId id="346" r:id="rId31"/>
    <p:sldId id="347" r:id="rId32"/>
    <p:sldId id="327" r:id="rId3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698"/>
    <a:srgbClr val="FFE48F"/>
    <a:srgbClr val="C00000"/>
    <a:srgbClr val="DAF6F1"/>
    <a:srgbClr val="FFFFCC"/>
    <a:srgbClr val="EAFAF7"/>
    <a:srgbClr val="D3F5EE"/>
    <a:srgbClr val="A1E9DA"/>
    <a:srgbClr val="99CCFF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5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frequency</a:t>
            </a:r>
            <a:r>
              <a:rPr lang="it-IT" dirty="0" smtClean="0"/>
              <a:t>:  </a:t>
            </a:r>
            <a:r>
              <a:rPr lang="it-IT" dirty="0" err="1" smtClean="0"/>
              <a:t>numeric</a:t>
            </a:r>
            <a:r>
              <a:rPr lang="it-IT" dirty="0" smtClean="0"/>
              <a:t>. </a:t>
            </a:r>
            <a:r>
              <a:rPr lang="it-IT" dirty="0" err="1" smtClean="0"/>
              <a:t>Frequency</a:t>
            </a:r>
            <a:r>
              <a:rPr lang="it-IT" dirty="0" smtClean="0"/>
              <a:t> of the data: E.g. </a:t>
            </a:r>
            <a:r>
              <a:rPr lang="it-IT" dirty="0" err="1" smtClean="0"/>
              <a:t>frequency</a:t>
            </a:r>
            <a:r>
              <a:rPr lang="it-IT" dirty="0" smtClean="0"/>
              <a:t>=4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quarterly</a:t>
            </a:r>
            <a:r>
              <a:rPr lang="it-IT" dirty="0" smtClean="0">
                <a:sym typeface="Wingdings" panose="05000000000000000000" pitchFamily="2" charset="2"/>
              </a:rPr>
              <a:t> data </a:t>
            </a:r>
            <a:r>
              <a:rPr lang="it-IT" dirty="0" err="1" smtClean="0">
                <a:sym typeface="Wingdings" panose="05000000000000000000" pitchFamily="2" charset="2"/>
              </a:rPr>
              <a:t>frequency</a:t>
            </a:r>
            <a:r>
              <a:rPr lang="it-IT" dirty="0" smtClean="0">
                <a:sym typeface="Wingdings" panose="05000000000000000000" pitchFamily="2" charset="2"/>
              </a:rPr>
              <a:t>=12  </a:t>
            </a:r>
            <a:r>
              <a:rPr lang="it-IT" dirty="0" err="1" smtClean="0">
                <a:sym typeface="Wingdings" panose="05000000000000000000" pitchFamily="2" charset="2"/>
              </a:rPr>
              <a:t>monthly</a:t>
            </a:r>
            <a:r>
              <a:rPr lang="it-IT" dirty="0" smtClean="0">
                <a:sym typeface="Wingdings" panose="05000000000000000000" pitchFamily="2" charset="2"/>
              </a:rPr>
              <a:t> data.</a:t>
            </a:r>
            <a:endParaRPr lang="it-IT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solidFill>
                  <a:srgbClr val="C00000"/>
                </a:solidFill>
              </a:rPr>
              <a:t>m</a:t>
            </a:r>
            <a:r>
              <a:rPr lang="it-IT" b="1" dirty="0" err="1" smtClean="0">
                <a:solidFill>
                  <a:srgbClr val="C00000"/>
                </a:solidFill>
              </a:rPr>
              <a:t>ethod</a:t>
            </a:r>
            <a:r>
              <a:rPr lang="it-IT" dirty="0" smtClean="0"/>
              <a:t>: "TS" for TRAMO-SEATS, "X" for X13 (X13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dirty="0" smtClean="0"/>
              <a:t>:  a </a:t>
            </a:r>
            <a:r>
              <a:rPr lang="en-US" dirty="0"/>
              <a:t>vector of JSON </a:t>
            </a:r>
            <a:r>
              <a:rPr lang="en-US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delta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d</a:t>
            </a:r>
            <a:r>
              <a:rPr lang="it-IT" dirty="0" err="1" smtClean="0">
                <a:solidFill>
                  <a:srgbClr val="C00000"/>
                </a:solidFill>
              </a:rPr>
              <a:t>elta_s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       </a:t>
            </a:r>
            <a:r>
              <a:rPr lang="it-IT" sz="1400" dirty="0" smtClean="0">
                <a:solidFill>
                  <a:srgbClr val="C00000"/>
                </a:solidFill>
                <a:sym typeface="Symbol" panose="05050102010706020507" pitchFamily="18" charset="2"/>
              </a:rPr>
              <a:t></a:t>
            </a:r>
            <a:r>
              <a:rPr lang="it-IT" dirty="0" smtClean="0"/>
              <a:t>  </a:t>
            </a:r>
            <a:r>
              <a:rPr lang="it-IT" dirty="0">
                <a:solidFill>
                  <a:srgbClr val="C00000"/>
                </a:solidFill>
              </a:rPr>
              <a:t>D1DS</a:t>
            </a:r>
            <a:r>
              <a:rPr lang="it-IT" dirty="0"/>
              <a:t>: 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D1DS mode (</a:t>
            </a:r>
            <a:r>
              <a:rPr lang="it-IT" dirty="0" smtClean="0"/>
              <a:t>force delta to 1 and </a:t>
            </a:r>
            <a:r>
              <a:rPr lang="it-IT" dirty="0" err="1" smtClean="0"/>
              <a:t>delta_s</a:t>
            </a:r>
            <a:r>
              <a:rPr lang="it-IT" dirty="0" smtClean="0"/>
              <a:t> to 0);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</a:t>
            </a:r>
            <a:r>
              <a:rPr lang="it-IT" dirty="0" err="1" smtClean="0">
                <a:solidFill>
                  <a:srgbClr val="C00000"/>
                </a:solidFill>
              </a:rPr>
              <a:t>equences</a:t>
            </a:r>
            <a:r>
              <a:rPr lang="it-IT" dirty="0" smtClean="0"/>
              <a:t>: JSON array: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endParaRPr lang="it-IT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it-IT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ramps</a:t>
            </a:r>
            <a:r>
              <a:rPr lang="it-IT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of JSON </a:t>
            </a:r>
            <a:r>
              <a:rPr lang="en-US" dirty="0" smtClean="0"/>
              <a:t>elements</a:t>
            </a:r>
            <a:r>
              <a:rPr lang="en-US" dirty="0"/>
              <a:t>, each </a:t>
            </a:r>
            <a:r>
              <a:rPr lang="en-US" dirty="0" smtClean="0"/>
              <a:t>with the </a:t>
            </a:r>
            <a:r>
              <a:rPr lang="en-US" dirty="0"/>
              <a:t>attributes: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</a:t>
            </a:r>
            <a:r>
              <a:rPr lang="it-IT" dirty="0"/>
              <a:t>: 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r>
              <a:rPr lang="it-IT" dirty="0" err="1"/>
              <a:t>indicating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</a:t>
            </a:r>
            <a:r>
              <a:rPr lang="it-IT" dirty="0" smtClean="0"/>
              <a:t>: a </a:t>
            </a:r>
            <a:r>
              <a:rPr lang="it-IT" dirty="0" err="1" smtClean="0"/>
              <a:t>character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in the format "YYYY-MM-DD" </a:t>
            </a:r>
            <a:r>
              <a:rPr lang="it-IT" dirty="0" err="1" smtClean="0"/>
              <a:t>indicating</a:t>
            </a:r>
            <a:r>
              <a:rPr lang="it-IT" dirty="0" smtClean="0"/>
              <a:t> the end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rgbClr val="C00000"/>
                </a:solidFill>
              </a:rPr>
              <a:t>fixed_coef</a:t>
            </a:r>
            <a:r>
              <a:rPr lang="it-IT" sz="2000" dirty="0" smtClean="0"/>
              <a:t>: a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 or </a:t>
            </a:r>
            <a:r>
              <a:rPr lang="it-IT" sz="2000" dirty="0"/>
              <a:t>0</a:t>
            </a:r>
            <a:r>
              <a:rPr lang="it-IT" sz="2000" dirty="0" smtClean="0"/>
              <a:t>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set)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646223"/>
            <a:ext cx="11546040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[{"start":"2020-01-01","end":"2020-12-31", "fixed_coef":0},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{"start":"2008-01-01","end":"2009-01-01", "fixed_coef":1}]</a:t>
            </a: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"2001-12-31", D1DS: false }]},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 {"delta":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,"seq":[{"start":"2004-01-01","end":"2005-12-31</a:t>
            </a:r>
            <a:r>
              <a:rPr lang="it-IT" dirty="0">
                <a:solidFill>
                  <a:schemeClr val="bg1"/>
                </a:solidFill>
              </a:rPr>
              <a:t>", D1DS: false}]}]</a:t>
            </a: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48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easterCoef</a:t>
            </a:r>
            <a:r>
              <a:rPr lang="it-IT" sz="2300" dirty="0" smtClean="0"/>
              <a:t>: </a:t>
            </a:r>
            <a:r>
              <a:rPr lang="it-IT" sz="2300" dirty="0" err="1" smtClean="0"/>
              <a:t>fixed</a:t>
            </a:r>
            <a:r>
              <a:rPr lang="it-IT" sz="2300" dirty="0" smtClean="0"/>
              <a:t> </a:t>
            </a:r>
            <a:r>
              <a:rPr lang="it-IT" sz="2300" dirty="0" err="1" smtClean="0"/>
              <a:t>coefficient</a:t>
            </a:r>
            <a:r>
              <a:rPr lang="it-IT" sz="2300" dirty="0" smtClean="0"/>
              <a:t> for </a:t>
            </a:r>
            <a:r>
              <a:rPr lang="it-IT" sz="2300" dirty="0" err="1" smtClean="0"/>
              <a:t>easter</a:t>
            </a:r>
            <a:r>
              <a:rPr lang="it-IT" sz="2300" dirty="0" smtClean="0"/>
              <a:t>. 0 </a:t>
            </a:r>
            <a:r>
              <a:rPr lang="it-IT" sz="2300" dirty="0" err="1" smtClean="0"/>
              <a:t>if</a:t>
            </a:r>
            <a:r>
              <a:rPr lang="it-IT" sz="2300" dirty="0" smtClean="0"/>
              <a:t> </a:t>
            </a:r>
            <a:r>
              <a:rPr lang="it-IT" sz="2300" dirty="0" err="1" smtClean="0"/>
              <a:t>not</a:t>
            </a:r>
            <a:r>
              <a:rPr lang="it-IT" sz="2300" dirty="0" smtClean="0"/>
              <a:t> set.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712380" y="2218628"/>
            <a:ext cx="1796877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Full </a:t>
            </a:r>
            <a:r>
              <a:rPr lang="en-US" sz="3200" dirty="0" err="1" smtClean="0">
                <a:solidFill>
                  <a:srgbClr val="C00000"/>
                </a:solidFill>
              </a:rPr>
              <a:t>JDProcessor</a:t>
            </a:r>
            <a:r>
              <a:rPr lang="en-US" sz="3200" dirty="0" smtClean="0">
                <a:solidFill>
                  <a:srgbClr val="C00000"/>
                </a:solidFill>
              </a:rPr>
              <a:t> Stack + possible extensions(*)</a:t>
            </a:r>
            <a:endParaRPr lang="it-IT" sz="32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1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052579" y="4866542"/>
            <a:ext cx="6763028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7" name="CasellaDiTesto 26"/>
          <p:cNvSpPr txBox="1"/>
          <p:nvPr/>
        </p:nvSpPr>
        <p:spPr>
          <a:xfrm>
            <a:off x="4845284" y="512049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R+RJDemetra</a:t>
            </a:r>
            <a:r>
              <a:rPr lang="it-IT" b="1" dirty="0" smtClean="0">
                <a:solidFill>
                  <a:srgbClr val="C00000"/>
                </a:solidFill>
              </a:rPr>
              <a:t>/rjd3</a:t>
            </a:r>
            <a:r>
              <a:rPr lang="it-IT" b="1" dirty="0" smtClean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052579" y="2527711"/>
            <a:ext cx="975531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Rettangolo 28"/>
          <p:cNvSpPr/>
          <p:nvPr/>
        </p:nvSpPr>
        <p:spPr>
          <a:xfrm>
            <a:off x="1956376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102426" y="4186693"/>
            <a:ext cx="1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302711" y="3965024"/>
            <a:ext cx="2289352" cy="903768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380445" y="4076664"/>
            <a:ext cx="22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b="1" dirty="0" err="1">
                <a:solidFill>
                  <a:srgbClr val="C00000"/>
                </a:solidFill>
              </a:rPr>
              <a:t>t</a:t>
            </a:r>
            <a:r>
              <a:rPr lang="it-IT" b="1" dirty="0" err="1" smtClean="0">
                <a:solidFill>
                  <a:srgbClr val="C00000"/>
                </a:solidFill>
              </a:rPr>
              <a:t>ramoseats_spec</a:t>
            </a:r>
            <a:endParaRPr lang="it-IT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5588730" y="3999986"/>
            <a:ext cx="1905202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36" name="CasellaDiTesto 35"/>
          <p:cNvSpPr txBox="1"/>
          <p:nvPr/>
        </p:nvSpPr>
        <p:spPr>
          <a:xfrm>
            <a:off x="5863831" y="4084638"/>
            <a:ext cx="159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b="1" dirty="0" smtClean="0">
                <a:solidFill>
                  <a:srgbClr val="0070C0"/>
                </a:solidFill>
              </a:rPr>
              <a:t>X13_spec*</a:t>
            </a:r>
            <a:endParaRPr lang="it-IT" b="1" dirty="0" smtClean="0">
              <a:solidFill>
                <a:srgbClr val="0070C0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8" name="Rettangolo 47"/>
          <p:cNvSpPr/>
          <p:nvPr/>
        </p:nvSpPr>
        <p:spPr>
          <a:xfrm>
            <a:off x="9261623" y="2218627"/>
            <a:ext cx="1332788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1" name="Rettangolo 40"/>
          <p:cNvSpPr/>
          <p:nvPr/>
        </p:nvSpPr>
        <p:spPr>
          <a:xfrm>
            <a:off x="1637414" y="3218299"/>
            <a:ext cx="6748197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749167" y="340256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712379" y="2078227"/>
            <a:ext cx="9877649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Orchestrator (</a:t>
            </a:r>
            <a:r>
              <a:rPr lang="it-IT" b="1" dirty="0" err="1" smtClean="0">
                <a:solidFill>
                  <a:schemeClr val="bg1"/>
                </a:solidFill>
              </a:rPr>
              <a:t>User's</a:t>
            </a:r>
            <a:r>
              <a:rPr lang="it-IT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712381" y="2078226"/>
            <a:ext cx="9877647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5" name="Rettangolo 54"/>
          <p:cNvSpPr/>
          <p:nvPr/>
        </p:nvSpPr>
        <p:spPr>
          <a:xfrm>
            <a:off x="20201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Notation</a:t>
            </a:r>
            <a:r>
              <a:rPr lang="it-IT" b="1" dirty="0" smtClean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a </a:t>
            </a:r>
            <a:r>
              <a:rPr lang="it-IT" dirty="0" err="1" smtClean="0"/>
              <a:t>block</a:t>
            </a:r>
            <a:r>
              <a:rPr lang="it-IT" dirty="0" smtClean="0"/>
              <a:t> </a:t>
            </a:r>
            <a:r>
              <a:rPr lang="it-IT" dirty="0" err="1" smtClean="0"/>
              <a:t>lies</a:t>
            </a:r>
            <a:r>
              <a:rPr lang="it-IT" dirty="0" smtClean="0"/>
              <a:t> </a:t>
            </a:r>
            <a:r>
              <a:rPr lang="en-US" dirty="0"/>
              <a:t>on top of another, it means that it </a:t>
            </a:r>
            <a:r>
              <a:rPr lang="en-US" dirty="0" smtClean="0"/>
              <a:t>uses (or could use) it.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dependencies description</a:t>
            </a:r>
            <a:endParaRPr lang="it-IT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1637413" y="2527711"/>
            <a:ext cx="1304100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7502751" y="3235555"/>
            <a:ext cx="2749713" cy="254313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3" name="Rettangolo 42"/>
          <p:cNvSpPr/>
          <p:nvPr/>
        </p:nvSpPr>
        <p:spPr>
          <a:xfrm>
            <a:off x="2143106" y="2525336"/>
            <a:ext cx="3695011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2414986" y="2645206"/>
            <a:ext cx="31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JD_JSON_file_processor</a:t>
            </a:r>
            <a:endParaRPr lang="it-IT" b="1" dirty="0" smtClean="0">
              <a:solidFill>
                <a:srgbClr val="C0000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5809914" y="2540161"/>
            <a:ext cx="2575697" cy="695186"/>
          </a:xfrm>
          <a:prstGeom prst="rect">
            <a:avLst/>
          </a:prstGeom>
          <a:solidFill>
            <a:srgbClr val="FFE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720316" y="2661621"/>
            <a:ext cx="27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Workspace_manager</a:t>
            </a:r>
            <a:endParaRPr lang="it-IT" b="1" dirty="0" smtClean="0">
              <a:solidFill>
                <a:srgbClr val="C00000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8386281" y="2534040"/>
            <a:ext cx="1866184" cy="695186"/>
          </a:xfrm>
          <a:prstGeom prst="rect">
            <a:avLst/>
          </a:prstGeom>
          <a:solidFill>
            <a:srgbClr val="D9F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C00000"/>
                </a:solidFill>
              </a:rPr>
              <a:t>Reports</a:t>
            </a:r>
            <a:endParaRPr lang="it-IT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712380" y="2218628"/>
            <a:ext cx="1796877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Full </a:t>
            </a:r>
            <a:r>
              <a:rPr lang="en-US" sz="3200" dirty="0" err="1" smtClean="0">
                <a:solidFill>
                  <a:srgbClr val="C00000"/>
                </a:solidFill>
              </a:rPr>
              <a:t>JDProcessor</a:t>
            </a:r>
            <a:r>
              <a:rPr lang="en-US" sz="3200" dirty="0" smtClean="0">
                <a:solidFill>
                  <a:srgbClr val="C00000"/>
                </a:solidFill>
              </a:rPr>
              <a:t> Stack + possible extensions(*)</a:t>
            </a:r>
            <a:endParaRPr lang="it-IT" sz="32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1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052579" y="4866542"/>
            <a:ext cx="6763028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8" name="Rettangolo 27"/>
          <p:cNvSpPr/>
          <p:nvPr/>
        </p:nvSpPr>
        <p:spPr>
          <a:xfrm>
            <a:off x="1052579" y="2527711"/>
            <a:ext cx="975531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Rettangolo 28"/>
          <p:cNvSpPr/>
          <p:nvPr/>
        </p:nvSpPr>
        <p:spPr>
          <a:xfrm>
            <a:off x="1956376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3" name="Rettangolo 32"/>
          <p:cNvSpPr/>
          <p:nvPr/>
        </p:nvSpPr>
        <p:spPr>
          <a:xfrm>
            <a:off x="3302711" y="3965024"/>
            <a:ext cx="2289352" cy="903768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5" name="Rettangolo 34"/>
          <p:cNvSpPr/>
          <p:nvPr/>
        </p:nvSpPr>
        <p:spPr>
          <a:xfrm>
            <a:off x="5588730" y="3999986"/>
            <a:ext cx="1905202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8" name="Rettangolo 47"/>
          <p:cNvSpPr/>
          <p:nvPr/>
        </p:nvSpPr>
        <p:spPr>
          <a:xfrm>
            <a:off x="9261623" y="2218627"/>
            <a:ext cx="1332788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1" name="Rettangolo 40"/>
          <p:cNvSpPr/>
          <p:nvPr/>
        </p:nvSpPr>
        <p:spPr>
          <a:xfrm>
            <a:off x="1637414" y="3218299"/>
            <a:ext cx="6748197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9" name="Rettangolo 48"/>
          <p:cNvSpPr/>
          <p:nvPr/>
        </p:nvSpPr>
        <p:spPr>
          <a:xfrm>
            <a:off x="712379" y="2078227"/>
            <a:ext cx="9877649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Orchestrator (</a:t>
            </a:r>
            <a:r>
              <a:rPr lang="it-IT" b="1" dirty="0" err="1" smtClean="0">
                <a:solidFill>
                  <a:schemeClr val="bg1"/>
                </a:solidFill>
              </a:rPr>
              <a:t>User's</a:t>
            </a:r>
            <a:r>
              <a:rPr lang="it-IT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712381" y="2078226"/>
            <a:ext cx="9877647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5" name="Rettangolo 54"/>
          <p:cNvSpPr/>
          <p:nvPr/>
        </p:nvSpPr>
        <p:spPr>
          <a:xfrm>
            <a:off x="20201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Rjdverse</a:t>
            </a:r>
            <a:r>
              <a:rPr lang="it-IT" b="1" dirty="0" smtClean="0"/>
              <a:t> </a:t>
            </a:r>
            <a:r>
              <a:rPr lang="it-IT" b="1" dirty="0" err="1" smtClean="0"/>
              <a:t>packages</a:t>
            </a:r>
            <a:r>
              <a:rPr lang="it-IT" b="1" dirty="0" smtClean="0"/>
              <a:t> </a:t>
            </a:r>
            <a:r>
              <a:rPr lang="it-IT" b="1" dirty="0" err="1" smtClean="0"/>
              <a:t>involved</a:t>
            </a:r>
            <a:r>
              <a:rPr lang="it-IT" b="1" dirty="0" smtClean="0"/>
              <a:t>: </a:t>
            </a:r>
            <a:r>
              <a:rPr lang="it-IT" b="1" dirty="0" err="1" smtClean="0"/>
              <a:t>RJDemetra</a:t>
            </a:r>
            <a:r>
              <a:rPr lang="it-IT" b="1" dirty="0" smtClean="0"/>
              <a:t>, rjd3providers, </a:t>
            </a:r>
            <a:r>
              <a:rPr lang="it-IT" b="1" dirty="0" err="1" smtClean="0"/>
              <a:t>rjdworkspace</a:t>
            </a:r>
            <a:r>
              <a:rPr lang="it-IT" b="1" dirty="0" smtClean="0"/>
              <a:t>, </a:t>
            </a:r>
            <a:r>
              <a:rPr lang="it-IT" b="1" dirty="0" err="1" smtClean="0"/>
              <a:t>rjdmarkdown</a:t>
            </a:r>
            <a:r>
              <a:rPr lang="it-IT" b="1" dirty="0" smtClean="0"/>
              <a:t>, </a:t>
            </a:r>
            <a:r>
              <a:rPr lang="it-IT" b="1" smtClean="0"/>
              <a:t>rjdqa</a:t>
            </a:r>
            <a:endParaRPr lang="it-IT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1637413" y="2527711"/>
            <a:ext cx="1304100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7502751" y="3235555"/>
            <a:ext cx="2749713" cy="254313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3" name="Rettangolo 42"/>
          <p:cNvSpPr/>
          <p:nvPr/>
        </p:nvSpPr>
        <p:spPr>
          <a:xfrm>
            <a:off x="2143106" y="2525336"/>
            <a:ext cx="3695011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8" name="Rettangolo 37"/>
          <p:cNvSpPr/>
          <p:nvPr/>
        </p:nvSpPr>
        <p:spPr>
          <a:xfrm>
            <a:off x="5809914" y="2529528"/>
            <a:ext cx="2575697" cy="695186"/>
          </a:xfrm>
          <a:prstGeom prst="rect">
            <a:avLst/>
          </a:prstGeom>
          <a:solidFill>
            <a:srgbClr val="FFE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4" name="Rettangolo 43"/>
          <p:cNvSpPr/>
          <p:nvPr/>
        </p:nvSpPr>
        <p:spPr>
          <a:xfrm>
            <a:off x="8386281" y="2534040"/>
            <a:ext cx="1866184" cy="695186"/>
          </a:xfrm>
          <a:prstGeom prst="rect">
            <a:avLst/>
          </a:prstGeom>
          <a:solidFill>
            <a:srgbClr val="D9F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C00000"/>
                </a:solidFill>
              </a:rPr>
              <a:t>Reports</a:t>
            </a:r>
            <a:endParaRPr lang="it-IT" sz="16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72" y="4018335"/>
            <a:ext cx="1181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6" y="3941810"/>
            <a:ext cx="932266" cy="1098563"/>
          </a:xfrm>
          <a:prstGeom prst="rect">
            <a:avLst/>
          </a:prstGeom>
        </p:spPr>
      </p:pic>
      <p:pic>
        <p:nvPicPr>
          <p:cNvPr id="45" name="Picture 10" descr="apple-touch-icon-120x1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30" y="3100595"/>
            <a:ext cx="984355" cy="9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90" y="4097498"/>
            <a:ext cx="599515" cy="6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41" y="4119320"/>
            <a:ext cx="599515" cy="6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532" y="2340636"/>
            <a:ext cx="869079" cy="996607"/>
          </a:xfrm>
          <a:prstGeom prst="rect">
            <a:avLst/>
          </a:prstGeom>
        </p:spPr>
      </p:pic>
      <p:pic>
        <p:nvPicPr>
          <p:cNvPr id="54" name="Picture 10" descr="apple-touch-icon-120x1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54" y="2358101"/>
            <a:ext cx="984355" cy="9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8f2efd-82a8-4ecf-b395-8c25e928921d"/>
    <ds:schemaRef ds:uri="http://schemas.openxmlformats.org/package/2006/metadata/core-properties"/>
    <ds:schemaRef ds:uri="679261c3-551f-4e86-913f-177e0e529669"/>
    <ds:schemaRef ds:uri="459159c4-d20a-4ff3-9b11-fbd127bd52e5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48519</TotalTime>
  <Words>2004</Words>
  <Application>Microsoft Office PowerPoint</Application>
  <PresentationFormat>Widescreen</PresentationFormat>
  <Paragraphs>343</Paragraphs>
  <Slides>28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588</cp:revision>
  <cp:lastPrinted>2024-12-29T12:02:33Z</cp:lastPrinted>
  <dcterms:created xsi:type="dcterms:W3CDTF">2020-06-26T06:32:12Z</dcterms:created>
  <dcterms:modified xsi:type="dcterms:W3CDTF">2025-04-15T16:13:23Z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