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34"/>
  </p:notesMasterIdLst>
  <p:sldIdLst>
    <p:sldId id="315" r:id="rId6"/>
    <p:sldId id="316" r:id="rId7"/>
    <p:sldId id="329" r:id="rId8"/>
    <p:sldId id="332" r:id="rId9"/>
    <p:sldId id="330" r:id="rId10"/>
    <p:sldId id="331" r:id="rId11"/>
    <p:sldId id="333" r:id="rId12"/>
    <p:sldId id="335" r:id="rId13"/>
    <p:sldId id="319" r:id="rId14"/>
    <p:sldId id="348" r:id="rId15"/>
    <p:sldId id="349" r:id="rId16"/>
    <p:sldId id="317" r:id="rId17"/>
    <p:sldId id="336" r:id="rId18"/>
    <p:sldId id="318" r:id="rId19"/>
    <p:sldId id="339" r:id="rId20"/>
    <p:sldId id="337" r:id="rId21"/>
    <p:sldId id="341" r:id="rId22"/>
    <p:sldId id="340" r:id="rId23"/>
    <p:sldId id="338" r:id="rId24"/>
    <p:sldId id="350" r:id="rId25"/>
    <p:sldId id="343" r:id="rId26"/>
    <p:sldId id="345" r:id="rId27"/>
    <p:sldId id="342" r:id="rId28"/>
    <p:sldId id="296" r:id="rId29"/>
    <p:sldId id="344" r:id="rId30"/>
    <p:sldId id="346" r:id="rId31"/>
    <p:sldId id="347" r:id="rId32"/>
    <p:sldId id="327" r:id="rId33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401">
          <p15:clr>
            <a:srgbClr val="A4A3A4"/>
          </p15:clr>
        </p15:guide>
        <p15:guide id="2" orient="horz" pos="4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F698"/>
    <a:srgbClr val="FFE48F"/>
    <a:srgbClr val="C00000"/>
    <a:srgbClr val="DAF6F1"/>
    <a:srgbClr val="FFFFCC"/>
    <a:srgbClr val="EAFAF7"/>
    <a:srgbClr val="D3F5EE"/>
    <a:srgbClr val="A1E9DA"/>
    <a:srgbClr val="99CCFF"/>
    <a:srgbClr val="D1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0A1B5D5-9B99-4C35-A422-299274C87663}" styleName="Stile medio 1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Stile 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65" autoAdjust="0"/>
  </p:normalViewPr>
  <p:slideViewPr>
    <p:cSldViewPr snapToGrid="0" showGuides="1">
      <p:cViewPr varScale="1">
        <p:scale>
          <a:sx n="60" d="100"/>
          <a:sy n="60" d="100"/>
        </p:scale>
        <p:origin x="840" y="52"/>
      </p:cViewPr>
      <p:guideLst>
        <p:guide pos="7401"/>
        <p:guide orient="horz" pos="41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54000" cy="54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5F835E2-227D-43BA-B3A5-E9E433264387}" type="datetimeFigureOut">
              <a:rPr lang="en-US"/>
              <a:pPr>
                <a:defRPr/>
              </a:pPr>
              <a:t>8/9/2025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5F5882C-B867-4FE7-97C9-87FBF93DC80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F5882C-B867-4FE7-97C9-87FBF93DC80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12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F5882C-B867-4FE7-97C9-87FBF93DC80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4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F5882C-B867-4FE7-97C9-87FBF93DC80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51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F5882C-B867-4FE7-97C9-87FBF93DC80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05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F5882C-B867-4FE7-97C9-87FBF93DC80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86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F5882C-B867-4FE7-97C9-87FBF93DC80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03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F5882C-B867-4FE7-97C9-87FBF93DC80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58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F5882C-B867-4FE7-97C9-87FBF93DC802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222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F5882C-B867-4FE7-97C9-87FBF93DC80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07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ert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1070" y="2621956"/>
            <a:ext cx="9818337" cy="2782819"/>
          </a:xfrm>
          <a:effectLst/>
        </p:spPr>
        <p:txBody>
          <a:bodyPr lIns="0" tIns="0" rIns="0" bIns="0" anchor="ctr">
            <a:normAutofit/>
          </a:bodyPr>
          <a:lstStyle>
            <a:lvl1pPr>
              <a:lnSpc>
                <a:spcPts val="3600"/>
              </a:lnSpc>
              <a:defRPr sz="3400" b="0" cap="none">
                <a:solidFill>
                  <a:srgbClr val="C00000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it-IT" dirty="0"/>
              <a:t>FARE CLIC PER MODIFICARE LO STILE DEL TITOLO DELLO SCHEMA FARE CLIC PER MODIFICARE LO STILE DEL TITOLO DELLO SCHEMA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84E50FF-EF10-4A0E-8686-237E66B24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84" y="6495314"/>
            <a:ext cx="7481115" cy="179536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1400"/>
              </a:lnSpc>
              <a:spcAft>
                <a:spcPts val="200"/>
              </a:spcAft>
              <a:buNone/>
              <a:defRPr sz="11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771492F8-659D-4E4C-A49D-B7C56753911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69185" y="1287956"/>
            <a:ext cx="3689746" cy="216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1500"/>
              </a:lnSpc>
              <a:spcAft>
                <a:spcPts val="600"/>
              </a:spcAft>
              <a:buNone/>
              <a:def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384E50FF-EF10-4A0E-8686-237E66B249CE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469184" y="1522956"/>
            <a:ext cx="3689747" cy="1080000"/>
          </a:xfr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0">
                <a:solidFill>
                  <a:srgbClr val="636462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MODIFICA GLI STILI DEL TESTO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84E50FF-EF10-4A0E-8686-237E66B249CE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469184" y="6297672"/>
            <a:ext cx="7481115" cy="18851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1400"/>
              </a:lnSpc>
              <a:spcAft>
                <a:spcPts val="200"/>
              </a:spcAft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A8FC9CB7-7D84-419A-988C-7B8817E18EDB}"/>
              </a:ext>
            </a:extLst>
          </p:cNvPr>
          <p:cNvSpPr/>
          <p:nvPr userDrawn="1"/>
        </p:nvSpPr>
        <p:spPr>
          <a:xfrm>
            <a:off x="463550" y="0"/>
            <a:ext cx="3708400" cy="1089025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F57BA760-D00A-4F5B-B978-07F3F810367F}"/>
              </a:ext>
            </a:extLst>
          </p:cNvPr>
          <p:cNvSpPr/>
          <p:nvPr userDrawn="1"/>
        </p:nvSpPr>
        <p:spPr>
          <a:xfrm>
            <a:off x="4251325" y="0"/>
            <a:ext cx="3706813" cy="1089025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17FA033-79E9-4921-B88E-03D9DAACCE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50841" y="637832"/>
            <a:ext cx="2700000" cy="461927"/>
          </a:xfrm>
          <a:prstGeom prst="rect">
            <a:avLst/>
          </a:prstGeom>
        </p:spPr>
      </p:pic>
      <p:sp>
        <p:nvSpPr>
          <p:cNvPr id="16" name="Rectangle 9">
            <a:extLst>
              <a:ext uri="{FF2B5EF4-FFF2-40B4-BE49-F238E27FC236}">
                <a16:creationId xmlns:a16="http://schemas.microsoft.com/office/drawing/2014/main" id="{821E4C3A-67D5-4B9E-B373-7B560EA0839E}"/>
              </a:ext>
            </a:extLst>
          </p:cNvPr>
          <p:cNvSpPr/>
          <p:nvPr userDrawn="1"/>
        </p:nvSpPr>
        <p:spPr>
          <a:xfrm>
            <a:off x="8037513" y="0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5998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immagini affian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C2F57ACB-1A9A-42A2-B0B9-3C24FCCE916F}"/>
              </a:ext>
            </a:extLst>
          </p:cNvPr>
          <p:cNvSpPr/>
          <p:nvPr userDrawn="1"/>
        </p:nvSpPr>
        <p:spPr>
          <a:xfrm>
            <a:off x="471488" y="1571124"/>
            <a:ext cx="5472112" cy="4392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0C542E8-A419-4B8E-8AE4-1D0DC75ADF26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562922" y="1691683"/>
            <a:ext cx="5304733" cy="38737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3F3446B5-6360-4947-B444-A1DBFD65527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2922" y="2172243"/>
            <a:ext cx="5304733" cy="366873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D17306DB-EF2B-46DB-BE4C-67BA4581EC8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27663729-5A18-460D-BCC5-1C121255BEC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88AE038F-3265-4340-AFAF-203DBF97366C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5203E877-BB68-4C3E-A95D-262A3B3831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DB77A0D-9AB4-48A1-82C5-A09A7D4F72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ABB3C7F1-D02D-4858-A51B-B1211EF06EF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2E11952F-B65E-4BC4-A306-BA5F2E5E1051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0FF5994-804D-479E-8547-F402AE8DD1D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4C0547B4-6D28-4C23-830C-984AB52D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20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dascalia+grafico o tavol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83042" cy="66255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86" y="2319687"/>
            <a:ext cx="11283042" cy="3630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D0FB10A6-C138-494B-9E13-24A27B8289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4B33C25-F53C-40FF-87FE-5A1021509E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96897485-CF07-4D6A-ABB8-A29D7DC5710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BC91E05A-8494-49B6-B257-61F68DA8B315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422199A7-2A62-43D5-872A-CD0B9A3D6E61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B2ED1D9-25D5-4BB7-87C2-D519D933636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49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18A4B74D-95FF-4ECC-AED0-C183993F87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8324380-A91B-40DB-8B06-87F1716A8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376CEDB-6160-4575-AAD8-45EA5C0ED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ngraziamen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786" y="1796902"/>
            <a:ext cx="11283042" cy="1839433"/>
          </a:xfrm>
          <a:effectLst/>
        </p:spPr>
        <p:txBody>
          <a:bodyPr anchor="ctr">
            <a:noAutofit/>
          </a:bodyPr>
          <a:lstStyle>
            <a:lvl1pPr algn="ctr">
              <a:defRPr sz="7000" b="0" cap="none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5894EA2-4831-F84E-BBDE-8E89A3516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96093" y="3683529"/>
            <a:ext cx="5624623" cy="423612"/>
          </a:xfrm>
        </p:spPr>
        <p:txBody>
          <a:bodyPr spcCol="360000" anchor="ctr">
            <a:noAutofit/>
          </a:bodyPr>
          <a:lstStyle>
            <a:lvl1pPr marL="0" indent="0" algn="ctr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02837C0E-8F15-489B-800B-6F1CBBB23F06}"/>
              </a:ext>
            </a:extLst>
          </p:cNvPr>
          <p:cNvSpPr/>
          <p:nvPr userDrawn="1"/>
        </p:nvSpPr>
        <p:spPr>
          <a:xfrm>
            <a:off x="463550" y="5773825"/>
            <a:ext cx="3708400" cy="1089025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1C3885B9-D4F0-42E8-A6EE-EB419237E845}"/>
              </a:ext>
            </a:extLst>
          </p:cNvPr>
          <p:cNvSpPr/>
          <p:nvPr userDrawn="1"/>
        </p:nvSpPr>
        <p:spPr>
          <a:xfrm>
            <a:off x="4251325" y="5773825"/>
            <a:ext cx="3706813" cy="1089025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1F54AFB7-6D67-44BA-975B-F9E2C29BB4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50841" y="6092375"/>
            <a:ext cx="2700000" cy="461927"/>
          </a:xfrm>
          <a:prstGeom prst="rect">
            <a:avLst/>
          </a:prstGeom>
        </p:spPr>
      </p:pic>
      <p:sp>
        <p:nvSpPr>
          <p:cNvPr id="12" name="Rectangle 9">
            <a:extLst>
              <a:ext uri="{FF2B5EF4-FFF2-40B4-BE49-F238E27FC236}">
                <a16:creationId xmlns:a16="http://schemas.microsoft.com/office/drawing/2014/main" id="{B4CD4512-1FFA-4544-ACEE-31F0A9CA9D05}"/>
              </a:ext>
            </a:extLst>
          </p:cNvPr>
          <p:cNvSpPr/>
          <p:nvPr userDrawn="1"/>
        </p:nvSpPr>
        <p:spPr>
          <a:xfrm>
            <a:off x="8037513" y="6790850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7396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 o elenco punt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81153"/>
          </a:xfrm>
        </p:spPr>
        <p:txBody>
          <a:bodyPr lIns="0" tIns="0" rIns="0" bIns="0">
            <a:noAutofit/>
          </a:bodyPr>
          <a:lstStyle>
            <a:lvl1pPr marL="285750" indent="-285750">
              <a:spcAft>
                <a:spcPts val="1800"/>
              </a:spcAft>
              <a:buSzPct val="120000"/>
              <a:buFont typeface="Courier New" panose="02070309020205020404" pitchFamily="49" charset="0"/>
              <a:buChar char="o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2053620-96AC-EF47-823B-D2E90BBCE5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4E3F12-6C4D-C642-90EC-9F9AE3161A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6BE73488-10D2-46C5-8886-B5262B4036E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9DFCC48B-BCC3-4AAB-8EE4-592BE912D5A8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02EE5703-F2FA-4A41-8927-030A564B0F80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9054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1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7252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86F2967F-3AC1-482F-9FA1-FB5058EE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BB147208-B303-4867-B415-427BFDB712A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3AC1916D-DE81-4DEB-837D-9B1EBBEBAB9E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EA5C2815-3F5D-4F03-A9B8-AD61D140AB8F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211B9727-26D5-42C6-AA8E-16F0A95510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DB52600-6114-4FF8-A64F-1419078C06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C98E623A-5D96-4DDD-91E6-E567C5082E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28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76765" cy="4472526"/>
          </a:xfrm>
        </p:spPr>
        <p:txBody>
          <a:bodyPr lIns="0" tIns="0" rIns="0" bIns="0" numCol="2" spcCol="54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85F80FCE-DB62-4AE9-8E37-C5ECE83CEA2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5337BA55-D4F4-482D-9902-A7DF343CF4BD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E77F523-A47D-4ED1-A730-DF546267408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B35A5DA5-9B3D-430B-9B7D-12A49C8960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C87520E-C40B-4CBE-A2FA-D2587AA999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98ED1510-B77E-4E58-8FB2-F06301CA4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88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7" y="1557337"/>
            <a:ext cx="11269308" cy="4392613"/>
          </a:xfrm>
        </p:spPr>
        <p:txBody>
          <a:bodyPr lIns="0" tIns="0" rIns="0" bIns="0" numCol="3" spcCol="432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A97EA33F-8FE6-43F7-B87B-F8A75881DC82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457ED34-8FD7-4334-B58D-DE5268F487B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E95361B-2753-4630-8435-D8D6DFA2E2B3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9953CB5C-8C23-4943-AA23-507887A04C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2EA2B975-3B1B-40A2-9512-420987E416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FD83117-18D4-4F50-B150-B24C3ADCCA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07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+grafico picc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8081963" y="1557338"/>
            <a:ext cx="365378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7305513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FE997AC-2DEF-4982-9219-0DE8E80C2C1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8162224" y="1696688"/>
            <a:ext cx="3492000" cy="4572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5014FC49-70B3-48C6-AAEA-1B6DEB762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62222" y="2261938"/>
            <a:ext cx="3492000" cy="360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BFF0EAD9-FB2A-4B10-AC7E-2867676F5114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4DE85F56-C820-4265-A4F2-F29B8154D70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6D6C4BEC-89CF-43B7-9CD5-49EE71B2792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665B96CC-8D49-494F-9C8A-BD85351377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C1DD249C-FFFA-4674-9CB5-ABEFDF5041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8756CF5-11CA-40E9-BF7A-4F15C16E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17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piccolo+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25132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895" y="1557338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36695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694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A12972DC-41D2-4C0E-AD61-A73383B821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6C03E07E-3B47-479C-ADF1-A58628B5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56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 + colonna libera a de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7307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439" y="1560749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8870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69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A12972DC-41D2-4C0E-AD61-A73383B821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B3668A3-50F9-4865-BCB1-15BD808B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22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04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à testo+metà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5472000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BE1843A-CB5F-4920-B032-23C22AAE931F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2E57A97-B19C-4884-84CD-94CF8F624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EBDED907-CBCE-4C48-8974-1732296AB56B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1D4BD23-7064-4A1A-B3B8-22936DC971A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45DD4428-CB25-4CE0-B3BD-9E45A9B024CE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ACFFE7A2-271E-4180-8862-1207E565D1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0A34ABB8-E594-41C5-B46B-F19275F5E5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EB9757BE-24B5-4D77-9B24-FA598161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47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8000" y="939800"/>
            <a:ext cx="112045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 dello schema</a:t>
            </a:r>
            <a:endParaRPr lang="en-US" altLang="it-IT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8000" y="2103438"/>
            <a:ext cx="11204575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20" r:id="rId8"/>
    <p:sldLayoutId id="2147483714" r:id="rId9"/>
    <p:sldLayoutId id="2147483716" r:id="rId10"/>
    <p:sldLayoutId id="2147483715" r:id="rId11"/>
    <p:sldLayoutId id="2147483717" r:id="rId12"/>
    <p:sldLayoutId id="2147483718" r:id="rId13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400" b="1" kern="1200">
          <a:solidFill>
            <a:srgbClr val="59595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rtl="0" fontAlgn="t">
        <a:spcBef>
          <a:spcPct val="0"/>
        </a:spcBef>
        <a:spcAft>
          <a:spcPts val="1200"/>
        </a:spcAft>
        <a:buClr>
          <a:srgbClr val="CC2A2A"/>
        </a:buClr>
        <a:buSzPct val="100000"/>
        <a:defRPr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238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86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6475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66838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AlessandroPiovani/RJDProcessor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0BFAD7-8051-44E7-952E-F8647A1CB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9070" y="2449236"/>
            <a:ext cx="9818337" cy="278281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 smtClean="0"/>
              <a:t>RJDemetra</a:t>
            </a:r>
            <a:r>
              <a:rPr lang="en-US" sz="4000" b="1" dirty="0" smtClean="0"/>
              <a:t> tools for statistical production</a:t>
            </a:r>
            <a:endParaRPr lang="it-IT" sz="4000" b="1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353B436-6816-4A46-BDBE-42E64EB27CB6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it-IT" sz="2400" b="1" dirty="0">
                <a:solidFill>
                  <a:schemeClr val="tx1"/>
                </a:solidFill>
              </a:rPr>
              <a:t>TSACE-TSAUG Meeting # 10</a:t>
            </a:r>
            <a:endParaRPr lang="it-IT" sz="2400" dirty="0">
              <a:solidFill>
                <a:schemeClr val="tx1"/>
              </a:solidFill>
            </a:endParaRP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F54B89B-F96C-4A34-BA9E-083269BE1EC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69184" y="1287956"/>
            <a:ext cx="4316175" cy="235000"/>
          </a:xfrm>
        </p:spPr>
        <p:txBody>
          <a:bodyPr/>
          <a:lstStyle/>
          <a:p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Frankfurt am Main</a:t>
            </a:r>
            <a:r>
              <a:rPr lang="it-IT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April 24, 2024</a:t>
            </a:r>
          </a:p>
          <a:p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DFE67CC-0EAE-4BEC-A961-535FE506A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84" y="6231547"/>
            <a:ext cx="11499296" cy="375744"/>
          </a:xfrm>
        </p:spPr>
        <p:txBody>
          <a:bodyPr/>
          <a:lstStyle/>
          <a:p>
            <a:r>
              <a:rPr lang="it-IT" sz="1600" dirty="0" smtClean="0"/>
              <a:t>Istat | </a:t>
            </a:r>
            <a:r>
              <a:rPr lang="en-US" sz="1600" dirty="0" smtClean="0"/>
              <a:t>Directorate For Methodology and Statistical Process Design</a:t>
            </a:r>
            <a:br>
              <a:rPr lang="en-US" sz="1600" dirty="0" smtClean="0"/>
            </a:br>
            <a:endParaRPr lang="it-IT" sz="1600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1D87B255-EFEE-4DEF-9FE3-EB4831764892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69184" y="5888645"/>
            <a:ext cx="7481115" cy="226985"/>
          </a:xfrm>
        </p:spPr>
        <p:txBody>
          <a:bodyPr/>
          <a:lstStyle/>
          <a:p>
            <a:r>
              <a:rPr lang="it-IT" sz="2400" b="1" dirty="0" smtClean="0">
                <a:solidFill>
                  <a:schemeClr val="tx1"/>
                </a:solidFill>
              </a:rPr>
              <a:t>ALESSANDRO PIOVANI</a:t>
            </a:r>
            <a:r>
              <a:rPr lang="it-IT" sz="2400" dirty="0" smtClean="0">
                <a:solidFill>
                  <a:schemeClr val="tx1"/>
                </a:solidFill>
              </a:rPr>
              <a:t> | alessandro.piovani@istat.it</a:t>
            </a:r>
            <a:endParaRPr lang="it-IT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70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118755"/>
            <a:ext cx="11269308" cy="769441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JD_JSON: additional </a:t>
            </a:r>
            <a:r>
              <a:rPr lang="en-US" dirty="0">
                <a:solidFill>
                  <a:srgbClr val="C00000"/>
                </a:solidFill>
              </a:rPr>
              <a:t>a</a:t>
            </a:r>
            <a:r>
              <a:rPr lang="en-US" dirty="0" smtClean="0">
                <a:solidFill>
                  <a:srgbClr val="C00000"/>
                </a:solidFill>
              </a:rPr>
              <a:t>ttributes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b="0" dirty="0" smtClean="0">
                <a:solidFill>
                  <a:srgbClr val="C00000"/>
                </a:solidFill>
              </a:rPr>
              <a:t>with </a:t>
            </a:r>
            <a:r>
              <a:rPr lang="en-US" b="0" dirty="0">
                <a:solidFill>
                  <a:srgbClr val="C00000"/>
                </a:solidFill>
              </a:rPr>
              <a:t>respect </a:t>
            </a:r>
            <a:r>
              <a:rPr lang="en-US" b="0" dirty="0" smtClean="0">
                <a:solidFill>
                  <a:srgbClr val="C00000"/>
                </a:solidFill>
              </a:rPr>
              <a:t>to </a:t>
            </a:r>
            <a:r>
              <a:rPr lang="en-US" b="0" dirty="0" err="1" smtClean="0">
                <a:solidFill>
                  <a:srgbClr val="C00000"/>
                </a:solidFill>
              </a:rPr>
              <a:t>RJDemetra</a:t>
            </a:r>
            <a:r>
              <a:rPr lang="en-US" b="0" dirty="0" smtClean="0">
                <a:solidFill>
                  <a:srgbClr val="C00000"/>
                </a:solidFill>
              </a:rPr>
              <a:t> c</a:t>
            </a:r>
            <a:r>
              <a:rPr lang="en-US" b="0" dirty="0">
                <a:solidFill>
                  <a:srgbClr val="C00000"/>
                </a:solidFill>
              </a:rPr>
              <a:t>("</a:t>
            </a:r>
            <a:r>
              <a:rPr lang="en-US" b="0" dirty="0" err="1">
                <a:solidFill>
                  <a:srgbClr val="C00000"/>
                </a:solidFill>
              </a:rPr>
              <a:t>SA_spec</a:t>
            </a:r>
            <a:r>
              <a:rPr lang="en-US" b="0" dirty="0">
                <a:solidFill>
                  <a:srgbClr val="C00000"/>
                </a:solidFill>
              </a:rPr>
              <a:t>", "</a:t>
            </a:r>
            <a:r>
              <a:rPr lang="en-US" b="0" dirty="0" smtClean="0">
                <a:solidFill>
                  <a:srgbClr val="C00000"/>
                </a:solidFill>
              </a:rPr>
              <a:t>TRAMO_SEATS")</a:t>
            </a:r>
            <a:endParaRPr lang="it-IT" b="0" dirty="0">
              <a:solidFill>
                <a:srgbClr val="C00000"/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4431" y="986508"/>
            <a:ext cx="12067954" cy="4736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it-IT" b="1" dirty="0" err="1" smtClean="0">
                <a:solidFill>
                  <a:srgbClr val="C00000"/>
                </a:solidFill>
              </a:rPr>
              <a:t>frequency</a:t>
            </a:r>
            <a:r>
              <a:rPr lang="it-IT" dirty="0" smtClean="0"/>
              <a:t>:  </a:t>
            </a:r>
            <a:r>
              <a:rPr lang="it-IT" dirty="0" err="1" smtClean="0"/>
              <a:t>numeric</a:t>
            </a:r>
            <a:r>
              <a:rPr lang="it-IT" dirty="0" smtClean="0"/>
              <a:t>. </a:t>
            </a:r>
            <a:r>
              <a:rPr lang="it-IT" dirty="0" err="1" smtClean="0"/>
              <a:t>Frequency</a:t>
            </a:r>
            <a:r>
              <a:rPr lang="it-IT" dirty="0" smtClean="0"/>
              <a:t> of the data: E.g. </a:t>
            </a:r>
            <a:r>
              <a:rPr lang="it-IT" dirty="0" err="1" smtClean="0"/>
              <a:t>frequency</a:t>
            </a:r>
            <a:r>
              <a:rPr lang="it-IT" dirty="0" smtClean="0"/>
              <a:t>=4 </a:t>
            </a:r>
            <a:r>
              <a:rPr lang="it-IT" dirty="0" smtClean="0">
                <a:sym typeface="Wingdings" panose="05000000000000000000" pitchFamily="2" charset="2"/>
              </a:rPr>
              <a:t> </a:t>
            </a:r>
            <a:r>
              <a:rPr lang="it-IT" dirty="0" err="1" smtClean="0">
                <a:sym typeface="Wingdings" panose="05000000000000000000" pitchFamily="2" charset="2"/>
              </a:rPr>
              <a:t>quarterly</a:t>
            </a:r>
            <a:r>
              <a:rPr lang="it-IT" dirty="0" smtClean="0">
                <a:sym typeface="Wingdings" panose="05000000000000000000" pitchFamily="2" charset="2"/>
              </a:rPr>
              <a:t> data </a:t>
            </a:r>
            <a:r>
              <a:rPr lang="it-IT" dirty="0" err="1" smtClean="0">
                <a:sym typeface="Wingdings" panose="05000000000000000000" pitchFamily="2" charset="2"/>
              </a:rPr>
              <a:t>frequency</a:t>
            </a:r>
            <a:r>
              <a:rPr lang="it-IT" dirty="0" smtClean="0">
                <a:sym typeface="Wingdings" panose="05000000000000000000" pitchFamily="2" charset="2"/>
              </a:rPr>
              <a:t>=12  </a:t>
            </a:r>
            <a:r>
              <a:rPr lang="it-IT" dirty="0" err="1" smtClean="0">
                <a:sym typeface="Wingdings" panose="05000000000000000000" pitchFamily="2" charset="2"/>
              </a:rPr>
              <a:t>monthly</a:t>
            </a:r>
            <a:r>
              <a:rPr lang="it-IT" dirty="0" smtClean="0">
                <a:sym typeface="Wingdings" panose="05000000000000000000" pitchFamily="2" charset="2"/>
              </a:rPr>
              <a:t> data.</a:t>
            </a:r>
            <a:endParaRPr lang="it-IT" dirty="0" smtClean="0"/>
          </a:p>
          <a:p>
            <a:pPr marL="457200" indent="-457200"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it-IT" b="1" dirty="0" err="1">
                <a:solidFill>
                  <a:srgbClr val="C00000"/>
                </a:solidFill>
              </a:rPr>
              <a:t>m</a:t>
            </a:r>
            <a:r>
              <a:rPr lang="it-IT" b="1" dirty="0" err="1" smtClean="0">
                <a:solidFill>
                  <a:srgbClr val="C00000"/>
                </a:solidFill>
              </a:rPr>
              <a:t>ethod</a:t>
            </a:r>
            <a:r>
              <a:rPr lang="it-IT" dirty="0" smtClean="0"/>
              <a:t>: "TS" for TRAMO-SEATS, "X" for X13 (X13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implemented</a:t>
            </a:r>
            <a:r>
              <a:rPr lang="it-IT" dirty="0" smtClean="0"/>
              <a:t> </a:t>
            </a:r>
            <a:r>
              <a:rPr lang="it-IT" dirty="0" err="1" smtClean="0"/>
              <a:t>yet</a:t>
            </a:r>
            <a:r>
              <a:rPr lang="it-IT" dirty="0" smtClean="0"/>
              <a:t>).</a:t>
            </a:r>
          </a:p>
          <a:p>
            <a:pPr marL="457200" indent="-457200"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b="1" dirty="0" err="1">
                <a:solidFill>
                  <a:srgbClr val="C00000"/>
                </a:solidFill>
              </a:rPr>
              <a:t>i</a:t>
            </a:r>
            <a:r>
              <a:rPr lang="en-US" b="1" dirty="0" err="1" smtClean="0">
                <a:solidFill>
                  <a:srgbClr val="C00000"/>
                </a:solidFill>
              </a:rPr>
              <a:t>ntervention_variables</a:t>
            </a:r>
            <a:r>
              <a:rPr lang="en-US" dirty="0" smtClean="0"/>
              <a:t>:  a </a:t>
            </a:r>
            <a:r>
              <a:rPr lang="en-US" dirty="0"/>
              <a:t>vector of JSON </a:t>
            </a:r>
            <a:r>
              <a:rPr lang="en-US" dirty="0" smtClean="0"/>
              <a:t>elements, each one with the attributes:</a:t>
            </a:r>
          </a:p>
          <a:p>
            <a:pPr marL="1371600" lvl="2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rgbClr val="C00000"/>
                </a:solidFill>
              </a:rPr>
              <a:t>delta</a:t>
            </a:r>
            <a:r>
              <a:rPr lang="it-IT" dirty="0" smtClean="0"/>
              <a:t>: </a:t>
            </a:r>
            <a:r>
              <a:rPr lang="it-IT" dirty="0" err="1" smtClean="0"/>
              <a:t>Numeric</a:t>
            </a:r>
            <a:r>
              <a:rPr lang="it-IT" dirty="0" smtClean="0"/>
              <a:t>;</a:t>
            </a:r>
            <a:endParaRPr lang="it-IT" dirty="0"/>
          </a:p>
          <a:p>
            <a:pPr marL="1371600" lvl="2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C00000"/>
                </a:solidFill>
              </a:rPr>
              <a:t>d</a:t>
            </a:r>
            <a:r>
              <a:rPr lang="it-IT" dirty="0" err="1" smtClean="0">
                <a:solidFill>
                  <a:srgbClr val="C00000"/>
                </a:solidFill>
              </a:rPr>
              <a:t>elta_s</a:t>
            </a:r>
            <a:r>
              <a:rPr lang="it-IT" dirty="0" smtClean="0"/>
              <a:t>: </a:t>
            </a:r>
            <a:r>
              <a:rPr lang="it-IT" dirty="0" err="1" smtClean="0"/>
              <a:t>Numeric</a:t>
            </a:r>
            <a:r>
              <a:rPr lang="it-IT" dirty="0" smtClean="0"/>
              <a:t>;       </a:t>
            </a:r>
            <a:r>
              <a:rPr lang="it-IT" sz="1400" dirty="0" smtClean="0">
                <a:solidFill>
                  <a:srgbClr val="C00000"/>
                </a:solidFill>
                <a:sym typeface="Symbol" panose="05050102010706020507" pitchFamily="18" charset="2"/>
              </a:rPr>
              <a:t></a:t>
            </a:r>
            <a:r>
              <a:rPr lang="it-IT" dirty="0" smtClean="0"/>
              <a:t>  </a:t>
            </a:r>
            <a:r>
              <a:rPr lang="it-IT" dirty="0">
                <a:solidFill>
                  <a:srgbClr val="C00000"/>
                </a:solidFill>
              </a:rPr>
              <a:t>D1DS</a:t>
            </a:r>
            <a:r>
              <a:rPr lang="it-IT" dirty="0"/>
              <a:t>:  </a:t>
            </a:r>
            <a:r>
              <a:rPr lang="it-IT" dirty="0" err="1"/>
              <a:t>boolean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D1DS mode (</a:t>
            </a:r>
            <a:r>
              <a:rPr lang="it-IT" dirty="0" smtClean="0"/>
              <a:t>force delta to 1 and </a:t>
            </a:r>
            <a:r>
              <a:rPr lang="it-IT" dirty="0" err="1" smtClean="0"/>
              <a:t>delta_s</a:t>
            </a:r>
            <a:r>
              <a:rPr lang="it-IT" dirty="0" smtClean="0"/>
              <a:t> to 0);</a:t>
            </a:r>
          </a:p>
          <a:p>
            <a:pPr marL="1371600" lvl="2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C00000"/>
                </a:solidFill>
              </a:rPr>
              <a:t>s</a:t>
            </a:r>
            <a:r>
              <a:rPr lang="it-IT" dirty="0" err="1" smtClean="0">
                <a:solidFill>
                  <a:srgbClr val="C00000"/>
                </a:solidFill>
              </a:rPr>
              <a:t>equences</a:t>
            </a:r>
            <a:r>
              <a:rPr lang="it-IT" dirty="0" smtClean="0"/>
              <a:t>: JSON array: </a:t>
            </a:r>
            <a:r>
              <a:rPr lang="it-IT" dirty="0" err="1" smtClean="0"/>
              <a:t>every</a:t>
            </a:r>
            <a:r>
              <a:rPr lang="it-IT" dirty="0" smtClean="0"/>
              <a:t> </a:t>
            </a:r>
            <a:r>
              <a:rPr lang="it-IT" dirty="0" err="1" smtClean="0"/>
              <a:t>element</a:t>
            </a:r>
            <a:r>
              <a:rPr lang="it-IT" dirty="0" smtClean="0"/>
              <a:t> </a:t>
            </a:r>
            <a:r>
              <a:rPr lang="it-IT" dirty="0" err="1" smtClean="0"/>
              <a:t>has</a:t>
            </a:r>
            <a:r>
              <a:rPr lang="it-IT" dirty="0" smtClean="0"/>
              <a:t> the </a:t>
            </a:r>
            <a:r>
              <a:rPr lang="it-IT" dirty="0" err="1" smtClean="0"/>
              <a:t>fields</a:t>
            </a:r>
            <a:endParaRPr lang="it-IT" dirty="0" smtClean="0"/>
          </a:p>
          <a:p>
            <a:pPr marL="4114800" lvl="8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rgbClr val="C00000"/>
                </a:solidFill>
              </a:rPr>
              <a:t>start: </a:t>
            </a:r>
            <a:r>
              <a:rPr lang="it-IT" dirty="0"/>
              <a:t>a </a:t>
            </a:r>
            <a:r>
              <a:rPr lang="it-IT" dirty="0" err="1"/>
              <a:t>character</a:t>
            </a:r>
            <a:r>
              <a:rPr lang="it-IT" dirty="0"/>
              <a:t> </a:t>
            </a:r>
            <a:r>
              <a:rPr lang="it-IT" dirty="0" err="1"/>
              <a:t>string</a:t>
            </a:r>
            <a:r>
              <a:rPr lang="it-IT" dirty="0"/>
              <a:t> in the format "YYYY-MM-DD" </a:t>
            </a:r>
            <a:endParaRPr lang="it-IT" dirty="0" smtClean="0">
              <a:solidFill>
                <a:srgbClr val="C00000"/>
              </a:solidFill>
            </a:endParaRPr>
          </a:p>
          <a:p>
            <a:pPr marL="4114800" lvl="8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rgbClr val="C00000"/>
                </a:solidFill>
              </a:rPr>
              <a:t>end: </a:t>
            </a:r>
            <a:r>
              <a:rPr lang="it-IT" dirty="0"/>
              <a:t>a </a:t>
            </a:r>
            <a:r>
              <a:rPr lang="it-IT" dirty="0" err="1"/>
              <a:t>character</a:t>
            </a:r>
            <a:r>
              <a:rPr lang="it-IT" dirty="0"/>
              <a:t> </a:t>
            </a:r>
            <a:r>
              <a:rPr lang="it-IT" dirty="0" err="1"/>
              <a:t>string</a:t>
            </a:r>
            <a:r>
              <a:rPr lang="it-IT" dirty="0"/>
              <a:t> in the format "YYYY-MM-DD" </a:t>
            </a:r>
            <a:endParaRPr lang="en-US" dirty="0" smtClean="0">
              <a:solidFill>
                <a:srgbClr val="C00000"/>
              </a:solidFill>
            </a:endParaRPr>
          </a:p>
          <a:p>
            <a:pPr marL="457200" indent="-457200" algn="just">
              <a:buFont typeface="Courier New" panose="02070309020205020404" pitchFamily="49" charset="0"/>
              <a:buChar char="o"/>
            </a:pPr>
            <a:r>
              <a:rPr lang="it-IT" b="1" dirty="0" err="1" smtClean="0">
                <a:solidFill>
                  <a:srgbClr val="C00000"/>
                </a:solidFill>
              </a:rPr>
              <a:t>ramps</a:t>
            </a:r>
            <a:r>
              <a:rPr lang="it-IT" dirty="0" smtClean="0"/>
              <a:t>: 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vector of JSON </a:t>
            </a:r>
            <a:r>
              <a:rPr lang="en-US" dirty="0" smtClean="0"/>
              <a:t>elements</a:t>
            </a:r>
            <a:r>
              <a:rPr lang="en-US" dirty="0"/>
              <a:t>, each </a:t>
            </a:r>
            <a:r>
              <a:rPr lang="en-US" dirty="0" smtClean="0"/>
              <a:t>with the </a:t>
            </a:r>
            <a:r>
              <a:rPr lang="en-US" dirty="0"/>
              <a:t>attributes:</a:t>
            </a:r>
            <a:endParaRPr lang="it-IT" dirty="0" smtClean="0"/>
          </a:p>
          <a:p>
            <a:pPr marL="1371600" lvl="2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rgbClr val="C00000"/>
                </a:solidFill>
              </a:rPr>
              <a:t>start</a:t>
            </a:r>
            <a:r>
              <a:rPr lang="it-IT" dirty="0"/>
              <a:t>: a </a:t>
            </a:r>
            <a:r>
              <a:rPr lang="it-IT" dirty="0" err="1"/>
              <a:t>character</a:t>
            </a:r>
            <a:r>
              <a:rPr lang="it-IT" dirty="0"/>
              <a:t> </a:t>
            </a:r>
            <a:r>
              <a:rPr lang="it-IT" dirty="0" err="1"/>
              <a:t>string</a:t>
            </a:r>
            <a:r>
              <a:rPr lang="it-IT" dirty="0"/>
              <a:t> in the format "YYYY-MM-DD" </a:t>
            </a:r>
            <a:r>
              <a:rPr lang="it-IT" dirty="0" err="1"/>
              <a:t>indicating</a:t>
            </a:r>
            <a:r>
              <a:rPr lang="it-IT" dirty="0"/>
              <a:t> the </a:t>
            </a:r>
            <a:r>
              <a:rPr lang="it-IT" dirty="0" err="1"/>
              <a:t>starting</a:t>
            </a:r>
            <a:r>
              <a:rPr lang="it-IT" dirty="0"/>
              <a:t> time of the </a:t>
            </a:r>
            <a:r>
              <a:rPr lang="it-IT" dirty="0" err="1" smtClean="0"/>
              <a:t>ramp</a:t>
            </a:r>
            <a:r>
              <a:rPr lang="it-IT" dirty="0" smtClean="0"/>
              <a:t>;</a:t>
            </a:r>
            <a:endParaRPr lang="it-IT" dirty="0"/>
          </a:p>
          <a:p>
            <a:pPr marL="1371600" lvl="2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rgbClr val="C00000"/>
                </a:solidFill>
              </a:rPr>
              <a:t>end</a:t>
            </a:r>
            <a:r>
              <a:rPr lang="it-IT" dirty="0" smtClean="0"/>
              <a:t>: a </a:t>
            </a:r>
            <a:r>
              <a:rPr lang="it-IT" dirty="0" err="1" smtClean="0"/>
              <a:t>character</a:t>
            </a:r>
            <a:r>
              <a:rPr lang="it-IT" dirty="0" smtClean="0"/>
              <a:t> </a:t>
            </a:r>
            <a:r>
              <a:rPr lang="it-IT" dirty="0" err="1" smtClean="0"/>
              <a:t>string</a:t>
            </a:r>
            <a:r>
              <a:rPr lang="it-IT" dirty="0" smtClean="0"/>
              <a:t> in the format "YYYY-MM-DD" </a:t>
            </a:r>
            <a:r>
              <a:rPr lang="it-IT" dirty="0" err="1" smtClean="0"/>
              <a:t>indicating</a:t>
            </a:r>
            <a:r>
              <a:rPr lang="it-IT" dirty="0" smtClean="0"/>
              <a:t> the end time of the </a:t>
            </a:r>
            <a:r>
              <a:rPr lang="it-IT" dirty="0" err="1" smtClean="0"/>
              <a:t>ramp</a:t>
            </a:r>
            <a:r>
              <a:rPr lang="it-IT" dirty="0" smtClean="0"/>
              <a:t>;</a:t>
            </a:r>
          </a:p>
          <a:p>
            <a:pPr marL="1371600" lvl="2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2000" dirty="0" err="1" smtClean="0">
                <a:solidFill>
                  <a:srgbClr val="C00000"/>
                </a:solidFill>
              </a:rPr>
              <a:t>fixed_coef</a:t>
            </a:r>
            <a:r>
              <a:rPr lang="it-IT" sz="2000" dirty="0" smtClean="0"/>
              <a:t>: a </a:t>
            </a:r>
            <a:r>
              <a:rPr lang="it-IT" sz="2000" dirty="0" err="1" smtClean="0"/>
              <a:t>numeric</a:t>
            </a:r>
            <a:r>
              <a:rPr lang="it-IT" sz="2000" dirty="0" smtClean="0"/>
              <a:t> or </a:t>
            </a:r>
            <a:r>
              <a:rPr lang="it-IT" sz="2000" dirty="0"/>
              <a:t>0</a:t>
            </a:r>
            <a:r>
              <a:rPr lang="it-IT" sz="2000" dirty="0" smtClean="0"/>
              <a:t> </a:t>
            </a:r>
            <a:r>
              <a:rPr lang="it-IT" sz="2000" dirty="0" err="1" smtClean="0"/>
              <a:t>if</a:t>
            </a:r>
            <a:r>
              <a:rPr lang="it-IT" sz="2000" dirty="0" smtClean="0"/>
              <a:t> </a:t>
            </a:r>
            <a:r>
              <a:rPr lang="it-IT" sz="2000" dirty="0" err="1" smtClean="0"/>
              <a:t>not</a:t>
            </a:r>
            <a:r>
              <a:rPr lang="it-IT" sz="2000" dirty="0" smtClean="0"/>
              <a:t> set)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633" y="6535853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10</a:t>
            </a:fld>
            <a:endParaRPr lang="en-US" sz="1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415588" y="5646223"/>
            <a:ext cx="11546040" cy="1200329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r>
              <a:rPr lang="it-IT" b="1" dirty="0" smtClean="0">
                <a:solidFill>
                  <a:schemeClr val="bg1"/>
                </a:solidFill>
              </a:rPr>
              <a:t>EX. of </a:t>
            </a:r>
            <a:r>
              <a:rPr lang="it-IT" b="1" dirty="0" err="1" smtClean="0">
                <a:solidFill>
                  <a:schemeClr val="bg1"/>
                </a:solidFill>
              </a:rPr>
              <a:t>RAMPs</a:t>
            </a:r>
            <a:r>
              <a:rPr lang="it-IT" b="1" dirty="0" smtClean="0">
                <a:solidFill>
                  <a:schemeClr val="bg1"/>
                </a:solidFill>
              </a:rPr>
              <a:t>: </a:t>
            </a:r>
            <a:r>
              <a:rPr lang="it-IT" dirty="0" smtClean="0">
                <a:solidFill>
                  <a:schemeClr val="bg1"/>
                </a:solidFill>
              </a:rPr>
              <a:t>[{"start":"2020-01-01","end":"2020-12-31", "fixed_coef":0},</a:t>
            </a:r>
          </a:p>
          <a:p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smtClean="0">
                <a:solidFill>
                  <a:schemeClr val="bg1"/>
                </a:solidFill>
              </a:rPr>
              <a:t>                         {"start":"2008-01-01","end":"2009-01-01", "fixed_coef":1}]</a:t>
            </a:r>
          </a:p>
          <a:p>
            <a:r>
              <a:rPr lang="it-IT" b="1" dirty="0" smtClean="0">
                <a:solidFill>
                  <a:schemeClr val="bg1"/>
                </a:solidFill>
              </a:rPr>
              <a:t>EX. </a:t>
            </a:r>
            <a:r>
              <a:rPr lang="it-IT" b="1" dirty="0">
                <a:solidFill>
                  <a:schemeClr val="bg1"/>
                </a:solidFill>
              </a:rPr>
              <a:t>of </a:t>
            </a:r>
            <a:r>
              <a:rPr lang="it-IT" b="1" dirty="0" err="1" smtClean="0">
                <a:solidFill>
                  <a:schemeClr val="bg1"/>
                </a:solidFill>
              </a:rPr>
              <a:t>IVs</a:t>
            </a:r>
            <a:r>
              <a:rPr lang="it-IT" b="1" dirty="0" smtClean="0">
                <a:solidFill>
                  <a:schemeClr val="bg1"/>
                </a:solidFill>
              </a:rPr>
              <a:t>:</a:t>
            </a:r>
            <a:r>
              <a:rPr lang="it-IT" dirty="0" smtClean="0">
                <a:solidFill>
                  <a:schemeClr val="bg1"/>
                </a:solidFill>
              </a:rPr>
              <a:t>        [{"delta":</a:t>
            </a:r>
            <a:r>
              <a:rPr lang="it-IT" dirty="0">
                <a:solidFill>
                  <a:schemeClr val="bg1"/>
                </a:solidFill>
              </a:rPr>
              <a:t>1</a:t>
            </a:r>
            <a:r>
              <a:rPr lang="it-IT" dirty="0" smtClean="0">
                <a:solidFill>
                  <a:schemeClr val="bg1"/>
                </a:solidFill>
              </a:rPr>
              <a:t>,"delta_s":</a:t>
            </a:r>
            <a:r>
              <a:rPr lang="it-IT" dirty="0">
                <a:solidFill>
                  <a:schemeClr val="bg1"/>
                </a:solidFill>
              </a:rPr>
              <a:t>1</a:t>
            </a:r>
            <a:r>
              <a:rPr lang="it-IT" dirty="0" smtClean="0">
                <a:solidFill>
                  <a:schemeClr val="bg1"/>
                </a:solidFill>
              </a:rPr>
              <a:t>,"seq":[{"start":"2001-01-01","end": "2001-12-31", D1DS: false }]}, </a:t>
            </a:r>
          </a:p>
          <a:p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smtClean="0">
                <a:solidFill>
                  <a:schemeClr val="bg1"/>
                </a:solidFill>
              </a:rPr>
              <a:t>                          {"delta":</a:t>
            </a:r>
            <a:r>
              <a:rPr lang="it-IT" dirty="0">
                <a:solidFill>
                  <a:schemeClr val="bg1"/>
                </a:solidFill>
              </a:rPr>
              <a:t>0.75</a:t>
            </a:r>
            <a:r>
              <a:rPr lang="it-IT" dirty="0" smtClean="0">
                <a:solidFill>
                  <a:schemeClr val="bg1"/>
                </a:solidFill>
              </a:rPr>
              <a:t>,"delta_s":</a:t>
            </a:r>
            <a:r>
              <a:rPr lang="it-IT" dirty="0">
                <a:solidFill>
                  <a:schemeClr val="bg1"/>
                </a:solidFill>
              </a:rPr>
              <a:t>0</a:t>
            </a:r>
            <a:r>
              <a:rPr lang="it-IT" dirty="0" smtClean="0">
                <a:solidFill>
                  <a:schemeClr val="bg1"/>
                </a:solidFill>
              </a:rPr>
              <a:t>,"seq":[{"start":"2004-01-01","end":"2005-12-31</a:t>
            </a:r>
            <a:r>
              <a:rPr lang="it-IT" dirty="0">
                <a:solidFill>
                  <a:schemeClr val="bg1"/>
                </a:solidFill>
              </a:rPr>
              <a:t>", D1DS: false}]}]</a:t>
            </a:r>
          </a:p>
        </p:txBody>
      </p:sp>
    </p:spTree>
    <p:extLst>
      <p:ext uri="{BB962C8B-B14F-4D97-AF65-F5344CB8AC3E}">
        <p14:creationId xmlns:p14="http://schemas.microsoft.com/office/powerpoint/2010/main" val="409464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118755"/>
            <a:ext cx="11269308" cy="769441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JD_JSON: additional </a:t>
            </a:r>
            <a:r>
              <a:rPr lang="en-US" dirty="0">
                <a:solidFill>
                  <a:srgbClr val="C00000"/>
                </a:solidFill>
              </a:rPr>
              <a:t>a</a:t>
            </a:r>
            <a:r>
              <a:rPr lang="en-US" dirty="0" smtClean="0">
                <a:solidFill>
                  <a:srgbClr val="C00000"/>
                </a:solidFill>
              </a:rPr>
              <a:t>ttributes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b="0" dirty="0" smtClean="0">
                <a:solidFill>
                  <a:srgbClr val="C00000"/>
                </a:solidFill>
              </a:rPr>
              <a:t>with </a:t>
            </a:r>
            <a:r>
              <a:rPr lang="en-US" b="0" dirty="0">
                <a:solidFill>
                  <a:srgbClr val="C00000"/>
                </a:solidFill>
              </a:rPr>
              <a:t>respect </a:t>
            </a:r>
            <a:r>
              <a:rPr lang="en-US" b="0" dirty="0" smtClean="0">
                <a:solidFill>
                  <a:srgbClr val="C00000"/>
                </a:solidFill>
              </a:rPr>
              <a:t>to </a:t>
            </a:r>
            <a:r>
              <a:rPr lang="en-US" b="0" dirty="0" err="1" smtClean="0">
                <a:solidFill>
                  <a:srgbClr val="C00000"/>
                </a:solidFill>
              </a:rPr>
              <a:t>RJDemetra</a:t>
            </a:r>
            <a:r>
              <a:rPr lang="en-US" b="0" dirty="0" smtClean="0">
                <a:solidFill>
                  <a:srgbClr val="C00000"/>
                </a:solidFill>
              </a:rPr>
              <a:t> c</a:t>
            </a:r>
            <a:r>
              <a:rPr lang="en-US" b="0" dirty="0">
                <a:solidFill>
                  <a:srgbClr val="C00000"/>
                </a:solidFill>
              </a:rPr>
              <a:t>("</a:t>
            </a:r>
            <a:r>
              <a:rPr lang="en-US" b="0" dirty="0" err="1">
                <a:solidFill>
                  <a:srgbClr val="C00000"/>
                </a:solidFill>
              </a:rPr>
              <a:t>SA_spec</a:t>
            </a:r>
            <a:r>
              <a:rPr lang="en-US" b="0" dirty="0">
                <a:solidFill>
                  <a:srgbClr val="C00000"/>
                </a:solidFill>
              </a:rPr>
              <a:t>", "</a:t>
            </a:r>
            <a:r>
              <a:rPr lang="en-US" b="0" dirty="0" smtClean="0">
                <a:solidFill>
                  <a:srgbClr val="C00000"/>
                </a:solidFill>
              </a:rPr>
              <a:t>TRAMO_SEATS")</a:t>
            </a:r>
            <a:endParaRPr lang="it-IT" b="0" dirty="0">
              <a:solidFill>
                <a:srgbClr val="C00000"/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4431" y="1220428"/>
            <a:ext cx="12067954" cy="481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it-IT" sz="2300" b="1" dirty="0" err="1" smtClean="0">
                <a:solidFill>
                  <a:srgbClr val="C00000"/>
                </a:solidFill>
              </a:rPr>
              <a:t>easterCoef</a:t>
            </a:r>
            <a:r>
              <a:rPr lang="it-IT" sz="2300" dirty="0" smtClean="0"/>
              <a:t>: </a:t>
            </a:r>
            <a:r>
              <a:rPr lang="it-IT" sz="2300" dirty="0" err="1" smtClean="0"/>
              <a:t>fixed</a:t>
            </a:r>
            <a:r>
              <a:rPr lang="it-IT" sz="2300" dirty="0" smtClean="0"/>
              <a:t> </a:t>
            </a:r>
            <a:r>
              <a:rPr lang="it-IT" sz="2300" dirty="0" err="1" smtClean="0"/>
              <a:t>coefficient</a:t>
            </a:r>
            <a:r>
              <a:rPr lang="it-IT" sz="2300" dirty="0" smtClean="0"/>
              <a:t> for </a:t>
            </a:r>
            <a:r>
              <a:rPr lang="it-IT" sz="2300" dirty="0" err="1" smtClean="0"/>
              <a:t>easter</a:t>
            </a:r>
            <a:r>
              <a:rPr lang="it-IT" sz="2300" dirty="0" smtClean="0"/>
              <a:t>. 0 </a:t>
            </a:r>
            <a:r>
              <a:rPr lang="it-IT" sz="2300" dirty="0" err="1" smtClean="0"/>
              <a:t>if</a:t>
            </a:r>
            <a:r>
              <a:rPr lang="it-IT" sz="2300" dirty="0" smtClean="0"/>
              <a:t> </a:t>
            </a:r>
            <a:r>
              <a:rPr lang="it-IT" sz="2300" dirty="0" err="1" smtClean="0"/>
              <a:t>not</a:t>
            </a:r>
            <a:r>
              <a:rPr lang="it-IT" sz="2300" dirty="0" smtClean="0"/>
              <a:t> set.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633" y="6535853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11</a:t>
            </a:fld>
            <a:endParaRPr lang="en-US" sz="1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29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63AC0A8B-105E-4DBB-A20D-E170F214E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118755"/>
            <a:ext cx="11269308" cy="769441"/>
          </a:xfrm>
        </p:spPr>
        <p:txBody>
          <a:bodyPr/>
          <a:lstStyle/>
          <a:p>
            <a:pPr algn="ctr"/>
            <a:r>
              <a:rPr lang="it-IT" altLang="it-IT" dirty="0" smtClean="0">
                <a:solidFill>
                  <a:srgbClr val="C00000"/>
                </a:solidFill>
              </a:rPr>
              <a:t>JD_JSON: </a:t>
            </a:r>
            <a:r>
              <a:rPr lang="it-IT" altLang="it-IT" dirty="0" err="1" smtClean="0">
                <a:solidFill>
                  <a:srgbClr val="C00000"/>
                </a:solidFill>
              </a:rPr>
              <a:t>additional</a:t>
            </a:r>
            <a:r>
              <a:rPr lang="it-IT" altLang="it-IT" dirty="0" smtClean="0">
                <a:solidFill>
                  <a:srgbClr val="C00000"/>
                </a:solidFill>
              </a:rPr>
              <a:t> </a:t>
            </a:r>
            <a:r>
              <a:rPr lang="it-IT" altLang="it-IT" dirty="0" err="1" smtClean="0">
                <a:solidFill>
                  <a:srgbClr val="C00000"/>
                </a:solidFill>
              </a:rPr>
              <a:t>attributes</a:t>
            </a:r>
            <a:r>
              <a:rPr lang="it-IT" altLang="it-IT" dirty="0">
                <a:solidFill>
                  <a:srgbClr val="C00000"/>
                </a:solidFill>
              </a:rPr>
              <a:t/>
            </a:r>
            <a:br>
              <a:rPr lang="it-IT" altLang="it-IT" dirty="0">
                <a:solidFill>
                  <a:srgbClr val="C00000"/>
                </a:solidFill>
              </a:rPr>
            </a:br>
            <a:r>
              <a:rPr lang="it-IT" altLang="it-IT" b="0" dirty="0" smtClean="0">
                <a:solidFill>
                  <a:srgbClr val="C00000"/>
                </a:solidFill>
              </a:rPr>
              <a:t>with </a:t>
            </a:r>
            <a:r>
              <a:rPr lang="it-IT" altLang="it-IT" b="0" dirty="0" err="1" smtClean="0">
                <a:solidFill>
                  <a:srgbClr val="C00000"/>
                </a:solidFill>
              </a:rPr>
              <a:t>respect</a:t>
            </a:r>
            <a:r>
              <a:rPr lang="it-IT" altLang="it-IT" b="0" dirty="0" smtClean="0">
                <a:solidFill>
                  <a:srgbClr val="C00000"/>
                </a:solidFill>
              </a:rPr>
              <a:t> to RJDemetra c("</a:t>
            </a:r>
            <a:r>
              <a:rPr lang="it-IT" altLang="it-IT" b="0" dirty="0" err="1" smtClean="0">
                <a:solidFill>
                  <a:srgbClr val="C00000"/>
                </a:solidFill>
              </a:rPr>
              <a:t>SA_spec</a:t>
            </a:r>
            <a:r>
              <a:rPr lang="it-IT" altLang="it-IT" b="0" dirty="0" smtClean="0">
                <a:solidFill>
                  <a:srgbClr val="C00000"/>
                </a:solidFill>
              </a:rPr>
              <a:t>", "TRAMO_SEATS")</a:t>
            </a:r>
            <a:endParaRPr lang="it-IT" b="0" dirty="0">
              <a:solidFill>
                <a:srgbClr val="C00000"/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B536328-DAF5-4DE7-B823-D603AADBD2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FD3FFEC-0C73-4534-BE1E-CC5FB5C1F1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RJDemetra</a:t>
            </a:r>
            <a:r>
              <a:rPr lang="en-US" dirty="0"/>
              <a:t> tools for statistical production | ALESSANDRO PIOVANI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95" y="1221513"/>
            <a:ext cx="6159331" cy="19507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95" y="3362149"/>
            <a:ext cx="9891138" cy="27621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ttangolo arrotondato 9"/>
          <p:cNvSpPr/>
          <p:nvPr/>
        </p:nvSpPr>
        <p:spPr>
          <a:xfrm>
            <a:off x="468896" y="4593266"/>
            <a:ext cx="9391628" cy="73645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" name="Connettore 2 11"/>
          <p:cNvCxnSpPr/>
          <p:nvPr/>
        </p:nvCxnSpPr>
        <p:spPr>
          <a:xfrm flipH="1">
            <a:off x="9068069" y="2764465"/>
            <a:ext cx="1503" cy="20520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7666074" y="2377259"/>
            <a:ext cx="3296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>
                <a:solidFill>
                  <a:srgbClr val="FF0000"/>
                </a:solidFill>
              </a:rPr>
              <a:t>External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err="1" smtClean="0">
                <a:solidFill>
                  <a:srgbClr val="FF0000"/>
                </a:solidFill>
              </a:rPr>
              <a:t>regressors</a:t>
            </a:r>
            <a:r>
              <a:rPr lang="it-IT" dirty="0" smtClean="0">
                <a:solidFill>
                  <a:srgbClr val="FF0000"/>
                </a:solidFill>
              </a:rPr>
              <a:t> information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18" name="Rettangolo arrotondato 17"/>
          <p:cNvSpPr/>
          <p:nvPr/>
        </p:nvSpPr>
        <p:spPr>
          <a:xfrm>
            <a:off x="490161" y="1424766"/>
            <a:ext cx="3156807" cy="239231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2 23"/>
          <p:cNvCxnSpPr/>
          <p:nvPr/>
        </p:nvCxnSpPr>
        <p:spPr>
          <a:xfrm flipH="1">
            <a:off x="3646968" y="1547034"/>
            <a:ext cx="4019106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/>
          <p:cNvSpPr txBox="1"/>
          <p:nvPr/>
        </p:nvSpPr>
        <p:spPr>
          <a:xfrm>
            <a:off x="7666074" y="1362368"/>
            <a:ext cx="427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rgbClr val="0070C0"/>
                </a:solidFill>
              </a:rPr>
              <a:t>Series </a:t>
            </a:r>
            <a:r>
              <a:rPr lang="it-IT" dirty="0" err="1" smtClean="0">
                <a:solidFill>
                  <a:srgbClr val="0070C0"/>
                </a:solidFill>
              </a:rPr>
              <a:t>name</a:t>
            </a:r>
            <a:endParaRPr lang="it-IT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26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305129"/>
            <a:ext cx="11269308" cy="790024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C00000"/>
                </a:solidFill>
              </a:rPr>
              <a:t>JD_JSON: features</a:t>
            </a:r>
            <a:br>
              <a:rPr lang="en-US" sz="3600" dirty="0" smtClean="0">
                <a:solidFill>
                  <a:srgbClr val="C00000"/>
                </a:solidFill>
              </a:rPr>
            </a:br>
            <a:endParaRPr lang="it-IT" sz="3600" b="0" dirty="0">
              <a:solidFill>
                <a:srgbClr val="C00000"/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4430" y="1092832"/>
            <a:ext cx="12355029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0"/>
              </a:spcBef>
              <a:buFont typeface="Courier New" panose="02070309020205020404" pitchFamily="49" charset="0"/>
              <a:buChar char="o"/>
              <a:defRPr/>
            </a:pPr>
            <a:r>
              <a:rPr lang="it-IT" altLang="it-IT" sz="2400" dirty="0" err="1"/>
              <a:t>Already</a:t>
            </a:r>
            <a:r>
              <a:rPr lang="it-IT" altLang="it-IT" sz="2400" dirty="0"/>
              <a:t> </a:t>
            </a:r>
            <a:r>
              <a:rPr lang="it-IT" altLang="it-IT" sz="2400" dirty="0" err="1"/>
              <a:t>documented</a:t>
            </a:r>
            <a:r>
              <a:rPr lang="it-IT" altLang="it-IT" sz="2400" dirty="0"/>
              <a:t> in large </a:t>
            </a:r>
            <a:r>
              <a:rPr lang="it-IT" altLang="it-IT" sz="2400" dirty="0" smtClean="0"/>
              <a:t>part	</a:t>
            </a:r>
            <a:r>
              <a:rPr lang="it-IT" altLang="it-IT" sz="2400" dirty="0" smtClean="0">
                <a:sym typeface="Wingdings" panose="05000000000000000000" pitchFamily="2" charset="2"/>
              </a:rPr>
              <a:t>	</a:t>
            </a:r>
            <a:r>
              <a:rPr lang="it-IT" altLang="it-IT" sz="2400" dirty="0" err="1" smtClean="0"/>
              <a:t>see</a:t>
            </a:r>
            <a:r>
              <a:rPr lang="it-IT" altLang="it-IT" sz="2400" dirty="0" smtClean="0"/>
              <a:t> </a:t>
            </a:r>
            <a:r>
              <a:rPr lang="it-IT" altLang="it-IT" sz="2400" dirty="0"/>
              <a:t>tramoseats_spec </a:t>
            </a:r>
            <a:r>
              <a:rPr lang="it-IT" altLang="it-IT" sz="2400" dirty="0" err="1"/>
              <a:t>function</a:t>
            </a:r>
            <a:r>
              <a:rPr lang="it-IT" altLang="it-IT" sz="2400" dirty="0"/>
              <a:t> in RJDemetra </a:t>
            </a:r>
            <a:r>
              <a:rPr lang="it-IT" altLang="it-IT" sz="2400" dirty="0" smtClean="0"/>
              <a:t>doc.</a:t>
            </a:r>
          </a:p>
          <a:p>
            <a:pPr>
              <a:spcBef>
                <a:spcPts val="0"/>
              </a:spcBef>
              <a:defRPr/>
            </a:pPr>
            <a:endParaRPr lang="it-IT" altLang="it-IT" sz="2400" dirty="0"/>
          </a:p>
          <a:p>
            <a:pPr marL="342900" indent="-342900">
              <a:spcBef>
                <a:spcPts val="0"/>
              </a:spcBef>
              <a:buFont typeface="Courier New" panose="02070309020205020404" pitchFamily="49" charset="0"/>
              <a:buChar char="o"/>
              <a:defRPr/>
            </a:pPr>
            <a:r>
              <a:rPr lang="it-IT" altLang="it-IT" sz="2400" dirty="0" smtClean="0"/>
              <a:t>Easy to </a:t>
            </a:r>
            <a:r>
              <a:rPr lang="it-IT" altLang="it-IT" sz="2400" dirty="0" err="1" smtClean="0"/>
              <a:t>read</a:t>
            </a:r>
            <a:r>
              <a:rPr lang="it-IT" altLang="it-IT" sz="2400" dirty="0" smtClean="0"/>
              <a:t> and </a:t>
            </a:r>
            <a:r>
              <a:rPr lang="it-IT" altLang="it-IT" sz="2400" dirty="0" err="1" smtClean="0"/>
              <a:t>write</a:t>
            </a:r>
            <a:r>
              <a:rPr lang="it-IT" altLang="it-IT" sz="2400" dirty="0" smtClean="0"/>
              <a:t> for </a:t>
            </a:r>
            <a:r>
              <a:rPr lang="it-IT" altLang="it-IT" sz="2400" dirty="0" err="1" smtClean="0"/>
              <a:t>users</a:t>
            </a:r>
            <a:r>
              <a:rPr lang="it-IT" altLang="it-IT" sz="2400" dirty="0"/>
              <a:t>	</a:t>
            </a:r>
            <a:r>
              <a:rPr lang="it-IT" altLang="it-IT" sz="2400" dirty="0" smtClean="0">
                <a:sym typeface="Wingdings" panose="05000000000000000000" pitchFamily="2" charset="2"/>
              </a:rPr>
              <a:t>	</a:t>
            </a:r>
            <a:r>
              <a:rPr lang="it-IT" altLang="it-IT" sz="2400" dirty="0" smtClean="0"/>
              <a:t>no </a:t>
            </a:r>
            <a:r>
              <a:rPr lang="it-IT" altLang="it-IT" sz="2400" dirty="0" err="1" smtClean="0"/>
              <a:t>nested</a:t>
            </a:r>
            <a:r>
              <a:rPr lang="it-IT" altLang="it-IT" sz="2400" dirty="0" smtClean="0"/>
              <a:t> </a:t>
            </a:r>
            <a:r>
              <a:rPr lang="it-IT" altLang="it-IT" sz="2400" dirty="0" err="1" smtClean="0"/>
              <a:t>objects</a:t>
            </a:r>
            <a:r>
              <a:rPr lang="it-IT" altLang="it-IT" sz="2400" dirty="0" smtClean="0"/>
              <a:t>, </a:t>
            </a:r>
            <a:r>
              <a:rPr lang="it-IT" altLang="it-IT" sz="2400" dirty="0" err="1" smtClean="0"/>
              <a:t>apart</a:t>
            </a:r>
            <a:r>
              <a:rPr lang="it-IT" altLang="it-IT" sz="2400" dirty="0" smtClean="0"/>
              <a:t> from </a:t>
            </a:r>
            <a:r>
              <a:rPr lang="en-US" sz="2400" i="1" dirty="0" err="1" smtClean="0"/>
              <a:t>userdef.varFromFile.infoList</a:t>
            </a:r>
            <a:endParaRPr lang="en-US" sz="2400" i="1" dirty="0" smtClean="0"/>
          </a:p>
          <a:p>
            <a:pPr>
              <a:spcBef>
                <a:spcPts val="0"/>
              </a:spcBef>
              <a:defRPr/>
            </a:pPr>
            <a:endParaRPr lang="it-IT" altLang="it-IT" sz="2400" dirty="0"/>
          </a:p>
          <a:p>
            <a:pPr marL="342900" indent="-342900">
              <a:spcBef>
                <a:spcPts val="0"/>
              </a:spcBef>
              <a:buFont typeface="Courier New" panose="02070309020205020404" pitchFamily="49" charset="0"/>
              <a:buChar char="o"/>
              <a:defRPr/>
            </a:pPr>
            <a:r>
              <a:rPr lang="it-IT" altLang="it-IT" sz="2400" dirty="0"/>
              <a:t>Easy to be </a:t>
            </a:r>
            <a:r>
              <a:rPr lang="it-IT" altLang="it-IT" sz="2400" dirty="0" err="1" smtClean="0"/>
              <a:t>stored</a:t>
            </a:r>
            <a:r>
              <a:rPr lang="it-IT" altLang="it-IT" sz="2400" dirty="0" smtClean="0"/>
              <a:t> </a:t>
            </a:r>
            <a:r>
              <a:rPr lang="it-IT" altLang="it-IT" sz="2400" dirty="0" err="1"/>
              <a:t>into</a:t>
            </a:r>
            <a:r>
              <a:rPr lang="it-IT" altLang="it-IT" sz="2400" dirty="0"/>
              <a:t> a </a:t>
            </a:r>
            <a:r>
              <a:rPr lang="it-IT" altLang="it-IT" sz="2400" dirty="0" smtClean="0"/>
              <a:t>DB</a:t>
            </a:r>
            <a:r>
              <a:rPr lang="it-IT" altLang="it-IT" sz="2400" dirty="0"/>
              <a:t>	</a:t>
            </a:r>
            <a:r>
              <a:rPr lang="it-IT" altLang="it-IT" sz="2400" dirty="0" smtClean="0"/>
              <a:t>	</a:t>
            </a:r>
            <a:r>
              <a:rPr lang="it-IT" altLang="it-IT" sz="2400" dirty="0" smtClean="0">
                <a:sym typeface="Wingdings" panose="05000000000000000000" pitchFamily="2" charset="2"/>
              </a:rPr>
              <a:t>	</a:t>
            </a:r>
            <a:r>
              <a:rPr lang="it-IT" altLang="it-IT" sz="2400" dirty="0" smtClean="0"/>
              <a:t>TEXT/VARCHAR or JSON* </a:t>
            </a:r>
            <a:r>
              <a:rPr lang="it-IT" altLang="it-IT" sz="2400" dirty="0" err="1"/>
              <a:t>field</a:t>
            </a:r>
            <a:r>
              <a:rPr lang="it-IT" altLang="it-IT" sz="2400" dirty="0"/>
              <a:t> DB </a:t>
            </a:r>
            <a:r>
              <a:rPr lang="it-IT" altLang="it-IT" sz="2400" dirty="0" err="1" smtClean="0"/>
              <a:t>types</a:t>
            </a:r>
            <a:r>
              <a:rPr lang="it-IT" altLang="it-IT" sz="2400" dirty="0" smtClean="0"/>
              <a:t> </a:t>
            </a:r>
          </a:p>
          <a:p>
            <a:pPr>
              <a:spcBef>
                <a:spcPts val="0"/>
              </a:spcBef>
              <a:defRPr/>
            </a:pPr>
            <a:r>
              <a:rPr lang="it-IT" altLang="it-IT" sz="2400" dirty="0"/>
              <a:t>	</a:t>
            </a:r>
            <a:r>
              <a:rPr lang="it-IT" altLang="it-IT" sz="2400" dirty="0" smtClean="0"/>
              <a:t>											</a:t>
            </a:r>
            <a:r>
              <a:rPr lang="it-IT" altLang="it-IT" dirty="0" smtClean="0"/>
              <a:t>* </a:t>
            </a:r>
            <a:r>
              <a:rPr lang="en-US" altLang="it-IT" dirty="0" smtClean="0"/>
              <a:t>some </a:t>
            </a:r>
            <a:r>
              <a:rPr lang="en-US" altLang="it-IT" dirty="0"/>
              <a:t>DBMS allow querying fields directly from JSON</a:t>
            </a:r>
            <a:r>
              <a:rPr lang="it-IT" altLang="it-IT" dirty="0" smtClean="0">
                <a:sym typeface="Wingdings" panose="05000000000000000000" pitchFamily="2" charset="2"/>
              </a:rPr>
              <a:t>!</a:t>
            </a:r>
            <a:endParaRPr lang="it-IT" altLang="it-IT" sz="2400" dirty="0" smtClean="0"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  <a:defRPr/>
            </a:pPr>
            <a:endParaRPr lang="it-IT" altLang="it-IT" sz="2400" dirty="0"/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defRPr/>
            </a:pPr>
            <a:r>
              <a:rPr lang="it-IT" altLang="it-IT" sz="2400" dirty="0" smtClean="0"/>
              <a:t>Easy </a:t>
            </a:r>
            <a:r>
              <a:rPr lang="it-IT" altLang="it-IT" sz="2400" dirty="0"/>
              <a:t>to be </a:t>
            </a:r>
            <a:r>
              <a:rPr lang="it-IT" altLang="it-IT" sz="2400" dirty="0" err="1"/>
              <a:t>handled</a:t>
            </a:r>
            <a:r>
              <a:rPr lang="it-IT" altLang="it-IT" sz="2400" dirty="0"/>
              <a:t> in R and </a:t>
            </a:r>
            <a:r>
              <a:rPr lang="it-IT" altLang="it-IT" sz="2400" dirty="0" smtClean="0"/>
              <a:t>Java	</a:t>
            </a:r>
            <a:r>
              <a:rPr lang="it-IT" altLang="it-IT" sz="2400" dirty="0" smtClean="0">
                <a:sym typeface="Wingdings" panose="05000000000000000000" pitchFamily="2" charset="2"/>
              </a:rPr>
              <a:t>	</a:t>
            </a:r>
            <a:r>
              <a:rPr lang="it-IT" altLang="it-IT" sz="2400" dirty="0" err="1" smtClean="0"/>
              <a:t>many</a:t>
            </a:r>
            <a:r>
              <a:rPr lang="it-IT" altLang="it-IT" sz="2400" dirty="0" smtClean="0"/>
              <a:t> </a:t>
            </a:r>
            <a:r>
              <a:rPr lang="it-IT" altLang="it-IT" sz="2400" dirty="0" err="1"/>
              <a:t>libraries</a:t>
            </a:r>
            <a:r>
              <a:rPr lang="it-IT" altLang="it-IT" sz="2400" dirty="0"/>
              <a:t> </a:t>
            </a:r>
            <a:r>
              <a:rPr lang="it-IT" altLang="it-IT" sz="2400" dirty="0" err="1" smtClean="0"/>
              <a:t>available</a:t>
            </a:r>
            <a:r>
              <a:rPr lang="it-IT" altLang="it-IT" sz="2400" dirty="0" smtClean="0"/>
              <a:t> (R: </a:t>
            </a:r>
            <a:r>
              <a:rPr lang="it-IT" altLang="it-IT" sz="2400" dirty="0" err="1" smtClean="0"/>
              <a:t>jsonlite</a:t>
            </a:r>
            <a:r>
              <a:rPr lang="it-IT" altLang="it-IT" sz="2400" dirty="0" smtClean="0"/>
              <a:t>/</a:t>
            </a:r>
            <a:r>
              <a:rPr lang="it-IT" altLang="it-IT" sz="2400" dirty="0" err="1" smtClean="0"/>
              <a:t>rjson</a:t>
            </a:r>
            <a:r>
              <a:rPr lang="it-IT" altLang="it-IT" sz="2400" dirty="0" smtClean="0"/>
              <a:t>, Java: </a:t>
            </a:r>
            <a:r>
              <a:rPr lang="it-IT" altLang="it-IT" sz="2400" dirty="0" err="1" smtClean="0"/>
              <a:t>jackson</a:t>
            </a:r>
            <a:r>
              <a:rPr lang="it-IT" altLang="it-IT" sz="2400" dirty="0" smtClean="0"/>
              <a:t>)</a:t>
            </a:r>
          </a:p>
          <a:p>
            <a:pPr lvl="5">
              <a:defRPr/>
            </a:pPr>
            <a:r>
              <a:rPr lang="it-IT" altLang="it-IT" sz="2400" dirty="0" smtClean="0"/>
              <a:t>			</a:t>
            </a:r>
            <a:r>
              <a:rPr lang="it-IT" altLang="it-IT" sz="2400" dirty="0" smtClean="0">
                <a:sym typeface="Wingdings" panose="05000000000000000000" pitchFamily="2" charset="2"/>
              </a:rPr>
              <a:t>  </a:t>
            </a:r>
            <a:r>
              <a:rPr lang="it-IT" altLang="it-IT" sz="2400" dirty="0" smtClean="0"/>
              <a:t>easy </a:t>
            </a:r>
            <a:r>
              <a:rPr lang="it-IT" altLang="it-IT" sz="2400" dirty="0"/>
              <a:t>to be </a:t>
            </a:r>
            <a:r>
              <a:rPr lang="it-IT" altLang="it-IT" sz="2400" dirty="0" err="1"/>
              <a:t>read</a:t>
            </a:r>
            <a:r>
              <a:rPr lang="it-IT" altLang="it-IT" sz="2400" dirty="0"/>
              <a:t> by </a:t>
            </a:r>
            <a:r>
              <a:rPr lang="it-IT" altLang="it-IT" sz="2400" dirty="0" smtClean="0"/>
              <a:t>RJDemetra</a:t>
            </a:r>
          </a:p>
          <a:p>
            <a:pPr>
              <a:spcBef>
                <a:spcPts val="0"/>
              </a:spcBef>
              <a:defRPr/>
            </a:pPr>
            <a:endParaRPr lang="it-IT" altLang="it-IT" sz="2400" dirty="0" smtClean="0"/>
          </a:p>
          <a:p>
            <a:pPr marL="342900" indent="-342900">
              <a:spcBef>
                <a:spcPts val="0"/>
              </a:spcBef>
              <a:buFont typeface="Courier New" panose="02070309020205020404" pitchFamily="49" charset="0"/>
              <a:buChar char="o"/>
              <a:defRPr/>
            </a:pPr>
            <a:r>
              <a:rPr lang="it-IT" sz="2400" dirty="0" err="1" smtClean="0"/>
              <a:t>Facilitates</a:t>
            </a:r>
            <a:r>
              <a:rPr lang="it-IT" sz="2400" dirty="0" smtClean="0"/>
              <a:t> </a:t>
            </a:r>
            <a:r>
              <a:rPr lang="it-IT" sz="2400" dirty="0" err="1" smtClean="0"/>
              <a:t>synthesis</a:t>
            </a:r>
            <a:r>
              <a:rPr lang="it-IT" sz="2400" dirty="0" smtClean="0"/>
              <a:t>					</a:t>
            </a:r>
            <a:r>
              <a:rPr lang="it-IT" sz="2400" dirty="0" smtClean="0">
                <a:sym typeface="Wingdings" panose="05000000000000000000" pitchFamily="2" charset="2"/>
              </a:rPr>
              <a:t>	</a:t>
            </a:r>
            <a:r>
              <a:rPr lang="it-IT" sz="2400" dirty="0" err="1">
                <a:sym typeface="Wingdings" panose="05000000000000000000" pitchFamily="2" charset="2"/>
              </a:rPr>
              <a:t>l</a:t>
            </a:r>
            <a:r>
              <a:rPr lang="it-IT" altLang="it-IT" sz="2400" dirty="0" err="1" smtClean="0"/>
              <a:t>ike</a:t>
            </a:r>
            <a:r>
              <a:rPr lang="it-IT" altLang="it-IT" sz="2400" dirty="0" smtClean="0"/>
              <a:t> </a:t>
            </a:r>
            <a:r>
              <a:rPr lang="it-IT" altLang="it-IT" sz="2400" dirty="0" err="1" smtClean="0"/>
              <a:t>specifying</a:t>
            </a:r>
            <a:r>
              <a:rPr lang="it-IT" altLang="it-IT" sz="2400" dirty="0" smtClean="0"/>
              <a:t> </a:t>
            </a:r>
            <a:r>
              <a:rPr lang="it-IT" altLang="it-IT" sz="2400" dirty="0" err="1"/>
              <a:t>arguments</a:t>
            </a:r>
            <a:r>
              <a:rPr lang="it-IT" altLang="it-IT" sz="2400" dirty="0"/>
              <a:t> to the </a:t>
            </a:r>
            <a:r>
              <a:rPr lang="it-IT" altLang="it-IT" sz="2400" dirty="0" smtClean="0"/>
              <a:t>tramoseats_spec</a:t>
            </a:r>
          </a:p>
          <a:p>
            <a:pPr>
              <a:spcBef>
                <a:spcPts val="0"/>
              </a:spcBef>
              <a:defRPr/>
            </a:pPr>
            <a:r>
              <a:rPr lang="it-IT" altLang="it-IT" sz="2400" dirty="0"/>
              <a:t>	</a:t>
            </a:r>
            <a:r>
              <a:rPr lang="it-IT" altLang="it-IT" sz="2400" dirty="0" smtClean="0"/>
              <a:t>										</a:t>
            </a:r>
            <a:r>
              <a:rPr lang="it-IT" altLang="it-IT" sz="2400" dirty="0" err="1" smtClean="0"/>
              <a:t>function</a:t>
            </a:r>
            <a:r>
              <a:rPr lang="it-IT" altLang="it-IT" sz="2400" dirty="0" smtClean="0"/>
              <a:t> </a:t>
            </a:r>
            <a:r>
              <a:rPr lang="it-IT" altLang="it-IT" sz="2400" dirty="0" smtClean="0">
                <a:sym typeface="Wingdings" panose="05000000000000000000" pitchFamily="2" charset="2"/>
              </a:rPr>
              <a:t> default </a:t>
            </a:r>
            <a:r>
              <a:rPr lang="it-IT" altLang="it-IT" sz="2400" dirty="0" err="1">
                <a:sym typeface="Wingdings" panose="05000000000000000000" pitchFamily="2" charset="2"/>
              </a:rPr>
              <a:t>specification</a:t>
            </a:r>
            <a:r>
              <a:rPr lang="it-IT" altLang="it-IT" sz="2400" dirty="0">
                <a:sym typeface="Wingdings" panose="05000000000000000000" pitchFamily="2" charset="2"/>
              </a:rPr>
              <a:t> to </a:t>
            </a:r>
            <a:r>
              <a:rPr lang="it-IT" altLang="it-IT" sz="2400" dirty="0" err="1">
                <a:sym typeface="Wingdings" panose="05000000000000000000" pitchFamily="2" charset="2"/>
              </a:rPr>
              <a:t>assign</a:t>
            </a:r>
            <a:r>
              <a:rPr lang="it-IT" altLang="it-IT" sz="2400" dirty="0">
                <a:sym typeface="Wingdings" panose="05000000000000000000" pitchFamily="2" charset="2"/>
              </a:rPr>
              <a:t> </a:t>
            </a:r>
            <a:r>
              <a:rPr lang="it-IT" altLang="it-IT" sz="2400" dirty="0" err="1">
                <a:sym typeface="Wingdings" panose="05000000000000000000" pitchFamily="2" charset="2"/>
              </a:rPr>
              <a:t>values</a:t>
            </a:r>
            <a:r>
              <a:rPr lang="it-IT" altLang="it-IT" sz="2400" dirty="0">
                <a:sym typeface="Wingdings" panose="05000000000000000000" pitchFamily="2" charset="2"/>
              </a:rPr>
              <a:t> </a:t>
            </a:r>
            <a:r>
              <a:rPr lang="it-IT" altLang="it-IT" sz="2400" dirty="0" err="1" smtClean="0">
                <a:sym typeface="Wingdings" panose="05000000000000000000" pitchFamily="2" charset="2"/>
              </a:rPr>
              <a:t>not</a:t>
            </a:r>
            <a:endParaRPr lang="it-IT" altLang="it-IT" sz="2400" dirty="0" smtClean="0"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it-IT" altLang="it-IT" sz="2400" dirty="0" smtClean="0">
                <a:sym typeface="Wingdings" panose="05000000000000000000" pitchFamily="2" charset="2"/>
              </a:rPr>
              <a:t> 											</a:t>
            </a:r>
            <a:r>
              <a:rPr lang="it-IT" altLang="it-IT" sz="2400" dirty="0" err="1" smtClean="0">
                <a:sym typeface="Wingdings" panose="05000000000000000000" pitchFamily="2" charset="2"/>
              </a:rPr>
              <a:t>provided</a:t>
            </a:r>
            <a:r>
              <a:rPr lang="it-IT" altLang="it-IT" sz="2400" dirty="0" smtClean="0">
                <a:sym typeface="Wingdings" panose="05000000000000000000" pitchFamily="2" charset="2"/>
              </a:rPr>
              <a:t> </a:t>
            </a:r>
            <a:r>
              <a:rPr lang="it-IT" altLang="it-IT" sz="2400" dirty="0">
                <a:sym typeface="Wingdings" panose="05000000000000000000" pitchFamily="2" charset="2"/>
              </a:rPr>
              <a:t>by the </a:t>
            </a:r>
            <a:r>
              <a:rPr lang="it-IT" altLang="it-IT" sz="2400" dirty="0" err="1" smtClean="0">
                <a:sym typeface="Wingdings" panose="05000000000000000000" pitchFamily="2" charset="2"/>
              </a:rPr>
              <a:t>user</a:t>
            </a:r>
            <a:r>
              <a:rPr lang="it-IT" altLang="it-IT" sz="2400" dirty="0" smtClean="0">
                <a:sym typeface="Wingdings" panose="05000000000000000000" pitchFamily="2" charset="2"/>
              </a:rPr>
              <a:t> (e.g</a:t>
            </a:r>
            <a:r>
              <a:rPr lang="it-IT" altLang="it-IT" sz="2400" dirty="0">
                <a:sym typeface="Wingdings" panose="05000000000000000000" pitchFamily="2" charset="2"/>
              </a:rPr>
              <a:t>. </a:t>
            </a:r>
            <a:r>
              <a:rPr lang="it-IT" altLang="it-IT" sz="2400" i="1" dirty="0">
                <a:sym typeface="Wingdings" panose="05000000000000000000" pitchFamily="2" charset="2"/>
              </a:rPr>
              <a:t>"RSA0</a:t>
            </a:r>
            <a:r>
              <a:rPr lang="it-IT" altLang="it-IT" sz="2400" i="1" dirty="0" smtClean="0">
                <a:sym typeface="Wingdings" panose="05000000000000000000" pitchFamily="2" charset="2"/>
              </a:rPr>
              <a:t>"</a:t>
            </a:r>
            <a:r>
              <a:rPr lang="it-IT" altLang="it-IT" sz="2400" dirty="0" smtClean="0">
                <a:sym typeface="Wingdings" panose="05000000000000000000" pitchFamily="2" charset="2"/>
              </a:rPr>
              <a:t>)</a:t>
            </a:r>
          </a:p>
          <a:p>
            <a:pPr>
              <a:spcBef>
                <a:spcPts val="0"/>
              </a:spcBef>
              <a:defRPr/>
            </a:pPr>
            <a:r>
              <a:rPr lang="it-IT" sz="2400" dirty="0" smtClean="0">
                <a:sym typeface="Wingdings" panose="05000000000000000000" pitchFamily="2" charset="2"/>
              </a:rPr>
              <a:t>											</a:t>
            </a:r>
            <a:r>
              <a:rPr lang="it-IT" sz="2400" dirty="0" err="1" smtClean="0"/>
              <a:t>tools</a:t>
            </a:r>
            <a:r>
              <a:rPr lang="it-IT" sz="2400" dirty="0" smtClean="0"/>
              <a:t> to produce the full </a:t>
            </a:r>
            <a:r>
              <a:rPr lang="it-IT" sz="2400" dirty="0" err="1" smtClean="0"/>
              <a:t>version</a:t>
            </a:r>
            <a:r>
              <a:rPr lang="it-IT" sz="2400" dirty="0" smtClean="0"/>
              <a:t> (</a:t>
            </a:r>
            <a:r>
              <a:rPr lang="it-IT" sz="2400" dirty="0" err="1" smtClean="0"/>
              <a:t>see</a:t>
            </a:r>
            <a:r>
              <a:rPr lang="it-IT" sz="2400" dirty="0" smtClean="0"/>
              <a:t> slide </a:t>
            </a:r>
            <a:r>
              <a:rPr lang="it-IT" sz="2400" dirty="0" smtClean="0">
                <a:solidFill>
                  <a:srgbClr val="C00000"/>
                </a:solidFill>
              </a:rPr>
              <a:t>13</a:t>
            </a:r>
            <a:r>
              <a:rPr lang="it-IT" sz="2400" dirty="0" smtClean="0"/>
              <a:t>)</a:t>
            </a:r>
            <a:endParaRPr lang="it-IT" sz="3200" dirty="0" smtClean="0"/>
          </a:p>
          <a:p>
            <a:pPr eaLnBrk="1" hangingPunct="1">
              <a:spcBef>
                <a:spcPts val="0"/>
              </a:spcBef>
              <a:defRPr/>
            </a:pPr>
            <a:endParaRPr lang="it-IT" sz="2400" dirty="0" smtClean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633" y="6535853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13</a:t>
            </a:fld>
            <a:endParaRPr lang="en-US" sz="1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74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A529E749-8125-4106-9B84-E57916A4A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494562"/>
            <a:ext cx="11269308" cy="393634"/>
          </a:xfrm>
        </p:spPr>
        <p:txBody>
          <a:bodyPr/>
          <a:lstStyle/>
          <a:p>
            <a:r>
              <a:rPr lang="en-GB" altLang="it-IT" sz="3200" dirty="0" smtClean="0">
                <a:solidFill>
                  <a:srgbClr val="C00000"/>
                </a:solidFill>
              </a:rPr>
              <a:t>From full to synthetic version and vice versa</a:t>
            </a:r>
            <a:endParaRPr lang="en-GB" sz="3200" dirty="0">
              <a:solidFill>
                <a:srgbClr val="C00000"/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74C9F49-99DB-458E-BEA4-D41707A0E0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96" y="2185036"/>
            <a:ext cx="5992061" cy="2753109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4192" y="1083410"/>
            <a:ext cx="2488517" cy="5571308"/>
          </a:xfrm>
          <a:prstGeom prst="rect">
            <a:avLst/>
          </a:prstGeom>
        </p:spPr>
      </p:pic>
      <p:sp>
        <p:nvSpPr>
          <p:cNvPr id="9" name="Freccia bidirezionale orizzontale 8"/>
          <p:cNvSpPr/>
          <p:nvPr/>
        </p:nvSpPr>
        <p:spPr>
          <a:xfrm>
            <a:off x="6560288" y="3391786"/>
            <a:ext cx="1180214" cy="477278"/>
          </a:xfrm>
          <a:prstGeom prst="leftRightArrow">
            <a:avLst/>
          </a:prstGeom>
          <a:solidFill>
            <a:srgbClr val="C00000"/>
          </a:solidFill>
          <a:ln>
            <a:solidFill>
              <a:srgbClr val="6364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Segnaposto piè di pagina 3">
            <a:extLst>
              <a:ext uri="{FF2B5EF4-FFF2-40B4-BE49-F238E27FC236}">
                <a16:creationId xmlns:a16="http://schemas.microsoft.com/office/drawing/2014/main" id="{3FD3FFEC-0C73-4534-BE1E-CC5FB5C1F1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RJDemetra</a:t>
            </a:r>
            <a:r>
              <a:rPr lang="en-US" dirty="0"/>
              <a:t> tools for statistical production | ALESSANDRO PIOVANI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468895" y="5095454"/>
            <a:ext cx="4726807" cy="923330"/>
          </a:xfrm>
          <a:prstGeom prst="rect">
            <a:avLst/>
          </a:prstGeom>
          <a:solidFill>
            <a:srgbClr val="932338"/>
          </a:solidFill>
        </p:spPr>
        <p:txBody>
          <a:bodyPr wrap="none">
            <a:spAutoFit/>
          </a:bodyPr>
          <a:lstStyle/>
          <a:p>
            <a:r>
              <a:rPr lang="it-IT" b="1" dirty="0" smtClean="0">
                <a:solidFill>
                  <a:schemeClr val="bg1"/>
                </a:solidFill>
              </a:rPr>
              <a:t>JD_JSON.R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 smtClean="0">
                <a:solidFill>
                  <a:schemeClr val="bg1"/>
                </a:solidFill>
              </a:rPr>
              <a:t>from_reduced_to_full_JD_JSON_file</a:t>
            </a:r>
            <a:r>
              <a:rPr lang="it-IT" b="1" dirty="0" smtClean="0">
                <a:solidFill>
                  <a:schemeClr val="bg1"/>
                </a:solidFill>
              </a:rPr>
              <a:t>(…)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 smtClean="0">
                <a:solidFill>
                  <a:schemeClr val="bg1"/>
                </a:solidFill>
              </a:rPr>
              <a:t>from_full_to_reduced_JD_JSON_file</a:t>
            </a:r>
            <a:r>
              <a:rPr lang="it-IT" b="1" dirty="0" smtClean="0">
                <a:solidFill>
                  <a:schemeClr val="bg1"/>
                </a:solidFill>
              </a:rPr>
              <a:t>(…)</a:t>
            </a:r>
            <a:endParaRPr lang="it-IT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55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4AD171A-D6C0-40CA-B56A-13604AFE40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-1651" y="6478505"/>
            <a:ext cx="501650" cy="365125"/>
          </a:xfr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C192045E-FB8C-4B8C-AEFC-06A390A8AE6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2080" y="132080"/>
            <a:ext cx="12059920" cy="470351"/>
          </a:xfrm>
        </p:spPr>
        <p:txBody>
          <a:bodyPr/>
          <a:lstStyle/>
          <a:p>
            <a:pPr algn="ctr"/>
            <a:r>
              <a:rPr lang="it-IT" sz="3200" dirty="0" err="1" smtClean="0">
                <a:solidFill>
                  <a:srgbClr val="C00000"/>
                </a:solidFill>
              </a:rPr>
              <a:t>Workflow</a:t>
            </a:r>
            <a:r>
              <a:rPr lang="it-IT" sz="3200" dirty="0" smtClean="0">
                <a:solidFill>
                  <a:srgbClr val="C00000"/>
                </a:solidFill>
              </a:rPr>
              <a:t> &amp; Software</a:t>
            </a:r>
            <a:endParaRPr lang="it-IT" sz="2800" dirty="0">
              <a:solidFill>
                <a:srgbClr val="C00000"/>
              </a:solidFill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60" y="499379"/>
            <a:ext cx="11541760" cy="206103"/>
          </a:xfrm>
          <a:prstGeom prst="rect">
            <a:avLst/>
          </a:prstGeom>
        </p:spPr>
      </p:pic>
      <p:sp>
        <p:nvSpPr>
          <p:cNvPr id="6" name="Rettangolo arrotondato 5"/>
          <p:cNvSpPr/>
          <p:nvPr/>
        </p:nvSpPr>
        <p:spPr>
          <a:xfrm>
            <a:off x="1484502" y="1085460"/>
            <a:ext cx="2170816" cy="917001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altLang="it-IT" dirty="0"/>
              <a:t>TS</a:t>
            </a:r>
            <a:r>
              <a:rPr lang="it-IT" altLang="it-IT" dirty="0" smtClean="0"/>
              <a:t>+</a:t>
            </a:r>
          </a:p>
          <a:p>
            <a:pPr algn="ctr"/>
            <a:r>
              <a:rPr lang="it-IT" altLang="it-IT" dirty="0" smtClean="0"/>
              <a:t>(</a:t>
            </a:r>
            <a:r>
              <a:rPr lang="it-IT" altLang="it-IT" dirty="0"/>
              <a:t>Gomez &amp; </a:t>
            </a:r>
            <a:r>
              <a:rPr lang="it-IT" altLang="it-IT" dirty="0" err="1"/>
              <a:t>Maravall</a:t>
            </a:r>
            <a:r>
              <a:rPr lang="it-IT" altLang="it-IT" dirty="0" smtClean="0"/>
              <a:t>)</a:t>
            </a:r>
          </a:p>
          <a:p>
            <a:pPr algn="ctr"/>
            <a:r>
              <a:rPr lang="it-IT" altLang="it-IT" dirty="0" err="1" smtClean="0"/>
              <a:t>specifications</a:t>
            </a:r>
            <a:endParaRPr lang="it-IT" dirty="0"/>
          </a:p>
        </p:txBody>
      </p:sp>
      <p:sp>
        <p:nvSpPr>
          <p:cNvPr id="7" name="Rettangolo arrotondato 6"/>
          <p:cNvSpPr/>
          <p:nvPr/>
        </p:nvSpPr>
        <p:spPr>
          <a:xfrm>
            <a:off x="5943096" y="1177581"/>
            <a:ext cx="1340206" cy="80216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altLang="it-IT" dirty="0" smtClean="0">
                <a:solidFill>
                  <a:schemeClr val="bg1"/>
                </a:solidFill>
              </a:rPr>
              <a:t>JD+</a:t>
            </a:r>
          </a:p>
          <a:p>
            <a:pPr algn="ctr"/>
            <a:r>
              <a:rPr lang="it-IT" altLang="it-IT" dirty="0" err="1" smtClean="0">
                <a:solidFill>
                  <a:schemeClr val="bg1"/>
                </a:solidFill>
              </a:rPr>
              <a:t>Workspace</a:t>
            </a:r>
            <a:endParaRPr lang="it-IT" altLang="it-IT" dirty="0" smtClean="0">
              <a:solidFill>
                <a:schemeClr val="bg1"/>
              </a:solidFill>
            </a:endParaRPr>
          </a:p>
        </p:txBody>
      </p:sp>
      <p:sp>
        <p:nvSpPr>
          <p:cNvPr id="9" name="Rettangolo arrotondato 8"/>
          <p:cNvSpPr/>
          <p:nvPr/>
        </p:nvSpPr>
        <p:spPr>
          <a:xfrm>
            <a:off x="9784980" y="1177579"/>
            <a:ext cx="1815528" cy="802169"/>
          </a:xfrm>
          <a:prstGeom prst="roundRect">
            <a:avLst/>
          </a:prstGeom>
          <a:solidFill>
            <a:srgbClr val="D1E8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altLang="it-IT" dirty="0" err="1" smtClean="0">
                <a:solidFill>
                  <a:schemeClr val="tx1"/>
                </a:solidFill>
              </a:rPr>
              <a:t>JD_JSONs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0" name="Freccia a destra 9"/>
          <p:cNvSpPr/>
          <p:nvPr/>
        </p:nvSpPr>
        <p:spPr>
          <a:xfrm>
            <a:off x="3674332" y="1468156"/>
            <a:ext cx="2200185" cy="243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/>
          <p:cNvSpPr txBox="1"/>
          <p:nvPr/>
        </p:nvSpPr>
        <p:spPr>
          <a:xfrm>
            <a:off x="3402805" y="860132"/>
            <a:ext cx="2747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it-IT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JDemetra</a:t>
            </a:r>
            <a:r>
              <a:rPr lang="it-IT" altLang="it-IT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it-IT" altLang="it-IT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GUI</a:t>
            </a:r>
          </a:p>
          <a:p>
            <a:pPr algn="ctr"/>
            <a:r>
              <a:rPr lang="it-IT" altLang="it-IT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sa-</a:t>
            </a:r>
            <a:r>
              <a:rPr lang="it-IT" altLang="it-IT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ext</a:t>
            </a:r>
            <a:r>
              <a:rPr lang="it-IT" altLang="it-IT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-</a:t>
            </a:r>
            <a:r>
              <a:rPr lang="it-IT" altLang="it-IT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plugin</a:t>
            </a:r>
            <a:endParaRPr lang="it-IT" b="1" dirty="0">
              <a:solidFill>
                <a:srgbClr val="C00000"/>
              </a:solidFill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39031" y="1222465"/>
            <a:ext cx="2338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400" dirty="0" err="1" smtClean="0">
                <a:sym typeface="Wingdings" panose="05000000000000000000" pitchFamily="2" charset="2"/>
              </a:rPr>
              <a:t>Now</a:t>
            </a:r>
            <a:r>
              <a:rPr lang="it-IT" altLang="it-IT" sz="2400" dirty="0" smtClean="0">
                <a:sym typeface="Wingdings" panose="05000000000000000000" pitchFamily="2" charset="2"/>
              </a:rPr>
              <a:t>:</a:t>
            </a:r>
            <a:endParaRPr lang="it-IT" sz="24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7142832" y="995807"/>
            <a:ext cx="2747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it-IT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JD_JSON.R</a:t>
            </a:r>
          </a:p>
          <a:p>
            <a:pPr algn="ctr"/>
            <a:endParaRPr lang="it-IT" b="1" dirty="0">
              <a:solidFill>
                <a:srgbClr val="C00000"/>
              </a:solidFill>
            </a:endParaRPr>
          </a:p>
        </p:txBody>
      </p:sp>
      <p:sp>
        <p:nvSpPr>
          <p:cNvPr id="14" name="Freccia bidirezionale orizzontale 13"/>
          <p:cNvSpPr/>
          <p:nvPr/>
        </p:nvSpPr>
        <p:spPr>
          <a:xfrm>
            <a:off x="7294315" y="1439474"/>
            <a:ext cx="2476506" cy="2500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/>
          <p:cNvSpPr txBox="1"/>
          <p:nvPr/>
        </p:nvSpPr>
        <p:spPr>
          <a:xfrm>
            <a:off x="39032" y="2537953"/>
            <a:ext cx="1619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400" dirty="0" smtClean="0">
                <a:sym typeface="Wingdings" panose="05000000000000000000" pitchFamily="2" charset="2"/>
              </a:rPr>
              <a:t>Work in progress:</a:t>
            </a:r>
            <a:endParaRPr lang="it-IT" sz="2400" dirty="0"/>
          </a:p>
        </p:txBody>
      </p:sp>
      <p:sp>
        <p:nvSpPr>
          <p:cNvPr id="17" name="Rettangolo arrotondato 16"/>
          <p:cNvSpPr/>
          <p:nvPr/>
        </p:nvSpPr>
        <p:spPr>
          <a:xfrm>
            <a:off x="1484502" y="2482278"/>
            <a:ext cx="2170816" cy="917001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altLang="it-IT" dirty="0"/>
              <a:t>TS</a:t>
            </a:r>
            <a:r>
              <a:rPr lang="it-IT" altLang="it-IT" dirty="0" smtClean="0"/>
              <a:t>+</a:t>
            </a:r>
          </a:p>
          <a:p>
            <a:pPr algn="ctr"/>
            <a:r>
              <a:rPr lang="it-IT" altLang="it-IT" dirty="0" smtClean="0"/>
              <a:t>(</a:t>
            </a:r>
            <a:r>
              <a:rPr lang="it-IT" altLang="it-IT" dirty="0"/>
              <a:t>Gomez &amp; </a:t>
            </a:r>
            <a:r>
              <a:rPr lang="it-IT" altLang="it-IT" dirty="0" err="1"/>
              <a:t>Maravall</a:t>
            </a:r>
            <a:r>
              <a:rPr lang="it-IT" altLang="it-IT" dirty="0" smtClean="0"/>
              <a:t>)</a:t>
            </a:r>
          </a:p>
          <a:p>
            <a:pPr algn="ctr"/>
            <a:r>
              <a:rPr lang="it-IT" altLang="it-IT" dirty="0" err="1" smtClean="0"/>
              <a:t>specifications</a:t>
            </a:r>
            <a:endParaRPr lang="it-IT" dirty="0"/>
          </a:p>
        </p:txBody>
      </p:sp>
      <p:sp>
        <p:nvSpPr>
          <p:cNvPr id="19" name="Rettangolo arrotondato 18"/>
          <p:cNvSpPr/>
          <p:nvPr/>
        </p:nvSpPr>
        <p:spPr>
          <a:xfrm>
            <a:off x="9865225" y="2532299"/>
            <a:ext cx="1735283" cy="802169"/>
          </a:xfrm>
          <a:prstGeom prst="roundRect">
            <a:avLst/>
          </a:prstGeom>
          <a:solidFill>
            <a:srgbClr val="D1E8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altLang="it-IT" dirty="0" err="1" smtClean="0">
                <a:solidFill>
                  <a:schemeClr val="tx1"/>
                </a:solidFill>
              </a:rPr>
              <a:t>JD_JSONs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1" name="CasellaDiTesto 20"/>
          <p:cNvSpPr txBox="1"/>
          <p:nvPr/>
        </p:nvSpPr>
        <p:spPr>
          <a:xfrm>
            <a:off x="3402346" y="2527858"/>
            <a:ext cx="648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it-IT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JD_JSON.R</a:t>
            </a:r>
          </a:p>
        </p:txBody>
      </p:sp>
      <p:sp>
        <p:nvSpPr>
          <p:cNvPr id="22" name="Freccia a destra 21"/>
          <p:cNvSpPr/>
          <p:nvPr/>
        </p:nvSpPr>
        <p:spPr>
          <a:xfrm>
            <a:off x="3674332" y="2815881"/>
            <a:ext cx="6209907" cy="275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arrotondato 22"/>
          <p:cNvSpPr/>
          <p:nvPr/>
        </p:nvSpPr>
        <p:spPr>
          <a:xfrm>
            <a:off x="1484502" y="3817382"/>
            <a:ext cx="8941980" cy="2538266"/>
          </a:xfrm>
          <a:prstGeom prst="roundRect">
            <a:avLst/>
          </a:prstGeom>
          <a:solidFill>
            <a:srgbClr val="D1E8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500" b="1" dirty="0">
              <a:solidFill>
                <a:schemeClr val="tx1"/>
              </a:solidFill>
            </a:endParaRPr>
          </a:p>
        </p:txBody>
      </p:sp>
      <p:sp>
        <p:nvSpPr>
          <p:cNvPr id="28" name="CasellaDiTesto 27"/>
          <p:cNvSpPr txBox="1"/>
          <p:nvPr/>
        </p:nvSpPr>
        <p:spPr>
          <a:xfrm>
            <a:off x="1484502" y="4547906"/>
            <a:ext cx="478600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JD_JSON_from_virtual_workspace</a:t>
            </a:r>
            <a:r>
              <a:rPr lang="it-IT" dirty="0" smtClean="0"/>
              <a:t>(…)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JD_JSON_to_virtual_workspace</a:t>
            </a:r>
            <a:r>
              <a:rPr lang="it-IT" dirty="0" smtClean="0"/>
              <a:t>(…)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JD_JSON_to_TSplus</a:t>
            </a:r>
            <a:r>
              <a:rPr lang="it-IT" dirty="0"/>
              <a:t> </a:t>
            </a:r>
            <a:r>
              <a:rPr lang="it-IT" dirty="0" smtClean="0"/>
              <a:t>(…)*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from_reduced_to_full_JD_JSON_obj</a:t>
            </a:r>
            <a:r>
              <a:rPr lang="it-IT" dirty="0" smtClean="0"/>
              <a:t> (…)</a:t>
            </a:r>
            <a:endParaRPr lang="it-IT" sz="2000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4883386" y="3918298"/>
            <a:ext cx="2132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u="sng" dirty="0" smtClean="0">
                <a:solidFill>
                  <a:srgbClr val="C00000"/>
                </a:solidFill>
              </a:rPr>
              <a:t>JD_JSON.R</a:t>
            </a:r>
            <a:endParaRPr lang="it-IT" b="1" u="sng" dirty="0">
              <a:solidFill>
                <a:srgbClr val="C00000"/>
              </a:solidFill>
            </a:endParaRPr>
          </a:p>
        </p:txBody>
      </p:sp>
      <p:sp>
        <p:nvSpPr>
          <p:cNvPr id="31" name="CasellaDiTesto 30"/>
          <p:cNvSpPr txBox="1"/>
          <p:nvPr/>
        </p:nvSpPr>
        <p:spPr>
          <a:xfrm>
            <a:off x="5754388" y="4547906"/>
            <a:ext cx="46867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JD_JSON_from_materialized_workspace</a:t>
            </a:r>
            <a:r>
              <a:rPr lang="it-IT" dirty="0" smtClean="0"/>
              <a:t>(…)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JD_JSON_to_materialized_workspace</a:t>
            </a:r>
            <a:r>
              <a:rPr lang="it-IT" dirty="0" smtClean="0"/>
              <a:t>(…)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JD_JSON_from_TSplus</a:t>
            </a:r>
            <a:r>
              <a:rPr lang="it-IT" dirty="0" smtClean="0"/>
              <a:t>(…)*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from_full_to_reduced_JD_JSON_obj</a:t>
            </a:r>
            <a:r>
              <a:rPr lang="it-IT" dirty="0" smtClean="0"/>
              <a:t>(…)</a:t>
            </a:r>
            <a:endParaRPr lang="it-IT" dirty="0"/>
          </a:p>
        </p:txBody>
      </p:sp>
      <p:sp>
        <p:nvSpPr>
          <p:cNvPr id="32" name="CasellaDiTesto 31"/>
          <p:cNvSpPr txBox="1"/>
          <p:nvPr/>
        </p:nvSpPr>
        <p:spPr>
          <a:xfrm>
            <a:off x="8045054" y="6254732"/>
            <a:ext cx="2392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* = work in progress</a:t>
            </a:r>
            <a:endParaRPr lang="it-IT" sz="2800" dirty="0"/>
          </a:p>
        </p:txBody>
      </p:sp>
      <p:sp>
        <p:nvSpPr>
          <p:cNvPr id="42" name="CasellaDiTesto 41"/>
          <p:cNvSpPr txBox="1"/>
          <p:nvPr/>
        </p:nvSpPr>
        <p:spPr>
          <a:xfrm>
            <a:off x="10426482" y="4649459"/>
            <a:ext cx="1750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err="1" smtClean="0"/>
              <a:t>interoperability</a:t>
            </a:r>
            <a:r>
              <a:rPr lang="it-IT" sz="1600" dirty="0" smtClean="0"/>
              <a:t> with JD+</a:t>
            </a:r>
            <a:endParaRPr lang="it-IT" sz="1600" dirty="0"/>
          </a:p>
        </p:txBody>
      </p:sp>
      <p:sp>
        <p:nvSpPr>
          <p:cNvPr id="43" name="Parentesi graffa chiusa 42"/>
          <p:cNvSpPr/>
          <p:nvPr/>
        </p:nvSpPr>
        <p:spPr>
          <a:xfrm>
            <a:off x="10357572" y="4610602"/>
            <a:ext cx="159530" cy="608244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240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0" y="1754372"/>
            <a:ext cx="12192000" cy="2623643"/>
          </a:xfrm>
        </p:spPr>
        <p:txBody>
          <a:bodyPr/>
          <a:lstStyle/>
          <a:p>
            <a:r>
              <a:rPr lang="en-US" sz="3600" b="1" dirty="0" smtClean="0">
                <a:solidFill>
                  <a:schemeClr val="tx1"/>
                </a:solidFill>
              </a:rPr>
              <a:t>Pt.2:</a:t>
            </a:r>
            <a:r>
              <a:rPr lang="en-US" sz="3600" b="1" dirty="0" smtClean="0">
                <a:solidFill>
                  <a:srgbClr val="636462"/>
                </a:solidFill>
              </a:rPr>
              <a:t> </a:t>
            </a:r>
            <a:r>
              <a:rPr lang="en-US" sz="3600" b="1" dirty="0" err="1" smtClean="0">
                <a:solidFill>
                  <a:srgbClr val="CC2A2A"/>
                </a:solidFill>
              </a:rPr>
              <a:t>RJDemetra</a:t>
            </a:r>
            <a:r>
              <a:rPr lang="en-US" sz="3600" b="1" dirty="0" smtClean="0">
                <a:solidFill>
                  <a:srgbClr val="CC2A2A"/>
                </a:solidFill>
              </a:rPr>
              <a:t> Processor:</a:t>
            </a:r>
            <a:br>
              <a:rPr lang="en-US" sz="3600" b="1" dirty="0" smtClean="0">
                <a:solidFill>
                  <a:srgbClr val="CC2A2A"/>
                </a:solidFill>
              </a:rPr>
            </a:br>
            <a:r>
              <a:rPr lang="en-US" sz="3600" b="1" dirty="0" smtClean="0">
                <a:solidFill>
                  <a:srgbClr val="CC2A2A"/>
                </a:solidFill>
              </a:rPr>
              <a:t>		   an </a:t>
            </a:r>
            <a:r>
              <a:rPr lang="en-US" sz="3600" b="1" dirty="0" err="1" smtClean="0">
                <a:solidFill>
                  <a:srgbClr val="CC2A2A"/>
                </a:solidFill>
              </a:rPr>
              <a:t>RJDemetra</a:t>
            </a:r>
            <a:r>
              <a:rPr lang="en-US" sz="3600" b="1" dirty="0" smtClean="0">
                <a:solidFill>
                  <a:srgbClr val="CC2A2A"/>
                </a:solidFill>
              </a:rPr>
              <a:t> processing pipeline ready for you</a:t>
            </a:r>
            <a:r>
              <a:rPr lang="en-US" sz="2800" b="1" dirty="0" smtClean="0">
                <a:solidFill>
                  <a:srgbClr val="CC2A2A"/>
                </a:solidFill>
              </a:rPr>
              <a:t> </a:t>
            </a:r>
            <a:endParaRPr lang="it-IT" sz="2800" dirty="0">
              <a:solidFill>
                <a:srgbClr val="6364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46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B536328-DAF5-4DE7-B823-D603AADBD2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09" y="6488665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592399"/>
            <a:ext cx="11541760" cy="206103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115548" y="695450"/>
            <a:ext cx="12122521" cy="617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it-IT" sz="2400" dirty="0" smtClean="0"/>
              <a:t>JD_JSON format </a:t>
            </a:r>
            <a:r>
              <a:rPr lang="it-IT" sz="2400" dirty="0" err="1" smtClean="0"/>
              <a:t>is</a:t>
            </a:r>
            <a:r>
              <a:rPr lang="it-IT" sz="2400" dirty="0" smtClean="0"/>
              <a:t> a component of a </a:t>
            </a:r>
            <a:r>
              <a:rPr lang="it-IT" sz="2400" dirty="0" err="1" smtClean="0"/>
              <a:t>larger</a:t>
            </a:r>
            <a:r>
              <a:rPr lang="it-IT" sz="2400" dirty="0" smtClean="0"/>
              <a:t> processing </a:t>
            </a:r>
            <a:r>
              <a:rPr lang="it-IT" sz="2400" dirty="0" err="1" smtClean="0"/>
              <a:t>system</a:t>
            </a:r>
            <a:r>
              <a:rPr lang="it-IT" sz="2400" dirty="0" smtClean="0"/>
              <a:t> </a:t>
            </a:r>
            <a:r>
              <a:rPr lang="it-IT" sz="2400" dirty="0" err="1" smtClean="0"/>
              <a:t>that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: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it-IT" sz="2400" b="1" dirty="0" smtClean="0"/>
              <a:t>R/</a:t>
            </a:r>
            <a:r>
              <a:rPr lang="it-IT" sz="2400" b="1" dirty="0" err="1" smtClean="0"/>
              <a:t>RJDemetra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based</a:t>
            </a:r>
            <a:r>
              <a:rPr lang="it-IT" sz="2400" dirty="0"/>
              <a:t>	</a:t>
            </a:r>
            <a:r>
              <a:rPr lang="it-IT" sz="2400" dirty="0" smtClean="0"/>
              <a:t>								</a:t>
            </a:r>
            <a:r>
              <a:rPr lang="it-IT" sz="1900" dirty="0" smtClean="0">
                <a:sym typeface="Symbol" panose="05050102010706020507" pitchFamily="18" charset="2"/>
              </a:rPr>
              <a:t></a:t>
            </a:r>
            <a:r>
              <a:rPr lang="it-IT" sz="2400" dirty="0" smtClean="0">
                <a:sym typeface="Symbol" panose="05050102010706020507" pitchFamily="18" charset="2"/>
              </a:rPr>
              <a:t>  </a:t>
            </a:r>
            <a:r>
              <a:rPr lang="it-IT" sz="2400" b="1" dirty="0" smtClean="0"/>
              <a:t>Modular </a:t>
            </a:r>
            <a:r>
              <a:rPr lang="it-IT" sz="2400" b="1" dirty="0" err="1" smtClean="0"/>
              <a:t>architecture</a:t>
            </a:r>
            <a:endParaRPr lang="it-IT" sz="2400" b="1" dirty="0" smtClean="0"/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it-IT" sz="2400" b="1" dirty="0" smtClean="0"/>
              <a:t>Object </a:t>
            </a:r>
            <a:r>
              <a:rPr lang="it-IT" sz="2400" b="1" dirty="0" err="1" smtClean="0"/>
              <a:t>Oriented</a:t>
            </a:r>
            <a:r>
              <a:rPr lang="it-IT" sz="2400" b="1" dirty="0"/>
              <a:t>	</a:t>
            </a:r>
            <a:r>
              <a:rPr lang="it-IT" sz="2400" b="1" dirty="0" smtClean="0"/>
              <a:t>	</a:t>
            </a:r>
            <a:r>
              <a:rPr lang="it-IT" sz="2200" dirty="0" smtClean="0">
                <a:sym typeface="Wingdings" panose="05000000000000000000" pitchFamily="2" charset="2"/>
              </a:rPr>
              <a:t></a:t>
            </a:r>
            <a:r>
              <a:rPr lang="it-IT" sz="2200" dirty="0" smtClean="0"/>
              <a:t> </a:t>
            </a:r>
            <a:r>
              <a:rPr lang="it-IT" sz="2200" dirty="0" smtClean="0">
                <a:sym typeface="Wingdings" panose="05000000000000000000" pitchFamily="2" charset="2"/>
              </a:rPr>
              <a:t>S4 Object System for R</a:t>
            </a:r>
            <a:endParaRPr lang="it-IT" sz="2200" dirty="0" smtClean="0"/>
          </a:p>
          <a:p>
            <a:pPr>
              <a:lnSpc>
                <a:spcPct val="130000"/>
              </a:lnSpc>
            </a:pPr>
            <a:endParaRPr lang="it-IT" dirty="0" smtClean="0"/>
          </a:p>
          <a:p>
            <a:pPr>
              <a:lnSpc>
                <a:spcPct val="130000"/>
              </a:lnSpc>
            </a:pPr>
            <a:r>
              <a:rPr lang="it-IT" sz="2400" dirty="0" err="1" smtClean="0"/>
              <a:t>This</a:t>
            </a:r>
            <a:r>
              <a:rPr lang="it-IT" sz="2400" dirty="0" smtClean="0"/>
              <a:t> </a:t>
            </a:r>
            <a:r>
              <a:rPr lang="it-IT" sz="2400" dirty="0" err="1" smtClean="0"/>
              <a:t>system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the </a:t>
            </a:r>
            <a:r>
              <a:rPr lang="it-IT" sz="2400" dirty="0" err="1" smtClean="0"/>
              <a:t>response</a:t>
            </a:r>
            <a:r>
              <a:rPr lang="it-IT" sz="2400" dirty="0" smtClean="0"/>
              <a:t> of </a:t>
            </a:r>
            <a:r>
              <a:rPr lang="it-IT" sz="2400" dirty="0" err="1" smtClean="0"/>
              <a:t>our</a:t>
            </a:r>
            <a:r>
              <a:rPr lang="it-IT" sz="2400" dirty="0" smtClean="0"/>
              <a:t> </a:t>
            </a:r>
            <a:r>
              <a:rPr lang="it-IT" sz="2400" dirty="0" err="1" smtClean="0"/>
              <a:t>needs</a:t>
            </a:r>
            <a:r>
              <a:rPr lang="it-IT" sz="2400" dirty="0" smtClean="0"/>
              <a:t> of: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it-IT" sz="2400" b="1" dirty="0" smtClean="0"/>
              <a:t>a semi-</a:t>
            </a:r>
            <a:r>
              <a:rPr lang="it-IT" sz="2400" b="1" dirty="0" err="1" smtClean="0"/>
              <a:t>automated</a:t>
            </a:r>
            <a:r>
              <a:rPr lang="it-IT" sz="2400" b="1" dirty="0" smtClean="0"/>
              <a:t> production pipeline, </a:t>
            </a:r>
            <a:r>
              <a:rPr lang="it-IT" sz="2400" b="1" dirty="0" err="1" smtClean="0"/>
              <a:t>interoperable</a:t>
            </a:r>
            <a:r>
              <a:rPr lang="it-IT" sz="2400" b="1" dirty="0" smtClean="0"/>
              <a:t> with the JD+ suite </a:t>
            </a:r>
          </a:p>
          <a:p>
            <a:pPr lvl="1">
              <a:lnSpc>
                <a:spcPct val="130000"/>
              </a:lnSpc>
            </a:pPr>
            <a:r>
              <a:rPr lang="it-IT" sz="2200" dirty="0">
                <a:sym typeface="Wingdings" panose="05000000000000000000" pitchFamily="2" charset="2"/>
              </a:rPr>
              <a:t>	</a:t>
            </a:r>
            <a:r>
              <a:rPr lang="it-IT" sz="2200" dirty="0" smtClean="0">
                <a:sym typeface="Wingdings" panose="05000000000000000000" pitchFamily="2" charset="2"/>
              </a:rPr>
              <a:t>						 </a:t>
            </a:r>
            <a:r>
              <a:rPr lang="it-IT" sz="2200" dirty="0" err="1" smtClean="0">
                <a:sym typeface="Wingdings" panose="05000000000000000000" pitchFamily="2" charset="2"/>
              </a:rPr>
              <a:t>workspaces</a:t>
            </a:r>
            <a:r>
              <a:rPr lang="it-IT" sz="2200" dirty="0" smtClean="0">
                <a:sym typeface="Wingdings" panose="05000000000000000000" pitchFamily="2" charset="2"/>
              </a:rPr>
              <a:t> </a:t>
            </a:r>
            <a:r>
              <a:rPr lang="it-IT" sz="2200" dirty="0" err="1" smtClean="0">
                <a:sym typeface="Wingdings" panose="05000000000000000000" pitchFamily="2" charset="2"/>
              </a:rPr>
              <a:t>as</a:t>
            </a:r>
            <a:r>
              <a:rPr lang="it-IT" sz="2200" dirty="0" smtClean="0">
                <a:sym typeface="Wingdings" panose="05000000000000000000" pitchFamily="2" charset="2"/>
              </a:rPr>
              <a:t> </a:t>
            </a:r>
            <a:r>
              <a:rPr lang="it-IT" sz="2200" dirty="0" err="1" smtClean="0">
                <a:sym typeface="Wingdings" panose="05000000000000000000" pitchFamily="2" charset="2"/>
              </a:rPr>
              <a:t>interoperability</a:t>
            </a:r>
            <a:r>
              <a:rPr lang="it-IT" sz="2200" dirty="0" smtClean="0">
                <a:sym typeface="Wingdings" panose="05000000000000000000" pitchFamily="2" charset="2"/>
              </a:rPr>
              <a:t> </a:t>
            </a:r>
            <a:r>
              <a:rPr lang="it-IT" sz="2200" dirty="0" err="1" smtClean="0">
                <a:sym typeface="Wingdings" panose="05000000000000000000" pitchFamily="2" charset="2"/>
              </a:rPr>
              <a:t>tool</a:t>
            </a:r>
            <a:endParaRPr lang="it-IT" sz="2200" dirty="0" smtClean="0"/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it-IT" sz="2400" b="1" dirty="0"/>
              <a:t>u</a:t>
            </a:r>
            <a:r>
              <a:rPr lang="it-IT" sz="2400" b="1" dirty="0" smtClean="0"/>
              <a:t>se RJDemetra API with </a:t>
            </a:r>
            <a:r>
              <a:rPr lang="it-IT" sz="2400" b="1" dirty="0" err="1" smtClean="0"/>
              <a:t>many</a:t>
            </a:r>
            <a:r>
              <a:rPr lang="it-IT" sz="2400" b="1" dirty="0" smtClean="0"/>
              <a:t> time </a:t>
            </a:r>
            <a:r>
              <a:rPr lang="it-IT" sz="2400" b="1" dirty="0" err="1" smtClean="0"/>
              <a:t>series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without</a:t>
            </a:r>
            <a:r>
              <a:rPr lang="it-IT" sz="2400" b="1" dirty="0" smtClean="0"/>
              <a:t> "</a:t>
            </a:r>
            <a:r>
              <a:rPr lang="it-IT" sz="2400" b="1" dirty="0" err="1" smtClean="0"/>
              <a:t>hardcoding</a:t>
            </a:r>
            <a:r>
              <a:rPr lang="it-IT" sz="2400" b="1" dirty="0" smtClean="0"/>
              <a:t>" </a:t>
            </a:r>
            <a:r>
              <a:rPr lang="it-IT" sz="2400" b="1" dirty="0" err="1" smtClean="0"/>
              <a:t>specifications</a:t>
            </a:r>
            <a:endParaRPr lang="it-IT" sz="2400" b="1" dirty="0"/>
          </a:p>
          <a:p>
            <a:pPr lvl="1">
              <a:lnSpc>
                <a:spcPct val="130000"/>
              </a:lnSpc>
            </a:pPr>
            <a:r>
              <a:rPr lang="it-IT" sz="2200" dirty="0" smtClean="0">
                <a:sym typeface="Wingdings" panose="05000000000000000000" pitchFamily="2" charset="2"/>
              </a:rPr>
              <a:t>							 JD_JSON format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it-IT" sz="2400" b="1" dirty="0">
                <a:sym typeface="Wingdings" panose="05000000000000000000" pitchFamily="2" charset="2"/>
              </a:rPr>
              <a:t>a</a:t>
            </a:r>
            <a:r>
              <a:rPr lang="it-IT" sz="2400" b="1" dirty="0" smtClean="0">
                <a:sym typeface="Wingdings" panose="05000000000000000000" pitchFamily="2" charset="2"/>
              </a:rPr>
              <a:t> </a:t>
            </a:r>
            <a:r>
              <a:rPr lang="it-IT" sz="2400" b="1" dirty="0" err="1" smtClean="0">
                <a:sym typeface="Wingdings" panose="05000000000000000000" pitchFamily="2" charset="2"/>
              </a:rPr>
              <a:t>tool</a:t>
            </a:r>
            <a:r>
              <a:rPr lang="it-IT" sz="2400" b="1" dirty="0" smtClean="0">
                <a:sym typeface="Wingdings" panose="05000000000000000000" pitchFamily="2" charset="2"/>
              </a:rPr>
              <a:t> </a:t>
            </a:r>
            <a:r>
              <a:rPr lang="it-IT" sz="2400" b="1" dirty="0" err="1" smtClean="0">
                <a:sym typeface="Wingdings" panose="05000000000000000000" pitchFamily="2" charset="2"/>
              </a:rPr>
              <a:t>expandable</a:t>
            </a:r>
            <a:r>
              <a:rPr lang="it-IT" sz="2400" b="1" dirty="0" smtClean="0">
                <a:sym typeface="Wingdings" panose="05000000000000000000" pitchFamily="2" charset="2"/>
              </a:rPr>
              <a:t> and </a:t>
            </a:r>
            <a:r>
              <a:rPr lang="it-IT" sz="2400" b="1" dirty="0" err="1" smtClean="0">
                <a:sym typeface="Wingdings" panose="05000000000000000000" pitchFamily="2" charset="2"/>
              </a:rPr>
              <a:t>adaptable</a:t>
            </a:r>
            <a:r>
              <a:rPr lang="it-IT" sz="2400" b="1" dirty="0" smtClean="0">
                <a:sym typeface="Wingdings" panose="05000000000000000000" pitchFamily="2" charset="2"/>
              </a:rPr>
              <a:t> to </a:t>
            </a:r>
            <a:r>
              <a:rPr lang="it-IT" sz="2400" b="1" dirty="0" err="1" smtClean="0">
                <a:sym typeface="Wingdings" panose="05000000000000000000" pitchFamily="2" charset="2"/>
              </a:rPr>
              <a:t>many</a:t>
            </a:r>
            <a:r>
              <a:rPr lang="it-IT" sz="2400" b="1" dirty="0" smtClean="0">
                <a:sym typeface="Wingdings" panose="05000000000000000000" pitchFamily="2" charset="2"/>
              </a:rPr>
              <a:t> </a:t>
            </a:r>
            <a:r>
              <a:rPr lang="it-IT" sz="2400" b="1" dirty="0" err="1" smtClean="0">
                <a:sym typeface="Wingdings" panose="05000000000000000000" pitchFamily="2" charset="2"/>
              </a:rPr>
              <a:t>situations</a:t>
            </a:r>
            <a:endParaRPr lang="it-IT" sz="2400" b="1" dirty="0">
              <a:sym typeface="Wingdings" panose="05000000000000000000" pitchFamily="2" charset="2"/>
            </a:endParaRPr>
          </a:p>
          <a:p>
            <a:pPr lvl="7">
              <a:lnSpc>
                <a:spcPct val="130000"/>
              </a:lnSpc>
            </a:pPr>
            <a:r>
              <a:rPr lang="it-IT" sz="2200" dirty="0" smtClean="0">
                <a:sym typeface="Wingdings" panose="05000000000000000000" pitchFamily="2" charset="2"/>
              </a:rPr>
              <a:t>	 </a:t>
            </a:r>
            <a:r>
              <a:rPr lang="it-IT" sz="2200" dirty="0" err="1" smtClean="0">
                <a:sym typeface="Wingdings" panose="05000000000000000000" pitchFamily="2" charset="2"/>
              </a:rPr>
              <a:t>adapting</a:t>
            </a:r>
            <a:r>
              <a:rPr lang="it-IT" sz="2200" dirty="0" smtClean="0">
                <a:sym typeface="Wingdings" panose="05000000000000000000" pitchFamily="2" charset="2"/>
              </a:rPr>
              <a:t> to </a:t>
            </a:r>
            <a:r>
              <a:rPr lang="it-IT" sz="2200" dirty="0" err="1" smtClean="0">
                <a:sym typeface="Wingdings" panose="05000000000000000000" pitchFamily="2" charset="2"/>
              </a:rPr>
              <a:t>various</a:t>
            </a:r>
            <a:r>
              <a:rPr lang="it-IT" sz="2200" dirty="0" smtClean="0">
                <a:sym typeface="Wingdings" panose="05000000000000000000" pitchFamily="2" charset="2"/>
              </a:rPr>
              <a:t> input formats/</a:t>
            </a:r>
            <a:r>
              <a:rPr lang="it-IT" sz="2200" dirty="0" err="1" smtClean="0">
                <a:sym typeface="Wingdings" panose="05000000000000000000" pitchFamily="2" charset="2"/>
              </a:rPr>
              <a:t>producing</a:t>
            </a:r>
            <a:r>
              <a:rPr lang="it-IT" sz="2200" dirty="0" smtClean="0">
                <a:sym typeface="Wingdings" panose="05000000000000000000" pitchFamily="2" charset="2"/>
              </a:rPr>
              <a:t> custom output  </a:t>
            </a:r>
            <a:endParaRPr lang="it-IT" sz="2200" dirty="0" smtClean="0"/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it-IT" sz="2400" b="1" dirty="0"/>
              <a:t>a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platform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mantainable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also</a:t>
            </a:r>
            <a:r>
              <a:rPr lang="it-IT" sz="2400" b="1" dirty="0" smtClean="0"/>
              <a:t> by </a:t>
            </a:r>
            <a:r>
              <a:rPr lang="it-IT" sz="2400" b="1" dirty="0" err="1" smtClean="0"/>
              <a:t>statisticians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without</a:t>
            </a:r>
            <a:r>
              <a:rPr lang="it-IT" sz="2400" b="1" dirty="0" smtClean="0"/>
              <a:t> expertise in Java</a:t>
            </a:r>
          </a:p>
          <a:p>
            <a:pPr lvl="1">
              <a:lnSpc>
                <a:spcPct val="130000"/>
              </a:lnSpc>
            </a:pPr>
            <a:r>
              <a:rPr lang="it-IT" sz="2400" dirty="0" smtClean="0">
                <a:sym typeface="Wingdings" panose="05000000000000000000" pitchFamily="2" charset="2"/>
              </a:rPr>
              <a:t>							</a:t>
            </a:r>
            <a:r>
              <a:rPr lang="it-IT" sz="2200" dirty="0" smtClean="0">
                <a:sym typeface="Wingdings" panose="05000000000000000000" pitchFamily="2" charset="2"/>
              </a:rPr>
              <a:t> building R </a:t>
            </a:r>
            <a:r>
              <a:rPr lang="it-IT" sz="2200" dirty="0" err="1" smtClean="0">
                <a:sym typeface="Wingdings" panose="05000000000000000000" pitchFamily="2" charset="2"/>
              </a:rPr>
              <a:t>prototypes</a:t>
            </a:r>
            <a:r>
              <a:rPr lang="it-IT" sz="2200" dirty="0" smtClean="0">
                <a:sym typeface="Wingdings" panose="05000000000000000000" pitchFamily="2" charset="2"/>
              </a:rPr>
              <a:t> </a:t>
            </a:r>
            <a:r>
              <a:rPr lang="it-IT" sz="2200" dirty="0" err="1" smtClean="0">
                <a:sym typeface="Wingdings" panose="05000000000000000000" pitchFamily="2" charset="2"/>
              </a:rPr>
              <a:t>converted</a:t>
            </a:r>
            <a:r>
              <a:rPr lang="it-IT" sz="2200" dirty="0" smtClean="0">
                <a:sym typeface="Wingdings" panose="05000000000000000000" pitchFamily="2" charset="2"/>
              </a:rPr>
              <a:t> </a:t>
            </a:r>
            <a:r>
              <a:rPr lang="it-IT" sz="2200" dirty="0" err="1" smtClean="0">
                <a:sym typeface="Wingdings" panose="05000000000000000000" pitchFamily="2" charset="2"/>
              </a:rPr>
              <a:t>into</a:t>
            </a:r>
            <a:r>
              <a:rPr lang="it-IT" sz="2200" dirty="0" smtClean="0">
                <a:sym typeface="Wingdings" panose="05000000000000000000" pitchFamily="2" charset="2"/>
              </a:rPr>
              <a:t> Java by IT teams</a:t>
            </a:r>
            <a:endParaRPr lang="it-IT" dirty="0" smtClean="0"/>
          </a:p>
        </p:txBody>
      </p:sp>
      <p:sp>
        <p:nvSpPr>
          <p:cNvPr id="12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 txBox="1">
            <a:spLocks/>
          </p:cNvSpPr>
          <p:nvPr/>
        </p:nvSpPr>
        <p:spPr>
          <a:xfrm>
            <a:off x="542154" y="-1"/>
            <a:ext cx="11269308" cy="592399"/>
          </a:xfrm>
          <a:prstGeom prst="rect">
            <a:avLst/>
          </a:prstGeom>
        </p:spPr>
        <p:txBody>
          <a:bodyPr/>
          <a:lstStyle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5959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eaLnBrk="1" hangingPunct="1"/>
            <a:r>
              <a:rPr lang="en-US" sz="4000" dirty="0" smtClean="0">
                <a:solidFill>
                  <a:srgbClr val="C00000"/>
                </a:solidFill>
              </a:rPr>
              <a:t>General overview</a:t>
            </a:r>
            <a:endParaRPr lang="it-IT" sz="4000" b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75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4AD171A-D6C0-40CA-B56A-13604AFE40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-1651" y="6478505"/>
            <a:ext cx="501650" cy="365125"/>
          </a:xfr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C192045E-FB8C-4B8C-AEFC-06A390A8AE6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2080" y="144780"/>
            <a:ext cx="12059920" cy="442303"/>
          </a:xfrm>
        </p:spPr>
        <p:txBody>
          <a:bodyPr/>
          <a:lstStyle/>
          <a:p>
            <a:pPr algn="ctr"/>
            <a:r>
              <a:rPr lang="it-IT" sz="3600" dirty="0" smtClean="0">
                <a:solidFill>
                  <a:srgbClr val="C00000"/>
                </a:solidFill>
              </a:rPr>
              <a:t>Building </a:t>
            </a:r>
            <a:r>
              <a:rPr lang="it-IT" sz="3600" dirty="0" err="1" smtClean="0">
                <a:solidFill>
                  <a:srgbClr val="C00000"/>
                </a:solidFill>
              </a:rPr>
              <a:t>blocks</a:t>
            </a:r>
            <a:endParaRPr lang="it-IT" sz="3200" dirty="0">
              <a:solidFill>
                <a:srgbClr val="C00000"/>
              </a:solidFill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60" y="537479"/>
            <a:ext cx="11541760" cy="206103"/>
          </a:xfrm>
          <a:prstGeom prst="rect">
            <a:avLst/>
          </a:prstGeom>
        </p:spPr>
      </p:pic>
      <p:sp>
        <p:nvSpPr>
          <p:cNvPr id="4" name="Rettangolo arrotondato 3"/>
          <p:cNvSpPr/>
          <p:nvPr/>
        </p:nvSpPr>
        <p:spPr>
          <a:xfrm>
            <a:off x="391161" y="2952502"/>
            <a:ext cx="8017862" cy="2661493"/>
          </a:xfrm>
          <a:prstGeom prst="roundRect">
            <a:avLst/>
          </a:prstGeom>
          <a:solidFill>
            <a:srgbClr val="E1FF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23" name="Rettangolo arrotondato 22"/>
          <p:cNvSpPr/>
          <p:nvPr/>
        </p:nvSpPr>
        <p:spPr>
          <a:xfrm>
            <a:off x="391160" y="2200058"/>
            <a:ext cx="8017862" cy="597642"/>
          </a:xfrm>
          <a:prstGeom prst="roundRect">
            <a:avLst/>
          </a:prstGeom>
          <a:solidFill>
            <a:srgbClr val="D1E8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500" b="1" dirty="0">
              <a:solidFill>
                <a:schemeClr val="tx1"/>
              </a:solidFill>
            </a:endParaRPr>
          </a:p>
        </p:txBody>
      </p:sp>
      <p:sp>
        <p:nvSpPr>
          <p:cNvPr id="30" name="CasellaDiTesto 29"/>
          <p:cNvSpPr txBox="1"/>
          <p:nvPr/>
        </p:nvSpPr>
        <p:spPr>
          <a:xfrm>
            <a:off x="3443653" y="2266926"/>
            <a:ext cx="2132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u="sng" dirty="0" smtClean="0">
                <a:solidFill>
                  <a:srgbClr val="C00000"/>
                </a:solidFill>
              </a:rPr>
              <a:t>JD_JSON.R</a:t>
            </a:r>
            <a:endParaRPr lang="it-IT" b="1" u="sng" dirty="0">
              <a:solidFill>
                <a:srgbClr val="C00000"/>
              </a:solidFill>
            </a:endParaRPr>
          </a:p>
        </p:txBody>
      </p:sp>
      <p:sp>
        <p:nvSpPr>
          <p:cNvPr id="33" name="CasellaDiTesto 32"/>
          <p:cNvSpPr txBox="1"/>
          <p:nvPr/>
        </p:nvSpPr>
        <p:spPr>
          <a:xfrm>
            <a:off x="2472672" y="2983431"/>
            <a:ext cx="4427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u="sng" dirty="0">
                <a:solidFill>
                  <a:srgbClr val="C00000"/>
                </a:solidFill>
              </a:rPr>
              <a:t>c</a:t>
            </a:r>
            <a:r>
              <a:rPr lang="it-IT" sz="2000" b="1" u="sng" dirty="0" smtClean="0">
                <a:solidFill>
                  <a:srgbClr val="C00000"/>
                </a:solidFill>
              </a:rPr>
              <a:t> ("</a:t>
            </a:r>
            <a:r>
              <a:rPr lang="it-IT" sz="2000" b="1" u="sng" dirty="0" err="1" smtClean="0">
                <a:solidFill>
                  <a:srgbClr val="C00000"/>
                </a:solidFill>
              </a:rPr>
              <a:t>Extended_tramoseats_spec</a:t>
            </a:r>
            <a:r>
              <a:rPr lang="it-IT" sz="2000" b="1" u="sng" dirty="0" smtClean="0">
                <a:solidFill>
                  <a:srgbClr val="C00000"/>
                </a:solidFill>
              </a:rPr>
              <a:t>")</a:t>
            </a:r>
            <a:endParaRPr lang="it-IT" b="1" u="sng" dirty="0">
              <a:solidFill>
                <a:srgbClr val="C00000"/>
              </a:solidFill>
            </a:endParaRPr>
          </a:p>
        </p:txBody>
      </p:sp>
      <p:sp>
        <p:nvSpPr>
          <p:cNvPr id="34" name="CasellaDiTesto 33"/>
          <p:cNvSpPr txBox="1"/>
          <p:nvPr/>
        </p:nvSpPr>
        <p:spPr>
          <a:xfrm>
            <a:off x="391161" y="3456556"/>
            <a:ext cx="45124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 smtClean="0"/>
              <a:t>Extends</a:t>
            </a:r>
            <a:r>
              <a:rPr lang="it-IT" sz="1600" dirty="0" smtClean="0"/>
              <a:t> c("</a:t>
            </a:r>
            <a:r>
              <a:rPr lang="it-IT" sz="1600" dirty="0" err="1" smtClean="0"/>
              <a:t>SA_spec</a:t>
            </a:r>
            <a:r>
              <a:rPr lang="it-IT" sz="1600" dirty="0" smtClean="0"/>
              <a:t>", "TRAMOSEATS")</a:t>
            </a:r>
          </a:p>
          <a:p>
            <a:r>
              <a:rPr lang="it-IT" sz="1600" dirty="0" smtClean="0"/>
              <a:t>     from RJDemetra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 smtClean="0"/>
              <a:t>Attributes</a:t>
            </a:r>
            <a:endParaRPr lang="it-IT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 smtClean="0"/>
              <a:t>Constructor</a:t>
            </a:r>
            <a:r>
              <a:rPr lang="it-IT" sz="1600" dirty="0" smtClean="0"/>
              <a:t>(…) </a:t>
            </a:r>
            <a:endParaRPr lang="it-IT" dirty="0"/>
          </a:p>
        </p:txBody>
      </p:sp>
      <p:sp>
        <p:nvSpPr>
          <p:cNvPr id="35" name="CasellaDiTesto 34"/>
          <p:cNvSpPr txBox="1"/>
          <p:nvPr/>
        </p:nvSpPr>
        <p:spPr>
          <a:xfrm>
            <a:off x="5123356" y="3434284"/>
            <a:ext cx="3285666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 smtClean="0"/>
              <a:t>to_JD_JSON</a:t>
            </a:r>
            <a:r>
              <a:rPr lang="it-IT" sz="1600" dirty="0" smtClean="0"/>
              <a:t>(…)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f</a:t>
            </a:r>
            <a:r>
              <a:rPr lang="it-IT" sz="1600" dirty="0" err="1" smtClean="0"/>
              <a:t>rom_JD_JSON</a:t>
            </a:r>
            <a:r>
              <a:rPr lang="it-IT" sz="1600" dirty="0" smtClean="0"/>
              <a:t>(…)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to_named_list</a:t>
            </a:r>
            <a:r>
              <a:rPr lang="it-IT" dirty="0" smtClean="0"/>
              <a:t>(…)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from_named_list</a:t>
            </a:r>
            <a:r>
              <a:rPr lang="it-IT" dirty="0" smtClean="0"/>
              <a:t>(…)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to_sa_spec</a:t>
            </a:r>
            <a:r>
              <a:rPr lang="it-IT" dirty="0" smtClean="0"/>
              <a:t>(…)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f</a:t>
            </a:r>
            <a:r>
              <a:rPr lang="it-IT" dirty="0" err="1" smtClean="0"/>
              <a:t>rom_sa_spec</a:t>
            </a:r>
            <a:r>
              <a:rPr lang="it-IT" dirty="0" smtClean="0"/>
              <a:t>(…)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to_tramoseats_spec_args</a:t>
            </a:r>
            <a:r>
              <a:rPr lang="it-IT" dirty="0" smtClean="0"/>
              <a:t>(…)</a:t>
            </a:r>
            <a:endParaRPr lang="it-IT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8654902" y="2028875"/>
            <a:ext cx="3296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Interaction</a:t>
            </a:r>
            <a:r>
              <a:rPr lang="it-IT" dirty="0" smtClean="0"/>
              <a:t> with </a:t>
            </a:r>
            <a:r>
              <a:rPr lang="it-IT" dirty="0" err="1" smtClean="0"/>
              <a:t>workspace</a:t>
            </a:r>
            <a:r>
              <a:rPr lang="it-IT" dirty="0" smtClean="0"/>
              <a:t> and input-output of </a:t>
            </a:r>
            <a:r>
              <a:rPr lang="it-IT" dirty="0" err="1" smtClean="0"/>
              <a:t>specifications</a:t>
            </a:r>
            <a:endParaRPr lang="it-IT" dirty="0"/>
          </a:p>
        </p:txBody>
      </p:sp>
      <p:sp>
        <p:nvSpPr>
          <p:cNvPr id="37" name="CasellaDiTesto 36"/>
          <p:cNvSpPr txBox="1"/>
          <p:nvPr/>
        </p:nvSpPr>
        <p:spPr>
          <a:xfrm>
            <a:off x="9372599" y="647399"/>
            <a:ext cx="1860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 smtClean="0"/>
              <a:t>Responsibility</a:t>
            </a:r>
            <a:endParaRPr lang="it-IT" b="1" dirty="0"/>
          </a:p>
        </p:txBody>
      </p:sp>
      <p:sp>
        <p:nvSpPr>
          <p:cNvPr id="38" name="Rettangolo arrotondato 37"/>
          <p:cNvSpPr/>
          <p:nvPr/>
        </p:nvSpPr>
        <p:spPr>
          <a:xfrm>
            <a:off x="391160" y="1026048"/>
            <a:ext cx="8017862" cy="1047304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500" dirty="0">
              <a:solidFill>
                <a:schemeClr val="tx1"/>
              </a:solidFill>
            </a:endParaRPr>
          </a:p>
        </p:txBody>
      </p:sp>
      <p:sp>
        <p:nvSpPr>
          <p:cNvPr id="39" name="CasellaDiTesto 38"/>
          <p:cNvSpPr txBox="1"/>
          <p:nvPr/>
        </p:nvSpPr>
        <p:spPr>
          <a:xfrm>
            <a:off x="2694678" y="1000559"/>
            <a:ext cx="3630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u="sng" dirty="0" err="1" smtClean="0">
                <a:solidFill>
                  <a:srgbClr val="C00000"/>
                </a:solidFill>
              </a:rPr>
              <a:t>JD_JSON_file_processor.R</a:t>
            </a:r>
            <a:endParaRPr lang="it-IT" b="1" u="sng" dirty="0">
              <a:solidFill>
                <a:srgbClr val="C00000"/>
              </a:solidFill>
            </a:endParaRPr>
          </a:p>
        </p:txBody>
      </p:sp>
      <p:sp>
        <p:nvSpPr>
          <p:cNvPr id="40" name="CasellaDiTesto 39"/>
          <p:cNvSpPr txBox="1"/>
          <p:nvPr/>
        </p:nvSpPr>
        <p:spPr>
          <a:xfrm>
            <a:off x="8654902" y="1338137"/>
            <a:ext cx="3537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Processing and output of the </a:t>
            </a:r>
            <a:r>
              <a:rPr lang="it-IT" dirty="0" err="1" smtClean="0"/>
              <a:t>results</a:t>
            </a:r>
            <a:endParaRPr lang="it-IT" dirty="0"/>
          </a:p>
        </p:txBody>
      </p:sp>
      <p:sp>
        <p:nvSpPr>
          <p:cNvPr id="41" name="CasellaDiTesto 40"/>
          <p:cNvSpPr txBox="1"/>
          <p:nvPr/>
        </p:nvSpPr>
        <p:spPr>
          <a:xfrm>
            <a:off x="8628720" y="3198875"/>
            <a:ext cx="3051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Interaction</a:t>
            </a:r>
            <a:r>
              <a:rPr lang="it-IT" dirty="0" smtClean="0"/>
              <a:t> with RJDemetra</a:t>
            </a:r>
            <a:endParaRPr lang="it-IT" dirty="0"/>
          </a:p>
        </p:txBody>
      </p:sp>
      <p:sp>
        <p:nvSpPr>
          <p:cNvPr id="45" name="Rettangolo arrotondato 44"/>
          <p:cNvSpPr/>
          <p:nvPr/>
        </p:nvSpPr>
        <p:spPr>
          <a:xfrm>
            <a:off x="391160" y="5841820"/>
            <a:ext cx="8104254" cy="880687"/>
          </a:xfrm>
          <a:prstGeom prst="roundRect">
            <a:avLst/>
          </a:prstGeom>
          <a:solidFill>
            <a:srgbClr val="E1EAEB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6" name="CasellaDiTesto 45"/>
          <p:cNvSpPr txBox="1"/>
          <p:nvPr/>
        </p:nvSpPr>
        <p:spPr>
          <a:xfrm>
            <a:off x="1458872" y="5876749"/>
            <a:ext cx="5882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u="sng" dirty="0" smtClean="0">
                <a:solidFill>
                  <a:srgbClr val="C00000"/>
                </a:solidFill>
              </a:rPr>
              <a:t>DATA_READERS</a:t>
            </a:r>
          </a:p>
        </p:txBody>
      </p:sp>
      <p:sp>
        <p:nvSpPr>
          <p:cNvPr id="47" name="CasellaDiTesto 46"/>
          <p:cNvSpPr txBox="1"/>
          <p:nvPr/>
        </p:nvSpPr>
        <p:spPr>
          <a:xfrm>
            <a:off x="1359636" y="6275710"/>
            <a:ext cx="7049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C00000"/>
                </a:solidFill>
              </a:rPr>
              <a:t>c ("</a:t>
            </a:r>
            <a:r>
              <a:rPr lang="it-IT" b="1" dirty="0" err="1" smtClean="0">
                <a:solidFill>
                  <a:srgbClr val="C00000"/>
                </a:solidFill>
              </a:rPr>
              <a:t>Data_reader</a:t>
            </a:r>
            <a:r>
              <a:rPr lang="it-IT" b="1" dirty="0" smtClean="0">
                <a:solidFill>
                  <a:srgbClr val="C00000"/>
                </a:solidFill>
              </a:rPr>
              <a:t>")                              c ("</a:t>
            </a:r>
            <a:r>
              <a:rPr lang="it-IT" b="1" dirty="0" err="1" smtClean="0">
                <a:solidFill>
                  <a:srgbClr val="C00000"/>
                </a:solidFill>
              </a:rPr>
              <a:t>Data_reader_ext_reg</a:t>
            </a:r>
            <a:r>
              <a:rPr lang="it-IT" b="1" smtClean="0">
                <a:solidFill>
                  <a:srgbClr val="C00000"/>
                </a:solidFill>
              </a:rPr>
              <a:t>")</a:t>
            </a:r>
            <a:endParaRPr lang="it-IT" b="1" dirty="0">
              <a:solidFill>
                <a:srgbClr val="C00000"/>
              </a:solidFill>
            </a:endParaRPr>
          </a:p>
          <a:p>
            <a:endParaRPr lang="it-IT" dirty="0"/>
          </a:p>
        </p:txBody>
      </p:sp>
      <p:sp>
        <p:nvSpPr>
          <p:cNvPr id="48" name="CasellaDiTesto 47"/>
          <p:cNvSpPr txBox="1"/>
          <p:nvPr/>
        </p:nvSpPr>
        <p:spPr>
          <a:xfrm>
            <a:off x="8628720" y="5842862"/>
            <a:ext cx="3051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Acquisition</a:t>
            </a:r>
            <a:r>
              <a:rPr lang="it-IT" dirty="0" smtClean="0"/>
              <a:t> of the input data</a:t>
            </a:r>
          </a:p>
        </p:txBody>
      </p:sp>
      <p:sp>
        <p:nvSpPr>
          <p:cNvPr id="18" name="CasellaDiTesto 17"/>
          <p:cNvSpPr txBox="1"/>
          <p:nvPr/>
        </p:nvSpPr>
        <p:spPr>
          <a:xfrm>
            <a:off x="391160" y="1446207"/>
            <a:ext cx="11123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smtClean="0"/>
              <a:t>JD_JSON_file_processor (</a:t>
            </a:r>
            <a:r>
              <a:rPr lang="it-IT" sz="1400" dirty="0" err="1" smtClean="0"/>
              <a:t>input_data_reader</a:t>
            </a:r>
            <a:r>
              <a:rPr lang="it-IT" sz="1400" dirty="0" smtClean="0"/>
              <a:t>,  </a:t>
            </a:r>
            <a:r>
              <a:rPr lang="it-IT" sz="1400" dirty="0" err="1" smtClean="0"/>
              <a:t>ext_reg_data_reader</a:t>
            </a:r>
            <a:r>
              <a:rPr lang="it-IT" sz="1400" dirty="0" smtClean="0"/>
              <a:t>,  </a:t>
            </a:r>
            <a:r>
              <a:rPr lang="it-IT" sz="1400" dirty="0" err="1" smtClean="0"/>
              <a:t>spec_file_name</a:t>
            </a:r>
            <a:r>
              <a:rPr lang="it-IT" sz="1400" dirty="0" smtClean="0"/>
              <a:t>, </a:t>
            </a:r>
          </a:p>
          <a:p>
            <a:r>
              <a:rPr lang="it-IT" sz="1400" dirty="0"/>
              <a:t> </a:t>
            </a:r>
            <a:r>
              <a:rPr lang="it-IT" sz="1400" dirty="0" smtClean="0"/>
              <a:t>                                            </a:t>
            </a:r>
            <a:r>
              <a:rPr lang="it-IT" sz="1400" dirty="0" err="1" smtClean="0"/>
              <a:t>output_workspace_dir</a:t>
            </a:r>
            <a:r>
              <a:rPr lang="it-IT" sz="1400" dirty="0" smtClean="0"/>
              <a:t>,  </a:t>
            </a:r>
            <a:r>
              <a:rPr lang="it-IT" sz="1400" dirty="0" err="1" smtClean="0"/>
              <a:t>series_to_proc_names</a:t>
            </a:r>
            <a:r>
              <a:rPr lang="it-IT" sz="1400" dirty="0" smtClean="0"/>
              <a:t>)</a:t>
            </a:r>
            <a:endParaRPr lang="it-IT" sz="1400" dirty="0"/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92211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tangolo 46"/>
          <p:cNvSpPr/>
          <p:nvPr/>
        </p:nvSpPr>
        <p:spPr>
          <a:xfrm>
            <a:off x="712380" y="2218628"/>
            <a:ext cx="1796877" cy="44235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283" y="499501"/>
            <a:ext cx="11269308" cy="393634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C00000"/>
                </a:solidFill>
              </a:rPr>
              <a:t>Full JDProcessor Stack + possible extensions(*)</a:t>
            </a:r>
            <a:endParaRPr lang="it-IT" sz="3200" b="0" dirty="0">
              <a:solidFill>
                <a:srgbClr val="C00000"/>
              </a:solidFill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633" y="6535853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z="11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19</a:t>
            </a:fld>
            <a:endParaRPr lang="en-US" sz="11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2232834" y="4866541"/>
            <a:ext cx="2270686" cy="17756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/>
          </a:p>
        </p:txBody>
      </p:sp>
      <p:sp>
        <p:nvSpPr>
          <p:cNvPr id="22" name="Rettangolo 21"/>
          <p:cNvSpPr/>
          <p:nvPr/>
        </p:nvSpPr>
        <p:spPr>
          <a:xfrm>
            <a:off x="3327988" y="5770309"/>
            <a:ext cx="6105745" cy="8718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2182330" y="5868252"/>
            <a:ext cx="1780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rgbClr val="C00000"/>
                </a:solidFill>
              </a:rPr>
              <a:t>R</a:t>
            </a:r>
          </a:p>
        </p:txBody>
      </p:sp>
      <p:sp>
        <p:nvSpPr>
          <p:cNvPr id="24" name="Rettangolo 23"/>
          <p:cNvSpPr/>
          <p:nvPr/>
        </p:nvSpPr>
        <p:spPr>
          <a:xfrm>
            <a:off x="4988005" y="5766462"/>
            <a:ext cx="2176339" cy="8757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600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5154958" y="5980492"/>
            <a:ext cx="1780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rgbClr val="C00000"/>
                </a:solidFill>
              </a:rPr>
              <a:t>Java</a:t>
            </a:r>
          </a:p>
        </p:txBody>
      </p:sp>
      <p:sp>
        <p:nvSpPr>
          <p:cNvPr id="26" name="Rettangolo 25"/>
          <p:cNvSpPr/>
          <p:nvPr/>
        </p:nvSpPr>
        <p:spPr>
          <a:xfrm>
            <a:off x="1052579" y="4866542"/>
            <a:ext cx="6763028" cy="903767"/>
          </a:xfrm>
          <a:prstGeom prst="rect">
            <a:avLst/>
          </a:prstGeom>
          <a:solidFill>
            <a:srgbClr val="FF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/>
          </a:p>
        </p:txBody>
      </p:sp>
      <p:sp>
        <p:nvSpPr>
          <p:cNvPr id="28" name="Rettangolo 27"/>
          <p:cNvSpPr/>
          <p:nvPr/>
        </p:nvSpPr>
        <p:spPr>
          <a:xfrm>
            <a:off x="1052579" y="2527711"/>
            <a:ext cx="975531" cy="2338829"/>
          </a:xfrm>
          <a:prstGeom prst="rect">
            <a:avLst/>
          </a:prstGeom>
          <a:solidFill>
            <a:srgbClr val="CAD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/>
          </a:p>
        </p:txBody>
      </p:sp>
      <p:sp>
        <p:nvSpPr>
          <p:cNvPr id="29" name="Rettangolo 28"/>
          <p:cNvSpPr/>
          <p:nvPr/>
        </p:nvSpPr>
        <p:spPr>
          <a:xfrm>
            <a:off x="1956376" y="3965024"/>
            <a:ext cx="1867997" cy="901517"/>
          </a:xfrm>
          <a:prstGeom prst="rect">
            <a:avLst/>
          </a:prstGeom>
          <a:solidFill>
            <a:srgbClr val="CAD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1102426" y="4186693"/>
            <a:ext cx="186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rgbClr val="C00000"/>
                </a:solidFill>
              </a:rPr>
              <a:t>Data_readers</a:t>
            </a:r>
          </a:p>
        </p:txBody>
      </p:sp>
      <p:sp>
        <p:nvSpPr>
          <p:cNvPr id="33" name="Rettangolo 32"/>
          <p:cNvSpPr/>
          <p:nvPr/>
        </p:nvSpPr>
        <p:spPr>
          <a:xfrm>
            <a:off x="3302711" y="3965024"/>
            <a:ext cx="2289352" cy="903768"/>
          </a:xfrm>
          <a:prstGeom prst="rect">
            <a:avLst/>
          </a:prstGeom>
          <a:solidFill>
            <a:srgbClr val="E1F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/>
          </a:p>
        </p:txBody>
      </p:sp>
      <p:sp>
        <p:nvSpPr>
          <p:cNvPr id="34" name="CasellaDiTesto 33"/>
          <p:cNvSpPr txBox="1"/>
          <p:nvPr/>
        </p:nvSpPr>
        <p:spPr>
          <a:xfrm>
            <a:off x="3380445" y="4076664"/>
            <a:ext cx="2202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rgbClr val="C00000"/>
                </a:solidFill>
              </a:rPr>
              <a:t>Extended_</a:t>
            </a:r>
          </a:p>
          <a:p>
            <a:pPr algn="ctr"/>
            <a:r>
              <a:rPr lang="it-IT" b="1" dirty="0">
                <a:solidFill>
                  <a:srgbClr val="C00000"/>
                </a:solidFill>
              </a:rPr>
              <a:t>t</a:t>
            </a:r>
            <a:r>
              <a:rPr lang="it-IT" b="1" dirty="0" smtClean="0">
                <a:solidFill>
                  <a:srgbClr val="C00000"/>
                </a:solidFill>
              </a:rPr>
              <a:t>ramoseats_spec</a:t>
            </a:r>
          </a:p>
        </p:txBody>
      </p:sp>
      <p:sp>
        <p:nvSpPr>
          <p:cNvPr id="35" name="Rettangolo 34"/>
          <p:cNvSpPr/>
          <p:nvPr/>
        </p:nvSpPr>
        <p:spPr>
          <a:xfrm>
            <a:off x="5588730" y="3999986"/>
            <a:ext cx="1905202" cy="871870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600" dirty="0"/>
          </a:p>
        </p:txBody>
      </p:sp>
      <p:sp>
        <p:nvSpPr>
          <p:cNvPr id="36" name="CasellaDiTesto 35"/>
          <p:cNvSpPr txBox="1"/>
          <p:nvPr/>
        </p:nvSpPr>
        <p:spPr>
          <a:xfrm>
            <a:off x="5863831" y="4084638"/>
            <a:ext cx="1592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rgbClr val="0070C0"/>
                </a:solidFill>
              </a:rPr>
              <a:t>Extended_</a:t>
            </a:r>
          </a:p>
          <a:p>
            <a:pPr algn="ctr"/>
            <a:r>
              <a:rPr lang="it-IT" b="1" dirty="0" smtClean="0">
                <a:solidFill>
                  <a:srgbClr val="0070C0"/>
                </a:solidFill>
              </a:rPr>
              <a:t>X13_spec*</a:t>
            </a:r>
          </a:p>
        </p:txBody>
      </p:sp>
      <p:sp>
        <p:nvSpPr>
          <p:cNvPr id="37" name="Rettangolo 36"/>
          <p:cNvSpPr/>
          <p:nvPr/>
        </p:nvSpPr>
        <p:spPr>
          <a:xfrm>
            <a:off x="8782489" y="4890747"/>
            <a:ext cx="696443" cy="17514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/>
          </a:p>
        </p:txBody>
      </p:sp>
      <p:sp>
        <p:nvSpPr>
          <p:cNvPr id="48" name="Rettangolo 47"/>
          <p:cNvSpPr/>
          <p:nvPr/>
        </p:nvSpPr>
        <p:spPr>
          <a:xfrm>
            <a:off x="9261623" y="2218627"/>
            <a:ext cx="1332788" cy="4423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/>
          </a:p>
        </p:txBody>
      </p:sp>
      <p:sp>
        <p:nvSpPr>
          <p:cNvPr id="41" name="Rettangolo 40"/>
          <p:cNvSpPr/>
          <p:nvPr/>
        </p:nvSpPr>
        <p:spPr>
          <a:xfrm>
            <a:off x="1637414" y="3218299"/>
            <a:ext cx="6748197" cy="761495"/>
          </a:xfrm>
          <a:prstGeom prst="rect">
            <a:avLst/>
          </a:prstGeom>
          <a:solidFill>
            <a:srgbClr val="D1E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/>
          </a:p>
        </p:txBody>
      </p:sp>
      <p:sp>
        <p:nvSpPr>
          <p:cNvPr id="42" name="CasellaDiTesto 41"/>
          <p:cNvSpPr txBox="1"/>
          <p:nvPr/>
        </p:nvSpPr>
        <p:spPr>
          <a:xfrm>
            <a:off x="2749167" y="3402564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rgbClr val="C00000"/>
                </a:solidFill>
              </a:rPr>
              <a:t>JD_JSON</a:t>
            </a:r>
          </a:p>
        </p:txBody>
      </p:sp>
      <p:sp>
        <p:nvSpPr>
          <p:cNvPr id="49" name="Rettangolo 48"/>
          <p:cNvSpPr/>
          <p:nvPr/>
        </p:nvSpPr>
        <p:spPr>
          <a:xfrm>
            <a:off x="712379" y="2078227"/>
            <a:ext cx="9877649" cy="4494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600" dirty="0"/>
          </a:p>
        </p:txBody>
      </p:sp>
      <p:sp>
        <p:nvSpPr>
          <p:cNvPr id="50" name="CasellaDiTesto 49"/>
          <p:cNvSpPr txBox="1"/>
          <p:nvPr/>
        </p:nvSpPr>
        <p:spPr>
          <a:xfrm>
            <a:off x="3537966" y="2077868"/>
            <a:ext cx="41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chemeClr val="bg1"/>
                </a:solidFill>
              </a:rPr>
              <a:t>Orchestrator (User's R script)</a:t>
            </a:r>
          </a:p>
        </p:txBody>
      </p:sp>
      <p:sp>
        <p:nvSpPr>
          <p:cNvPr id="51" name="Rettangolo 50"/>
          <p:cNvSpPr/>
          <p:nvPr/>
        </p:nvSpPr>
        <p:spPr>
          <a:xfrm>
            <a:off x="712381" y="2078226"/>
            <a:ext cx="9877647" cy="4563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/>
          </a:p>
        </p:txBody>
      </p:sp>
      <p:sp>
        <p:nvSpPr>
          <p:cNvPr id="55" name="Rettangolo 54"/>
          <p:cNvSpPr/>
          <p:nvPr/>
        </p:nvSpPr>
        <p:spPr>
          <a:xfrm>
            <a:off x="2020155" y="2534507"/>
            <a:ext cx="818731" cy="573418"/>
          </a:xfrm>
          <a:prstGeom prst="rect">
            <a:avLst/>
          </a:prstGeom>
          <a:solidFill>
            <a:srgbClr val="CAD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/>
          </a:p>
        </p:txBody>
      </p:sp>
      <p:sp>
        <p:nvSpPr>
          <p:cNvPr id="56" name="CasellaDiTesto 55"/>
          <p:cNvSpPr txBox="1"/>
          <p:nvPr/>
        </p:nvSpPr>
        <p:spPr>
          <a:xfrm>
            <a:off x="0" y="1339962"/>
            <a:ext cx="1207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/>
              <a:t>Notation:</a:t>
            </a:r>
            <a:r>
              <a:rPr lang="it-IT" dirty="0" smtClean="0"/>
              <a:t> when a block lies </a:t>
            </a:r>
            <a:r>
              <a:rPr lang="en-US" dirty="0"/>
              <a:t>on top of another, it means that it </a:t>
            </a:r>
            <a:r>
              <a:rPr lang="en-US" dirty="0" smtClean="0"/>
              <a:t>uses (or could use) it.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 dependencies description</a:t>
            </a:r>
            <a:endParaRPr lang="it-IT" dirty="0" smtClean="0"/>
          </a:p>
        </p:txBody>
      </p:sp>
      <p:sp>
        <p:nvSpPr>
          <p:cNvPr id="57" name="Rettangolo 56"/>
          <p:cNvSpPr/>
          <p:nvPr/>
        </p:nvSpPr>
        <p:spPr>
          <a:xfrm>
            <a:off x="1637413" y="2527711"/>
            <a:ext cx="1304100" cy="892600"/>
          </a:xfrm>
          <a:prstGeom prst="rect">
            <a:avLst/>
          </a:prstGeom>
          <a:solidFill>
            <a:srgbClr val="D1E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/>
          </a:p>
        </p:txBody>
      </p:sp>
      <p:sp>
        <p:nvSpPr>
          <p:cNvPr id="58" name="CasellaDiTesto 57"/>
          <p:cNvSpPr txBox="1"/>
          <p:nvPr/>
        </p:nvSpPr>
        <p:spPr>
          <a:xfrm>
            <a:off x="8565856" y="5817234"/>
            <a:ext cx="1780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rgbClr val="C00000"/>
                </a:solidFill>
              </a:rPr>
              <a:t>R</a:t>
            </a:r>
          </a:p>
        </p:txBody>
      </p:sp>
      <p:sp>
        <p:nvSpPr>
          <p:cNvPr id="59" name="Rettangolo 58"/>
          <p:cNvSpPr/>
          <p:nvPr/>
        </p:nvSpPr>
        <p:spPr>
          <a:xfrm>
            <a:off x="7502751" y="3235555"/>
            <a:ext cx="2749713" cy="2543138"/>
          </a:xfrm>
          <a:prstGeom prst="rect">
            <a:avLst/>
          </a:prstGeom>
          <a:solidFill>
            <a:srgbClr val="FF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/>
          </a:p>
        </p:txBody>
      </p:sp>
      <p:sp>
        <p:nvSpPr>
          <p:cNvPr id="43" name="Rettangolo 42"/>
          <p:cNvSpPr/>
          <p:nvPr/>
        </p:nvSpPr>
        <p:spPr>
          <a:xfrm>
            <a:off x="2143106" y="2525336"/>
            <a:ext cx="3695011" cy="695186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/>
          </a:p>
        </p:txBody>
      </p:sp>
      <p:sp>
        <p:nvSpPr>
          <p:cNvPr id="46" name="CasellaDiTesto 45"/>
          <p:cNvSpPr txBox="1"/>
          <p:nvPr/>
        </p:nvSpPr>
        <p:spPr>
          <a:xfrm>
            <a:off x="2414986" y="2645206"/>
            <a:ext cx="3161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rgbClr val="C00000"/>
                </a:solidFill>
              </a:rPr>
              <a:t>JD_JSON_file_processor</a:t>
            </a:r>
          </a:p>
        </p:txBody>
      </p:sp>
      <p:sp>
        <p:nvSpPr>
          <p:cNvPr id="38" name="Rettangolo 37"/>
          <p:cNvSpPr/>
          <p:nvPr/>
        </p:nvSpPr>
        <p:spPr>
          <a:xfrm>
            <a:off x="5809914" y="2521872"/>
            <a:ext cx="2575697" cy="712442"/>
          </a:xfrm>
          <a:prstGeom prst="rect">
            <a:avLst/>
          </a:prstGeom>
          <a:solidFill>
            <a:srgbClr val="FFE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/>
          </a:p>
        </p:txBody>
      </p:sp>
      <p:sp>
        <p:nvSpPr>
          <p:cNvPr id="39" name="CasellaDiTesto 38"/>
          <p:cNvSpPr txBox="1"/>
          <p:nvPr/>
        </p:nvSpPr>
        <p:spPr>
          <a:xfrm>
            <a:off x="5720316" y="2661621"/>
            <a:ext cx="271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rgbClr val="C00000"/>
                </a:solidFill>
              </a:rPr>
              <a:t>Workspace_manager</a:t>
            </a:r>
          </a:p>
        </p:txBody>
      </p:sp>
      <p:sp>
        <p:nvSpPr>
          <p:cNvPr id="44" name="Rettangolo 43"/>
          <p:cNvSpPr/>
          <p:nvPr/>
        </p:nvSpPr>
        <p:spPr>
          <a:xfrm>
            <a:off x="8386281" y="2524895"/>
            <a:ext cx="1866184" cy="709419"/>
          </a:xfrm>
          <a:prstGeom prst="rect">
            <a:avLst/>
          </a:prstGeom>
          <a:solidFill>
            <a:srgbClr val="D9F6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 smtClean="0">
                <a:solidFill>
                  <a:srgbClr val="C00000"/>
                </a:solidFill>
              </a:rPr>
              <a:t>Reports</a:t>
            </a:r>
            <a:endParaRPr lang="it-IT" sz="1600" b="1" dirty="0">
              <a:solidFill>
                <a:srgbClr val="C00000"/>
              </a:solidFill>
            </a:endParaRPr>
          </a:p>
        </p:txBody>
      </p:sp>
      <p:sp>
        <p:nvSpPr>
          <p:cNvPr id="27" name="CasellaDiTesto 26"/>
          <p:cNvSpPr txBox="1"/>
          <p:nvPr/>
        </p:nvSpPr>
        <p:spPr>
          <a:xfrm>
            <a:off x="3880126" y="5082039"/>
            <a:ext cx="433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 smtClean="0">
                <a:solidFill>
                  <a:srgbClr val="C00000"/>
                </a:solidFill>
              </a:rPr>
              <a:t>RJDemetra</a:t>
            </a:r>
            <a:r>
              <a:rPr lang="it-IT" b="1" dirty="0" smtClean="0">
                <a:solidFill>
                  <a:srgbClr val="C00000"/>
                </a:solidFill>
              </a:rPr>
              <a:t>/rjd3</a:t>
            </a:r>
            <a:r>
              <a:rPr lang="it-IT" b="1" dirty="0" smtClean="0">
                <a:solidFill>
                  <a:srgbClr val="C00000"/>
                </a:solidFill>
              </a:rPr>
              <a:t>* + </a:t>
            </a:r>
            <a:r>
              <a:rPr lang="it-IT" b="1" dirty="0" err="1" smtClean="0">
                <a:solidFill>
                  <a:srgbClr val="C00000"/>
                </a:solidFill>
              </a:rPr>
              <a:t>rJava</a:t>
            </a:r>
            <a:endParaRPr lang="it-IT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88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C192045E-FB8C-4B8C-AEFC-06A390A8A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494562"/>
            <a:ext cx="11269308" cy="393634"/>
          </a:xfrm>
        </p:spPr>
        <p:txBody>
          <a:bodyPr/>
          <a:lstStyle/>
          <a:p>
            <a:r>
              <a:rPr lang="it-IT" sz="3600" dirty="0" smtClean="0">
                <a:solidFill>
                  <a:srgbClr val="C00000"/>
                </a:solidFill>
              </a:rPr>
              <a:t>Presentation </a:t>
            </a:r>
            <a:r>
              <a:rPr lang="it-IT" sz="3600" dirty="0" err="1" smtClean="0">
                <a:solidFill>
                  <a:srgbClr val="C00000"/>
                </a:solidFill>
              </a:rPr>
              <a:t>Overview</a:t>
            </a:r>
            <a:endParaRPr lang="it-IT" sz="3600" dirty="0">
              <a:solidFill>
                <a:srgbClr val="C00000"/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4AD171A-D6C0-40CA-B56A-13604AFE40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223DD80-9C7E-474F-A668-27B6983A56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RJDemetra</a:t>
            </a:r>
            <a:r>
              <a:rPr lang="en-US" dirty="0"/>
              <a:t> tools for statistical </a:t>
            </a:r>
            <a:r>
              <a:rPr lang="en-US" dirty="0" smtClean="0"/>
              <a:t>production | ALESSANDRO PIOVANI</a:t>
            </a:r>
            <a:endParaRPr lang="en-US" dirty="0"/>
          </a:p>
        </p:txBody>
      </p:sp>
      <p:sp>
        <p:nvSpPr>
          <p:cNvPr id="8" name="Segnaposto testo 1">
            <a:extLst>
              <a:ext uri="{FF2B5EF4-FFF2-40B4-BE49-F238E27FC236}">
                <a16:creationId xmlns:a16="http://schemas.microsoft.com/office/drawing/2014/main" id="{3C757EAB-927E-4F42-BD79-C4C674080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895" y="1351281"/>
            <a:ext cx="11264002" cy="5043472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sz="3200" b="1" dirty="0">
                <a:solidFill>
                  <a:schemeClr val="tx1"/>
                </a:solidFill>
              </a:rPr>
              <a:t>Pt.1: </a:t>
            </a:r>
            <a:r>
              <a:rPr lang="en-US" sz="3200" b="1" dirty="0">
                <a:solidFill>
                  <a:srgbClr val="CC2A2A"/>
                </a:solidFill>
              </a:rPr>
              <a:t>Tool for specification </a:t>
            </a:r>
            <a:r>
              <a:rPr lang="en-US" sz="3200" b="1" dirty="0" smtClean="0">
                <a:solidFill>
                  <a:srgbClr val="CC2A2A"/>
                </a:solidFill>
              </a:rPr>
              <a:t>conversion</a:t>
            </a:r>
            <a:endParaRPr lang="en-US" sz="3200" b="1" dirty="0" smtClean="0">
              <a:solidFill>
                <a:srgbClr val="636462"/>
              </a:solidFill>
            </a:endParaRPr>
          </a:p>
          <a:p>
            <a:pPr marL="2286000" lvl="4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b="0" dirty="0" smtClean="0">
                <a:solidFill>
                  <a:schemeClr val="tx1"/>
                </a:solidFill>
              </a:rPr>
              <a:t>JD_JSON format</a:t>
            </a:r>
          </a:p>
          <a:p>
            <a:pPr marL="2286000" lvl="4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b="0" dirty="0" smtClean="0">
                <a:solidFill>
                  <a:schemeClr val="tx1"/>
                </a:solidFill>
              </a:rPr>
              <a:t>TRAMO-SEATS (Gomez &amp; </a:t>
            </a:r>
            <a:r>
              <a:rPr lang="en-US" sz="2400" b="0" dirty="0" err="1" smtClean="0">
                <a:solidFill>
                  <a:schemeClr val="tx1"/>
                </a:solidFill>
              </a:rPr>
              <a:t>Maravall</a:t>
            </a:r>
            <a:r>
              <a:rPr lang="en-US" sz="2400" b="0" dirty="0" smtClean="0">
                <a:solidFill>
                  <a:schemeClr val="tx1"/>
                </a:solidFill>
              </a:rPr>
              <a:t>) to </a:t>
            </a:r>
            <a:r>
              <a:rPr lang="en-US" sz="2400" b="0" dirty="0" err="1" smtClean="0">
                <a:solidFill>
                  <a:schemeClr val="tx1"/>
                </a:solidFill>
              </a:rPr>
              <a:t>RJDemetra</a:t>
            </a:r>
            <a:r>
              <a:rPr lang="en-US" sz="2400" b="0" dirty="0" smtClean="0">
                <a:solidFill>
                  <a:schemeClr val="tx1"/>
                </a:solidFill>
              </a:rPr>
              <a:t> (v2) / </a:t>
            </a:r>
            <a:r>
              <a:rPr lang="en-US" sz="2400" b="0" dirty="0" err="1" smtClean="0">
                <a:solidFill>
                  <a:schemeClr val="tx1"/>
                </a:solidFill>
              </a:rPr>
              <a:t>JDemetra</a:t>
            </a:r>
            <a:r>
              <a:rPr lang="en-US" sz="2400" b="0" dirty="0" smtClean="0">
                <a:solidFill>
                  <a:schemeClr val="tx1"/>
                </a:solidFill>
              </a:rPr>
              <a:t>+</a:t>
            </a:r>
            <a:r>
              <a:rPr lang="en-US" sz="2400" b="0" dirty="0">
                <a:solidFill>
                  <a:schemeClr val="tx1"/>
                </a:solidFill>
              </a:rPr>
              <a:t>	</a:t>
            </a:r>
            <a:r>
              <a:rPr lang="en-US" sz="2400" b="0" dirty="0" smtClean="0">
                <a:solidFill>
                  <a:srgbClr val="636462"/>
                </a:solidFill>
              </a:rPr>
              <a:t>	</a:t>
            </a:r>
            <a:r>
              <a:rPr lang="en-US" sz="2400" b="1" dirty="0" smtClean="0">
                <a:solidFill>
                  <a:srgbClr val="636462"/>
                </a:solidFill>
              </a:rPr>
              <a:t> </a:t>
            </a:r>
          </a:p>
          <a:p>
            <a:pPr marL="1828800" lvl="3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US" sz="3200" b="1" dirty="0" smtClean="0">
              <a:solidFill>
                <a:srgbClr val="CC2A2A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en-US" sz="3200" b="1" dirty="0" smtClean="0">
                <a:solidFill>
                  <a:schemeClr val="tx1"/>
                </a:solidFill>
              </a:rPr>
              <a:t>Pt.2</a:t>
            </a:r>
            <a:r>
              <a:rPr lang="en-US" sz="3200" b="1" dirty="0">
                <a:solidFill>
                  <a:schemeClr val="tx1"/>
                </a:solidFill>
              </a:rPr>
              <a:t>:</a:t>
            </a:r>
            <a:r>
              <a:rPr lang="en-US" sz="3200" b="1" dirty="0">
                <a:solidFill>
                  <a:srgbClr val="636462"/>
                </a:solidFill>
              </a:rPr>
              <a:t> </a:t>
            </a:r>
            <a:r>
              <a:rPr lang="en-US" sz="3200" b="1" dirty="0" err="1">
                <a:solidFill>
                  <a:srgbClr val="CC2A2A"/>
                </a:solidFill>
              </a:rPr>
              <a:t>RJDemetra</a:t>
            </a:r>
            <a:r>
              <a:rPr lang="en-US" sz="3200" b="1" dirty="0">
                <a:solidFill>
                  <a:srgbClr val="CC2A2A"/>
                </a:solidFill>
              </a:rPr>
              <a:t> </a:t>
            </a:r>
            <a:r>
              <a:rPr lang="en-US" sz="3200" b="1" dirty="0" smtClean="0">
                <a:solidFill>
                  <a:srgbClr val="CC2A2A"/>
                </a:solidFill>
              </a:rPr>
              <a:t>Processor:</a:t>
            </a:r>
            <a:br>
              <a:rPr lang="en-US" sz="3200" b="1" dirty="0" smtClean="0">
                <a:solidFill>
                  <a:srgbClr val="CC2A2A"/>
                </a:solidFill>
              </a:rPr>
            </a:br>
            <a:r>
              <a:rPr lang="en-US" sz="3200" b="1" dirty="0" smtClean="0">
                <a:solidFill>
                  <a:srgbClr val="CC2A2A"/>
                </a:solidFill>
              </a:rPr>
              <a:t>		</a:t>
            </a:r>
            <a:r>
              <a:rPr lang="en-US" sz="3200" b="1" dirty="0">
                <a:solidFill>
                  <a:srgbClr val="CC2A2A"/>
                </a:solidFill>
              </a:rPr>
              <a:t> </a:t>
            </a:r>
            <a:r>
              <a:rPr lang="en-US" sz="3200" b="1" dirty="0" smtClean="0">
                <a:solidFill>
                  <a:srgbClr val="CC2A2A"/>
                </a:solidFill>
              </a:rPr>
              <a:t>  an </a:t>
            </a:r>
            <a:r>
              <a:rPr lang="en-US" sz="3200" b="1" dirty="0" err="1">
                <a:solidFill>
                  <a:srgbClr val="CC2A2A"/>
                </a:solidFill>
              </a:rPr>
              <a:t>RJDemetra</a:t>
            </a:r>
            <a:r>
              <a:rPr lang="en-US" sz="3200" b="1" dirty="0">
                <a:solidFill>
                  <a:srgbClr val="CC2A2A"/>
                </a:solidFill>
              </a:rPr>
              <a:t> processing pipeline ready for you</a:t>
            </a:r>
            <a:r>
              <a:rPr lang="en-US" sz="2400" b="1" dirty="0">
                <a:solidFill>
                  <a:srgbClr val="CC2A2A"/>
                </a:solidFill>
              </a:rPr>
              <a:t> </a:t>
            </a:r>
            <a:endParaRPr lang="en-US" sz="2400" b="1" dirty="0" smtClean="0">
              <a:solidFill>
                <a:srgbClr val="CC2A2A"/>
              </a:solidFill>
            </a:endParaRPr>
          </a:p>
          <a:p>
            <a:pPr marL="2286000" lvl="4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it-IT" sz="2400" b="0" dirty="0" smtClean="0">
                <a:solidFill>
                  <a:schemeClr val="tx1"/>
                </a:solidFill>
              </a:rPr>
              <a:t>Architecture</a:t>
            </a:r>
          </a:p>
          <a:p>
            <a:pPr marL="2286000" lvl="4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it-IT" sz="2400" b="0" dirty="0" err="1" smtClean="0">
                <a:solidFill>
                  <a:schemeClr val="tx1"/>
                </a:solidFill>
              </a:rPr>
              <a:t>Adaptable</a:t>
            </a:r>
            <a:r>
              <a:rPr lang="it-IT" sz="2400" b="0" dirty="0" smtClean="0">
                <a:solidFill>
                  <a:schemeClr val="tx1"/>
                </a:solidFill>
              </a:rPr>
              <a:t> input </a:t>
            </a:r>
            <a:r>
              <a:rPr lang="it-IT" sz="2400" b="0" dirty="0" err="1" smtClean="0">
                <a:solidFill>
                  <a:schemeClr val="tx1"/>
                </a:solidFill>
              </a:rPr>
              <a:t>interfaces</a:t>
            </a:r>
            <a:r>
              <a:rPr lang="it-IT" sz="2400" b="0" dirty="0" smtClean="0">
                <a:solidFill>
                  <a:schemeClr val="tx1"/>
                </a:solidFill>
              </a:rPr>
              <a:t> to </a:t>
            </a:r>
            <a:r>
              <a:rPr lang="it-IT" sz="2400" b="0" dirty="0" err="1" smtClean="0">
                <a:solidFill>
                  <a:schemeClr val="tx1"/>
                </a:solidFill>
              </a:rPr>
              <a:t>suit</a:t>
            </a:r>
            <a:r>
              <a:rPr lang="it-IT" sz="2400" b="0" dirty="0" smtClean="0">
                <a:solidFill>
                  <a:schemeClr val="tx1"/>
                </a:solidFill>
              </a:rPr>
              <a:t> </a:t>
            </a:r>
            <a:r>
              <a:rPr lang="it-IT" sz="2400" b="0" dirty="0" err="1" smtClean="0">
                <a:solidFill>
                  <a:schemeClr val="tx1"/>
                </a:solidFill>
              </a:rPr>
              <a:t>your</a:t>
            </a:r>
            <a:r>
              <a:rPr lang="it-IT" sz="2400" b="0" dirty="0" smtClean="0">
                <a:solidFill>
                  <a:schemeClr val="tx1"/>
                </a:solidFill>
              </a:rPr>
              <a:t> </a:t>
            </a:r>
            <a:r>
              <a:rPr lang="it-IT" sz="2400" b="0" dirty="0" err="1" smtClean="0">
                <a:solidFill>
                  <a:schemeClr val="tx1"/>
                </a:solidFill>
              </a:rPr>
              <a:t>context</a:t>
            </a:r>
            <a:r>
              <a:rPr lang="en-US" altLang="it-IT" sz="2400" dirty="0">
                <a:solidFill>
                  <a:schemeClr val="tx1"/>
                </a:solidFill>
              </a:rPr>
              <a:t>	</a:t>
            </a:r>
            <a:r>
              <a:rPr lang="en-US" altLang="it-IT" sz="2400" dirty="0" smtClean="0">
                <a:solidFill>
                  <a:srgbClr val="636462"/>
                </a:solidFill>
              </a:rPr>
              <a:t>	</a:t>
            </a:r>
            <a:endParaRPr lang="it-IT" altLang="it-IT" sz="2400" b="1" dirty="0">
              <a:solidFill>
                <a:srgbClr val="6364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61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tangolo 46"/>
          <p:cNvSpPr/>
          <p:nvPr/>
        </p:nvSpPr>
        <p:spPr>
          <a:xfrm>
            <a:off x="712380" y="2218628"/>
            <a:ext cx="1796877" cy="44235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283" y="499501"/>
            <a:ext cx="11269308" cy="393634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rgbClr val="C00000"/>
                </a:solidFill>
              </a:rPr>
              <a:t>Full JDProcessor Stack + possible extensions(*)</a:t>
            </a:r>
            <a:endParaRPr lang="it-IT" sz="3200" b="0" dirty="0">
              <a:solidFill>
                <a:srgbClr val="C00000"/>
              </a:solidFill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633" y="6535853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z="11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20</a:t>
            </a:fld>
            <a:endParaRPr lang="en-US" sz="11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2232834" y="4866541"/>
            <a:ext cx="2270686" cy="17756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/>
          </a:p>
        </p:txBody>
      </p:sp>
      <p:sp>
        <p:nvSpPr>
          <p:cNvPr id="22" name="Rettangolo 21"/>
          <p:cNvSpPr/>
          <p:nvPr/>
        </p:nvSpPr>
        <p:spPr>
          <a:xfrm>
            <a:off x="3327988" y="5770309"/>
            <a:ext cx="6105745" cy="8718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/>
          </a:p>
        </p:txBody>
      </p:sp>
      <p:sp>
        <p:nvSpPr>
          <p:cNvPr id="23" name="CasellaDiTesto 22"/>
          <p:cNvSpPr txBox="1"/>
          <p:nvPr/>
        </p:nvSpPr>
        <p:spPr>
          <a:xfrm>
            <a:off x="2182330" y="5868252"/>
            <a:ext cx="1780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rgbClr val="C00000"/>
                </a:solidFill>
              </a:rPr>
              <a:t>R</a:t>
            </a:r>
          </a:p>
        </p:txBody>
      </p:sp>
      <p:sp>
        <p:nvSpPr>
          <p:cNvPr id="24" name="Rettangolo 23"/>
          <p:cNvSpPr/>
          <p:nvPr/>
        </p:nvSpPr>
        <p:spPr>
          <a:xfrm>
            <a:off x="4988005" y="5766462"/>
            <a:ext cx="2176339" cy="8757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600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5154958" y="5980492"/>
            <a:ext cx="1780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rgbClr val="C00000"/>
                </a:solidFill>
              </a:rPr>
              <a:t>Java</a:t>
            </a:r>
          </a:p>
        </p:txBody>
      </p:sp>
      <p:sp>
        <p:nvSpPr>
          <p:cNvPr id="26" name="Rettangolo 25"/>
          <p:cNvSpPr/>
          <p:nvPr/>
        </p:nvSpPr>
        <p:spPr>
          <a:xfrm>
            <a:off x="1052579" y="4866542"/>
            <a:ext cx="6763028" cy="903767"/>
          </a:xfrm>
          <a:prstGeom prst="rect">
            <a:avLst/>
          </a:prstGeom>
          <a:solidFill>
            <a:srgbClr val="FF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/>
          </a:p>
        </p:txBody>
      </p:sp>
      <p:sp>
        <p:nvSpPr>
          <p:cNvPr id="28" name="Rettangolo 27"/>
          <p:cNvSpPr/>
          <p:nvPr/>
        </p:nvSpPr>
        <p:spPr>
          <a:xfrm>
            <a:off x="1052579" y="2527711"/>
            <a:ext cx="975531" cy="2338829"/>
          </a:xfrm>
          <a:prstGeom prst="rect">
            <a:avLst/>
          </a:prstGeom>
          <a:solidFill>
            <a:srgbClr val="CAD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/>
          </a:p>
        </p:txBody>
      </p:sp>
      <p:sp>
        <p:nvSpPr>
          <p:cNvPr id="29" name="Rettangolo 28"/>
          <p:cNvSpPr/>
          <p:nvPr/>
        </p:nvSpPr>
        <p:spPr>
          <a:xfrm>
            <a:off x="1956376" y="3965024"/>
            <a:ext cx="1867997" cy="901517"/>
          </a:xfrm>
          <a:prstGeom prst="rect">
            <a:avLst/>
          </a:prstGeom>
          <a:solidFill>
            <a:srgbClr val="CAD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/>
          </a:p>
        </p:txBody>
      </p:sp>
      <p:sp>
        <p:nvSpPr>
          <p:cNvPr id="33" name="Rettangolo 32"/>
          <p:cNvSpPr/>
          <p:nvPr/>
        </p:nvSpPr>
        <p:spPr>
          <a:xfrm>
            <a:off x="3302711" y="3965024"/>
            <a:ext cx="2289352" cy="903768"/>
          </a:xfrm>
          <a:prstGeom prst="rect">
            <a:avLst/>
          </a:prstGeom>
          <a:solidFill>
            <a:srgbClr val="E1F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/>
          </a:p>
        </p:txBody>
      </p:sp>
      <p:sp>
        <p:nvSpPr>
          <p:cNvPr id="35" name="Rettangolo 34"/>
          <p:cNvSpPr/>
          <p:nvPr/>
        </p:nvSpPr>
        <p:spPr>
          <a:xfrm>
            <a:off x="5588730" y="3999986"/>
            <a:ext cx="1905202" cy="871870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600" dirty="0"/>
          </a:p>
        </p:txBody>
      </p:sp>
      <p:sp>
        <p:nvSpPr>
          <p:cNvPr id="37" name="Rettangolo 36"/>
          <p:cNvSpPr/>
          <p:nvPr/>
        </p:nvSpPr>
        <p:spPr>
          <a:xfrm>
            <a:off x="8782489" y="4890747"/>
            <a:ext cx="696443" cy="17514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/>
          </a:p>
        </p:txBody>
      </p:sp>
      <p:sp>
        <p:nvSpPr>
          <p:cNvPr id="48" name="Rettangolo 47"/>
          <p:cNvSpPr/>
          <p:nvPr/>
        </p:nvSpPr>
        <p:spPr>
          <a:xfrm>
            <a:off x="9261623" y="2218627"/>
            <a:ext cx="1332788" cy="4423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/>
          </a:p>
        </p:txBody>
      </p:sp>
      <p:sp>
        <p:nvSpPr>
          <p:cNvPr id="41" name="Rettangolo 40"/>
          <p:cNvSpPr/>
          <p:nvPr/>
        </p:nvSpPr>
        <p:spPr>
          <a:xfrm>
            <a:off x="1637414" y="3218299"/>
            <a:ext cx="6748197" cy="761495"/>
          </a:xfrm>
          <a:prstGeom prst="rect">
            <a:avLst/>
          </a:prstGeom>
          <a:solidFill>
            <a:srgbClr val="D1E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/>
          </a:p>
        </p:txBody>
      </p:sp>
      <p:sp>
        <p:nvSpPr>
          <p:cNvPr id="49" name="Rettangolo 48"/>
          <p:cNvSpPr/>
          <p:nvPr/>
        </p:nvSpPr>
        <p:spPr>
          <a:xfrm>
            <a:off x="712379" y="2078227"/>
            <a:ext cx="9877649" cy="4494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600" dirty="0"/>
          </a:p>
        </p:txBody>
      </p:sp>
      <p:sp>
        <p:nvSpPr>
          <p:cNvPr id="50" name="CasellaDiTesto 49"/>
          <p:cNvSpPr txBox="1"/>
          <p:nvPr/>
        </p:nvSpPr>
        <p:spPr>
          <a:xfrm>
            <a:off x="3537966" y="2077868"/>
            <a:ext cx="41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chemeClr val="bg1"/>
                </a:solidFill>
              </a:rPr>
              <a:t>Orchestrator (User's R script)</a:t>
            </a:r>
          </a:p>
        </p:txBody>
      </p:sp>
      <p:sp>
        <p:nvSpPr>
          <p:cNvPr id="51" name="Rettangolo 50"/>
          <p:cNvSpPr/>
          <p:nvPr/>
        </p:nvSpPr>
        <p:spPr>
          <a:xfrm>
            <a:off x="712381" y="2078226"/>
            <a:ext cx="9877647" cy="4563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/>
          </a:p>
        </p:txBody>
      </p:sp>
      <p:sp>
        <p:nvSpPr>
          <p:cNvPr id="55" name="Rettangolo 54"/>
          <p:cNvSpPr/>
          <p:nvPr/>
        </p:nvSpPr>
        <p:spPr>
          <a:xfrm>
            <a:off x="2020155" y="2534507"/>
            <a:ext cx="818731" cy="573418"/>
          </a:xfrm>
          <a:prstGeom prst="rect">
            <a:avLst/>
          </a:prstGeom>
          <a:solidFill>
            <a:srgbClr val="CAD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/>
          </a:p>
        </p:txBody>
      </p:sp>
      <p:sp>
        <p:nvSpPr>
          <p:cNvPr id="56" name="CasellaDiTesto 55"/>
          <p:cNvSpPr txBox="1"/>
          <p:nvPr/>
        </p:nvSpPr>
        <p:spPr>
          <a:xfrm>
            <a:off x="0" y="1339962"/>
            <a:ext cx="1207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 smtClean="0"/>
              <a:t>Rjdverse</a:t>
            </a:r>
            <a:r>
              <a:rPr lang="it-IT" b="1" dirty="0" smtClean="0"/>
              <a:t> </a:t>
            </a:r>
            <a:r>
              <a:rPr lang="it-IT" b="1" dirty="0" err="1" smtClean="0"/>
              <a:t>packages</a:t>
            </a:r>
            <a:r>
              <a:rPr lang="it-IT" b="1" dirty="0" smtClean="0"/>
              <a:t> </a:t>
            </a:r>
            <a:r>
              <a:rPr lang="it-IT" b="1" dirty="0" err="1" smtClean="0"/>
              <a:t>involved</a:t>
            </a:r>
            <a:r>
              <a:rPr lang="it-IT" b="1" dirty="0" smtClean="0"/>
              <a:t>: RJDemetra, rjd3providers, </a:t>
            </a:r>
            <a:r>
              <a:rPr lang="it-IT" b="1" dirty="0" err="1" smtClean="0"/>
              <a:t>rjdworkspace</a:t>
            </a:r>
            <a:r>
              <a:rPr lang="it-IT" b="1" dirty="0" smtClean="0"/>
              <a:t>, </a:t>
            </a:r>
            <a:r>
              <a:rPr lang="it-IT" b="1" dirty="0" err="1" smtClean="0"/>
              <a:t>rjdmarkdown</a:t>
            </a:r>
            <a:r>
              <a:rPr lang="it-IT" b="1" dirty="0" smtClean="0"/>
              <a:t>, </a:t>
            </a:r>
            <a:r>
              <a:rPr lang="it-IT" b="1" dirty="0" err="1" smtClean="0"/>
              <a:t>rjdqa</a:t>
            </a:r>
            <a:endParaRPr lang="it-IT" dirty="0" smtClean="0"/>
          </a:p>
        </p:txBody>
      </p:sp>
      <p:sp>
        <p:nvSpPr>
          <p:cNvPr id="57" name="Rettangolo 56"/>
          <p:cNvSpPr/>
          <p:nvPr/>
        </p:nvSpPr>
        <p:spPr>
          <a:xfrm>
            <a:off x="1637413" y="2527711"/>
            <a:ext cx="1304100" cy="892600"/>
          </a:xfrm>
          <a:prstGeom prst="rect">
            <a:avLst/>
          </a:prstGeom>
          <a:solidFill>
            <a:srgbClr val="D1E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/>
          </a:p>
        </p:txBody>
      </p:sp>
      <p:sp>
        <p:nvSpPr>
          <p:cNvPr id="58" name="CasellaDiTesto 57"/>
          <p:cNvSpPr txBox="1"/>
          <p:nvPr/>
        </p:nvSpPr>
        <p:spPr>
          <a:xfrm>
            <a:off x="8565856" y="5817234"/>
            <a:ext cx="1780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solidFill>
                  <a:srgbClr val="C00000"/>
                </a:solidFill>
              </a:rPr>
              <a:t>R</a:t>
            </a:r>
          </a:p>
        </p:txBody>
      </p:sp>
      <p:sp>
        <p:nvSpPr>
          <p:cNvPr id="59" name="Rettangolo 58"/>
          <p:cNvSpPr/>
          <p:nvPr/>
        </p:nvSpPr>
        <p:spPr>
          <a:xfrm>
            <a:off x="7502751" y="3235555"/>
            <a:ext cx="2749713" cy="2543138"/>
          </a:xfrm>
          <a:prstGeom prst="rect">
            <a:avLst/>
          </a:prstGeom>
          <a:solidFill>
            <a:srgbClr val="FF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/>
          </a:p>
        </p:txBody>
      </p:sp>
      <p:sp>
        <p:nvSpPr>
          <p:cNvPr id="43" name="Rettangolo 42"/>
          <p:cNvSpPr/>
          <p:nvPr/>
        </p:nvSpPr>
        <p:spPr>
          <a:xfrm>
            <a:off x="2143106" y="2525336"/>
            <a:ext cx="3695011" cy="695186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/>
          </a:p>
        </p:txBody>
      </p:sp>
      <p:sp>
        <p:nvSpPr>
          <p:cNvPr id="38" name="Rettangolo 37"/>
          <p:cNvSpPr/>
          <p:nvPr/>
        </p:nvSpPr>
        <p:spPr>
          <a:xfrm>
            <a:off x="5809914" y="2529528"/>
            <a:ext cx="2575697" cy="695186"/>
          </a:xfrm>
          <a:prstGeom prst="rect">
            <a:avLst/>
          </a:prstGeom>
          <a:solidFill>
            <a:srgbClr val="FFE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/>
          </a:p>
        </p:txBody>
      </p:sp>
      <p:sp>
        <p:nvSpPr>
          <p:cNvPr id="44" name="Rettangolo 43"/>
          <p:cNvSpPr/>
          <p:nvPr/>
        </p:nvSpPr>
        <p:spPr>
          <a:xfrm>
            <a:off x="8386281" y="2534040"/>
            <a:ext cx="1866184" cy="695186"/>
          </a:xfrm>
          <a:prstGeom prst="rect">
            <a:avLst/>
          </a:prstGeom>
          <a:solidFill>
            <a:srgbClr val="D9F6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 smtClean="0">
                <a:solidFill>
                  <a:srgbClr val="C00000"/>
                </a:solidFill>
              </a:rPr>
              <a:t>Reports</a:t>
            </a:r>
            <a:endParaRPr lang="it-IT" sz="1600" b="1" dirty="0">
              <a:solidFill>
                <a:srgbClr val="C00000"/>
              </a:solidFill>
            </a:endParaRPr>
          </a:p>
        </p:txBody>
      </p:sp>
      <p:pic>
        <p:nvPicPr>
          <p:cNvPr id="1026" name="Picture 2" descr="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172" y="4018335"/>
            <a:ext cx="118110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7826" y="3941810"/>
            <a:ext cx="932266" cy="1098563"/>
          </a:xfrm>
          <a:prstGeom prst="rect">
            <a:avLst/>
          </a:prstGeom>
        </p:spPr>
      </p:pic>
      <p:pic>
        <p:nvPicPr>
          <p:cNvPr id="45" name="Picture 10" descr="apple-touch-icon-120x12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630" y="3100595"/>
            <a:ext cx="984355" cy="984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090" y="4097498"/>
            <a:ext cx="599515" cy="69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041" y="4119320"/>
            <a:ext cx="599515" cy="69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1532" y="2340636"/>
            <a:ext cx="869079" cy="996607"/>
          </a:xfrm>
          <a:prstGeom prst="rect">
            <a:avLst/>
          </a:prstGeom>
        </p:spPr>
      </p:pic>
      <p:pic>
        <p:nvPicPr>
          <p:cNvPr id="54" name="Picture 10" descr="apple-touch-icon-120x12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754" y="2358101"/>
            <a:ext cx="984355" cy="984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85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4">
            <a:extLst>
              <a:ext uri="{FF2B5EF4-FFF2-40B4-BE49-F238E27FC236}">
                <a16:creationId xmlns:a16="http://schemas.microsoft.com/office/drawing/2014/main" id="{43529721-AF16-448D-9B7A-D70C2ADC20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19461" name="Titolo 4"/>
          <p:cNvSpPr>
            <a:spLocks noGrp="1"/>
          </p:cNvSpPr>
          <p:nvPr>
            <p:ph type="title" idx="4294967295"/>
          </p:nvPr>
        </p:nvSpPr>
        <p:spPr>
          <a:xfrm>
            <a:off x="922338" y="173627"/>
            <a:ext cx="11269662" cy="384175"/>
          </a:xfrm>
        </p:spPr>
        <p:txBody>
          <a:bodyPr/>
          <a:lstStyle/>
          <a:p>
            <a:r>
              <a:rPr lang="it-IT" altLang="it-IT" sz="2800" dirty="0" err="1" smtClean="0">
                <a:solidFill>
                  <a:srgbClr val="C00000"/>
                </a:solidFill>
              </a:rPr>
              <a:t>Adapt</a:t>
            </a:r>
            <a:r>
              <a:rPr lang="it-IT" altLang="it-IT" sz="2800" dirty="0" smtClean="0">
                <a:solidFill>
                  <a:srgbClr val="C00000"/>
                </a:solidFill>
              </a:rPr>
              <a:t> to </a:t>
            </a:r>
            <a:r>
              <a:rPr lang="it-IT" altLang="it-IT" sz="2800" dirty="0" err="1" smtClean="0">
                <a:solidFill>
                  <a:srgbClr val="C00000"/>
                </a:solidFill>
              </a:rPr>
              <a:t>your</a:t>
            </a:r>
            <a:r>
              <a:rPr lang="it-IT" altLang="it-IT" sz="2800" dirty="0" smtClean="0">
                <a:solidFill>
                  <a:srgbClr val="C00000"/>
                </a:solidFill>
              </a:rPr>
              <a:t> </a:t>
            </a:r>
            <a:r>
              <a:rPr lang="it-IT" altLang="it-IT" sz="2800" dirty="0" err="1" smtClean="0">
                <a:solidFill>
                  <a:srgbClr val="C00000"/>
                </a:solidFill>
              </a:rPr>
              <a:t>environment</a:t>
            </a:r>
            <a:r>
              <a:rPr lang="it-IT" altLang="it-IT" sz="2800" dirty="0" smtClean="0">
                <a:solidFill>
                  <a:srgbClr val="C00000"/>
                </a:solidFill>
              </a:rPr>
              <a:t> </a:t>
            </a:r>
            <a:r>
              <a:rPr lang="it-IT" altLang="it-IT" sz="2800" dirty="0" err="1" smtClean="0">
                <a:solidFill>
                  <a:srgbClr val="C00000"/>
                </a:solidFill>
              </a:rPr>
              <a:t>through</a:t>
            </a:r>
            <a:r>
              <a:rPr lang="it-IT" altLang="it-IT" sz="2800" dirty="0" smtClean="0">
                <a:solidFill>
                  <a:srgbClr val="C00000"/>
                </a:solidFill>
              </a:rPr>
              <a:t> PROVIDER </a:t>
            </a:r>
            <a:r>
              <a:rPr lang="it-IT" altLang="it-IT" sz="2800" dirty="0" err="1" smtClean="0">
                <a:solidFill>
                  <a:srgbClr val="C00000"/>
                </a:solidFill>
              </a:rPr>
              <a:t>interfaces</a:t>
            </a:r>
            <a:endParaRPr lang="it-IT" altLang="it-IT" sz="2800" dirty="0">
              <a:solidFill>
                <a:srgbClr val="C00000"/>
              </a:solidFill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16958" y="840827"/>
            <a:ext cx="12075042" cy="6593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To utilize JDProcessor in your environment, simply </a:t>
            </a:r>
            <a:r>
              <a:rPr lang="en-US" sz="2400" b="1" dirty="0">
                <a:solidFill>
                  <a:srgbClr val="C00000"/>
                </a:solidFill>
              </a:rPr>
              <a:t>implement the Provider and </a:t>
            </a:r>
            <a:r>
              <a:rPr lang="en-US" sz="2400" b="1" dirty="0" err="1">
                <a:solidFill>
                  <a:srgbClr val="C00000"/>
                </a:solidFill>
              </a:rPr>
              <a:t>Provider_ext_reg</a:t>
            </a:r>
            <a:r>
              <a:rPr lang="en-US" sz="2400" b="1" dirty="0">
                <a:solidFill>
                  <a:srgbClr val="C00000"/>
                </a:solidFill>
              </a:rPr>
              <a:t> interfaces </a:t>
            </a:r>
            <a:r>
              <a:rPr lang="en-US" sz="2400" dirty="0"/>
              <a:t>to read your data and external </a:t>
            </a:r>
            <a:r>
              <a:rPr lang="en-US" sz="2400" dirty="0" err="1" smtClean="0"/>
              <a:t>regressors</a:t>
            </a:r>
            <a:r>
              <a:rPr lang="en-US" sz="2400" dirty="0" smtClean="0"/>
              <a:t>. </a:t>
            </a:r>
            <a:endParaRPr lang="en-US" sz="2400" dirty="0"/>
          </a:p>
          <a:p>
            <a:pPr marL="2243138" lvl="1" indent="-34290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sz="2400" dirty="0"/>
              <a:t>f</a:t>
            </a:r>
            <a:r>
              <a:rPr lang="en-US" sz="2400" dirty="0" smtClean="0"/>
              <a:t>lexible input</a:t>
            </a:r>
            <a:r>
              <a:rPr lang="en-US" sz="2400" dirty="0"/>
              <a:t>,  strict rules for the </a:t>
            </a:r>
            <a:r>
              <a:rPr lang="en-US" sz="2400" dirty="0" smtClean="0"/>
              <a:t>output</a:t>
            </a:r>
          </a:p>
          <a:p>
            <a:pPr marL="2243138" lvl="1" indent="-342900">
              <a:lnSpc>
                <a:spcPct val="120000"/>
              </a:lnSpc>
              <a:spcAft>
                <a:spcPts val="1200"/>
              </a:spcAft>
              <a:buFont typeface="Symbol" panose="05050102010706020507" pitchFamily="18" charset="2"/>
              <a:buChar char="-"/>
            </a:pPr>
            <a:r>
              <a:rPr lang="it-IT" sz="2400" dirty="0"/>
              <a:t>e.g. </a:t>
            </a:r>
            <a:r>
              <a:rPr lang="it-IT" sz="2400" dirty="0" err="1"/>
              <a:t>Provider_csv</a:t>
            </a:r>
            <a:r>
              <a:rPr lang="it-IT" sz="2400" dirty="0"/>
              <a:t>, </a:t>
            </a:r>
            <a:r>
              <a:rPr lang="it-IT" sz="2400" dirty="0" err="1"/>
              <a:t>Provider_txt</a:t>
            </a:r>
            <a:r>
              <a:rPr lang="it-IT" sz="2400" dirty="0"/>
              <a:t>, </a:t>
            </a:r>
            <a:r>
              <a:rPr lang="it-IT" sz="2400" dirty="0" err="1" smtClean="0"/>
              <a:t>Provider_jdbc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Then, pass the Providers </a:t>
            </a:r>
            <a:r>
              <a:rPr lang="en-US" sz="2400" dirty="0"/>
              <a:t>to the processor</a:t>
            </a:r>
            <a:r>
              <a:rPr lang="en-US" sz="2400" dirty="0" smtClean="0"/>
              <a:t>.</a:t>
            </a:r>
            <a:endParaRPr lang="it-IT" sz="2400" dirty="0" smtClean="0"/>
          </a:p>
          <a:p>
            <a:endParaRPr lang="en-US" sz="2400" dirty="0" smtClean="0"/>
          </a:p>
          <a:p>
            <a:pPr>
              <a:spcAft>
                <a:spcPts val="1200"/>
              </a:spcAft>
            </a:pPr>
            <a:r>
              <a:rPr lang="it-IT" sz="2400" b="1" dirty="0" smtClean="0">
                <a:solidFill>
                  <a:srgbClr val="C00000"/>
                </a:solidFill>
              </a:rPr>
              <a:t>Provider</a:t>
            </a:r>
            <a:r>
              <a:rPr lang="it-IT" sz="2400" dirty="0" smtClean="0">
                <a:solidFill>
                  <a:srgbClr val="C00000"/>
                </a:solidFill>
              </a:rPr>
              <a:t>:</a:t>
            </a:r>
            <a:endParaRPr lang="it-IT" sz="2400" dirty="0" smtClean="0"/>
          </a:p>
          <a:p>
            <a:pPr marL="742950" lvl="2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it-IT" sz="2400" dirty="0" err="1" smtClean="0"/>
              <a:t>Constructor's</a:t>
            </a:r>
            <a:r>
              <a:rPr lang="it-IT" sz="2400" dirty="0" smtClean="0"/>
              <a:t> </a:t>
            </a:r>
            <a:r>
              <a:rPr lang="it-IT" sz="2400" dirty="0" err="1" smtClean="0"/>
              <a:t>arguments</a:t>
            </a:r>
            <a:r>
              <a:rPr lang="it-IT" sz="2400" dirty="0" smtClean="0"/>
              <a:t>: </a:t>
            </a:r>
          </a:p>
          <a:p>
            <a:pPr marL="2062163" lvl="2" indent="-247650">
              <a:spcAft>
                <a:spcPts val="1200"/>
              </a:spcAft>
              <a:buFont typeface="Symbol" panose="05050102010706020507" pitchFamily="18" charset="2"/>
              <a:buChar char=""/>
            </a:pPr>
            <a:r>
              <a:rPr lang="it-IT" sz="2400" dirty="0" smtClean="0"/>
              <a:t> </a:t>
            </a:r>
            <a:r>
              <a:rPr lang="it-IT" sz="2400" dirty="0" err="1" smtClean="0"/>
              <a:t>input_source</a:t>
            </a:r>
            <a:r>
              <a:rPr lang="it-IT" sz="2400" dirty="0" smtClean="0"/>
              <a:t>: "ANY"</a:t>
            </a:r>
          </a:p>
          <a:p>
            <a:pPr marL="742950" lvl="2" indent="-285750">
              <a:lnSpc>
                <a:spcPct val="12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it-IT" sz="2400" b="1" dirty="0" err="1" smtClean="0"/>
              <a:t>read_data</a:t>
            </a:r>
            <a:r>
              <a:rPr lang="it-IT" sz="2400" b="1" dirty="0" smtClean="0"/>
              <a:t>(…) </a:t>
            </a:r>
            <a:r>
              <a:rPr lang="it-IT" sz="2400" dirty="0" err="1" smtClean="0"/>
              <a:t>method</a:t>
            </a:r>
            <a:r>
              <a:rPr lang="it-IT" sz="2400" dirty="0" smtClean="0"/>
              <a:t>:</a:t>
            </a:r>
          </a:p>
          <a:p>
            <a:pPr marL="2147888" lvl="2" indent="-342900">
              <a:lnSpc>
                <a:spcPct val="120000"/>
              </a:lnSpc>
              <a:buFont typeface="Symbol" panose="05050102010706020507" pitchFamily="18" charset="2"/>
              <a:buChar char=""/>
            </a:pPr>
            <a:r>
              <a:rPr lang="it-IT" sz="2400" b="1" u="sng" dirty="0" smtClean="0"/>
              <a:t>output: </a:t>
            </a:r>
            <a:r>
              <a:rPr lang="it-IT" sz="2400" b="1" u="sng" dirty="0" err="1" smtClean="0"/>
              <a:t>mts</a:t>
            </a:r>
            <a:r>
              <a:rPr lang="it-IT" sz="2400" b="1" u="sng" dirty="0" smtClean="0"/>
              <a:t> </a:t>
            </a:r>
            <a:r>
              <a:rPr lang="it-IT" sz="2400" u="sng" dirty="0" smtClean="0"/>
              <a:t>(multivariate time </a:t>
            </a:r>
            <a:r>
              <a:rPr lang="it-IT" sz="2400" u="sng" dirty="0" err="1" smtClean="0"/>
              <a:t>series</a:t>
            </a:r>
            <a:r>
              <a:rPr lang="it-IT" sz="2400" u="sng" dirty="0" smtClean="0"/>
              <a:t>) </a:t>
            </a:r>
            <a:r>
              <a:rPr lang="it-IT" sz="2400" u="sng" dirty="0" err="1" smtClean="0"/>
              <a:t>obj</a:t>
            </a:r>
            <a:r>
              <a:rPr lang="it-IT" sz="2400" u="sng" dirty="0" smtClean="0"/>
              <a:t>., with time </a:t>
            </a:r>
            <a:r>
              <a:rPr lang="it-IT" sz="2400" u="sng" dirty="0" err="1" smtClean="0"/>
              <a:t>series</a:t>
            </a:r>
            <a:r>
              <a:rPr lang="it-IT" sz="2400" u="sng" dirty="0" smtClean="0"/>
              <a:t> </a:t>
            </a:r>
            <a:r>
              <a:rPr lang="it-IT" sz="2400" u="sng" dirty="0" err="1" smtClean="0"/>
              <a:t>names</a:t>
            </a:r>
            <a:r>
              <a:rPr lang="it-IT" sz="2400" u="sng" dirty="0" smtClean="0"/>
              <a:t> and </a:t>
            </a:r>
            <a:r>
              <a:rPr lang="it-IT" sz="2400" u="sng" dirty="0" err="1" smtClean="0"/>
              <a:t>dates</a:t>
            </a:r>
            <a:endParaRPr lang="it-IT" sz="2400" u="sng" dirty="0" smtClean="0"/>
          </a:p>
          <a:p>
            <a:pPr marL="2147888" lvl="2" indent="-342900">
              <a:lnSpc>
                <a:spcPct val="120000"/>
              </a:lnSpc>
              <a:buFont typeface="Symbol" panose="05050102010706020507" pitchFamily="18" charset="2"/>
              <a:buChar char=""/>
            </a:pPr>
            <a:r>
              <a:rPr lang="it-IT" sz="2400" dirty="0"/>
              <a:t>no </a:t>
            </a:r>
            <a:r>
              <a:rPr lang="it-IT" sz="2400" dirty="0" err="1" smtClean="0"/>
              <a:t>specific</a:t>
            </a:r>
            <a:r>
              <a:rPr lang="it-IT" sz="2400" dirty="0" smtClean="0"/>
              <a:t> input (…)</a:t>
            </a:r>
            <a:endParaRPr lang="it-IT" sz="2400" dirty="0"/>
          </a:p>
          <a:p>
            <a:pPr marL="1804988" lvl="2"/>
            <a:r>
              <a:rPr lang="it-IT" sz="2400" dirty="0" smtClean="0"/>
              <a:t>     		</a:t>
            </a:r>
          </a:p>
          <a:p>
            <a:pPr marL="4125913" indent="-342900"/>
            <a:endParaRPr lang="it-IT" dirty="0"/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945" y="3181941"/>
            <a:ext cx="4080286" cy="2068979"/>
          </a:xfrm>
          <a:prstGeom prst="rect">
            <a:avLst/>
          </a:prstGeom>
        </p:spPr>
      </p:pic>
      <p:cxnSp>
        <p:nvCxnSpPr>
          <p:cNvPr id="28" name="Connettore 2 27"/>
          <p:cNvCxnSpPr/>
          <p:nvPr/>
        </p:nvCxnSpPr>
        <p:spPr>
          <a:xfrm flipV="1">
            <a:off x="9670088" y="5282820"/>
            <a:ext cx="0" cy="501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Immagin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549867"/>
            <a:ext cx="11541760" cy="20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83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itolo 4"/>
          <p:cNvSpPr>
            <a:spLocks noGrp="1"/>
          </p:cNvSpPr>
          <p:nvPr>
            <p:ph type="title"/>
          </p:nvPr>
        </p:nvSpPr>
        <p:spPr>
          <a:xfrm>
            <a:off x="79432" y="493779"/>
            <a:ext cx="11269662" cy="393634"/>
          </a:xfrm>
        </p:spPr>
        <p:txBody>
          <a:bodyPr/>
          <a:lstStyle/>
          <a:p>
            <a:r>
              <a:rPr lang="it-IT" altLang="it-IT" sz="3200" dirty="0" smtClean="0">
                <a:solidFill>
                  <a:srgbClr val="C00000"/>
                </a:solidFill>
              </a:rPr>
              <a:t>PROVIDER_EXT_REG </a:t>
            </a:r>
            <a:r>
              <a:rPr lang="it-IT" altLang="it-IT" sz="3200" dirty="0" err="1" smtClean="0">
                <a:solidFill>
                  <a:srgbClr val="C00000"/>
                </a:solidFill>
              </a:rPr>
              <a:t>interface</a:t>
            </a:r>
            <a:endParaRPr lang="it-IT" altLang="it-IT" sz="3200" dirty="0">
              <a:solidFill>
                <a:srgbClr val="C00000"/>
              </a:solidFill>
            </a:endParaRPr>
          </a:p>
        </p:txBody>
      </p:sp>
      <p:sp>
        <p:nvSpPr>
          <p:cNvPr id="9" name="Segnaposto numero diapositiva 4">
            <a:extLst>
              <a:ext uri="{FF2B5EF4-FFF2-40B4-BE49-F238E27FC236}">
                <a16:creationId xmlns:a16="http://schemas.microsoft.com/office/drawing/2014/main" id="{43529721-AF16-448D-9B7A-D70C2ADC20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491" y="6454522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" name="Rettangolo 1"/>
          <p:cNvSpPr/>
          <p:nvPr/>
        </p:nvSpPr>
        <p:spPr>
          <a:xfrm>
            <a:off x="-41328" y="1086596"/>
            <a:ext cx="11868532" cy="5967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2400" b="1" dirty="0" err="1" smtClean="0">
                <a:solidFill>
                  <a:srgbClr val="C00000"/>
                </a:solidFill>
              </a:rPr>
              <a:t>Provider_ext_reg</a:t>
            </a:r>
            <a:r>
              <a:rPr lang="it-IT" sz="2400" b="1" dirty="0" smtClean="0">
                <a:solidFill>
                  <a:srgbClr val="C00000"/>
                </a:solidFill>
              </a:rPr>
              <a:t>:</a:t>
            </a:r>
          </a:p>
          <a:p>
            <a:pPr marL="808038" lvl="2" indent="-342900">
              <a:lnSpc>
                <a:spcPct val="12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it-IT" sz="2400" dirty="0" err="1" smtClean="0"/>
              <a:t>Constructor</a:t>
            </a:r>
            <a:r>
              <a:rPr lang="it-IT" sz="2400" dirty="0" smtClean="0"/>
              <a:t>: </a:t>
            </a:r>
            <a:r>
              <a:rPr lang="it-IT" sz="2400" dirty="0" err="1" smtClean="0"/>
              <a:t>input_source</a:t>
            </a:r>
            <a:r>
              <a:rPr lang="it-IT" sz="2400" dirty="0" smtClean="0"/>
              <a:t> (</a:t>
            </a:r>
            <a:r>
              <a:rPr lang="it-IT" sz="2400" dirty="0" err="1" smtClean="0"/>
              <a:t>type</a:t>
            </a:r>
            <a:r>
              <a:rPr lang="it-IT" sz="2400" dirty="0" smtClean="0"/>
              <a:t> : "ANY")</a:t>
            </a:r>
          </a:p>
          <a:p>
            <a:pPr marL="808038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2400" b="1" dirty="0" err="1" smtClean="0"/>
              <a:t>read_ext_reg_data</a:t>
            </a:r>
            <a:r>
              <a:rPr lang="it-IT" sz="2400" b="1" dirty="0" smtClean="0">
                <a:solidFill>
                  <a:srgbClr val="C00000"/>
                </a:solidFill>
              </a:rPr>
              <a:t> </a:t>
            </a:r>
            <a:r>
              <a:rPr lang="it-IT" sz="2400" dirty="0" smtClean="0"/>
              <a:t>(</a:t>
            </a:r>
            <a:r>
              <a:rPr lang="it-IT" sz="2400" dirty="0" err="1" smtClean="0"/>
              <a:t>var_info</a:t>
            </a:r>
            <a:r>
              <a:rPr lang="it-IT" sz="2400" dirty="0" smtClean="0"/>
              <a:t>=NULL, </a:t>
            </a:r>
            <a:r>
              <a:rPr lang="it-IT" sz="2400" dirty="0" err="1" smtClean="0"/>
              <a:t>time_series_info</a:t>
            </a:r>
            <a:r>
              <a:rPr lang="it-IT" sz="2400" dirty="0" smtClean="0"/>
              <a:t>=NULL, … ):</a:t>
            </a:r>
          </a:p>
          <a:p>
            <a:pPr marL="1797050" lvl="4" indent="-342900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it-IT" sz="2400" dirty="0" err="1" smtClean="0"/>
              <a:t>var_info</a:t>
            </a:r>
            <a:r>
              <a:rPr lang="it-IT" sz="2400" dirty="0" smtClean="0"/>
              <a:t> =</a:t>
            </a:r>
            <a:r>
              <a:rPr lang="en-US" sz="2400" dirty="0" smtClean="0"/>
              <a:t> list with filename,</a:t>
            </a:r>
            <a:r>
              <a:rPr lang="it-IT" sz="2400" dirty="0" smtClean="0"/>
              <a:t> </a:t>
            </a:r>
            <a:r>
              <a:rPr lang="it-IT" sz="2400" dirty="0" err="1" smtClean="0"/>
              <a:t>start_date</a:t>
            </a:r>
            <a:r>
              <a:rPr lang="it-IT" sz="2400" dirty="0"/>
              <a:t> </a:t>
            </a:r>
            <a:r>
              <a:rPr lang="it-IT" sz="2400" dirty="0" smtClean="0"/>
              <a:t>and </a:t>
            </a:r>
            <a:r>
              <a:rPr lang="it-IT" sz="2400" dirty="0" err="1" smtClean="0"/>
              <a:t>frequency</a:t>
            </a:r>
            <a:endParaRPr lang="it-IT" sz="2400" dirty="0" smtClean="0"/>
          </a:p>
          <a:p>
            <a:pPr marL="1797050" lvl="4" indent="-342900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it-IT" sz="2400" dirty="0" err="1" smtClean="0"/>
              <a:t>time_series_info</a:t>
            </a:r>
            <a:r>
              <a:rPr lang="it-IT" sz="2400" dirty="0" smtClean="0"/>
              <a:t> = </a:t>
            </a:r>
            <a:r>
              <a:rPr lang="it-IT" sz="2400" dirty="0" err="1" smtClean="0"/>
              <a:t>series_name</a:t>
            </a:r>
            <a:r>
              <a:rPr lang="it-IT" sz="2400" dirty="0" smtClean="0"/>
              <a:t>, </a:t>
            </a:r>
          </a:p>
          <a:p>
            <a:pPr marL="1797050" lvl="4" indent="-342900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it-IT" sz="2400" dirty="0" smtClean="0"/>
              <a:t>output: </a:t>
            </a:r>
            <a:r>
              <a:rPr lang="it-IT" sz="2400" dirty="0" err="1" smtClean="0"/>
              <a:t>ts</a:t>
            </a:r>
            <a:r>
              <a:rPr lang="it-IT" sz="2400" dirty="0" smtClean="0"/>
              <a:t> (time </a:t>
            </a:r>
            <a:r>
              <a:rPr lang="it-IT" sz="2400" dirty="0" err="1" smtClean="0"/>
              <a:t>series</a:t>
            </a:r>
            <a:r>
              <a:rPr lang="it-IT" sz="2400" dirty="0" smtClean="0"/>
              <a:t>) </a:t>
            </a:r>
            <a:r>
              <a:rPr lang="it-IT" sz="2400" dirty="0" err="1" smtClean="0"/>
              <a:t>object</a:t>
            </a:r>
            <a:endParaRPr lang="it-IT" sz="2400" dirty="0" smtClean="0"/>
          </a:p>
          <a:p>
            <a:pPr marL="1073150" indent="-342900">
              <a:buFont typeface="Arial" panose="020B0604020202020204" pitchFamily="34" charset="0"/>
              <a:buChar char="•"/>
            </a:pPr>
            <a:endParaRPr lang="it-IT" sz="2400" dirty="0" smtClean="0"/>
          </a:p>
          <a:p>
            <a:pPr marL="808038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2400" b="1" dirty="0" err="1" smtClean="0"/>
              <a:t>read_ext_reg_info</a:t>
            </a:r>
            <a:r>
              <a:rPr lang="it-IT" sz="2400" dirty="0" smtClean="0"/>
              <a:t> (</a:t>
            </a:r>
            <a:r>
              <a:rPr lang="it-IT" sz="2400" dirty="0" err="1" smtClean="0"/>
              <a:t>var_info_container</a:t>
            </a:r>
            <a:r>
              <a:rPr lang="it-IT" sz="2400" dirty="0" smtClean="0"/>
              <a:t>, …): </a:t>
            </a:r>
          </a:p>
          <a:p>
            <a:pPr marL="1797050" lvl="2" indent="-342900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it-IT" sz="2400" dirty="0"/>
              <a:t>	</a:t>
            </a:r>
            <a:r>
              <a:rPr lang="it-IT" sz="2400" dirty="0" smtClean="0"/>
              <a:t>e.g. </a:t>
            </a:r>
            <a:r>
              <a:rPr lang="it-IT" sz="2400" dirty="0" err="1" smtClean="0"/>
              <a:t>var_info_container</a:t>
            </a:r>
            <a:r>
              <a:rPr lang="it-IT" sz="2400" dirty="0" smtClean="0"/>
              <a:t> = </a:t>
            </a:r>
            <a:r>
              <a:rPr lang="it-IT" sz="2400" dirty="0" err="1" smtClean="0"/>
              <a:t>ext_reg_files_folder</a:t>
            </a:r>
            <a:endParaRPr lang="it-IT" sz="2400" dirty="0" smtClean="0"/>
          </a:p>
          <a:p>
            <a:pPr marL="1797050" lvl="2" indent="-342900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it-IT" sz="2400" dirty="0"/>
              <a:t>	</a:t>
            </a:r>
            <a:r>
              <a:rPr lang="it-IT" sz="2400" b="1" dirty="0" smtClean="0"/>
              <a:t>output</a:t>
            </a:r>
            <a:r>
              <a:rPr lang="it-IT" sz="2400" b="1" dirty="0"/>
              <a:t>: </a:t>
            </a:r>
            <a:r>
              <a:rPr lang="it-IT" sz="2400" b="1" dirty="0" smtClean="0"/>
              <a:t>list of </a:t>
            </a:r>
            <a:r>
              <a:rPr lang="it-IT" sz="2400" b="1" dirty="0" err="1" smtClean="0"/>
              <a:t>ext_var_info</a:t>
            </a:r>
            <a:r>
              <a:rPr lang="it-IT" sz="2400" b="1" dirty="0" smtClean="0"/>
              <a:t> </a:t>
            </a:r>
            <a:r>
              <a:rPr lang="it-IT" sz="2400" dirty="0" smtClean="0"/>
              <a:t>for </a:t>
            </a:r>
            <a:r>
              <a:rPr lang="it-IT" sz="2400" dirty="0" err="1" smtClean="0"/>
              <a:t>each</a:t>
            </a:r>
            <a:r>
              <a:rPr lang="it-IT" sz="2400" dirty="0" smtClean="0"/>
              <a:t>  </a:t>
            </a:r>
            <a:r>
              <a:rPr lang="it-IT" sz="2400" dirty="0" err="1" smtClean="0"/>
              <a:t>ts</a:t>
            </a:r>
            <a:r>
              <a:rPr lang="it-IT" sz="2400" dirty="0" smtClean="0"/>
              <a:t> </a:t>
            </a:r>
            <a:r>
              <a:rPr lang="it-IT" sz="2400" dirty="0" smtClean="0">
                <a:sym typeface="Wingdings" panose="05000000000000000000" pitchFamily="2" charset="2"/>
              </a:rPr>
              <a:t></a:t>
            </a:r>
            <a:endParaRPr lang="it-IT" sz="2400" dirty="0"/>
          </a:p>
          <a:p>
            <a:endParaRPr lang="it-IT" sz="2400" dirty="0"/>
          </a:p>
          <a:p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770" y="3749830"/>
            <a:ext cx="4302642" cy="2524135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9627476" y="2143832"/>
            <a:ext cx="193390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600" dirty="0" err="1"/>
              <a:t>how</a:t>
            </a:r>
            <a:r>
              <a:rPr lang="it-IT" sz="1600" dirty="0"/>
              <a:t> to </a:t>
            </a:r>
            <a:r>
              <a:rPr lang="it-IT" sz="1600" dirty="0" err="1"/>
              <a:t>read</a:t>
            </a:r>
            <a:r>
              <a:rPr lang="it-IT" sz="1600" dirty="0"/>
              <a:t> data from </a:t>
            </a:r>
            <a:r>
              <a:rPr lang="it-IT" sz="1600" dirty="0" err="1"/>
              <a:t>var</a:t>
            </a:r>
            <a:r>
              <a:rPr lang="it-IT" sz="1600" dirty="0"/>
              <a:t>. </a:t>
            </a:r>
            <a:r>
              <a:rPr lang="it-IT" sz="1600" dirty="0" smtClean="0"/>
              <a:t>info.</a:t>
            </a:r>
            <a:endParaRPr lang="it-IT" sz="16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6524172" y="4146055"/>
            <a:ext cx="1213945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600" dirty="0" err="1"/>
              <a:t>how</a:t>
            </a:r>
            <a:r>
              <a:rPr lang="it-IT" sz="1600" dirty="0"/>
              <a:t> to </a:t>
            </a:r>
            <a:r>
              <a:rPr lang="it-IT" sz="1600" dirty="0" smtClean="0"/>
              <a:t>produce </a:t>
            </a:r>
            <a:r>
              <a:rPr lang="it-IT" sz="1600" dirty="0" err="1"/>
              <a:t>var</a:t>
            </a:r>
            <a:r>
              <a:rPr lang="it-IT" sz="1600" dirty="0"/>
              <a:t>. </a:t>
            </a:r>
            <a:r>
              <a:rPr lang="it-IT" sz="1600" dirty="0" smtClean="0"/>
              <a:t>info. (</a:t>
            </a:r>
            <a:r>
              <a:rPr lang="it-IT" sz="1600" dirty="0" err="1" smtClean="0"/>
              <a:t>metadata</a:t>
            </a:r>
            <a:r>
              <a:rPr lang="it-IT" sz="1600" dirty="0" smtClean="0"/>
              <a:t>)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54813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itolo 4"/>
          <p:cNvSpPr>
            <a:spLocks noGrp="1"/>
          </p:cNvSpPr>
          <p:nvPr>
            <p:ph type="title"/>
          </p:nvPr>
        </p:nvSpPr>
        <p:spPr>
          <a:xfrm>
            <a:off x="468313" y="493779"/>
            <a:ext cx="11269662" cy="393634"/>
          </a:xfrm>
        </p:spPr>
        <p:txBody>
          <a:bodyPr/>
          <a:lstStyle/>
          <a:p>
            <a:pPr algn="ctr"/>
            <a:r>
              <a:rPr lang="it-IT" altLang="it-IT" sz="3600" dirty="0" err="1" smtClean="0">
                <a:solidFill>
                  <a:srgbClr val="C00000"/>
                </a:solidFill>
              </a:rPr>
              <a:t>Adapt</a:t>
            </a:r>
            <a:r>
              <a:rPr lang="it-IT" altLang="it-IT" sz="3600" dirty="0" smtClean="0">
                <a:solidFill>
                  <a:srgbClr val="C00000"/>
                </a:solidFill>
              </a:rPr>
              <a:t> the processor with </a:t>
            </a:r>
            <a:r>
              <a:rPr lang="it-IT" altLang="it-IT" sz="3600" dirty="0" err="1" smtClean="0">
                <a:solidFill>
                  <a:srgbClr val="C00000"/>
                </a:solidFill>
              </a:rPr>
              <a:t>your</a:t>
            </a:r>
            <a:r>
              <a:rPr lang="it-IT" altLang="it-IT" sz="3600" dirty="0" smtClean="0">
                <a:solidFill>
                  <a:srgbClr val="C00000"/>
                </a:solidFill>
              </a:rPr>
              <a:t> Data Readers</a:t>
            </a:r>
            <a:endParaRPr lang="it-IT" altLang="it-IT" sz="3600" dirty="0">
              <a:solidFill>
                <a:srgbClr val="C00000"/>
              </a:solidFill>
            </a:endParaRPr>
          </a:p>
        </p:txBody>
      </p:sp>
      <p:sp>
        <p:nvSpPr>
          <p:cNvPr id="9" name="Segnaposto numero diapositiva 4">
            <a:extLst>
              <a:ext uri="{FF2B5EF4-FFF2-40B4-BE49-F238E27FC236}">
                <a16:creationId xmlns:a16="http://schemas.microsoft.com/office/drawing/2014/main" id="{43529721-AF16-448D-9B7A-D70C2ADC20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11107" y="1336127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err="1" smtClean="0"/>
              <a:t>Input_ext_reg</a:t>
            </a:r>
            <a:endParaRPr lang="it-IT" sz="2000" b="1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111107" y="4139528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err="1" smtClean="0"/>
              <a:t>Input_data</a:t>
            </a:r>
            <a:endParaRPr lang="it-IT" sz="2000" b="1" dirty="0"/>
          </a:p>
        </p:txBody>
      </p:sp>
      <p:sp>
        <p:nvSpPr>
          <p:cNvPr id="11" name="Angolo ripiegato 10"/>
          <p:cNvSpPr/>
          <p:nvPr/>
        </p:nvSpPr>
        <p:spPr>
          <a:xfrm>
            <a:off x="468313" y="1802119"/>
            <a:ext cx="1343388" cy="359263"/>
          </a:xfrm>
          <a:prstGeom prst="foldedCorner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CSV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2" name="Angolo ripiegato 11"/>
          <p:cNvSpPr/>
          <p:nvPr/>
        </p:nvSpPr>
        <p:spPr>
          <a:xfrm>
            <a:off x="468113" y="2340643"/>
            <a:ext cx="1343388" cy="359263"/>
          </a:xfrm>
          <a:prstGeom prst="foldedCorner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TXT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3" name="Angolo ripiegato 12"/>
          <p:cNvSpPr/>
          <p:nvPr/>
        </p:nvSpPr>
        <p:spPr>
          <a:xfrm>
            <a:off x="468113" y="3397279"/>
            <a:ext cx="1343388" cy="359263"/>
          </a:xfrm>
          <a:prstGeom prst="foldedCorner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Custom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4" name="Angolo ripiegato 13"/>
          <p:cNvSpPr/>
          <p:nvPr/>
        </p:nvSpPr>
        <p:spPr>
          <a:xfrm>
            <a:off x="468113" y="2863742"/>
            <a:ext cx="1343388" cy="359263"/>
          </a:xfrm>
          <a:prstGeom prst="foldedCorner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workspace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5" name="Angolo ripiegato 14"/>
          <p:cNvSpPr/>
          <p:nvPr/>
        </p:nvSpPr>
        <p:spPr>
          <a:xfrm>
            <a:off x="468113" y="4661935"/>
            <a:ext cx="1343388" cy="359263"/>
          </a:xfrm>
          <a:prstGeom prst="foldedCorner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CSV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6" name="Angolo ripiegato 15"/>
          <p:cNvSpPr/>
          <p:nvPr/>
        </p:nvSpPr>
        <p:spPr>
          <a:xfrm>
            <a:off x="467913" y="5200459"/>
            <a:ext cx="1343388" cy="359263"/>
          </a:xfrm>
          <a:prstGeom prst="foldedCorner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TXT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7" name="Angolo ripiegato 16"/>
          <p:cNvSpPr/>
          <p:nvPr/>
        </p:nvSpPr>
        <p:spPr>
          <a:xfrm>
            <a:off x="467913" y="5698491"/>
            <a:ext cx="1343388" cy="359263"/>
          </a:xfrm>
          <a:prstGeom prst="foldedCorner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Custom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2400299" y="1802120"/>
            <a:ext cx="3298751" cy="3562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Data_reader_ext_reg_CSV</a:t>
            </a:r>
            <a:endParaRPr lang="it-IT" dirty="0"/>
          </a:p>
        </p:txBody>
      </p:sp>
      <p:sp>
        <p:nvSpPr>
          <p:cNvPr id="19" name="Rettangolo 18"/>
          <p:cNvSpPr/>
          <p:nvPr/>
        </p:nvSpPr>
        <p:spPr>
          <a:xfrm>
            <a:off x="2400300" y="2351030"/>
            <a:ext cx="3247950" cy="3607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Data_reader_ext_reg_TXT</a:t>
            </a:r>
            <a:endParaRPr lang="it-IT" dirty="0"/>
          </a:p>
        </p:txBody>
      </p:sp>
      <p:sp>
        <p:nvSpPr>
          <p:cNvPr id="20" name="Rettangolo 19"/>
          <p:cNvSpPr/>
          <p:nvPr/>
        </p:nvSpPr>
        <p:spPr>
          <a:xfrm>
            <a:off x="2400300" y="2892217"/>
            <a:ext cx="3258588" cy="3172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Data_reader_ext_reg_ws</a:t>
            </a:r>
            <a:endParaRPr lang="it-IT" dirty="0"/>
          </a:p>
        </p:txBody>
      </p:sp>
      <p:sp>
        <p:nvSpPr>
          <p:cNvPr id="21" name="Rettangolo 20"/>
          <p:cNvSpPr/>
          <p:nvPr/>
        </p:nvSpPr>
        <p:spPr>
          <a:xfrm>
            <a:off x="2400299" y="3394051"/>
            <a:ext cx="3298751" cy="3486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Data_reader</a:t>
            </a:r>
            <a:r>
              <a:rPr lang="it-IT" dirty="0" err="1" smtClean="0">
                <a:solidFill>
                  <a:schemeClr val="tx1"/>
                </a:solidFill>
              </a:rPr>
              <a:t>_ext_reg_CUSTOM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4" name="Connettore 2 3"/>
          <p:cNvCxnSpPr>
            <a:stCxn id="11" idx="3"/>
            <a:endCxn id="2" idx="1"/>
          </p:cNvCxnSpPr>
          <p:nvPr/>
        </p:nvCxnSpPr>
        <p:spPr>
          <a:xfrm flipV="1">
            <a:off x="1811701" y="1980265"/>
            <a:ext cx="588598" cy="14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/>
          <p:nvPr/>
        </p:nvCxnSpPr>
        <p:spPr>
          <a:xfrm>
            <a:off x="1811301" y="2520274"/>
            <a:ext cx="5885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/>
          <p:nvPr/>
        </p:nvCxnSpPr>
        <p:spPr>
          <a:xfrm>
            <a:off x="1811300" y="3078317"/>
            <a:ext cx="5885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/>
          <p:cNvCxnSpPr/>
          <p:nvPr/>
        </p:nvCxnSpPr>
        <p:spPr>
          <a:xfrm>
            <a:off x="1808107" y="3594947"/>
            <a:ext cx="5885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tangolo 24"/>
          <p:cNvSpPr/>
          <p:nvPr/>
        </p:nvSpPr>
        <p:spPr>
          <a:xfrm>
            <a:off x="2400300" y="4682258"/>
            <a:ext cx="2768600" cy="359263"/>
          </a:xfrm>
          <a:prstGeom prst="rect">
            <a:avLst/>
          </a:prstGeom>
          <a:solidFill>
            <a:srgbClr val="A1E9DA">
              <a:alpha val="65098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Data_reader_CSV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6" name="Rettangolo 25"/>
          <p:cNvSpPr/>
          <p:nvPr/>
        </p:nvSpPr>
        <p:spPr>
          <a:xfrm>
            <a:off x="2400300" y="5225672"/>
            <a:ext cx="2768600" cy="359263"/>
          </a:xfrm>
          <a:prstGeom prst="rect">
            <a:avLst/>
          </a:prstGeom>
          <a:solidFill>
            <a:srgbClr val="A1E9DA">
              <a:alpha val="65098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Data_reader_TXT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8" name="Rettangolo 27"/>
          <p:cNvSpPr/>
          <p:nvPr/>
        </p:nvSpPr>
        <p:spPr>
          <a:xfrm>
            <a:off x="2400300" y="5721714"/>
            <a:ext cx="2768600" cy="359263"/>
          </a:xfrm>
          <a:prstGeom prst="rect">
            <a:avLst/>
          </a:prstGeom>
          <a:solidFill>
            <a:srgbClr val="DAF6F1">
              <a:alpha val="64706"/>
            </a:srgbClr>
          </a:solidFill>
          <a:ln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Data_reader_CUSTOM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29" name="Connettore 2 28"/>
          <p:cNvCxnSpPr/>
          <p:nvPr/>
        </p:nvCxnSpPr>
        <p:spPr>
          <a:xfrm>
            <a:off x="1808106" y="4862736"/>
            <a:ext cx="5885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/>
          <p:cNvCxnSpPr/>
          <p:nvPr/>
        </p:nvCxnSpPr>
        <p:spPr>
          <a:xfrm>
            <a:off x="1808105" y="5380090"/>
            <a:ext cx="5885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/>
          <p:cNvCxnSpPr/>
          <p:nvPr/>
        </p:nvCxnSpPr>
        <p:spPr>
          <a:xfrm>
            <a:off x="1843014" y="5901345"/>
            <a:ext cx="5885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arrotondato 4"/>
          <p:cNvSpPr/>
          <p:nvPr/>
        </p:nvSpPr>
        <p:spPr>
          <a:xfrm>
            <a:off x="6832600" y="2348219"/>
            <a:ext cx="4178300" cy="2695980"/>
          </a:xfrm>
          <a:prstGeom prst="roundRect">
            <a:avLst/>
          </a:prstGeom>
          <a:solidFill>
            <a:srgbClr val="FFFFCC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CasellaDiTesto 32"/>
          <p:cNvSpPr txBox="1"/>
          <p:nvPr/>
        </p:nvSpPr>
        <p:spPr>
          <a:xfrm>
            <a:off x="7508830" y="2553589"/>
            <a:ext cx="3161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smtClean="0">
                <a:solidFill>
                  <a:srgbClr val="C00000"/>
                </a:solidFill>
              </a:rPr>
              <a:t>JD_JSON_file_processor</a:t>
            </a:r>
          </a:p>
        </p:txBody>
      </p:sp>
      <p:sp>
        <p:nvSpPr>
          <p:cNvPr id="34" name="Rettangolo 33"/>
          <p:cNvSpPr/>
          <p:nvPr/>
        </p:nvSpPr>
        <p:spPr>
          <a:xfrm>
            <a:off x="6832600" y="3244847"/>
            <a:ext cx="2768600" cy="3592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Ext_reg_data_reader</a:t>
            </a:r>
            <a:endParaRPr lang="it-IT" dirty="0"/>
          </a:p>
        </p:txBody>
      </p:sp>
      <p:sp>
        <p:nvSpPr>
          <p:cNvPr id="35" name="Rettangolo 34"/>
          <p:cNvSpPr/>
          <p:nvPr/>
        </p:nvSpPr>
        <p:spPr>
          <a:xfrm>
            <a:off x="6832600" y="3983268"/>
            <a:ext cx="2768600" cy="359263"/>
          </a:xfrm>
          <a:prstGeom prst="rect">
            <a:avLst/>
          </a:prstGeom>
          <a:solidFill>
            <a:srgbClr val="A1E9DA">
              <a:alpha val="65098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Input_data_reader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2" name="Rettangolo 31"/>
          <p:cNvSpPr/>
          <p:nvPr/>
        </p:nvSpPr>
        <p:spPr>
          <a:xfrm>
            <a:off x="5658888" y="1802119"/>
            <a:ext cx="101600" cy="359263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Rettangolo 38"/>
          <p:cNvSpPr/>
          <p:nvPr/>
        </p:nvSpPr>
        <p:spPr>
          <a:xfrm>
            <a:off x="5648256" y="3380188"/>
            <a:ext cx="101600" cy="35956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ttangolo 39"/>
          <p:cNvSpPr/>
          <p:nvPr/>
        </p:nvSpPr>
        <p:spPr>
          <a:xfrm>
            <a:off x="6858000" y="5597172"/>
            <a:ext cx="101600" cy="359263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CasellaDiTesto 35"/>
          <p:cNvSpPr txBox="1"/>
          <p:nvPr/>
        </p:nvSpPr>
        <p:spPr>
          <a:xfrm>
            <a:off x="7010399" y="5545970"/>
            <a:ext cx="472757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400" dirty="0" err="1" smtClean="0"/>
              <a:t>Data_reader_ext_reg</a:t>
            </a:r>
            <a:r>
              <a:rPr lang="it-IT" sz="2400" dirty="0" smtClean="0"/>
              <a:t> </a:t>
            </a:r>
            <a:r>
              <a:rPr lang="it-IT" sz="2400" dirty="0" err="1" smtClean="0"/>
              <a:t>interface</a:t>
            </a:r>
            <a:endParaRPr lang="it-IT" sz="2400" dirty="0"/>
          </a:p>
        </p:txBody>
      </p:sp>
      <p:sp>
        <p:nvSpPr>
          <p:cNvPr id="42" name="Rettangolo 41"/>
          <p:cNvSpPr/>
          <p:nvPr/>
        </p:nvSpPr>
        <p:spPr>
          <a:xfrm>
            <a:off x="9601200" y="3244545"/>
            <a:ext cx="101600" cy="359263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ttangolo 42"/>
          <p:cNvSpPr/>
          <p:nvPr/>
        </p:nvSpPr>
        <p:spPr>
          <a:xfrm>
            <a:off x="5168900" y="4682258"/>
            <a:ext cx="101600" cy="359263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Rettangolo 45"/>
          <p:cNvSpPr/>
          <p:nvPr/>
        </p:nvSpPr>
        <p:spPr>
          <a:xfrm>
            <a:off x="9601200" y="3983268"/>
            <a:ext cx="88900" cy="359263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Rettangolo 46"/>
          <p:cNvSpPr/>
          <p:nvPr/>
        </p:nvSpPr>
        <p:spPr>
          <a:xfrm>
            <a:off x="6870700" y="6140713"/>
            <a:ext cx="101600" cy="368946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CasellaDiTesto 47"/>
          <p:cNvSpPr txBox="1"/>
          <p:nvPr/>
        </p:nvSpPr>
        <p:spPr>
          <a:xfrm>
            <a:off x="7010400" y="6110891"/>
            <a:ext cx="40005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400" dirty="0" err="1" smtClean="0"/>
              <a:t>Data_reader</a:t>
            </a:r>
            <a:r>
              <a:rPr lang="it-IT" sz="2400" dirty="0" smtClean="0"/>
              <a:t> </a:t>
            </a:r>
            <a:r>
              <a:rPr lang="it-IT" sz="2400" dirty="0" err="1" smtClean="0"/>
              <a:t>interface</a:t>
            </a:r>
            <a:endParaRPr lang="it-IT" sz="2400" dirty="0"/>
          </a:p>
        </p:txBody>
      </p:sp>
      <p:cxnSp>
        <p:nvCxnSpPr>
          <p:cNvPr id="56" name="Connettore 4 55"/>
          <p:cNvCxnSpPr/>
          <p:nvPr/>
        </p:nvCxnSpPr>
        <p:spPr>
          <a:xfrm flipV="1">
            <a:off x="5600700" y="4150199"/>
            <a:ext cx="977900" cy="974777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tangolo 62"/>
          <p:cNvSpPr/>
          <p:nvPr/>
        </p:nvSpPr>
        <p:spPr>
          <a:xfrm>
            <a:off x="5648250" y="2348219"/>
            <a:ext cx="101600" cy="359263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ttangolo 63"/>
          <p:cNvSpPr/>
          <p:nvPr/>
        </p:nvSpPr>
        <p:spPr>
          <a:xfrm>
            <a:off x="5648256" y="2887115"/>
            <a:ext cx="108125" cy="322351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Rettangolo 64"/>
          <p:cNvSpPr/>
          <p:nvPr/>
        </p:nvSpPr>
        <p:spPr>
          <a:xfrm>
            <a:off x="5168900" y="5225859"/>
            <a:ext cx="101600" cy="359263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Rettangolo 65"/>
          <p:cNvSpPr/>
          <p:nvPr/>
        </p:nvSpPr>
        <p:spPr>
          <a:xfrm>
            <a:off x="5168900" y="5721714"/>
            <a:ext cx="101600" cy="359263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5" name="Connettore 2 44"/>
          <p:cNvCxnSpPr/>
          <p:nvPr/>
        </p:nvCxnSpPr>
        <p:spPr>
          <a:xfrm flipV="1">
            <a:off x="6049926" y="3474251"/>
            <a:ext cx="528674" cy="259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55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itolo 4"/>
          <p:cNvSpPr>
            <a:spLocks noGrp="1"/>
          </p:cNvSpPr>
          <p:nvPr>
            <p:ph type="title"/>
          </p:nvPr>
        </p:nvSpPr>
        <p:spPr>
          <a:xfrm>
            <a:off x="0" y="149869"/>
            <a:ext cx="12046208" cy="769441"/>
          </a:xfrm>
        </p:spPr>
        <p:txBody>
          <a:bodyPr/>
          <a:lstStyle/>
          <a:p>
            <a:pPr algn="ctr"/>
            <a:r>
              <a:rPr lang="it-IT" altLang="it-IT" dirty="0" err="1" smtClean="0">
                <a:solidFill>
                  <a:srgbClr val="C00000"/>
                </a:solidFill>
              </a:rPr>
              <a:t>Interoperability</a:t>
            </a:r>
            <a:r>
              <a:rPr lang="it-IT" altLang="it-IT" dirty="0" smtClean="0">
                <a:solidFill>
                  <a:srgbClr val="C00000"/>
                </a:solidFill>
              </a:rPr>
              <a:t> with </a:t>
            </a:r>
            <a:r>
              <a:rPr lang="it-IT" altLang="it-IT" dirty="0" err="1" smtClean="0">
                <a:solidFill>
                  <a:srgbClr val="C00000"/>
                </a:solidFill>
              </a:rPr>
              <a:t>JDemetra</a:t>
            </a:r>
            <a:r>
              <a:rPr lang="it-IT" altLang="it-IT" dirty="0" smtClean="0">
                <a:solidFill>
                  <a:srgbClr val="C00000"/>
                </a:solidFill>
              </a:rPr>
              <a:t>+ (GUI, </a:t>
            </a:r>
            <a:r>
              <a:rPr lang="it-IT" altLang="it-IT" dirty="0" err="1" smtClean="0">
                <a:solidFill>
                  <a:srgbClr val="C00000"/>
                </a:solidFill>
              </a:rPr>
              <a:t>Cruncher</a:t>
            </a:r>
            <a:r>
              <a:rPr lang="it-IT" altLang="it-IT" dirty="0" smtClean="0">
                <a:solidFill>
                  <a:srgbClr val="C00000"/>
                </a:solidFill>
              </a:rPr>
              <a:t>, …)</a:t>
            </a:r>
            <a:br>
              <a:rPr lang="it-IT" altLang="it-IT" dirty="0" smtClean="0">
                <a:solidFill>
                  <a:srgbClr val="C00000"/>
                </a:solidFill>
              </a:rPr>
            </a:br>
            <a:r>
              <a:rPr lang="it-IT" altLang="it-IT" dirty="0" err="1" smtClean="0">
                <a:solidFill>
                  <a:srgbClr val="C00000"/>
                </a:solidFill>
              </a:rPr>
              <a:t>through</a:t>
            </a:r>
            <a:r>
              <a:rPr lang="it-IT" altLang="it-IT" dirty="0" smtClean="0">
                <a:solidFill>
                  <a:srgbClr val="C00000"/>
                </a:solidFill>
              </a:rPr>
              <a:t> </a:t>
            </a:r>
            <a:r>
              <a:rPr lang="it-IT" altLang="it-IT" dirty="0" err="1" smtClean="0">
                <a:solidFill>
                  <a:srgbClr val="C00000"/>
                </a:solidFill>
              </a:rPr>
              <a:t>Workspace</a:t>
            </a:r>
            <a:endParaRPr lang="it-IT" altLang="it-IT" dirty="0">
              <a:solidFill>
                <a:srgbClr val="C00000"/>
              </a:solidFill>
            </a:endParaRPr>
          </a:p>
        </p:txBody>
      </p:sp>
      <p:sp>
        <p:nvSpPr>
          <p:cNvPr id="9" name="Segnaposto numero diapositiva 4">
            <a:extLst>
              <a:ext uri="{FF2B5EF4-FFF2-40B4-BE49-F238E27FC236}">
                <a16:creationId xmlns:a16="http://schemas.microsoft.com/office/drawing/2014/main" id="{43529721-AF16-448D-9B7A-D70C2ADC20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6497093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800" y="1149501"/>
            <a:ext cx="2926590" cy="1961999"/>
          </a:xfrm>
          <a:prstGeom prst="rect">
            <a:avLst/>
          </a:prstGeom>
        </p:spPr>
      </p:pic>
      <p:sp>
        <p:nvSpPr>
          <p:cNvPr id="6" name="Rettangolo arrotondato 5"/>
          <p:cNvSpPr/>
          <p:nvPr/>
        </p:nvSpPr>
        <p:spPr>
          <a:xfrm>
            <a:off x="5816599" y="3873499"/>
            <a:ext cx="3989881" cy="2229153"/>
          </a:xfrm>
          <a:prstGeom prst="roundRect">
            <a:avLst/>
          </a:prstGeom>
          <a:solidFill>
            <a:srgbClr val="FFFFCC"/>
          </a:solidFill>
          <a:ln>
            <a:solidFill>
              <a:srgbClr val="C00000"/>
            </a:solidFill>
          </a:ln>
          <a:effectLst>
            <a:softEdge rad="1905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 smtClean="0">
              <a:solidFill>
                <a:srgbClr val="C00000"/>
              </a:solidFill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-203581" y="3682024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TRAMO-SEATS </a:t>
            </a:r>
            <a:r>
              <a:rPr lang="it-IT" dirty="0" err="1" smtClean="0"/>
              <a:t>specifications</a:t>
            </a:r>
            <a:endParaRPr lang="it-IT" dirty="0"/>
          </a:p>
        </p:txBody>
      </p:sp>
      <p:sp>
        <p:nvSpPr>
          <p:cNvPr id="13" name="Rettangolo arrotondato 12"/>
          <p:cNvSpPr/>
          <p:nvPr/>
        </p:nvSpPr>
        <p:spPr>
          <a:xfrm>
            <a:off x="1628518" y="1689254"/>
            <a:ext cx="2137610" cy="900708"/>
          </a:xfrm>
          <a:prstGeom prst="roundRect">
            <a:avLst/>
          </a:prstGeom>
          <a:solidFill>
            <a:srgbClr val="99CCFF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JD_JSON_to_mat</a:t>
            </a:r>
            <a:r>
              <a:rPr lang="it-IT" smtClean="0">
                <a:solidFill>
                  <a:schemeClr val="tx1"/>
                </a:solidFill>
              </a:rPr>
              <a:t>._</a:t>
            </a:r>
            <a:endParaRPr lang="it-IT" dirty="0" smtClean="0">
              <a:solidFill>
                <a:schemeClr val="tx1"/>
              </a:solidFill>
            </a:endParaRPr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w</a:t>
            </a:r>
            <a:r>
              <a:rPr lang="it-IT" dirty="0" err="1" smtClean="0">
                <a:solidFill>
                  <a:schemeClr val="tx1"/>
                </a:solidFill>
              </a:rPr>
              <a:t>orkspace</a:t>
            </a:r>
            <a:r>
              <a:rPr lang="it-IT" dirty="0" smtClean="0">
                <a:solidFill>
                  <a:schemeClr val="tx1"/>
                </a:solidFill>
              </a:rPr>
              <a:t>(…)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6" name="Rettangolo arrotondato 15"/>
          <p:cNvSpPr/>
          <p:nvPr/>
        </p:nvSpPr>
        <p:spPr>
          <a:xfrm>
            <a:off x="7966245" y="3929884"/>
            <a:ext cx="1677352" cy="1027793"/>
          </a:xfrm>
          <a:prstGeom prst="roundRect">
            <a:avLst/>
          </a:prstGeom>
          <a:solidFill>
            <a:srgbClr val="99CCFF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JD_JSON_to</a:t>
            </a:r>
            <a:r>
              <a:rPr lang="it-IT" dirty="0" smtClean="0">
                <a:solidFill>
                  <a:schemeClr val="tx1"/>
                </a:solidFill>
              </a:rPr>
              <a:t>_</a:t>
            </a:r>
          </a:p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materialized</a:t>
            </a:r>
            <a:r>
              <a:rPr lang="it-IT" dirty="0" smtClean="0">
                <a:solidFill>
                  <a:schemeClr val="tx1"/>
                </a:solidFill>
              </a:rPr>
              <a:t>_</a:t>
            </a:r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w</a:t>
            </a:r>
            <a:r>
              <a:rPr lang="it-IT" dirty="0" err="1" smtClean="0">
                <a:solidFill>
                  <a:schemeClr val="tx1"/>
                </a:solidFill>
              </a:rPr>
              <a:t>orkspace</a:t>
            </a:r>
            <a:r>
              <a:rPr lang="it-IT" dirty="0" smtClean="0">
                <a:solidFill>
                  <a:schemeClr val="tx1"/>
                </a:solidFill>
              </a:rPr>
              <a:t>(…)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7" name="Rettangolo arrotondato 16"/>
          <p:cNvSpPr/>
          <p:nvPr/>
        </p:nvSpPr>
        <p:spPr>
          <a:xfrm>
            <a:off x="7966245" y="5031462"/>
            <a:ext cx="1677352" cy="1006405"/>
          </a:xfrm>
          <a:prstGeom prst="roundRect">
            <a:avLst/>
          </a:prstGeom>
          <a:solidFill>
            <a:srgbClr val="99CCFF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JD_JSON_to</a:t>
            </a:r>
            <a:r>
              <a:rPr lang="it-IT" dirty="0" smtClean="0">
                <a:solidFill>
                  <a:schemeClr val="tx1"/>
                </a:solidFill>
              </a:rPr>
              <a:t>_</a:t>
            </a:r>
          </a:p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virtual</a:t>
            </a:r>
            <a:r>
              <a:rPr lang="it-IT" dirty="0" smtClean="0">
                <a:solidFill>
                  <a:schemeClr val="tx1"/>
                </a:solidFill>
              </a:rPr>
              <a:t>_</a:t>
            </a:r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w</a:t>
            </a:r>
            <a:r>
              <a:rPr lang="it-IT" dirty="0" err="1" smtClean="0">
                <a:solidFill>
                  <a:schemeClr val="tx1"/>
                </a:solidFill>
              </a:rPr>
              <a:t>orkspace</a:t>
            </a:r>
            <a:r>
              <a:rPr lang="it-IT" dirty="0" smtClean="0">
                <a:solidFill>
                  <a:schemeClr val="tx1"/>
                </a:solidFill>
              </a:rPr>
              <a:t>(…)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0" name="Rettangolo arrotondato 19"/>
          <p:cNvSpPr/>
          <p:nvPr/>
        </p:nvSpPr>
        <p:spPr>
          <a:xfrm>
            <a:off x="1600691" y="4338698"/>
            <a:ext cx="2193264" cy="734021"/>
          </a:xfrm>
          <a:prstGeom prst="roundRect">
            <a:avLst/>
          </a:prstGeom>
          <a:solidFill>
            <a:srgbClr val="99CCFF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JD_JSON_from</a:t>
            </a:r>
            <a:r>
              <a:rPr lang="it-IT" dirty="0" smtClean="0">
                <a:solidFill>
                  <a:schemeClr val="tx1"/>
                </a:solidFill>
              </a:rPr>
              <a:t>_</a:t>
            </a:r>
          </a:p>
          <a:p>
            <a:pPr algn="ctr"/>
            <a:r>
              <a:rPr lang="it-IT" dirty="0" smtClean="0">
                <a:solidFill>
                  <a:schemeClr val="tx1"/>
                </a:solidFill>
              </a:rPr>
              <a:t>TRAMO_SEATS(…)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3" name="CasellaDiTesto 22"/>
          <p:cNvSpPr txBox="1"/>
          <p:nvPr/>
        </p:nvSpPr>
        <p:spPr>
          <a:xfrm>
            <a:off x="3621991" y="3644639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JD_JSON</a:t>
            </a:r>
          </a:p>
          <a:p>
            <a:pPr algn="ctr"/>
            <a:r>
              <a:rPr lang="it-IT" dirty="0" err="1" smtClean="0"/>
              <a:t>specifications</a:t>
            </a:r>
            <a:endParaRPr lang="it-IT" dirty="0"/>
          </a:p>
        </p:txBody>
      </p:sp>
      <p:cxnSp>
        <p:nvCxnSpPr>
          <p:cNvPr id="18" name="Connettore 4 17"/>
          <p:cNvCxnSpPr/>
          <p:nvPr/>
        </p:nvCxnSpPr>
        <p:spPr>
          <a:xfrm flipH="1" flipV="1">
            <a:off x="6949253" y="2130500"/>
            <a:ext cx="2866401" cy="2077879"/>
          </a:xfrm>
          <a:prstGeom prst="bentConnector5">
            <a:avLst>
              <a:gd name="adj1" fmla="val -15064"/>
              <a:gd name="adj2" fmla="val 42646"/>
              <a:gd name="adj3" fmla="val 151838"/>
            </a:avLst>
          </a:prstGeom>
          <a:ln w="34925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/>
          <p:cNvCxnSpPr>
            <a:stCxn id="11" idx="3"/>
            <a:endCxn id="20" idx="1"/>
          </p:cNvCxnSpPr>
          <p:nvPr/>
        </p:nvCxnSpPr>
        <p:spPr>
          <a:xfrm flipV="1">
            <a:off x="847344" y="4705709"/>
            <a:ext cx="753347" cy="3556"/>
          </a:xfrm>
          <a:prstGeom prst="straightConnector1">
            <a:avLst/>
          </a:prstGeom>
          <a:ln w="3492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/>
          <p:cNvCxnSpPr/>
          <p:nvPr/>
        </p:nvCxnSpPr>
        <p:spPr>
          <a:xfrm>
            <a:off x="3814501" y="4702172"/>
            <a:ext cx="2002099" cy="1259"/>
          </a:xfrm>
          <a:prstGeom prst="straightConnector1">
            <a:avLst/>
          </a:prstGeom>
          <a:ln w="34925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ngolo ripiegato 21"/>
          <p:cNvSpPr/>
          <p:nvPr/>
        </p:nvSpPr>
        <p:spPr>
          <a:xfrm>
            <a:off x="4406873" y="4340965"/>
            <a:ext cx="546100" cy="736600"/>
          </a:xfrm>
          <a:prstGeom prst="foldedCorner">
            <a:avLst>
              <a:gd name="adj" fmla="val 3527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Angolo ripiegato 10"/>
          <p:cNvSpPr/>
          <p:nvPr/>
        </p:nvSpPr>
        <p:spPr>
          <a:xfrm>
            <a:off x="301244" y="4340965"/>
            <a:ext cx="546100" cy="736600"/>
          </a:xfrm>
          <a:prstGeom prst="foldedCorner">
            <a:avLst>
              <a:gd name="adj" fmla="val 3527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052" name="Picture 4" descr="https://upload.wikimedia.org/wikipedia/commons/thumb/1/1b/R_logo.svg/121px-R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6022" y="4750893"/>
            <a:ext cx="846832" cy="657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CasellaDiTesto 77"/>
          <p:cNvSpPr txBox="1"/>
          <p:nvPr/>
        </p:nvSpPr>
        <p:spPr>
          <a:xfrm>
            <a:off x="4352907" y="1361527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workspace</a:t>
            </a:r>
            <a:endParaRPr lang="it-IT" dirty="0"/>
          </a:p>
        </p:txBody>
      </p:sp>
      <p:sp>
        <p:nvSpPr>
          <p:cNvPr id="87" name="CasellaDiTesto 86"/>
          <p:cNvSpPr txBox="1"/>
          <p:nvPr/>
        </p:nvSpPr>
        <p:spPr>
          <a:xfrm>
            <a:off x="10079531" y="4137468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RJDemetra</a:t>
            </a:r>
            <a:r>
              <a:rPr lang="it-IT" dirty="0" smtClean="0"/>
              <a:t>/R output</a:t>
            </a:r>
            <a:endParaRPr lang="it-IT" dirty="0"/>
          </a:p>
        </p:txBody>
      </p:sp>
      <p:sp>
        <p:nvSpPr>
          <p:cNvPr id="88" name="CasellaDiTesto 87"/>
          <p:cNvSpPr txBox="1"/>
          <p:nvPr/>
        </p:nvSpPr>
        <p:spPr>
          <a:xfrm>
            <a:off x="10263795" y="1114925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JD+</a:t>
            </a:r>
          </a:p>
          <a:p>
            <a:pPr algn="ctr"/>
            <a:r>
              <a:rPr lang="it-IT" dirty="0" smtClean="0"/>
              <a:t>output</a:t>
            </a:r>
            <a:endParaRPr lang="it-IT" dirty="0"/>
          </a:p>
        </p:txBody>
      </p:sp>
      <p:cxnSp>
        <p:nvCxnSpPr>
          <p:cNvPr id="19490" name="Connettore 4 19489"/>
          <p:cNvCxnSpPr/>
          <p:nvPr/>
        </p:nvCxnSpPr>
        <p:spPr>
          <a:xfrm rot="10800000" flipV="1">
            <a:off x="760904" y="2126526"/>
            <a:ext cx="10030160" cy="4197984"/>
          </a:xfrm>
          <a:prstGeom prst="bentConnector3">
            <a:avLst>
              <a:gd name="adj1" fmla="val -11410"/>
            </a:avLst>
          </a:prstGeom>
          <a:ln w="34925">
            <a:solidFill>
              <a:srgbClr val="00B0F0"/>
            </a:solidFill>
            <a:headEnd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9485" name="Immagine 1948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3532" y="1750957"/>
            <a:ext cx="1428727" cy="7291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Freccia a destra 18"/>
          <p:cNvSpPr/>
          <p:nvPr/>
        </p:nvSpPr>
        <p:spPr>
          <a:xfrm>
            <a:off x="9838562" y="1939469"/>
            <a:ext cx="739569" cy="374113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0" name="Rettangolo arrotondato 109"/>
          <p:cNvSpPr/>
          <p:nvPr/>
        </p:nvSpPr>
        <p:spPr>
          <a:xfrm>
            <a:off x="1600691" y="5327941"/>
            <a:ext cx="2193264" cy="734021"/>
          </a:xfrm>
          <a:prstGeom prst="roundRect">
            <a:avLst/>
          </a:prstGeom>
          <a:solidFill>
            <a:srgbClr val="99CCFF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JD_JSON_from</a:t>
            </a:r>
            <a:r>
              <a:rPr lang="it-IT" dirty="0" smtClean="0">
                <a:solidFill>
                  <a:schemeClr val="tx1"/>
                </a:solidFill>
              </a:rPr>
              <a:t>_</a:t>
            </a:r>
          </a:p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workspace</a:t>
            </a:r>
            <a:r>
              <a:rPr lang="it-IT" dirty="0" smtClean="0">
                <a:solidFill>
                  <a:schemeClr val="tx1"/>
                </a:solidFill>
              </a:rPr>
              <a:t>(…)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115" name="Connettore 4 114"/>
          <p:cNvCxnSpPr/>
          <p:nvPr/>
        </p:nvCxnSpPr>
        <p:spPr>
          <a:xfrm flipV="1">
            <a:off x="760904" y="5732506"/>
            <a:ext cx="826009" cy="592004"/>
          </a:xfrm>
          <a:prstGeom prst="bentConnector3">
            <a:avLst>
              <a:gd name="adj1" fmla="val -26876"/>
            </a:avLst>
          </a:prstGeom>
          <a:ln w="34925">
            <a:solidFill>
              <a:srgbClr val="00B0F0"/>
            </a:solidFill>
            <a:headEnd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1" name="Immagine 1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371" y="5515922"/>
            <a:ext cx="915979" cy="559190"/>
          </a:xfrm>
          <a:prstGeom prst="rect">
            <a:avLst/>
          </a:prstGeom>
        </p:spPr>
      </p:pic>
      <p:sp>
        <p:nvSpPr>
          <p:cNvPr id="122" name="CasellaDiTesto 121"/>
          <p:cNvSpPr txBox="1"/>
          <p:nvPr/>
        </p:nvSpPr>
        <p:spPr>
          <a:xfrm>
            <a:off x="-454134" y="5167633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workspace</a:t>
            </a:r>
            <a:endParaRPr lang="it-IT" dirty="0"/>
          </a:p>
        </p:txBody>
      </p:sp>
      <p:cxnSp>
        <p:nvCxnSpPr>
          <p:cNvPr id="134" name="Connettore 4 133"/>
          <p:cNvCxnSpPr>
            <a:stCxn id="110" idx="3"/>
            <a:endCxn id="22" idx="2"/>
          </p:cNvCxnSpPr>
          <p:nvPr/>
        </p:nvCxnSpPr>
        <p:spPr>
          <a:xfrm flipV="1">
            <a:off x="3793955" y="5077565"/>
            <a:ext cx="885968" cy="617387"/>
          </a:xfrm>
          <a:prstGeom prst="bentConnector2">
            <a:avLst/>
          </a:prstGeom>
          <a:ln w="34925">
            <a:solidFill>
              <a:srgbClr val="00B0F0"/>
            </a:solidFill>
            <a:headEnd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1" name="Connettore 4 140"/>
          <p:cNvCxnSpPr>
            <a:stCxn id="23" idx="0"/>
            <a:endCxn id="13" idx="1"/>
          </p:cNvCxnSpPr>
          <p:nvPr/>
        </p:nvCxnSpPr>
        <p:spPr>
          <a:xfrm rot="16200000" flipV="1">
            <a:off x="2387090" y="1381037"/>
            <a:ext cx="1505031" cy="3022173"/>
          </a:xfrm>
          <a:prstGeom prst="bentConnector4">
            <a:avLst>
              <a:gd name="adj1" fmla="val 35038"/>
              <a:gd name="adj2" fmla="val 136559"/>
            </a:avLst>
          </a:prstGeom>
          <a:ln w="34925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2 83"/>
          <p:cNvCxnSpPr>
            <a:stCxn id="13" idx="3"/>
            <a:endCxn id="2" idx="1"/>
          </p:cNvCxnSpPr>
          <p:nvPr/>
        </p:nvCxnSpPr>
        <p:spPr>
          <a:xfrm flipV="1">
            <a:off x="3766128" y="2130501"/>
            <a:ext cx="3142672" cy="910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71" name="Immagine 1947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3705" y="1788296"/>
            <a:ext cx="853502" cy="559190"/>
          </a:xfrm>
          <a:prstGeom prst="rect">
            <a:avLst/>
          </a:prstGeom>
        </p:spPr>
      </p:pic>
      <p:sp>
        <p:nvSpPr>
          <p:cNvPr id="162" name="Freccia a destra 161"/>
          <p:cNvSpPr/>
          <p:nvPr/>
        </p:nvSpPr>
        <p:spPr>
          <a:xfrm>
            <a:off x="9838562" y="4865077"/>
            <a:ext cx="739569" cy="374113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7" name="CasellaDiTesto 166"/>
          <p:cNvSpPr txBox="1"/>
          <p:nvPr/>
        </p:nvSpPr>
        <p:spPr>
          <a:xfrm>
            <a:off x="5651502" y="4398192"/>
            <a:ext cx="2601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>
                <a:solidFill>
                  <a:srgbClr val="C00000"/>
                </a:solidFill>
              </a:rPr>
              <a:t>RJDemetra_</a:t>
            </a:r>
          </a:p>
          <a:p>
            <a:pPr algn="ctr"/>
            <a:r>
              <a:rPr lang="it-IT" sz="2800" b="1" dirty="0" smtClean="0">
                <a:solidFill>
                  <a:srgbClr val="C00000"/>
                </a:solidFill>
              </a:rPr>
              <a:t>_processor</a:t>
            </a:r>
            <a:endParaRPr lang="it-IT" sz="2800" b="1" dirty="0">
              <a:solidFill>
                <a:srgbClr val="C00000"/>
              </a:solidFill>
            </a:endParaRPr>
          </a:p>
        </p:txBody>
      </p:sp>
      <p:cxnSp>
        <p:nvCxnSpPr>
          <p:cNvPr id="38" name="Connettore 2 37"/>
          <p:cNvCxnSpPr/>
          <p:nvPr/>
        </p:nvCxnSpPr>
        <p:spPr>
          <a:xfrm flipH="1" flipV="1">
            <a:off x="5463631" y="2282902"/>
            <a:ext cx="1752" cy="767514"/>
          </a:xfrm>
          <a:prstGeom prst="straightConnector1">
            <a:avLst/>
          </a:prstGeom>
          <a:ln w="34925">
            <a:solidFill>
              <a:srgbClr val="00B0F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itolo 4"/>
          <p:cNvSpPr>
            <a:spLocks noGrp="1"/>
          </p:cNvSpPr>
          <p:nvPr>
            <p:ph type="title"/>
          </p:nvPr>
        </p:nvSpPr>
        <p:spPr>
          <a:xfrm>
            <a:off x="468313" y="493779"/>
            <a:ext cx="11269662" cy="393634"/>
          </a:xfrm>
        </p:spPr>
        <p:txBody>
          <a:bodyPr/>
          <a:lstStyle/>
          <a:p>
            <a:pPr algn="ctr"/>
            <a:r>
              <a:rPr lang="it-IT" altLang="it-IT" sz="3600" dirty="0" err="1" smtClean="0">
                <a:solidFill>
                  <a:srgbClr val="C00000"/>
                </a:solidFill>
              </a:rPr>
              <a:t>Example</a:t>
            </a:r>
            <a:r>
              <a:rPr lang="it-IT" altLang="it-IT" sz="3600" dirty="0" smtClean="0">
                <a:solidFill>
                  <a:srgbClr val="C00000"/>
                </a:solidFill>
              </a:rPr>
              <a:t> of use: </a:t>
            </a:r>
            <a:r>
              <a:rPr lang="it-IT" altLang="it-IT" sz="3600" dirty="0" err="1">
                <a:solidFill>
                  <a:srgbClr val="C00000"/>
                </a:solidFill>
              </a:rPr>
              <a:t>o</a:t>
            </a:r>
            <a:r>
              <a:rPr lang="it-IT" altLang="it-IT" sz="3600" dirty="0" err="1" smtClean="0">
                <a:solidFill>
                  <a:srgbClr val="C00000"/>
                </a:solidFill>
              </a:rPr>
              <a:t>rchestrator.R</a:t>
            </a:r>
            <a:endParaRPr lang="it-IT" altLang="it-IT" sz="3600" dirty="0">
              <a:solidFill>
                <a:srgbClr val="C00000"/>
              </a:solidFill>
            </a:endParaRPr>
          </a:p>
        </p:txBody>
      </p:sp>
      <p:sp>
        <p:nvSpPr>
          <p:cNvPr id="9" name="Segnaposto numero diapositiva 4">
            <a:extLst>
              <a:ext uri="{FF2B5EF4-FFF2-40B4-BE49-F238E27FC236}">
                <a16:creationId xmlns:a16="http://schemas.microsoft.com/office/drawing/2014/main" id="{43529721-AF16-448D-9B7A-D70C2ADC20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Rettangolo 5"/>
          <p:cNvSpPr/>
          <p:nvPr/>
        </p:nvSpPr>
        <p:spPr>
          <a:xfrm>
            <a:off x="7143" y="1158632"/>
            <a:ext cx="1239041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input_workspace_directory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it-IT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it-IT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C:\\Workspace-dir\\</a:t>
            </a:r>
            <a:r>
              <a:rPr lang="it-IT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WS-FAT.xml</a:t>
            </a:r>
            <a:r>
              <a:rPr lang="it-IT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it-IT" dirty="0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t-IT" dirty="0" err="1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Built</a:t>
            </a:r>
            <a:r>
              <a:rPr lang="it-IT" dirty="0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with </a:t>
            </a:r>
            <a:r>
              <a:rPr lang="it-IT" dirty="0" err="1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sa_ext</a:t>
            </a:r>
            <a:r>
              <a:rPr lang="it-IT" dirty="0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plugin</a:t>
            </a:r>
            <a:endParaRPr lang="it-IT" dirty="0" smtClean="0">
              <a:solidFill>
                <a:srgbClr val="00CC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input_data_file_name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&lt;- </a:t>
            </a:r>
            <a:r>
              <a:rPr lang="it-IT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</a:t>
            </a:r>
            <a:r>
              <a:rPr lang="it-IT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:\\</a:t>
            </a:r>
            <a:r>
              <a:rPr lang="it-IT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SITIC-FAT</a:t>
            </a:r>
            <a:r>
              <a:rPr lang="it-IT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\\raw_data.csv"</a:t>
            </a:r>
          </a:p>
          <a:p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regr_directory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&lt;- </a:t>
            </a:r>
            <a:r>
              <a:rPr lang="it-IT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</a:t>
            </a:r>
            <a:r>
              <a:rPr lang="it-IT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:\\</a:t>
            </a:r>
            <a:r>
              <a:rPr lang="it-IT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SITIC-FAT</a:t>
            </a:r>
            <a:r>
              <a:rPr lang="it-IT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\\TS_regr" </a:t>
            </a:r>
            <a:r>
              <a:rPr lang="it-IT" dirty="0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#Folder with </a:t>
            </a:r>
            <a:r>
              <a:rPr lang="it-IT" dirty="0" err="1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external</a:t>
            </a:r>
            <a:r>
              <a:rPr lang="it-IT" dirty="0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regressors</a:t>
            </a:r>
            <a:endParaRPr lang="it-IT" dirty="0" smtClean="0">
              <a:solidFill>
                <a:srgbClr val="00CC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spec_file_name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&lt;- </a:t>
            </a:r>
            <a:r>
              <a:rPr lang="it-IT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</a:t>
            </a:r>
            <a:r>
              <a:rPr lang="it-IT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:\\JD_JSON_specifications.txt"</a:t>
            </a:r>
          </a:p>
          <a:p>
            <a:endParaRPr lang="it-I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iff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TRUE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it-IT" dirty="0" err="1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Reduced</a:t>
            </a:r>
            <a:r>
              <a:rPr lang="it-IT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JSON </a:t>
            </a:r>
            <a:r>
              <a:rPr lang="it-IT" dirty="0" err="1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</a:t>
            </a:r>
            <a:r>
              <a:rPr lang="it-IT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=TRUE, Full </a:t>
            </a:r>
            <a:r>
              <a:rPr lang="it-IT" dirty="0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JD_JSON </a:t>
            </a:r>
            <a:r>
              <a:rPr lang="it-IT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 </a:t>
            </a:r>
            <a:r>
              <a:rPr lang="it-IT" dirty="0" err="1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otherwise</a:t>
            </a:r>
            <a:endParaRPr lang="it-IT" dirty="0" smtClean="0">
              <a:solidFill>
                <a:srgbClr val="00CC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################################# </a:t>
            </a:r>
            <a:r>
              <a:rPr lang="it-IT" dirty="0" err="1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Operational</a:t>
            </a:r>
            <a:r>
              <a:rPr lang="it-IT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flow </a:t>
            </a:r>
            <a:r>
              <a:rPr lang="it-IT" dirty="0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###################################</a:t>
            </a:r>
          </a:p>
          <a:p>
            <a:endParaRPr lang="it-I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input_data_provider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&lt;-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Provider_csv_istat_format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input_data_file_name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ext_reg_input_provider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Provider_ext_reg_tsplus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regr_directory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it-I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JD_JSON_from_materialized_workspace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input_workspace_directory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ext_reg_input_provider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it-I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		   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JSON_file_name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spec_file_name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diff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it-IT" dirty="0" smtClean="0">
              <a:solidFill>
                <a:srgbClr val="00CC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models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JD_JSON_file_processor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input_data_provider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ext_reg_input_provider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spec_file_name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it-IT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output_workspace_container</a:t>
            </a:r>
            <a:r>
              <a:rPr lang="it-IT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it-IT" dirty="0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#RJDemetra </a:t>
            </a:r>
            <a:r>
              <a:rPr lang="it-IT" dirty="0" err="1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models</a:t>
            </a:r>
            <a:endParaRPr lang="it-IT" dirty="0" smtClean="0">
              <a:solidFill>
                <a:srgbClr val="00CC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from_reduced_to_full_JD_JSON_file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spec_file_name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"JD_JSON_specifications_full.txt"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408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itolo 4"/>
          <p:cNvSpPr>
            <a:spLocks noGrp="1"/>
          </p:cNvSpPr>
          <p:nvPr>
            <p:ph type="title"/>
          </p:nvPr>
        </p:nvSpPr>
        <p:spPr>
          <a:xfrm>
            <a:off x="468313" y="482109"/>
            <a:ext cx="11269662" cy="405304"/>
          </a:xfrm>
        </p:spPr>
        <p:txBody>
          <a:bodyPr/>
          <a:lstStyle/>
          <a:p>
            <a:pPr algn="ctr"/>
            <a:r>
              <a:rPr lang="en-GB" altLang="it-IT" sz="4000" dirty="0" smtClean="0">
                <a:solidFill>
                  <a:srgbClr val="C00000"/>
                </a:solidFill>
              </a:rPr>
              <a:t>Future developments</a:t>
            </a:r>
            <a:endParaRPr lang="en-GB" altLang="it-IT" sz="4000" dirty="0">
              <a:solidFill>
                <a:srgbClr val="C00000"/>
              </a:solidFill>
            </a:endParaRPr>
          </a:p>
        </p:txBody>
      </p:sp>
      <p:sp>
        <p:nvSpPr>
          <p:cNvPr id="9" name="Segnaposto numero diapositiva 4">
            <a:extLst>
              <a:ext uri="{FF2B5EF4-FFF2-40B4-BE49-F238E27FC236}">
                <a16:creationId xmlns:a16="http://schemas.microsoft.com/office/drawing/2014/main" id="{43529721-AF16-448D-9B7A-D70C2ADC20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6392815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" name="Rettangolo 5"/>
          <p:cNvSpPr/>
          <p:nvPr/>
        </p:nvSpPr>
        <p:spPr>
          <a:xfrm>
            <a:off x="323468" y="915240"/>
            <a:ext cx="1141450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X13 integration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 err="1" smtClean="0"/>
              <a:t>Developing</a:t>
            </a:r>
            <a:r>
              <a:rPr lang="it-IT" sz="2400" dirty="0" smtClean="0"/>
              <a:t> </a:t>
            </a:r>
            <a:r>
              <a:rPr lang="it-IT" sz="2400" dirty="0"/>
              <a:t>some </a:t>
            </a:r>
            <a:r>
              <a:rPr lang="it-IT" sz="2400" dirty="0" smtClean="0"/>
              <a:t>default input providers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Creating a rjd3-based version instead of </a:t>
            </a:r>
            <a:r>
              <a:rPr lang="en-US" sz="2400" dirty="0" err="1" smtClean="0"/>
              <a:t>RJDemetra</a:t>
            </a:r>
            <a:endParaRPr lang="it-IT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Production of output formatting </a:t>
            </a:r>
            <a:r>
              <a:rPr lang="en-US" sz="2400" dirty="0" smtClean="0"/>
              <a:t>components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Enhancing code performance by using </a:t>
            </a:r>
            <a:r>
              <a:rPr lang="en-US" sz="2400" dirty="0" err="1"/>
              <a:t>RJDemetra</a:t>
            </a:r>
            <a:r>
              <a:rPr lang="en-US" sz="2400" dirty="0"/>
              <a:t> functions that operate </a:t>
            </a:r>
            <a:r>
              <a:rPr lang="en-US" sz="2400" dirty="0" smtClean="0"/>
              <a:t>directly on </a:t>
            </a:r>
            <a:r>
              <a:rPr lang="en-US" sz="2400" dirty="0"/>
              <a:t>Java objects rather than </a:t>
            </a:r>
            <a:r>
              <a:rPr lang="en-US" sz="2400" dirty="0" smtClean="0"/>
              <a:t>R ones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Add other custom fields to JD_JSON </a:t>
            </a:r>
            <a:r>
              <a:rPr lang="en-US" sz="2400" dirty="0">
                <a:sym typeface="Wingdings" panose="05000000000000000000" pitchFamily="2" charset="2"/>
              </a:rPr>
              <a:t> ("</a:t>
            </a:r>
            <a:r>
              <a:rPr lang="en-US" sz="2400" dirty="0" err="1">
                <a:sym typeface="Wingdings" panose="05000000000000000000" pitchFamily="2" charset="2"/>
              </a:rPr>
              <a:t>Keep_ARIMA_coefficients_fixed</a:t>
            </a:r>
            <a:r>
              <a:rPr lang="en-US" sz="2400" dirty="0">
                <a:sym typeface="Wingdings" panose="05000000000000000000" pitchFamily="2" charset="2"/>
              </a:rPr>
              <a:t>", </a:t>
            </a:r>
            <a:r>
              <a:rPr lang="en-US" sz="2400" dirty="0" smtClean="0">
                <a:sym typeface="Wingdings" panose="05000000000000000000" pitchFamily="2" charset="2"/>
              </a:rPr>
              <a:t>…) and relative functionalities in the processor</a:t>
            </a:r>
            <a:endParaRPr lang="en-US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Addition of detailed error messages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Additional testing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13269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itolo 4"/>
          <p:cNvSpPr>
            <a:spLocks noGrp="1"/>
          </p:cNvSpPr>
          <p:nvPr>
            <p:ph type="title"/>
          </p:nvPr>
        </p:nvSpPr>
        <p:spPr>
          <a:xfrm>
            <a:off x="468313" y="482109"/>
            <a:ext cx="11269662" cy="405304"/>
          </a:xfrm>
        </p:spPr>
        <p:txBody>
          <a:bodyPr/>
          <a:lstStyle/>
          <a:p>
            <a:pPr algn="ctr"/>
            <a:r>
              <a:rPr lang="en-GB" altLang="it-IT" sz="4000" dirty="0" smtClean="0">
                <a:solidFill>
                  <a:srgbClr val="C00000"/>
                </a:solidFill>
              </a:rPr>
              <a:t>Source code</a:t>
            </a:r>
            <a:endParaRPr lang="en-GB" altLang="it-IT" sz="4000" dirty="0">
              <a:solidFill>
                <a:srgbClr val="C00000"/>
              </a:solidFill>
            </a:endParaRPr>
          </a:p>
        </p:txBody>
      </p:sp>
      <p:sp>
        <p:nvSpPr>
          <p:cNvPr id="9" name="Segnaposto numero diapositiva 4">
            <a:extLst>
              <a:ext uri="{FF2B5EF4-FFF2-40B4-BE49-F238E27FC236}">
                <a16:creationId xmlns:a16="http://schemas.microsoft.com/office/drawing/2014/main" id="{43529721-AF16-448D-9B7A-D70C2ADC20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6392815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6" name="Rettangolo 5"/>
          <p:cNvSpPr/>
          <p:nvPr/>
        </p:nvSpPr>
        <p:spPr>
          <a:xfrm>
            <a:off x="323468" y="1085578"/>
            <a:ext cx="11414507" cy="4524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400" dirty="0" smtClean="0"/>
              <a:t>Source code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available</a:t>
            </a:r>
            <a:r>
              <a:rPr lang="it-IT" sz="2400" dirty="0" smtClean="0"/>
              <a:t> on </a:t>
            </a:r>
            <a:r>
              <a:rPr lang="it-IT" sz="2400" dirty="0" err="1" smtClean="0"/>
              <a:t>GitHub</a:t>
            </a:r>
            <a:r>
              <a:rPr lang="it-IT" sz="2400" dirty="0" smtClean="0"/>
              <a:t>:</a:t>
            </a:r>
          </a:p>
          <a:p>
            <a:pPr algn="ctr">
              <a:lnSpc>
                <a:spcPct val="150000"/>
              </a:lnSpc>
            </a:pPr>
            <a:r>
              <a:rPr lang="it-IT" sz="2400" b="1" dirty="0" smtClean="0">
                <a:solidFill>
                  <a:srgbClr val="C00000"/>
                </a:solidFill>
                <a:hlinkClick r:id="rId2"/>
              </a:rPr>
              <a:t>https</a:t>
            </a:r>
            <a:r>
              <a:rPr lang="it-IT" sz="2400" b="1" dirty="0">
                <a:solidFill>
                  <a:srgbClr val="C00000"/>
                </a:solidFill>
                <a:hlinkClick r:id="rId2"/>
              </a:rPr>
              <a:t>://</a:t>
            </a:r>
            <a:r>
              <a:rPr lang="it-IT" sz="2400" b="1" dirty="0" smtClean="0">
                <a:solidFill>
                  <a:srgbClr val="C00000"/>
                </a:solidFill>
                <a:hlinkClick r:id="rId2"/>
              </a:rPr>
              <a:t>github.com/AlessandroPiovani/RJDProcessor</a:t>
            </a:r>
            <a:endParaRPr lang="it-IT" sz="24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it-IT" sz="2400" dirty="0" smtClean="0"/>
          </a:p>
          <a:p>
            <a:pPr>
              <a:lnSpc>
                <a:spcPct val="150000"/>
              </a:lnSpc>
            </a:pPr>
            <a:r>
              <a:rPr lang="it-IT" sz="2400" dirty="0" smtClean="0"/>
              <a:t>For information </a:t>
            </a:r>
            <a:r>
              <a:rPr lang="it-IT" sz="2400" dirty="0" err="1" smtClean="0"/>
              <a:t>contact</a:t>
            </a:r>
            <a:r>
              <a:rPr lang="it-IT" sz="2400" dirty="0" smtClean="0"/>
              <a:t> me </a:t>
            </a:r>
            <a:r>
              <a:rPr lang="it-IT" sz="2400" dirty="0" err="1" smtClean="0"/>
              <a:t>at</a:t>
            </a:r>
            <a:r>
              <a:rPr lang="it-IT" sz="2400" dirty="0" smtClean="0"/>
              <a:t>:</a:t>
            </a:r>
          </a:p>
          <a:p>
            <a:pPr>
              <a:lnSpc>
                <a:spcPct val="150000"/>
              </a:lnSpc>
            </a:pPr>
            <a:endParaRPr lang="it-IT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 smtClean="0"/>
              <a:t>alessandro.piovani@istat.it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a</a:t>
            </a:r>
            <a:r>
              <a:rPr lang="it-IT" sz="2400" dirty="0" smtClean="0"/>
              <a:t>lessandro.piovani13@gmail.com</a:t>
            </a:r>
            <a:endParaRPr lang="it-IT" sz="2400" dirty="0"/>
          </a:p>
          <a:p>
            <a:pPr>
              <a:lnSpc>
                <a:spcPct val="150000"/>
              </a:lnSpc>
            </a:pPr>
            <a:endParaRPr lang="it-IT" sz="2400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148" y="2507502"/>
            <a:ext cx="6895746" cy="33993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</a:ln>
          <a:effectLst/>
        </p:spPr>
      </p:pic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3FD3FFEC-0C73-4534-BE1E-CC5FB5C1F1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RJDemetra</a:t>
            </a:r>
            <a:r>
              <a:rPr lang="en-US" dirty="0"/>
              <a:t> tools for statistical production | ALESSANDRO PIOVANI</a:t>
            </a:r>
          </a:p>
        </p:txBody>
      </p:sp>
    </p:spTree>
    <p:extLst>
      <p:ext uri="{BB962C8B-B14F-4D97-AF65-F5344CB8AC3E}">
        <p14:creationId xmlns:p14="http://schemas.microsoft.com/office/powerpoint/2010/main" val="178191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07821B-5649-449D-A1C2-3F67CA468A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 smtClean="0">
                <a:solidFill>
                  <a:srgbClr val="C00000"/>
                </a:solidFill>
              </a:rPr>
              <a:t>Thanks</a:t>
            </a:r>
            <a:r>
              <a:rPr lang="it-IT" dirty="0" smtClean="0">
                <a:solidFill>
                  <a:srgbClr val="C00000"/>
                </a:solidFill>
              </a:rPr>
              <a:t> for </a:t>
            </a:r>
            <a:r>
              <a:rPr lang="it-IT" dirty="0" err="1" smtClean="0">
                <a:solidFill>
                  <a:srgbClr val="C00000"/>
                </a:solidFill>
              </a:rPr>
              <a:t>your</a:t>
            </a:r>
            <a:r>
              <a:rPr lang="it-IT" dirty="0" smtClean="0">
                <a:solidFill>
                  <a:srgbClr val="C00000"/>
                </a:solidFill>
              </a:rPr>
              <a:t> </a:t>
            </a:r>
            <a:r>
              <a:rPr lang="it-IT" dirty="0" err="1" smtClean="0">
                <a:solidFill>
                  <a:srgbClr val="C00000"/>
                </a:solidFill>
              </a:rPr>
              <a:t>attention</a:t>
            </a:r>
            <a:r>
              <a:rPr lang="it-IT" dirty="0" smtClean="0">
                <a:solidFill>
                  <a:srgbClr val="C00000"/>
                </a:solidFill>
              </a:rPr>
              <a:t>!</a:t>
            </a:r>
            <a:endParaRPr lang="it-IT" dirty="0">
              <a:solidFill>
                <a:srgbClr val="C00000"/>
              </a:solidFill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2857493-CE83-4A58-B836-860B262B8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96093" y="3683529"/>
            <a:ext cx="5624623" cy="867206"/>
          </a:xfrm>
        </p:spPr>
        <p:txBody>
          <a:bodyPr/>
          <a:lstStyle/>
          <a:p>
            <a:r>
              <a:rPr lang="it-IT" sz="2400" dirty="0" smtClean="0"/>
              <a:t>ALESSANDRO PIOVANI</a:t>
            </a:r>
          </a:p>
          <a:p>
            <a:r>
              <a:rPr lang="it-IT" sz="2400" dirty="0" smtClean="0"/>
              <a:t>alessandro.piovani@istat.it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97541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463786" y="2538582"/>
            <a:ext cx="11283042" cy="1839433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</a:rPr>
              <a:t>Pt.1:</a:t>
            </a:r>
            <a:r>
              <a:rPr lang="en-US" sz="3600" b="1" dirty="0">
                <a:solidFill>
                  <a:srgbClr val="636462"/>
                </a:solidFill>
              </a:rPr>
              <a:t> </a:t>
            </a:r>
            <a:r>
              <a:rPr lang="en-US" sz="3600" b="1" dirty="0">
                <a:solidFill>
                  <a:srgbClr val="CC2A2A"/>
                </a:solidFill>
              </a:rPr>
              <a:t>Tool for specification </a:t>
            </a:r>
            <a:r>
              <a:rPr lang="en-US" sz="3600" b="1" dirty="0" smtClean="0">
                <a:solidFill>
                  <a:srgbClr val="CC2A2A"/>
                </a:solidFill>
              </a:rPr>
              <a:t>conversion</a:t>
            </a:r>
            <a:br>
              <a:rPr lang="en-US" sz="3600" b="1" dirty="0" smtClean="0">
                <a:solidFill>
                  <a:srgbClr val="CC2A2A"/>
                </a:solidFill>
              </a:rPr>
            </a:br>
            <a:r>
              <a:rPr lang="en-US" sz="3600" b="1" dirty="0" smtClean="0">
                <a:solidFill>
                  <a:srgbClr val="CC2A2A"/>
                </a:solidFill>
              </a:rPr>
              <a:t/>
            </a:r>
            <a:br>
              <a:rPr lang="en-US" sz="3600" b="1" dirty="0" smtClean="0">
                <a:solidFill>
                  <a:srgbClr val="CC2A2A"/>
                </a:solidFill>
              </a:rPr>
            </a:b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(TRAMO-SEATS to </a:t>
            </a:r>
            <a:r>
              <a:rPr lang="en-US" sz="2800" dirty="0" err="1" smtClean="0">
                <a:solidFill>
                  <a:schemeClr val="tx1"/>
                </a:solidFill>
              </a:rPr>
              <a:t>JDemetra</a:t>
            </a:r>
            <a:r>
              <a:rPr lang="en-US" sz="2800" dirty="0" smtClean="0">
                <a:solidFill>
                  <a:schemeClr val="tx1"/>
                </a:solidFill>
              </a:rPr>
              <a:t>+ and </a:t>
            </a:r>
            <a:r>
              <a:rPr lang="en-US" sz="2800" dirty="0" err="1" smtClean="0">
                <a:solidFill>
                  <a:schemeClr val="tx1"/>
                </a:solidFill>
              </a:rPr>
              <a:t>RJDemetra</a:t>
            </a:r>
            <a:r>
              <a:rPr lang="en-US" sz="2800" dirty="0" smtClean="0">
                <a:solidFill>
                  <a:schemeClr val="tx1"/>
                </a:solidFill>
              </a:rPr>
              <a:t>)</a:t>
            </a:r>
            <a:r>
              <a:rPr lang="en-US" sz="2800" dirty="0">
                <a:solidFill>
                  <a:srgbClr val="636462"/>
                </a:solidFill>
              </a:rPr>
              <a:t/>
            </a:r>
            <a:br>
              <a:rPr lang="en-US" sz="2800" dirty="0">
                <a:solidFill>
                  <a:srgbClr val="636462"/>
                </a:solidFill>
              </a:rPr>
            </a:br>
            <a:endParaRPr lang="it-IT" sz="2800" dirty="0">
              <a:solidFill>
                <a:srgbClr val="6364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79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C192045E-FB8C-4B8C-AEFC-06A390A8A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494562"/>
            <a:ext cx="11269308" cy="393634"/>
          </a:xfrm>
        </p:spPr>
        <p:txBody>
          <a:bodyPr/>
          <a:lstStyle/>
          <a:p>
            <a:r>
              <a:rPr lang="it-IT" sz="3600" dirty="0" err="1" smtClean="0">
                <a:solidFill>
                  <a:srgbClr val="C00000"/>
                </a:solidFill>
              </a:rPr>
              <a:t>Specifications</a:t>
            </a:r>
            <a:r>
              <a:rPr lang="it-IT" sz="3600" dirty="0" smtClean="0">
                <a:solidFill>
                  <a:srgbClr val="C00000"/>
                </a:solidFill>
              </a:rPr>
              <a:t> in </a:t>
            </a:r>
            <a:r>
              <a:rPr lang="it-IT" sz="3600" dirty="0" err="1" smtClean="0">
                <a:solidFill>
                  <a:srgbClr val="C00000"/>
                </a:solidFill>
              </a:rPr>
              <a:t>JDemetra</a:t>
            </a:r>
            <a:r>
              <a:rPr lang="it-IT" sz="3600" dirty="0" smtClean="0">
                <a:solidFill>
                  <a:srgbClr val="C00000"/>
                </a:solidFill>
              </a:rPr>
              <a:t>+ and RJDemetra</a:t>
            </a:r>
            <a:endParaRPr lang="it-IT" sz="3600" dirty="0">
              <a:solidFill>
                <a:srgbClr val="C00000"/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4AD171A-D6C0-40CA-B56A-13604AFE40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223DD80-9C7E-474F-A668-27B6983A56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RJDemetra</a:t>
            </a:r>
            <a:r>
              <a:rPr lang="en-US" dirty="0"/>
              <a:t> tools for statistical </a:t>
            </a:r>
            <a:r>
              <a:rPr lang="en-US" dirty="0" smtClean="0"/>
              <a:t>production | ALESSANDRO PIOVANI</a:t>
            </a:r>
            <a:endParaRPr lang="en-US" dirty="0"/>
          </a:p>
        </p:txBody>
      </p:sp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>
          <a:xfrm>
            <a:off x="-187380" y="2098634"/>
            <a:ext cx="11264002" cy="4481153"/>
          </a:xfrm>
        </p:spPr>
        <p:txBody>
          <a:bodyPr/>
          <a:lstStyle/>
          <a:p>
            <a:pPr lvl="1"/>
            <a:r>
              <a:rPr lang="en-GB" sz="2800" b="0" dirty="0" err="1" smtClean="0">
                <a:solidFill>
                  <a:schemeClr val="tx1"/>
                </a:solidFill>
              </a:rPr>
              <a:t>JDemetra</a:t>
            </a:r>
            <a:r>
              <a:rPr lang="en-GB" sz="2800" b="0" dirty="0" smtClean="0">
                <a:solidFill>
                  <a:schemeClr val="tx1"/>
                </a:solidFill>
              </a:rPr>
              <a:t>+ specifications can be retrieved from: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endParaRPr lang="it-IT" sz="2800" b="0" dirty="0" smtClean="0">
              <a:solidFill>
                <a:schemeClr val="tx1"/>
              </a:solidFill>
            </a:endParaRPr>
          </a:p>
          <a:p>
            <a:pPr marL="1701800" lvl="2" indent="-457200">
              <a:buFont typeface="Arial" panose="020B0604020202020204" pitchFamily="34" charset="0"/>
              <a:buChar char="•"/>
            </a:pPr>
            <a:r>
              <a:rPr lang="it-IT" sz="2800" b="0" dirty="0" smtClean="0">
                <a:solidFill>
                  <a:schemeClr val="tx1"/>
                </a:solidFill>
              </a:rPr>
              <a:t>the </a:t>
            </a:r>
            <a:r>
              <a:rPr lang="it-IT" sz="2800" b="0" dirty="0" err="1">
                <a:solidFill>
                  <a:srgbClr val="CC2A2A"/>
                </a:solidFill>
              </a:rPr>
              <a:t>workspace</a:t>
            </a:r>
            <a:r>
              <a:rPr lang="it-IT" sz="2800" b="0" dirty="0">
                <a:solidFill>
                  <a:schemeClr val="tx1"/>
                </a:solidFill>
              </a:rPr>
              <a:t> (XML </a:t>
            </a:r>
            <a:r>
              <a:rPr lang="it-IT" sz="2800" b="0" dirty="0" err="1">
                <a:solidFill>
                  <a:schemeClr val="tx1"/>
                </a:solidFill>
              </a:rPr>
              <a:t>files</a:t>
            </a:r>
            <a:r>
              <a:rPr lang="it-IT" sz="2800" b="0" dirty="0">
                <a:solidFill>
                  <a:schemeClr val="tx1"/>
                </a:solidFill>
              </a:rPr>
              <a:t> </a:t>
            </a:r>
            <a:r>
              <a:rPr lang="it-IT" sz="2800" b="0" dirty="0" err="1">
                <a:solidFill>
                  <a:schemeClr val="tx1"/>
                </a:solidFill>
              </a:rPr>
              <a:t>into</a:t>
            </a:r>
            <a:r>
              <a:rPr lang="it-IT" sz="2800" b="0" dirty="0">
                <a:solidFill>
                  <a:schemeClr val="tx1"/>
                </a:solidFill>
              </a:rPr>
              <a:t> </a:t>
            </a:r>
            <a:r>
              <a:rPr lang="it-IT" sz="2800" b="0" dirty="0" err="1">
                <a:solidFill>
                  <a:schemeClr val="tx1"/>
                </a:solidFill>
              </a:rPr>
              <a:t>nested</a:t>
            </a:r>
            <a:r>
              <a:rPr lang="it-IT" sz="2800" b="0" dirty="0">
                <a:solidFill>
                  <a:schemeClr val="tx1"/>
                </a:solidFill>
              </a:rPr>
              <a:t> folders) </a:t>
            </a:r>
            <a:r>
              <a:rPr lang="it-IT" sz="2800" b="0" dirty="0" smtClean="0">
                <a:solidFill>
                  <a:schemeClr val="tx1"/>
                </a:solidFill>
              </a:rPr>
              <a:t> </a:t>
            </a:r>
          </a:p>
          <a:p>
            <a:pPr marL="1701800" lvl="2" indent="-457200">
              <a:buFont typeface="Arial" panose="020B0604020202020204" pitchFamily="34" charset="0"/>
              <a:buChar char="•"/>
            </a:pPr>
            <a:r>
              <a:rPr lang="it-IT" sz="2800" b="0" dirty="0" smtClean="0">
                <a:solidFill>
                  <a:srgbClr val="CC2A2A"/>
                </a:solidFill>
              </a:rPr>
              <a:t>.</a:t>
            </a:r>
            <a:r>
              <a:rPr lang="it-IT" sz="2800" b="0" dirty="0" err="1">
                <a:solidFill>
                  <a:srgbClr val="CC2A2A"/>
                </a:solidFill>
              </a:rPr>
              <a:t>cfgx</a:t>
            </a:r>
            <a:r>
              <a:rPr lang="it-IT" sz="2800" b="0" dirty="0">
                <a:solidFill>
                  <a:srgbClr val="CC2A2A"/>
                </a:solidFill>
              </a:rPr>
              <a:t> </a:t>
            </a:r>
            <a:r>
              <a:rPr lang="it-IT" sz="2800" b="0" dirty="0" err="1" smtClean="0">
                <a:solidFill>
                  <a:schemeClr val="tx1"/>
                </a:solidFill>
              </a:rPr>
              <a:t>files</a:t>
            </a:r>
            <a:endParaRPr lang="it-IT" sz="2800" b="0" dirty="0" smtClean="0">
              <a:solidFill>
                <a:schemeClr val="tx1"/>
              </a:solidFill>
            </a:endParaRPr>
          </a:p>
          <a:p>
            <a:pPr marL="1701800" lvl="2" indent="-457200">
              <a:buFont typeface="Arial" panose="020B0604020202020204" pitchFamily="34" charset="0"/>
              <a:buChar char="•"/>
            </a:pPr>
            <a:r>
              <a:rPr lang="it-IT" sz="2800" b="0" dirty="0" smtClean="0">
                <a:solidFill>
                  <a:schemeClr val="tx1"/>
                </a:solidFill>
              </a:rPr>
              <a:t>.</a:t>
            </a:r>
            <a:r>
              <a:rPr lang="it-IT" sz="2800" b="0" dirty="0" err="1" smtClean="0">
                <a:solidFill>
                  <a:srgbClr val="C00000"/>
                </a:solidFill>
              </a:rPr>
              <a:t>RData</a:t>
            </a:r>
            <a:r>
              <a:rPr lang="it-IT" sz="2800" b="0" dirty="0" smtClean="0">
                <a:solidFill>
                  <a:schemeClr val="tx1"/>
                </a:solidFill>
              </a:rPr>
              <a:t> </a:t>
            </a:r>
            <a:r>
              <a:rPr lang="it-IT" sz="2800" b="0" dirty="0" err="1" smtClean="0">
                <a:solidFill>
                  <a:schemeClr val="tx1"/>
                </a:solidFill>
              </a:rPr>
              <a:t>files</a:t>
            </a:r>
            <a:r>
              <a:rPr lang="it-IT" sz="2800" b="0" dirty="0" smtClean="0">
                <a:solidFill>
                  <a:schemeClr val="tx1"/>
                </a:solidFill>
              </a:rPr>
              <a:t> (</a:t>
            </a:r>
            <a:r>
              <a:rPr lang="it-IT" sz="2800" b="0" dirty="0" err="1" smtClean="0">
                <a:solidFill>
                  <a:schemeClr val="tx1"/>
                </a:solidFill>
              </a:rPr>
              <a:t>only</a:t>
            </a:r>
            <a:r>
              <a:rPr lang="it-IT" sz="2800" b="0" dirty="0" smtClean="0">
                <a:solidFill>
                  <a:schemeClr val="tx1"/>
                </a:solidFill>
              </a:rPr>
              <a:t> RJDemetra and rjd3)</a:t>
            </a:r>
            <a:r>
              <a:rPr lang="it-IT" sz="2800" b="0" dirty="0" smtClean="0">
                <a:solidFill>
                  <a:srgbClr val="CC2A2A"/>
                </a:solidFill>
              </a:rPr>
              <a:t> </a:t>
            </a:r>
            <a:endParaRPr lang="it-IT" sz="2800" b="0" dirty="0">
              <a:solidFill>
                <a:srgbClr val="CC2A2A"/>
              </a:solidFill>
            </a:endParaRPr>
          </a:p>
          <a:p>
            <a:pPr lvl="1"/>
            <a:endParaRPr lang="it-IT" sz="2200" dirty="0" smtClean="0">
              <a:solidFill>
                <a:schemeClr val="tx1"/>
              </a:solidFill>
            </a:endParaRPr>
          </a:p>
          <a:p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4030" y="1971547"/>
            <a:ext cx="3223573" cy="327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1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4AD171A-D6C0-40CA-B56A-13604AFE40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-1651" y="6478505"/>
            <a:ext cx="501650" cy="365125"/>
          </a:xfr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C192045E-FB8C-4B8C-AEFC-06A390A8AE6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2080" y="170180"/>
            <a:ext cx="12059920" cy="470351"/>
          </a:xfrm>
        </p:spPr>
        <p:txBody>
          <a:bodyPr/>
          <a:lstStyle/>
          <a:p>
            <a:r>
              <a:rPr lang="it-IT" sz="3200" dirty="0" err="1" smtClean="0">
                <a:solidFill>
                  <a:srgbClr val="C00000"/>
                </a:solidFill>
              </a:rPr>
              <a:t>Why</a:t>
            </a:r>
            <a:r>
              <a:rPr lang="it-IT" sz="3200" dirty="0" smtClean="0">
                <a:solidFill>
                  <a:srgbClr val="C00000"/>
                </a:solidFill>
              </a:rPr>
              <a:t> do </a:t>
            </a:r>
            <a:r>
              <a:rPr lang="it-IT" sz="3200" dirty="0" err="1" smtClean="0">
                <a:solidFill>
                  <a:srgbClr val="C00000"/>
                </a:solidFill>
              </a:rPr>
              <a:t>we</a:t>
            </a:r>
            <a:r>
              <a:rPr lang="it-IT" sz="3200" dirty="0" smtClean="0">
                <a:solidFill>
                  <a:srgbClr val="C00000"/>
                </a:solidFill>
              </a:rPr>
              <a:t> </a:t>
            </a:r>
            <a:r>
              <a:rPr lang="it-IT" sz="3200" dirty="0" err="1" smtClean="0">
                <a:solidFill>
                  <a:srgbClr val="C00000"/>
                </a:solidFill>
              </a:rPr>
              <a:t>need</a:t>
            </a:r>
            <a:r>
              <a:rPr lang="it-IT" sz="3200" dirty="0" smtClean="0">
                <a:solidFill>
                  <a:srgbClr val="C00000"/>
                </a:solidFill>
              </a:rPr>
              <a:t> </a:t>
            </a:r>
            <a:r>
              <a:rPr lang="it-IT" sz="3200" dirty="0" err="1" smtClean="0">
                <a:solidFill>
                  <a:srgbClr val="C00000"/>
                </a:solidFill>
              </a:rPr>
              <a:t>this</a:t>
            </a:r>
            <a:r>
              <a:rPr lang="it-IT" sz="3200" dirty="0" smtClean="0">
                <a:solidFill>
                  <a:srgbClr val="C00000"/>
                </a:solidFill>
              </a:rPr>
              <a:t>?</a:t>
            </a:r>
            <a:endParaRPr lang="it-IT" sz="3200" dirty="0">
              <a:solidFill>
                <a:srgbClr val="C00000"/>
              </a:solidFill>
            </a:endParaRPr>
          </a:p>
        </p:txBody>
      </p:sp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800E284E-8FAA-4AF9-884B-76434C177A5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774380"/>
            <a:ext cx="12059921" cy="5951644"/>
          </a:xfrm>
        </p:spPr>
        <p:txBody>
          <a:bodyPr/>
          <a:lstStyle/>
          <a:p>
            <a:pPr marL="0" indent="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it-IT" sz="2400" b="0" dirty="0" smtClean="0">
                <a:solidFill>
                  <a:schemeClr val="tx1"/>
                </a:solidFill>
              </a:rPr>
              <a:t>  </a:t>
            </a:r>
            <a:r>
              <a:rPr lang="it-IT" sz="2400" b="0" dirty="0" err="1" smtClean="0">
                <a:solidFill>
                  <a:schemeClr val="tx1"/>
                </a:solidFill>
              </a:rPr>
              <a:t>We</a:t>
            </a:r>
            <a:r>
              <a:rPr lang="it-IT" sz="2400" b="0" dirty="0" smtClean="0">
                <a:solidFill>
                  <a:schemeClr val="tx1"/>
                </a:solidFill>
              </a:rPr>
              <a:t> </a:t>
            </a:r>
            <a:r>
              <a:rPr lang="it-IT" sz="2400" b="0" dirty="0" err="1" smtClean="0">
                <a:solidFill>
                  <a:schemeClr val="tx1"/>
                </a:solidFill>
              </a:rPr>
              <a:t>found</a:t>
            </a:r>
            <a:r>
              <a:rPr lang="it-IT" sz="2400" b="0" dirty="0" smtClean="0">
                <a:solidFill>
                  <a:schemeClr val="tx1"/>
                </a:solidFill>
              </a:rPr>
              <a:t> </a:t>
            </a:r>
            <a:r>
              <a:rPr lang="it-IT" sz="2400" b="1" dirty="0" err="1" smtClean="0">
                <a:solidFill>
                  <a:srgbClr val="CC2A2A"/>
                </a:solidFill>
              </a:rPr>
              <a:t>difficulties</a:t>
            </a:r>
            <a:r>
              <a:rPr lang="it-IT" sz="2400" b="0" dirty="0" smtClean="0">
                <a:solidFill>
                  <a:schemeClr val="tx1"/>
                </a:solidFill>
              </a:rPr>
              <a:t> in </a:t>
            </a:r>
            <a:r>
              <a:rPr lang="it-IT" sz="2400" b="0" dirty="0" err="1" smtClean="0">
                <a:solidFill>
                  <a:schemeClr val="tx1"/>
                </a:solidFill>
              </a:rPr>
              <a:t>handling</a:t>
            </a:r>
            <a:r>
              <a:rPr lang="it-IT" sz="2400" b="0" dirty="0" smtClean="0">
                <a:solidFill>
                  <a:schemeClr val="tx1"/>
                </a:solidFill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</a:rPr>
              <a:t>s</a:t>
            </a:r>
            <a:r>
              <a:rPr lang="it-IT" sz="2400" b="0" dirty="0" err="1" smtClean="0">
                <a:solidFill>
                  <a:schemeClr val="tx1"/>
                </a:solidFill>
              </a:rPr>
              <a:t>pecifications</a:t>
            </a:r>
            <a:r>
              <a:rPr lang="it-IT" sz="2400" b="0" dirty="0" smtClean="0">
                <a:solidFill>
                  <a:schemeClr val="tx1"/>
                </a:solidFill>
              </a:rPr>
              <a:t>/</a:t>
            </a:r>
            <a:r>
              <a:rPr lang="it-IT" sz="2400" dirty="0" err="1" smtClean="0">
                <a:solidFill>
                  <a:schemeClr val="tx1"/>
                </a:solidFill>
              </a:rPr>
              <a:t>workspaces</a:t>
            </a:r>
            <a:r>
              <a:rPr lang="it-IT" sz="2400" b="0" dirty="0" smtClean="0">
                <a:solidFill>
                  <a:schemeClr val="tx1"/>
                </a:solidFill>
              </a:rPr>
              <a:t> </a:t>
            </a:r>
            <a:r>
              <a:rPr lang="it-IT" sz="2400" b="1" dirty="0" smtClean="0">
                <a:solidFill>
                  <a:srgbClr val="CC2A2A"/>
                </a:solidFill>
              </a:rPr>
              <a:t>in </a:t>
            </a:r>
            <a:r>
              <a:rPr lang="en-GB" sz="2400" b="1" dirty="0" smtClean="0">
                <a:solidFill>
                  <a:srgbClr val="CC2A2A"/>
                </a:solidFill>
              </a:rPr>
              <a:t>memorization</a:t>
            </a:r>
            <a:r>
              <a:rPr lang="it-IT" sz="2400" b="1" dirty="0" smtClean="0">
                <a:solidFill>
                  <a:srgbClr val="CC2A2A"/>
                </a:solidFill>
              </a:rPr>
              <a:t> stage</a:t>
            </a:r>
            <a:r>
              <a:rPr lang="it-IT" sz="2400" b="0" dirty="0" smtClean="0">
                <a:solidFill>
                  <a:schemeClr val="tx1"/>
                </a:solidFill>
              </a:rPr>
              <a:t>:</a:t>
            </a:r>
          </a:p>
          <a:p>
            <a:pPr marL="800100" lvl="1" indent="-342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200" b="0" dirty="0" err="1" smtClean="0">
                <a:solidFill>
                  <a:schemeClr val="tx1"/>
                </a:solidFill>
              </a:rPr>
              <a:t>limited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transparency</a:t>
            </a:r>
            <a:endParaRPr lang="it-IT" sz="2200" b="0" dirty="0" smtClean="0">
              <a:solidFill>
                <a:schemeClr val="tx1"/>
              </a:solidFill>
            </a:endParaRPr>
          </a:p>
          <a:p>
            <a:pPr marL="1714500" lvl="3" indent="-342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1800" b="0" dirty="0" err="1" smtClean="0">
                <a:solidFill>
                  <a:schemeClr val="tx1"/>
                </a:solidFill>
              </a:rPr>
              <a:t>workspace</a:t>
            </a:r>
            <a:r>
              <a:rPr lang="it-IT" sz="1800" b="0" dirty="0" smtClean="0">
                <a:solidFill>
                  <a:schemeClr val="tx1"/>
                </a:solidFill>
              </a:rPr>
              <a:t> </a:t>
            </a:r>
            <a:r>
              <a:rPr lang="it-IT" sz="1800" b="0" dirty="0">
                <a:solidFill>
                  <a:schemeClr val="tx1"/>
                </a:solidFill>
              </a:rPr>
              <a:t>XML </a:t>
            </a:r>
            <a:r>
              <a:rPr lang="it-IT" sz="1800" b="0" dirty="0" smtClean="0">
                <a:solidFill>
                  <a:schemeClr val="tx1"/>
                </a:solidFill>
              </a:rPr>
              <a:t>are </a:t>
            </a:r>
            <a:r>
              <a:rPr lang="it-IT" sz="1800" b="0" dirty="0" err="1" smtClean="0">
                <a:solidFill>
                  <a:schemeClr val="tx1"/>
                </a:solidFill>
              </a:rPr>
              <a:t>verbous</a:t>
            </a:r>
            <a:endParaRPr lang="it-IT" sz="1800" b="0" dirty="0">
              <a:solidFill>
                <a:schemeClr val="tx1"/>
              </a:solidFill>
            </a:endParaRPr>
          </a:p>
          <a:p>
            <a:pPr marL="1714500" lvl="3" indent="-342900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it-IT" sz="1800" b="0" dirty="0" smtClean="0">
                <a:solidFill>
                  <a:schemeClr val="tx1"/>
                </a:solidFill>
              </a:rPr>
              <a:t>.</a:t>
            </a:r>
            <a:r>
              <a:rPr lang="it-IT" sz="1800" b="0" dirty="0" err="1">
                <a:solidFill>
                  <a:schemeClr val="tx1"/>
                </a:solidFill>
              </a:rPr>
              <a:t>cfgx</a:t>
            </a:r>
            <a:r>
              <a:rPr lang="it-IT" sz="1800" b="0" dirty="0">
                <a:solidFill>
                  <a:schemeClr val="tx1"/>
                </a:solidFill>
              </a:rPr>
              <a:t> or .</a:t>
            </a:r>
            <a:r>
              <a:rPr lang="it-IT" sz="1800" b="0" dirty="0" err="1">
                <a:solidFill>
                  <a:schemeClr val="tx1"/>
                </a:solidFill>
              </a:rPr>
              <a:t>RData</a:t>
            </a:r>
            <a:r>
              <a:rPr lang="it-IT" sz="1800" b="0" dirty="0">
                <a:solidFill>
                  <a:schemeClr val="tx1"/>
                </a:solidFill>
              </a:rPr>
              <a:t> </a:t>
            </a:r>
            <a:r>
              <a:rPr lang="it-IT" sz="1800" b="0" dirty="0" err="1" smtClean="0">
                <a:solidFill>
                  <a:schemeClr val="tx1"/>
                </a:solidFill>
              </a:rPr>
              <a:t>files</a:t>
            </a:r>
            <a:r>
              <a:rPr lang="it-IT" sz="1800" b="0" dirty="0" smtClean="0">
                <a:solidFill>
                  <a:schemeClr val="tx1"/>
                </a:solidFill>
              </a:rPr>
              <a:t> are </a:t>
            </a:r>
            <a:r>
              <a:rPr lang="it-IT" sz="1800" b="0" dirty="0" err="1" smtClean="0">
                <a:solidFill>
                  <a:schemeClr val="tx1"/>
                </a:solidFill>
              </a:rPr>
              <a:t>not</a:t>
            </a:r>
            <a:r>
              <a:rPr lang="it-IT" sz="1800" b="0" dirty="0" smtClean="0">
                <a:solidFill>
                  <a:schemeClr val="tx1"/>
                </a:solidFill>
              </a:rPr>
              <a:t> human-</a:t>
            </a:r>
            <a:r>
              <a:rPr lang="it-IT" sz="1800" b="0" dirty="0" err="1" smtClean="0">
                <a:solidFill>
                  <a:schemeClr val="tx1"/>
                </a:solidFill>
              </a:rPr>
              <a:t>readable</a:t>
            </a:r>
            <a:endParaRPr lang="it-IT" sz="1800" b="0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200" b="0" dirty="0">
                <a:solidFill>
                  <a:schemeClr val="tx1"/>
                </a:solidFill>
              </a:rPr>
              <a:t>o</a:t>
            </a:r>
            <a:r>
              <a:rPr lang="en-US" sz="2200" b="0" dirty="0" smtClean="0">
                <a:solidFill>
                  <a:schemeClr val="tx1"/>
                </a:solidFill>
              </a:rPr>
              <a:t>ur </a:t>
            </a:r>
            <a:r>
              <a:rPr lang="en-US" sz="2200" b="0" dirty="0">
                <a:solidFill>
                  <a:schemeClr val="tx1"/>
                </a:solidFill>
              </a:rPr>
              <a:t>database stores individual </a:t>
            </a:r>
            <a:r>
              <a:rPr lang="en-US" sz="2200" b="0" dirty="0" smtClean="0">
                <a:solidFill>
                  <a:schemeClr val="tx1"/>
                </a:solidFill>
              </a:rPr>
              <a:t>time series </a:t>
            </a:r>
            <a:r>
              <a:rPr lang="en-US" sz="2200" b="0" dirty="0">
                <a:solidFill>
                  <a:schemeClr val="tx1"/>
                </a:solidFill>
              </a:rPr>
              <a:t>information, </a:t>
            </a:r>
            <a:r>
              <a:rPr lang="en-US" sz="2200" b="0" dirty="0" smtClean="0">
                <a:solidFill>
                  <a:schemeClr val="tx1"/>
                </a:solidFill>
              </a:rPr>
              <a:t>workspaces </a:t>
            </a:r>
            <a:r>
              <a:rPr lang="en-US" sz="2200" b="0" dirty="0">
                <a:solidFill>
                  <a:schemeClr val="tx1"/>
                </a:solidFill>
              </a:rPr>
              <a:t>are designed for multiple time </a:t>
            </a:r>
            <a:r>
              <a:rPr lang="en-US" sz="2200" b="0" dirty="0" smtClean="0">
                <a:solidFill>
                  <a:schemeClr val="tx1"/>
                </a:solidFill>
              </a:rPr>
              <a:t>series</a:t>
            </a:r>
          </a:p>
          <a:p>
            <a:pPr marL="800100" lvl="1" indent="-34290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it-IT" sz="2200" b="0" dirty="0" err="1" smtClean="0">
                <a:solidFill>
                  <a:schemeClr val="tx1"/>
                </a:solidFill>
              </a:rPr>
              <a:t>one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workspace</a:t>
            </a:r>
            <a:r>
              <a:rPr lang="it-IT" sz="2200" b="0" dirty="0" smtClean="0">
                <a:solidFill>
                  <a:schemeClr val="tx1"/>
                </a:solidFill>
              </a:rPr>
              <a:t> for time-</a:t>
            </a:r>
            <a:r>
              <a:rPr lang="it-IT" sz="2200" b="0" dirty="0" err="1" smtClean="0">
                <a:solidFill>
                  <a:schemeClr val="tx1"/>
                </a:solidFill>
              </a:rPr>
              <a:t>series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is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not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practical</a:t>
            </a:r>
            <a:r>
              <a:rPr lang="it-IT" sz="2200" b="0" dirty="0" smtClean="0">
                <a:solidFill>
                  <a:schemeClr val="tx1"/>
                </a:solidFill>
              </a:rPr>
              <a:t> for </a:t>
            </a:r>
            <a:r>
              <a:rPr lang="it-IT" sz="2200" b="0" dirty="0" err="1" smtClean="0">
                <a:solidFill>
                  <a:schemeClr val="tx1"/>
                </a:solidFill>
              </a:rPr>
              <a:t>seasonal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adjustment</a:t>
            </a:r>
            <a:r>
              <a:rPr lang="it-IT" sz="2200" b="0" dirty="0" smtClean="0">
                <a:solidFill>
                  <a:schemeClr val="tx1"/>
                </a:solidFill>
              </a:rPr>
              <a:t> in JD+</a:t>
            </a:r>
          </a:p>
          <a:p>
            <a:pPr marL="800100" lvl="1" indent="-34290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it-IT" sz="2200" b="0" dirty="0" err="1">
                <a:solidFill>
                  <a:schemeClr val="tx1"/>
                </a:solidFill>
              </a:rPr>
              <a:t>n</a:t>
            </a:r>
            <a:r>
              <a:rPr lang="it-IT" sz="2200" b="0" dirty="0" err="1" smtClean="0">
                <a:solidFill>
                  <a:schemeClr val="tx1"/>
                </a:solidFill>
              </a:rPr>
              <a:t>eed</a:t>
            </a:r>
            <a:r>
              <a:rPr lang="it-IT" sz="2200" b="0" dirty="0" smtClean="0">
                <a:solidFill>
                  <a:schemeClr val="tx1"/>
                </a:solidFill>
              </a:rPr>
              <a:t> a directory </a:t>
            </a:r>
            <a:r>
              <a:rPr lang="it-IT" sz="2200" b="0" dirty="0" err="1" smtClean="0">
                <a:solidFill>
                  <a:schemeClr val="tx1"/>
                </a:solidFill>
              </a:rPr>
              <a:t>storage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system</a:t>
            </a:r>
            <a:r>
              <a:rPr lang="it-IT" sz="2200" b="0" dirty="0" smtClean="0">
                <a:solidFill>
                  <a:schemeClr val="tx1"/>
                </a:solidFill>
              </a:rPr>
              <a:t> (on </a:t>
            </a:r>
            <a:r>
              <a:rPr lang="it-IT" sz="2200" b="0" dirty="0" err="1" smtClean="0">
                <a:solidFill>
                  <a:schemeClr val="tx1"/>
                </a:solidFill>
              </a:rPr>
              <a:t>filesystem</a:t>
            </a:r>
            <a:r>
              <a:rPr lang="it-IT" sz="2200" b="0" dirty="0" smtClean="0">
                <a:solidFill>
                  <a:schemeClr val="tx1"/>
                </a:solidFill>
              </a:rPr>
              <a:t> or BLOB </a:t>
            </a:r>
            <a:r>
              <a:rPr lang="it-IT" sz="2200" b="0" dirty="0" err="1" smtClean="0">
                <a:solidFill>
                  <a:schemeClr val="tx1"/>
                </a:solidFill>
              </a:rPr>
              <a:t>type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field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dirty="0" smtClean="0">
                <a:solidFill>
                  <a:schemeClr val="tx1"/>
                </a:solidFill>
              </a:rPr>
              <a:t>on </a:t>
            </a:r>
            <a:r>
              <a:rPr lang="it-IT" sz="2200" b="0" dirty="0" smtClean="0">
                <a:solidFill>
                  <a:schemeClr val="tx1"/>
                </a:solidFill>
              </a:rPr>
              <a:t>DB) for </a:t>
            </a:r>
            <a:r>
              <a:rPr lang="it-IT" sz="2200" b="0" dirty="0" err="1" smtClean="0">
                <a:solidFill>
                  <a:schemeClr val="tx1"/>
                </a:solidFill>
              </a:rPr>
              <a:t>workspace</a:t>
            </a:r>
            <a:r>
              <a:rPr lang="it-IT" sz="2200" dirty="0" err="1" smtClean="0">
                <a:solidFill>
                  <a:schemeClr val="tx1"/>
                </a:solidFill>
              </a:rPr>
              <a:t>s</a:t>
            </a:r>
            <a:endParaRPr lang="it-IT" sz="2200" b="0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it-IT" sz="2200" b="0" dirty="0" err="1" smtClean="0">
                <a:solidFill>
                  <a:schemeClr val="tx1"/>
                </a:solidFill>
              </a:rPr>
              <a:t>workspaces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store</a:t>
            </a:r>
            <a:r>
              <a:rPr lang="it-IT" sz="2200" b="0" dirty="0" smtClean="0">
                <a:solidFill>
                  <a:schemeClr val="tx1"/>
                </a:solidFill>
              </a:rPr>
              <a:t> data, </a:t>
            </a:r>
            <a:r>
              <a:rPr lang="it-IT" sz="2200" b="0" dirty="0" err="1" smtClean="0">
                <a:solidFill>
                  <a:schemeClr val="tx1"/>
                </a:solidFill>
              </a:rPr>
              <a:t>specifications</a:t>
            </a:r>
            <a:r>
              <a:rPr lang="it-IT" sz="2200" b="0" dirty="0" smtClean="0">
                <a:solidFill>
                  <a:schemeClr val="tx1"/>
                </a:solidFill>
              </a:rPr>
              <a:t>, and </a:t>
            </a:r>
            <a:r>
              <a:rPr lang="it-IT" sz="2200" b="0" dirty="0" err="1" smtClean="0">
                <a:solidFill>
                  <a:schemeClr val="tx1"/>
                </a:solidFill>
              </a:rPr>
              <a:t>external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regressors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together</a:t>
            </a:r>
            <a:endParaRPr lang="it-IT" sz="2200" b="0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200" b="0" dirty="0" err="1">
                <a:solidFill>
                  <a:schemeClr val="tx1"/>
                </a:solidFill>
              </a:rPr>
              <a:t>d</a:t>
            </a:r>
            <a:r>
              <a:rPr lang="it-IT" sz="2200" b="0" dirty="0" err="1" smtClean="0">
                <a:solidFill>
                  <a:schemeClr val="tx1"/>
                </a:solidFill>
              </a:rPr>
              <a:t>ifficulties</a:t>
            </a:r>
            <a:r>
              <a:rPr lang="it-IT" sz="2200" b="0" dirty="0" smtClean="0">
                <a:solidFill>
                  <a:schemeClr val="tx1"/>
                </a:solidFill>
              </a:rPr>
              <a:t> for the </a:t>
            </a:r>
            <a:r>
              <a:rPr lang="it-IT" sz="2200" b="0" dirty="0" err="1" smtClean="0">
                <a:solidFill>
                  <a:schemeClr val="tx1"/>
                </a:solidFill>
              </a:rPr>
              <a:t>users</a:t>
            </a:r>
            <a:r>
              <a:rPr lang="it-IT" sz="2200" b="0" dirty="0" smtClean="0">
                <a:solidFill>
                  <a:schemeClr val="tx1"/>
                </a:solidFill>
              </a:rPr>
              <a:t> in </a:t>
            </a:r>
            <a:r>
              <a:rPr lang="it-IT" sz="2200" b="0" dirty="0" err="1" smtClean="0">
                <a:solidFill>
                  <a:schemeClr val="tx1"/>
                </a:solidFill>
              </a:rPr>
              <a:t>refreshing</a:t>
            </a:r>
            <a:r>
              <a:rPr lang="it-IT" sz="2200" b="0" dirty="0" smtClean="0">
                <a:solidFill>
                  <a:schemeClr val="tx1"/>
                </a:solidFill>
              </a:rPr>
              <a:t> data (input time </a:t>
            </a:r>
            <a:r>
              <a:rPr lang="it-IT" sz="2200" b="0" dirty="0" err="1" smtClean="0">
                <a:solidFill>
                  <a:schemeClr val="tx1"/>
                </a:solidFill>
              </a:rPr>
              <a:t>series</a:t>
            </a:r>
            <a:r>
              <a:rPr lang="it-IT" sz="2200" b="0" dirty="0" smtClean="0">
                <a:solidFill>
                  <a:schemeClr val="tx1"/>
                </a:solidFill>
              </a:rPr>
              <a:t> and </a:t>
            </a:r>
            <a:r>
              <a:rPr lang="it-IT" sz="2200" b="0" dirty="0" err="1" smtClean="0">
                <a:solidFill>
                  <a:schemeClr val="tx1"/>
                </a:solidFill>
              </a:rPr>
              <a:t>external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regressors</a:t>
            </a:r>
            <a:r>
              <a:rPr lang="it-IT" sz="2200" b="0" dirty="0" smtClean="0">
                <a:solidFill>
                  <a:schemeClr val="tx1"/>
                </a:solidFill>
              </a:rPr>
              <a:t>). </a:t>
            </a:r>
          </a:p>
          <a:p>
            <a:pPr marL="1714500" lvl="3" indent="-34290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0" dirty="0" smtClean="0">
                <a:solidFill>
                  <a:schemeClr val="tx1"/>
                </a:solidFill>
              </a:rPr>
              <a:t>JD+ providers </a:t>
            </a:r>
            <a:r>
              <a:rPr lang="en-US" sz="1800" b="0" dirty="0">
                <a:solidFill>
                  <a:schemeClr val="tx1"/>
                </a:solidFill>
              </a:rPr>
              <a:t>keep searching for data </a:t>
            </a:r>
            <a:r>
              <a:rPr lang="en-US" sz="1800" b="0" dirty="0" smtClean="0">
                <a:solidFill>
                  <a:schemeClr val="tx1"/>
                </a:solidFill>
              </a:rPr>
              <a:t>in the exact same location where </a:t>
            </a:r>
            <a:r>
              <a:rPr lang="en-US" sz="1800" b="0" dirty="0">
                <a:solidFill>
                  <a:schemeClr val="tx1"/>
                </a:solidFill>
              </a:rPr>
              <a:t>they </a:t>
            </a:r>
            <a:r>
              <a:rPr lang="en-US" sz="1800" b="0" dirty="0" smtClean="0">
                <a:solidFill>
                  <a:schemeClr val="tx1"/>
                </a:solidFill>
              </a:rPr>
              <a:t>were originally </a:t>
            </a:r>
            <a:r>
              <a:rPr lang="en-US" sz="1800" b="0" dirty="0">
                <a:solidFill>
                  <a:schemeClr val="tx1"/>
                </a:solidFill>
              </a:rPr>
              <a:t>loaded</a:t>
            </a:r>
            <a:endParaRPr lang="it-IT" sz="1800" b="0" dirty="0" smtClean="0">
              <a:solidFill>
                <a:schemeClr val="tx1"/>
              </a:solidFill>
            </a:endParaRPr>
          </a:p>
          <a:p>
            <a:pPr marL="457200" lvl="1">
              <a:spcBef>
                <a:spcPts val="0"/>
              </a:spcBef>
              <a:defRPr/>
            </a:pPr>
            <a:endParaRPr lang="it-IT" sz="1800" b="0" dirty="0" smtClean="0"/>
          </a:p>
          <a:p>
            <a:pPr marL="0" indent="0">
              <a:spcBef>
                <a:spcPts val="0"/>
              </a:spcBef>
              <a:buNone/>
              <a:defRPr/>
            </a:pPr>
            <a:endParaRPr lang="it-IT" dirty="0"/>
          </a:p>
          <a:p>
            <a:pPr>
              <a:spcBef>
                <a:spcPts val="0"/>
              </a:spcBef>
              <a:defRPr/>
            </a:pPr>
            <a:endParaRPr lang="it-IT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" y="600179"/>
            <a:ext cx="11541760" cy="20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85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B536328-DAF5-4DE7-B823-D603AADBD2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09" y="6488665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Titolo 2"/>
          <p:cNvSpPr txBox="1">
            <a:spLocks/>
          </p:cNvSpPr>
          <p:nvPr/>
        </p:nvSpPr>
        <p:spPr>
          <a:xfrm>
            <a:off x="220909" y="69327"/>
            <a:ext cx="11269308" cy="685585"/>
          </a:xfrm>
          <a:prstGeom prst="rect">
            <a:avLst/>
          </a:prstGeom>
        </p:spPr>
        <p:txBody>
          <a:bodyPr/>
          <a:lstStyle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5959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it-IT" altLang="it-IT" sz="3200" dirty="0" smtClean="0">
                <a:solidFill>
                  <a:srgbClr val="C00000"/>
                </a:solidFill>
              </a:rPr>
              <a:t>JD_JSON format</a:t>
            </a:r>
            <a:endParaRPr lang="it-IT" sz="3200" dirty="0">
              <a:solidFill>
                <a:srgbClr val="C00000"/>
              </a:solidFill>
            </a:endParaRPr>
          </a:p>
        </p:txBody>
      </p:sp>
      <p:sp>
        <p:nvSpPr>
          <p:cNvPr id="8" name="Segnaposto testo 1"/>
          <p:cNvSpPr txBox="1">
            <a:spLocks/>
          </p:cNvSpPr>
          <p:nvPr/>
        </p:nvSpPr>
        <p:spPr>
          <a:xfrm>
            <a:off x="8509" y="958117"/>
            <a:ext cx="12048811" cy="5757144"/>
          </a:xfrm>
          <a:prstGeom prst="rect">
            <a:avLst/>
          </a:prstGeom>
        </p:spPr>
        <p:txBody>
          <a:bodyPr/>
          <a:lstStyle>
            <a:lvl1pPr algn="l" defTabSz="457200" rtl="0" fontAlgn="t">
              <a:spcBef>
                <a:spcPct val="0"/>
              </a:spcBef>
              <a:spcAft>
                <a:spcPts val="1200"/>
              </a:spcAft>
              <a:buClr>
                <a:srgbClr val="CC2A2A"/>
              </a:buClr>
              <a:buSzPct val="100000"/>
              <a:defRPr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23850" algn="l" defTabSz="457200" rtl="0" fontAlgn="base">
              <a:spcBef>
                <a:spcPct val="20000"/>
              </a:spcBef>
              <a:spcAft>
                <a:spcPts val="600"/>
              </a:spcAft>
              <a:buClr>
                <a:srgbClr val="CC2A2A"/>
              </a:buClr>
              <a:buSzPct val="100000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8650" algn="l" defTabSz="457200" rtl="0" fontAlgn="base">
              <a:spcBef>
                <a:spcPct val="20000"/>
              </a:spcBef>
              <a:spcAft>
                <a:spcPts val="600"/>
              </a:spcAft>
              <a:buClr>
                <a:srgbClr val="CC2A2A"/>
              </a:buClr>
              <a:buSzPct val="100000"/>
              <a:defRPr sz="1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06475" algn="l" defTabSz="457200" rtl="0" fontAlgn="base">
              <a:spcBef>
                <a:spcPct val="20000"/>
              </a:spcBef>
              <a:spcAft>
                <a:spcPts val="600"/>
              </a:spcAft>
              <a:buClr>
                <a:srgbClr val="CC2A2A"/>
              </a:buClr>
              <a:buSzPct val="100000"/>
              <a:defRPr sz="12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66838" algn="l" defTabSz="457200" rtl="0" fontAlgn="base">
              <a:spcBef>
                <a:spcPct val="20000"/>
              </a:spcBef>
              <a:spcAft>
                <a:spcPts val="600"/>
              </a:spcAft>
              <a:buClr>
                <a:srgbClr val="CC2A2A"/>
              </a:buClr>
              <a:buSzPct val="100000"/>
              <a:defRPr sz="12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hangingPunct="1">
              <a:spcBef>
                <a:spcPts val="0"/>
              </a:spcBef>
              <a:buFont typeface="Courier New" panose="02070309020205020404" pitchFamily="49" charset="0"/>
              <a:buChar char="o"/>
              <a:defRPr/>
            </a:pPr>
            <a:r>
              <a:rPr lang="it-IT" altLang="it-IT" sz="2000" b="1" dirty="0" smtClean="0">
                <a:solidFill>
                  <a:srgbClr val="C00000"/>
                </a:solidFill>
              </a:rPr>
              <a:t>JSON format</a:t>
            </a:r>
            <a:r>
              <a:rPr lang="it-IT" altLang="it-IT" sz="2000" dirty="0" smtClean="0">
                <a:solidFill>
                  <a:schemeClr val="tx1"/>
                </a:solidFill>
              </a:rPr>
              <a:t>:</a:t>
            </a:r>
            <a:r>
              <a:rPr lang="it-IT" altLang="it-IT" sz="2000" dirty="0" smtClean="0"/>
              <a:t> </a:t>
            </a:r>
          </a:p>
          <a:p>
            <a:pPr marL="800100" lvl="1" indent="-342900" ea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it-IT" sz="2000" dirty="0" err="1" smtClean="0"/>
              <a:t>simple</a:t>
            </a:r>
            <a:r>
              <a:rPr lang="it-IT" sz="2000" dirty="0" smtClean="0"/>
              <a:t> and </a:t>
            </a:r>
            <a:r>
              <a:rPr lang="it-IT" sz="2000" dirty="0" err="1" smtClean="0"/>
              <a:t>widely</a:t>
            </a:r>
            <a:r>
              <a:rPr lang="it-IT" sz="2000" dirty="0" smtClean="0"/>
              <a:t> </a:t>
            </a:r>
            <a:r>
              <a:rPr lang="it-IT" sz="2000" dirty="0" err="1" smtClean="0"/>
              <a:t>recognized</a:t>
            </a:r>
            <a:r>
              <a:rPr lang="it-IT" sz="2000" dirty="0" smtClean="0"/>
              <a:t> format   </a:t>
            </a:r>
            <a:r>
              <a:rPr lang="it-IT" sz="2000" dirty="0" smtClean="0">
                <a:sym typeface="Wingdings" panose="05000000000000000000" pitchFamily="2" charset="2"/>
              </a:rPr>
              <a:t> </a:t>
            </a:r>
            <a:r>
              <a:rPr lang="it-IT" sz="2000" dirty="0" err="1" smtClean="0">
                <a:sym typeface="Wingdings" panose="05000000000000000000" pitchFamily="2" charset="2"/>
              </a:rPr>
              <a:t>many</a:t>
            </a:r>
            <a:r>
              <a:rPr lang="it-IT" sz="2000" dirty="0" smtClean="0">
                <a:sym typeface="Wingdings" panose="05000000000000000000" pitchFamily="2" charset="2"/>
              </a:rPr>
              <a:t> </a:t>
            </a:r>
            <a:r>
              <a:rPr lang="it-IT" sz="2000" dirty="0" err="1" smtClean="0">
                <a:sym typeface="Wingdings" panose="05000000000000000000" pitchFamily="2" charset="2"/>
              </a:rPr>
              <a:t>libraryes</a:t>
            </a:r>
            <a:r>
              <a:rPr lang="it-IT" sz="2000" dirty="0" smtClean="0">
                <a:sym typeface="Wingdings" panose="05000000000000000000" pitchFamily="2" charset="2"/>
              </a:rPr>
              <a:t> in </a:t>
            </a:r>
            <a:r>
              <a:rPr lang="it-IT" sz="2000" dirty="0" err="1" smtClean="0">
                <a:sym typeface="Wingdings" panose="05000000000000000000" pitchFamily="2" charset="2"/>
              </a:rPr>
              <a:t>any</a:t>
            </a:r>
            <a:r>
              <a:rPr lang="it-IT" sz="2000" dirty="0" smtClean="0">
                <a:sym typeface="Wingdings" panose="05000000000000000000" pitchFamily="2" charset="2"/>
              </a:rPr>
              <a:t> </a:t>
            </a:r>
            <a:r>
              <a:rPr lang="it-IT" sz="2000" dirty="0" err="1" smtClean="0">
                <a:sym typeface="Wingdings" panose="05000000000000000000" pitchFamily="2" charset="2"/>
              </a:rPr>
              <a:t>languages</a:t>
            </a:r>
            <a:r>
              <a:rPr lang="it-IT" sz="2000" dirty="0" smtClean="0">
                <a:sym typeface="Wingdings" panose="05000000000000000000" pitchFamily="2" charset="2"/>
              </a:rPr>
              <a:t> to </a:t>
            </a:r>
            <a:r>
              <a:rPr lang="it-IT" sz="2000" dirty="0" err="1" smtClean="0">
                <a:sym typeface="Wingdings" panose="05000000000000000000" pitchFamily="2" charset="2"/>
              </a:rPr>
              <a:t>handle</a:t>
            </a:r>
            <a:r>
              <a:rPr lang="it-IT" sz="2000" dirty="0" smtClean="0">
                <a:sym typeface="Wingdings" panose="05000000000000000000" pitchFamily="2" charset="2"/>
              </a:rPr>
              <a:t> </a:t>
            </a:r>
            <a:r>
              <a:rPr lang="it-IT" sz="2000" dirty="0" err="1" smtClean="0">
                <a:sym typeface="Wingdings" panose="05000000000000000000" pitchFamily="2" charset="2"/>
              </a:rPr>
              <a:t>it</a:t>
            </a:r>
            <a:endParaRPr lang="it-IT" sz="2000" dirty="0" smtClean="0">
              <a:sym typeface="Wingdings" panose="05000000000000000000" pitchFamily="2" charset="2"/>
            </a:endParaRPr>
          </a:p>
          <a:p>
            <a:pPr marL="800100" lvl="1" indent="-342900" ea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it-IT" altLang="it-IT" sz="2000" dirty="0" smtClean="0">
                <a:sym typeface="Wingdings" panose="05000000000000000000" pitchFamily="2" charset="2"/>
              </a:rPr>
              <a:t>JavaScript </a:t>
            </a:r>
            <a:r>
              <a:rPr lang="it-IT" altLang="it-IT" sz="2000" dirty="0" err="1" smtClean="0">
                <a:sym typeface="Wingdings" panose="05000000000000000000" pitchFamily="2" charset="2"/>
              </a:rPr>
              <a:t>types</a:t>
            </a:r>
            <a:r>
              <a:rPr lang="it-IT" altLang="it-IT" sz="2000" dirty="0" smtClean="0">
                <a:sym typeface="Wingdings" panose="05000000000000000000" pitchFamily="2" charset="2"/>
              </a:rPr>
              <a:t> to </a:t>
            </a:r>
            <a:r>
              <a:rPr lang="en-GB" altLang="it-IT" sz="2000" dirty="0" smtClean="0">
                <a:sym typeface="Wingdings" panose="05000000000000000000" pitchFamily="2" charset="2"/>
              </a:rPr>
              <a:t>represent</a:t>
            </a:r>
            <a:r>
              <a:rPr lang="it-IT" altLang="it-IT" sz="2000" dirty="0" smtClean="0">
                <a:sym typeface="Wingdings" panose="05000000000000000000" pitchFamily="2" charset="2"/>
              </a:rPr>
              <a:t> the data  </a:t>
            </a:r>
            <a:r>
              <a:rPr lang="en-US" sz="2000" dirty="0" smtClean="0"/>
              <a:t>similar and easy to be mapped in R/Java types</a:t>
            </a:r>
            <a:endParaRPr lang="it-IT" altLang="it-IT" sz="2000" dirty="0" smtClean="0"/>
          </a:p>
          <a:p>
            <a:pPr marL="800100" lvl="1" indent="-342900" ea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it-IT" altLang="it-IT" sz="2000" dirty="0" smtClean="0"/>
              <a:t>"</a:t>
            </a:r>
            <a:r>
              <a:rPr lang="it-IT" altLang="it-IT" sz="2000" dirty="0" err="1" smtClean="0"/>
              <a:t>key</a:t>
            </a:r>
            <a:r>
              <a:rPr lang="it-IT" altLang="it-IT" sz="2000" dirty="0" smtClean="0"/>
              <a:t>":</a:t>
            </a:r>
            <a:r>
              <a:rPr lang="it-IT" altLang="it-IT" sz="2000" dirty="0" err="1" smtClean="0"/>
              <a:t>value</a:t>
            </a:r>
            <a:r>
              <a:rPr lang="it-IT" altLang="it-IT" sz="2000" dirty="0" smtClean="0"/>
              <a:t> </a:t>
            </a:r>
            <a:r>
              <a:rPr lang="it-IT" altLang="it-IT" sz="2000" dirty="0" err="1" smtClean="0"/>
              <a:t>pairs</a:t>
            </a:r>
            <a:r>
              <a:rPr lang="it-IT" altLang="it-IT" sz="2000" dirty="0"/>
              <a:t>,</a:t>
            </a:r>
            <a:r>
              <a:rPr lang="it-IT" altLang="it-IT" sz="2000" dirty="0" smtClean="0"/>
              <a:t> </a:t>
            </a:r>
            <a:r>
              <a:rPr lang="it-IT" altLang="it-IT" sz="2000" dirty="0" err="1" smtClean="0"/>
              <a:t>divided</a:t>
            </a:r>
            <a:r>
              <a:rPr lang="it-IT" altLang="it-IT" sz="2000" dirty="0" smtClean="0"/>
              <a:t> by comma, </a:t>
            </a:r>
            <a:r>
              <a:rPr lang="it-IT" altLang="it-IT" sz="2000" dirty="0" err="1" smtClean="0"/>
              <a:t>enclosed</a:t>
            </a:r>
            <a:r>
              <a:rPr lang="it-IT" altLang="it-IT" sz="2000" dirty="0" smtClean="0"/>
              <a:t> in { }; </a:t>
            </a:r>
            <a:r>
              <a:rPr lang="it-IT" altLang="it-IT" sz="2000" dirty="0"/>
              <a:t>a</a:t>
            </a:r>
            <a:r>
              <a:rPr lang="it-IT" altLang="it-IT" sz="2000" dirty="0" smtClean="0"/>
              <a:t>rrays </a:t>
            </a:r>
            <a:r>
              <a:rPr lang="it-IT" altLang="it-IT" sz="2000" dirty="0" err="1" smtClean="0"/>
              <a:t>enclosed</a:t>
            </a:r>
            <a:r>
              <a:rPr lang="it-IT" altLang="it-IT" sz="2000" dirty="0" smtClean="0"/>
              <a:t> in [ ]; </a:t>
            </a:r>
            <a:r>
              <a:rPr lang="it-IT" altLang="it-IT" sz="2000" dirty="0" err="1"/>
              <a:t>n</a:t>
            </a:r>
            <a:r>
              <a:rPr lang="it-IT" altLang="it-IT" sz="2000" dirty="0" err="1" smtClean="0"/>
              <a:t>ested</a:t>
            </a:r>
            <a:r>
              <a:rPr lang="it-IT" altLang="it-IT" sz="2000" dirty="0" smtClean="0"/>
              <a:t> </a:t>
            </a:r>
            <a:r>
              <a:rPr lang="it-IT" altLang="it-IT" sz="2000" dirty="0" err="1" smtClean="0"/>
              <a:t>JSONs</a:t>
            </a:r>
            <a:r>
              <a:rPr lang="it-IT" altLang="it-IT" sz="2000" dirty="0" smtClean="0"/>
              <a:t> </a:t>
            </a:r>
            <a:r>
              <a:rPr lang="it-IT" altLang="it-IT" sz="2000" dirty="0" err="1" smtClean="0"/>
              <a:t>allowed</a:t>
            </a:r>
            <a:endParaRPr lang="it-IT" altLang="it-IT" sz="2000" dirty="0" smtClean="0"/>
          </a:p>
          <a:p>
            <a:pPr marL="800100" lvl="1" indent="-342900" ea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it-IT" altLang="it-IT" sz="2000" dirty="0"/>
              <a:t>e</a:t>
            </a:r>
            <a:r>
              <a:rPr lang="it-IT" altLang="it-IT" sz="2000" dirty="0" smtClean="0"/>
              <a:t>asy to </a:t>
            </a:r>
            <a:r>
              <a:rPr lang="it-IT" altLang="it-IT" sz="2000" dirty="0" err="1" smtClean="0"/>
              <a:t>read</a:t>
            </a:r>
            <a:r>
              <a:rPr lang="it-IT" altLang="it-IT" sz="2000" dirty="0" smtClean="0"/>
              <a:t> and </a:t>
            </a:r>
            <a:r>
              <a:rPr lang="it-IT" altLang="it-IT" sz="2000" dirty="0" err="1" smtClean="0"/>
              <a:t>write</a:t>
            </a:r>
            <a:r>
              <a:rPr lang="it-IT" altLang="it-IT" sz="2000" dirty="0" smtClean="0"/>
              <a:t> for </a:t>
            </a:r>
            <a:r>
              <a:rPr lang="it-IT" altLang="it-IT" sz="2000" dirty="0" err="1" smtClean="0"/>
              <a:t>users</a:t>
            </a:r>
            <a:endParaRPr lang="it-IT" altLang="it-IT" sz="2000" dirty="0" smtClean="0"/>
          </a:p>
          <a:p>
            <a:pPr marL="800100" lvl="1" indent="-342900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it-IT" altLang="it-IT" sz="2000" dirty="0" smtClean="0"/>
          </a:p>
          <a:p>
            <a:pPr marL="342900" indent="-342900" eaLnBrk="1" hangingPunct="1">
              <a:spcBef>
                <a:spcPts val="0"/>
              </a:spcBef>
              <a:buFont typeface="Courier New" panose="02070309020205020404" pitchFamily="49" charset="0"/>
              <a:buChar char="o"/>
              <a:defRPr/>
            </a:pPr>
            <a:r>
              <a:rPr lang="it-IT" altLang="it-IT" sz="2000" b="1" dirty="0" err="1" smtClean="0">
                <a:solidFill>
                  <a:schemeClr val="tx1"/>
                </a:solidFill>
              </a:rPr>
              <a:t>Key-values</a:t>
            </a:r>
            <a:r>
              <a:rPr lang="it-IT" altLang="it-IT" sz="2000" b="1" dirty="0" smtClean="0">
                <a:solidFill>
                  <a:schemeClr val="tx1"/>
                </a:solidFill>
              </a:rPr>
              <a:t> </a:t>
            </a:r>
            <a:r>
              <a:rPr lang="it-IT" altLang="it-IT" sz="2000" b="1" dirty="0" err="1" smtClean="0">
                <a:solidFill>
                  <a:schemeClr val="tx1"/>
                </a:solidFill>
              </a:rPr>
              <a:t>specifications</a:t>
            </a:r>
            <a:r>
              <a:rPr lang="it-IT" altLang="it-IT" sz="2000" b="1" dirty="0" smtClean="0">
                <a:solidFill>
                  <a:schemeClr val="tx1"/>
                </a:solidFill>
              </a:rPr>
              <a:t> format: </a:t>
            </a:r>
          </a:p>
          <a:p>
            <a:pPr marL="800100" lvl="1" indent="-342900" ea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it-IT" altLang="it-IT" sz="2000" dirty="0" err="1" smtClean="0">
                <a:solidFill>
                  <a:schemeClr val="tx1"/>
                </a:solidFill>
              </a:rPr>
              <a:t>same</a:t>
            </a:r>
            <a:r>
              <a:rPr lang="it-IT" altLang="it-IT" sz="2000" dirty="0" smtClean="0">
                <a:solidFill>
                  <a:schemeClr val="tx1"/>
                </a:solidFill>
              </a:rPr>
              <a:t> </a:t>
            </a:r>
            <a:r>
              <a:rPr lang="it-IT" altLang="it-IT" sz="2000" dirty="0" err="1" smtClean="0">
                <a:solidFill>
                  <a:schemeClr val="tx1"/>
                </a:solidFill>
              </a:rPr>
              <a:t>as</a:t>
            </a:r>
            <a:r>
              <a:rPr lang="it-IT" altLang="it-IT" sz="2000" dirty="0" smtClean="0">
                <a:solidFill>
                  <a:schemeClr val="tx1"/>
                </a:solidFill>
              </a:rPr>
              <a:t> </a:t>
            </a:r>
            <a:r>
              <a:rPr lang="it-IT" altLang="it-IT" sz="2000" b="1" dirty="0" smtClean="0">
                <a:solidFill>
                  <a:srgbClr val="C00000"/>
                </a:solidFill>
              </a:rPr>
              <a:t>c("</a:t>
            </a:r>
            <a:r>
              <a:rPr lang="it-IT" altLang="it-IT" sz="2000" b="1" dirty="0" err="1" smtClean="0">
                <a:solidFill>
                  <a:srgbClr val="C00000"/>
                </a:solidFill>
              </a:rPr>
              <a:t>SA_spec</a:t>
            </a:r>
            <a:r>
              <a:rPr lang="it-IT" altLang="it-IT" sz="2000" b="1" dirty="0" smtClean="0">
                <a:solidFill>
                  <a:srgbClr val="C00000"/>
                </a:solidFill>
              </a:rPr>
              <a:t>", "TRAMO_SEATS") </a:t>
            </a:r>
            <a:r>
              <a:rPr lang="it-IT" altLang="it-IT" sz="2000" dirty="0" err="1" smtClean="0">
                <a:solidFill>
                  <a:schemeClr val="tx1"/>
                </a:solidFill>
              </a:rPr>
              <a:t>class</a:t>
            </a:r>
            <a:r>
              <a:rPr lang="it-IT" altLang="it-IT" sz="2000" dirty="0" smtClean="0">
                <a:solidFill>
                  <a:schemeClr val="tx1"/>
                </a:solidFill>
              </a:rPr>
              <a:t> </a:t>
            </a:r>
            <a:r>
              <a:rPr lang="it-IT" altLang="it-IT" sz="2000" dirty="0" err="1" smtClean="0">
                <a:solidFill>
                  <a:schemeClr val="tx1"/>
                </a:solidFill>
              </a:rPr>
              <a:t>attributes</a:t>
            </a:r>
            <a:r>
              <a:rPr lang="it-IT" altLang="it-IT" sz="2000" dirty="0" smtClean="0">
                <a:solidFill>
                  <a:srgbClr val="C00000"/>
                </a:solidFill>
              </a:rPr>
              <a:t> </a:t>
            </a:r>
            <a:r>
              <a:rPr lang="it-IT" altLang="it-IT" sz="2000" dirty="0" smtClean="0">
                <a:solidFill>
                  <a:schemeClr val="tx1"/>
                </a:solidFill>
              </a:rPr>
              <a:t>from</a:t>
            </a:r>
            <a:r>
              <a:rPr lang="it-IT" altLang="it-IT" sz="2000" dirty="0" smtClean="0">
                <a:solidFill>
                  <a:srgbClr val="C00000"/>
                </a:solidFill>
              </a:rPr>
              <a:t> </a:t>
            </a:r>
            <a:r>
              <a:rPr lang="it-IT" altLang="it-IT" sz="2000" b="1" dirty="0" smtClean="0">
                <a:solidFill>
                  <a:srgbClr val="C00000"/>
                </a:solidFill>
              </a:rPr>
              <a:t>RJDemetra</a:t>
            </a:r>
            <a:r>
              <a:rPr lang="it-IT" altLang="it-IT" sz="2000" dirty="0" smtClean="0">
                <a:solidFill>
                  <a:srgbClr val="C00000"/>
                </a:solidFill>
              </a:rPr>
              <a:t> </a:t>
            </a:r>
            <a:r>
              <a:rPr lang="it-IT" altLang="it-IT" sz="2000" dirty="0" smtClean="0">
                <a:solidFill>
                  <a:schemeClr val="tx1"/>
                </a:solidFill>
              </a:rPr>
              <a:t>(v2) </a:t>
            </a:r>
          </a:p>
          <a:p>
            <a:pPr marL="800100" lvl="1" indent="-34290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it-IT" altLang="it-IT" sz="2000" b="1" dirty="0" err="1" smtClean="0">
                <a:solidFill>
                  <a:srgbClr val="CC2A2A"/>
                </a:solidFill>
              </a:rPr>
              <a:t>little</a:t>
            </a:r>
            <a:r>
              <a:rPr lang="it-IT" altLang="it-IT" sz="2000" b="1" dirty="0" smtClean="0">
                <a:solidFill>
                  <a:srgbClr val="CC2A2A"/>
                </a:solidFill>
              </a:rPr>
              <a:t> </a:t>
            </a:r>
            <a:r>
              <a:rPr lang="it-IT" altLang="it-IT" sz="2000" b="1" dirty="0" err="1" smtClean="0">
                <a:solidFill>
                  <a:srgbClr val="CC2A2A"/>
                </a:solidFill>
              </a:rPr>
              <a:t>additions</a:t>
            </a:r>
            <a:endParaRPr lang="it-IT" altLang="it-IT" sz="2000" b="1" dirty="0" smtClean="0">
              <a:solidFill>
                <a:srgbClr val="CC2A2A"/>
              </a:solidFill>
            </a:endParaRPr>
          </a:p>
          <a:p>
            <a:pPr marL="1257300" lvl="2" indent="-342900" eaLnBrk="1" hangingPunct="1"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"/>
              <a:defRPr/>
            </a:pPr>
            <a:r>
              <a:rPr lang="it-IT" altLang="it-IT" sz="1800" dirty="0" err="1" smtClean="0">
                <a:solidFill>
                  <a:schemeClr val="tx1"/>
                </a:solidFill>
              </a:rPr>
              <a:t>series</a:t>
            </a:r>
            <a:r>
              <a:rPr lang="it-IT" altLang="it-IT" sz="1800" dirty="0" smtClean="0">
                <a:solidFill>
                  <a:schemeClr val="tx1"/>
                </a:solidFill>
              </a:rPr>
              <a:t> </a:t>
            </a:r>
            <a:r>
              <a:rPr lang="it-IT" altLang="it-IT" sz="1800" dirty="0" err="1" smtClean="0">
                <a:solidFill>
                  <a:schemeClr val="tx1"/>
                </a:solidFill>
              </a:rPr>
              <a:t>name</a:t>
            </a:r>
            <a:r>
              <a:rPr lang="it-IT" altLang="it-IT" sz="1800" dirty="0" smtClean="0">
                <a:solidFill>
                  <a:schemeClr val="tx1"/>
                </a:solidFill>
              </a:rPr>
              <a:t> 		        </a:t>
            </a:r>
            <a:r>
              <a:rPr lang="it-IT" altLang="it-IT" sz="18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to link </a:t>
            </a:r>
            <a:r>
              <a:rPr lang="it-IT" altLang="it-IT" sz="18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specification</a:t>
            </a:r>
            <a:r>
              <a:rPr lang="it-IT" altLang="it-IT" sz="1800" dirty="0" smtClean="0">
                <a:solidFill>
                  <a:schemeClr val="tx1"/>
                </a:solidFill>
                <a:sym typeface="Wingdings" panose="05000000000000000000" pitchFamily="2" charset="2"/>
              </a:rPr>
              <a:t> and data</a:t>
            </a:r>
          </a:p>
          <a:p>
            <a:pPr marL="1257300" lvl="2" indent="-342900" eaLnBrk="1" hangingPunct="1">
              <a:spcBef>
                <a:spcPts val="0"/>
              </a:spcBef>
              <a:spcAft>
                <a:spcPts val="2400"/>
              </a:spcAft>
              <a:buFont typeface="Symbol" panose="05050102010706020507" pitchFamily="18" charset="2"/>
              <a:buChar char=""/>
              <a:defRPr/>
            </a:pPr>
            <a:r>
              <a:rPr lang="it-IT" altLang="it-IT" sz="1800" dirty="0" err="1" smtClean="0">
                <a:solidFill>
                  <a:schemeClr val="tx1"/>
                </a:solidFill>
              </a:rPr>
              <a:t>external</a:t>
            </a:r>
            <a:r>
              <a:rPr lang="it-IT" altLang="it-IT" sz="1800" dirty="0" smtClean="0">
                <a:solidFill>
                  <a:schemeClr val="tx1"/>
                </a:solidFill>
              </a:rPr>
              <a:t> </a:t>
            </a:r>
            <a:r>
              <a:rPr lang="it-IT" altLang="it-IT" sz="1800" dirty="0" err="1" smtClean="0">
                <a:solidFill>
                  <a:schemeClr val="tx1"/>
                </a:solidFill>
              </a:rPr>
              <a:t>regressors</a:t>
            </a:r>
            <a:r>
              <a:rPr lang="it-IT" altLang="it-IT" sz="1800" dirty="0" smtClean="0">
                <a:solidFill>
                  <a:schemeClr val="tx1"/>
                </a:solidFill>
              </a:rPr>
              <a:t> info </a:t>
            </a:r>
            <a:r>
              <a:rPr lang="it-IT" altLang="it-IT" sz="18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it-IT" altLang="it-IT" sz="1800" dirty="0" smtClean="0">
                <a:solidFill>
                  <a:schemeClr val="tx1"/>
                </a:solidFill>
              </a:rPr>
              <a:t>information to </a:t>
            </a:r>
            <a:r>
              <a:rPr lang="it-IT" altLang="it-IT" sz="1800" dirty="0" err="1" smtClean="0">
                <a:solidFill>
                  <a:schemeClr val="tx1"/>
                </a:solidFill>
              </a:rPr>
              <a:t>retrieve</a:t>
            </a:r>
            <a:r>
              <a:rPr lang="it-IT" altLang="it-IT" sz="1800" dirty="0" smtClean="0">
                <a:solidFill>
                  <a:schemeClr val="tx1"/>
                </a:solidFill>
              </a:rPr>
              <a:t> ext.reg., </a:t>
            </a:r>
            <a:r>
              <a:rPr lang="it-IT" altLang="it-IT" sz="1800" dirty="0" err="1" smtClean="0">
                <a:solidFill>
                  <a:schemeClr val="tx1"/>
                </a:solidFill>
              </a:rPr>
              <a:t>preferred</a:t>
            </a:r>
            <a:r>
              <a:rPr lang="it-IT" altLang="it-IT" sz="1800" dirty="0" smtClean="0">
                <a:solidFill>
                  <a:schemeClr val="tx1"/>
                </a:solidFill>
              </a:rPr>
              <a:t> to </a:t>
            </a:r>
            <a:r>
              <a:rPr lang="it-IT" altLang="it-IT" sz="1800" dirty="0" err="1" smtClean="0">
                <a:solidFill>
                  <a:schemeClr val="tx1"/>
                </a:solidFill>
              </a:rPr>
              <a:t>values</a:t>
            </a:r>
            <a:r>
              <a:rPr lang="it-IT" altLang="it-IT" sz="1800" dirty="0" smtClean="0">
                <a:solidFill>
                  <a:schemeClr val="tx1"/>
                </a:solidFill>
              </a:rPr>
              <a:t> for </a:t>
            </a:r>
            <a:r>
              <a:rPr lang="it-IT" altLang="it-IT" sz="1800" dirty="0" err="1" smtClean="0">
                <a:solidFill>
                  <a:schemeClr val="tx1"/>
                </a:solidFill>
              </a:rPr>
              <a:t>readability</a:t>
            </a:r>
            <a:endParaRPr lang="it-IT" altLang="it-IT" sz="2000" dirty="0" smtClean="0">
              <a:solidFill>
                <a:schemeClr val="tx1"/>
              </a:solidFill>
            </a:endParaRPr>
          </a:p>
          <a:p>
            <a:pPr marL="800100" lvl="1" indent="-342900" ea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it-IT" altLang="it-IT" sz="2000" dirty="0" err="1" smtClean="0">
                <a:solidFill>
                  <a:schemeClr val="tx1"/>
                </a:solidFill>
              </a:rPr>
              <a:t>comments</a:t>
            </a:r>
            <a:r>
              <a:rPr lang="it-IT" altLang="it-IT" sz="2000" dirty="0" smtClean="0">
                <a:solidFill>
                  <a:schemeClr val="tx1"/>
                </a:solidFill>
              </a:rPr>
              <a:t> with JavaScript/Java format (// </a:t>
            </a:r>
            <a:r>
              <a:rPr lang="it-IT" altLang="it-IT" sz="2000" dirty="0" err="1" smtClean="0">
                <a:solidFill>
                  <a:schemeClr val="tx1"/>
                </a:solidFill>
              </a:rPr>
              <a:t>inline</a:t>
            </a:r>
            <a:r>
              <a:rPr lang="it-IT" altLang="it-IT" sz="2000" dirty="0" smtClean="0">
                <a:solidFill>
                  <a:schemeClr val="tx1"/>
                </a:solidFill>
              </a:rPr>
              <a:t>, /* … */ </a:t>
            </a:r>
            <a:r>
              <a:rPr lang="it-IT" altLang="it-IT" sz="2000" dirty="0" err="1" smtClean="0">
                <a:solidFill>
                  <a:schemeClr val="tx1"/>
                </a:solidFill>
              </a:rPr>
              <a:t>multiline</a:t>
            </a:r>
            <a:r>
              <a:rPr lang="it-IT" altLang="it-IT" sz="2000" dirty="0" smtClean="0">
                <a:solidFill>
                  <a:schemeClr val="tx1"/>
                </a:solidFill>
              </a:rPr>
              <a:t>)</a:t>
            </a:r>
            <a:endParaRPr lang="it-IT" altLang="it-IT" sz="2000" b="1" dirty="0" smtClean="0">
              <a:solidFill>
                <a:srgbClr val="CC2A2A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defRPr/>
            </a:pPr>
            <a:r>
              <a:rPr lang="it-IT" altLang="it-IT" dirty="0" smtClean="0"/>
              <a:t> </a:t>
            </a:r>
          </a:p>
          <a:p>
            <a:pPr eaLnBrk="1" hangingPunct="1"/>
            <a:endParaRPr lang="it-IT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592399"/>
            <a:ext cx="11541760" cy="20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4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63AC0A8B-105E-4DBB-A20D-E170F214E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292100"/>
            <a:ext cx="11269308" cy="596096"/>
          </a:xfrm>
        </p:spPr>
        <p:txBody>
          <a:bodyPr/>
          <a:lstStyle/>
          <a:p>
            <a:r>
              <a:rPr lang="it-IT" altLang="it-IT" sz="3600" dirty="0" smtClean="0">
                <a:solidFill>
                  <a:srgbClr val="C00000"/>
                </a:solidFill>
              </a:rPr>
              <a:t>JD_JSON: </a:t>
            </a:r>
            <a:r>
              <a:rPr lang="it-IT" altLang="it-IT" sz="3600" dirty="0" err="1">
                <a:solidFill>
                  <a:srgbClr val="C00000"/>
                </a:solidFill>
              </a:rPr>
              <a:t>e</a:t>
            </a:r>
            <a:r>
              <a:rPr lang="it-IT" altLang="it-IT" sz="3600" dirty="0" err="1" smtClean="0">
                <a:solidFill>
                  <a:srgbClr val="C00000"/>
                </a:solidFill>
              </a:rPr>
              <a:t>xamples</a:t>
            </a:r>
            <a:endParaRPr lang="it-IT" sz="3600" dirty="0">
              <a:solidFill>
                <a:srgbClr val="C00000"/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B536328-DAF5-4DE7-B823-D603AADBD2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FD3FFEC-0C73-4534-BE1E-CC5FB5C1F1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RJDemetra</a:t>
            </a:r>
            <a:r>
              <a:rPr lang="en-US" dirty="0"/>
              <a:t> tools for statistical production | ALESSANDRO PIOVANI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95" y="1221513"/>
            <a:ext cx="6159331" cy="19507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95" y="3362149"/>
            <a:ext cx="9891138" cy="27621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69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118755"/>
            <a:ext cx="11269308" cy="769441"/>
          </a:xfrm>
        </p:spPr>
        <p:txBody>
          <a:bodyPr/>
          <a:lstStyle/>
          <a:p>
            <a:pPr algn="ctr"/>
            <a:r>
              <a:rPr lang="it-IT" altLang="it-IT" dirty="0" smtClean="0">
                <a:solidFill>
                  <a:srgbClr val="C00000"/>
                </a:solidFill>
              </a:rPr>
              <a:t>JD_JSON: </a:t>
            </a:r>
            <a:r>
              <a:rPr lang="it-IT" altLang="it-IT" dirty="0" err="1">
                <a:solidFill>
                  <a:srgbClr val="C00000"/>
                </a:solidFill>
              </a:rPr>
              <a:t>a</a:t>
            </a:r>
            <a:r>
              <a:rPr lang="it-IT" altLang="it-IT" dirty="0" err="1" smtClean="0">
                <a:solidFill>
                  <a:srgbClr val="C00000"/>
                </a:solidFill>
              </a:rPr>
              <a:t>ttributes</a:t>
            </a:r>
            <a:r>
              <a:rPr lang="it-IT" altLang="it-IT" dirty="0" smtClean="0">
                <a:solidFill>
                  <a:srgbClr val="C00000"/>
                </a:solidFill>
              </a:rPr>
              <a:t> </a:t>
            </a:r>
            <a:r>
              <a:rPr lang="it-IT" altLang="it-IT" dirty="0" err="1" smtClean="0">
                <a:solidFill>
                  <a:srgbClr val="C00000"/>
                </a:solidFill>
              </a:rPr>
              <a:t>borrowed</a:t>
            </a:r>
            <a:r>
              <a:rPr lang="it-IT" altLang="it-IT" dirty="0">
                <a:solidFill>
                  <a:srgbClr val="C00000"/>
                </a:solidFill>
              </a:rPr>
              <a:t/>
            </a:r>
            <a:br>
              <a:rPr lang="it-IT" altLang="it-IT" dirty="0">
                <a:solidFill>
                  <a:srgbClr val="C00000"/>
                </a:solidFill>
              </a:rPr>
            </a:br>
            <a:r>
              <a:rPr lang="it-IT" altLang="it-IT" dirty="0" smtClean="0">
                <a:solidFill>
                  <a:srgbClr val="C00000"/>
                </a:solidFill>
              </a:rPr>
              <a:t>from RJDemetra </a:t>
            </a:r>
            <a:r>
              <a:rPr lang="it-IT" altLang="it-IT" dirty="0" err="1" smtClean="0">
                <a:solidFill>
                  <a:srgbClr val="C00000"/>
                </a:solidFill>
              </a:rPr>
              <a:t>class</a:t>
            </a:r>
            <a:r>
              <a:rPr lang="it-IT" altLang="it-IT" dirty="0" smtClean="0">
                <a:solidFill>
                  <a:srgbClr val="C00000"/>
                </a:solidFill>
              </a:rPr>
              <a:t> c</a:t>
            </a:r>
            <a:r>
              <a:rPr lang="it-IT" altLang="it-IT" dirty="0">
                <a:solidFill>
                  <a:srgbClr val="C00000"/>
                </a:solidFill>
              </a:rPr>
              <a:t>("</a:t>
            </a:r>
            <a:r>
              <a:rPr lang="it-IT" altLang="it-IT" dirty="0" err="1">
                <a:solidFill>
                  <a:srgbClr val="C00000"/>
                </a:solidFill>
              </a:rPr>
              <a:t>SA_spec</a:t>
            </a:r>
            <a:r>
              <a:rPr lang="it-IT" altLang="it-IT" dirty="0">
                <a:solidFill>
                  <a:srgbClr val="C00000"/>
                </a:solidFill>
              </a:rPr>
              <a:t>", "TRAMO_SEATS") </a:t>
            </a:r>
            <a:endParaRPr lang="it-IT" dirty="0">
              <a:solidFill>
                <a:srgbClr val="C00000"/>
              </a:solidFill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70" y="1494064"/>
            <a:ext cx="6027580" cy="5183195"/>
          </a:xfrm>
          <a:prstGeom prst="rect">
            <a:avLst/>
          </a:prstGeom>
        </p:spPr>
      </p:pic>
      <p:sp>
        <p:nvSpPr>
          <p:cNvPr id="12" name="CasellaDiTesto 11"/>
          <p:cNvSpPr txBox="1"/>
          <p:nvPr/>
        </p:nvSpPr>
        <p:spPr>
          <a:xfrm>
            <a:off x="669851" y="6469184"/>
            <a:ext cx="177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…</a:t>
            </a:r>
            <a:endParaRPr lang="it-IT" dirty="0"/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5257" y="1533714"/>
            <a:ext cx="6556744" cy="5132903"/>
          </a:xfrm>
          <a:prstGeom prst="rect">
            <a:avLst/>
          </a:prstGeom>
        </p:spPr>
      </p:pic>
      <p:sp>
        <p:nvSpPr>
          <p:cNvPr id="14" name="CasellaDiTesto 13"/>
          <p:cNvSpPr txBox="1"/>
          <p:nvPr/>
        </p:nvSpPr>
        <p:spPr>
          <a:xfrm>
            <a:off x="6103549" y="6479817"/>
            <a:ext cx="177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…</a:t>
            </a:r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468895" y="1124732"/>
            <a:ext cx="425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C00000"/>
                </a:solidFill>
              </a:rPr>
              <a:t>SOURCE:  RJDemetra </a:t>
            </a:r>
            <a:r>
              <a:rPr lang="it-IT" b="1" dirty="0" err="1" smtClean="0">
                <a:solidFill>
                  <a:srgbClr val="C00000"/>
                </a:solidFill>
              </a:rPr>
              <a:t>documentation</a:t>
            </a:r>
            <a:endParaRPr lang="it-IT" b="1" dirty="0">
              <a:solidFill>
                <a:srgbClr val="C00000"/>
              </a:solidFill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633" y="6535853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8</a:t>
            </a:fld>
            <a:endParaRPr lang="en-US" sz="1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20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118755"/>
            <a:ext cx="11269308" cy="769441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JD_JSON: additional </a:t>
            </a:r>
            <a:r>
              <a:rPr lang="en-US" dirty="0">
                <a:solidFill>
                  <a:srgbClr val="C00000"/>
                </a:solidFill>
              </a:rPr>
              <a:t>a</a:t>
            </a:r>
            <a:r>
              <a:rPr lang="en-US" dirty="0" smtClean="0">
                <a:solidFill>
                  <a:srgbClr val="C00000"/>
                </a:solidFill>
              </a:rPr>
              <a:t>ttributes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b="0" dirty="0" smtClean="0">
                <a:solidFill>
                  <a:srgbClr val="C00000"/>
                </a:solidFill>
              </a:rPr>
              <a:t>with </a:t>
            </a:r>
            <a:r>
              <a:rPr lang="en-US" b="0" dirty="0">
                <a:solidFill>
                  <a:srgbClr val="C00000"/>
                </a:solidFill>
              </a:rPr>
              <a:t>respect </a:t>
            </a:r>
            <a:r>
              <a:rPr lang="en-US" b="0" dirty="0" smtClean="0">
                <a:solidFill>
                  <a:srgbClr val="C00000"/>
                </a:solidFill>
              </a:rPr>
              <a:t>to </a:t>
            </a:r>
            <a:r>
              <a:rPr lang="en-US" b="0" dirty="0" err="1" smtClean="0">
                <a:solidFill>
                  <a:srgbClr val="C00000"/>
                </a:solidFill>
              </a:rPr>
              <a:t>RJDemetra</a:t>
            </a:r>
            <a:r>
              <a:rPr lang="en-US" b="0" dirty="0" smtClean="0">
                <a:solidFill>
                  <a:srgbClr val="C00000"/>
                </a:solidFill>
              </a:rPr>
              <a:t> c</a:t>
            </a:r>
            <a:r>
              <a:rPr lang="en-US" b="0" dirty="0">
                <a:solidFill>
                  <a:srgbClr val="C00000"/>
                </a:solidFill>
              </a:rPr>
              <a:t>("</a:t>
            </a:r>
            <a:r>
              <a:rPr lang="en-US" b="0" dirty="0" err="1">
                <a:solidFill>
                  <a:srgbClr val="C00000"/>
                </a:solidFill>
              </a:rPr>
              <a:t>SA_spec</a:t>
            </a:r>
            <a:r>
              <a:rPr lang="en-US" b="0" dirty="0">
                <a:solidFill>
                  <a:srgbClr val="C00000"/>
                </a:solidFill>
              </a:rPr>
              <a:t>", "</a:t>
            </a:r>
            <a:r>
              <a:rPr lang="en-US" b="0" dirty="0" smtClean="0">
                <a:solidFill>
                  <a:srgbClr val="C00000"/>
                </a:solidFill>
              </a:rPr>
              <a:t>TRAMO_SEATS")</a:t>
            </a:r>
            <a:endParaRPr lang="it-IT" b="0" dirty="0">
              <a:solidFill>
                <a:srgbClr val="C00000"/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4431" y="1220428"/>
            <a:ext cx="12067954" cy="5567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it-IT" sz="2300" b="1" dirty="0" err="1" smtClean="0">
                <a:solidFill>
                  <a:srgbClr val="C00000"/>
                </a:solidFill>
              </a:rPr>
              <a:t>series_name</a:t>
            </a:r>
            <a:r>
              <a:rPr lang="it-IT" sz="2300" dirty="0" smtClean="0"/>
              <a:t>: a </a:t>
            </a:r>
            <a:r>
              <a:rPr lang="it-IT" sz="2300" dirty="0" err="1" smtClean="0"/>
              <a:t>character</a:t>
            </a:r>
            <a:r>
              <a:rPr lang="it-IT" sz="2300" dirty="0" smtClean="0"/>
              <a:t> </a:t>
            </a:r>
            <a:r>
              <a:rPr lang="it-IT" sz="2300" dirty="0" err="1" smtClean="0"/>
              <a:t>string</a:t>
            </a:r>
            <a:r>
              <a:rPr lang="it-IT" sz="2300" dirty="0" smtClean="0"/>
              <a:t> </a:t>
            </a:r>
            <a:r>
              <a:rPr lang="it-IT" sz="2300" dirty="0" err="1" smtClean="0"/>
              <a:t>indicating</a:t>
            </a:r>
            <a:r>
              <a:rPr lang="it-IT" sz="2300" dirty="0" smtClean="0"/>
              <a:t> the </a:t>
            </a:r>
            <a:r>
              <a:rPr lang="it-IT" sz="2300" dirty="0" err="1" smtClean="0"/>
              <a:t>name</a:t>
            </a:r>
            <a:r>
              <a:rPr lang="it-IT" sz="2300" dirty="0" smtClean="0"/>
              <a:t> of the time </a:t>
            </a:r>
            <a:r>
              <a:rPr lang="it-IT" sz="2300" dirty="0" err="1" smtClean="0"/>
              <a:t>series</a:t>
            </a:r>
            <a:r>
              <a:rPr lang="it-IT" sz="2300" dirty="0" smtClean="0"/>
              <a:t>. </a:t>
            </a:r>
            <a:r>
              <a:rPr lang="it-IT" sz="2300" dirty="0" err="1" smtClean="0"/>
              <a:t>Mandatory</a:t>
            </a:r>
            <a:r>
              <a:rPr lang="it-IT" sz="2300" dirty="0" smtClean="0"/>
              <a:t>, </a:t>
            </a:r>
            <a:r>
              <a:rPr lang="it-IT" sz="2300" dirty="0" err="1" smtClean="0"/>
              <a:t>because</a:t>
            </a:r>
            <a:r>
              <a:rPr lang="it-IT" sz="2300" dirty="0" smtClean="0"/>
              <a:t> </a:t>
            </a:r>
            <a:r>
              <a:rPr lang="it-IT" sz="2300" dirty="0" err="1" smtClean="0"/>
              <a:t>it</a:t>
            </a:r>
            <a:r>
              <a:rPr lang="it-IT" sz="2300" dirty="0" smtClean="0"/>
              <a:t> </a:t>
            </a:r>
            <a:r>
              <a:rPr lang="it-IT" sz="2300" dirty="0" err="1" smtClean="0"/>
              <a:t>allows</a:t>
            </a:r>
            <a:r>
              <a:rPr lang="it-IT" sz="2300" dirty="0" smtClean="0"/>
              <a:t> the </a:t>
            </a:r>
            <a:r>
              <a:rPr lang="it-IT" sz="2300" dirty="0" err="1" smtClean="0"/>
              <a:t>matching</a:t>
            </a:r>
            <a:r>
              <a:rPr lang="it-IT" sz="2300" dirty="0" smtClean="0"/>
              <a:t> </a:t>
            </a:r>
            <a:r>
              <a:rPr lang="it-IT" sz="2300" dirty="0" err="1" smtClean="0"/>
              <a:t>between</a:t>
            </a:r>
            <a:r>
              <a:rPr lang="it-IT" sz="2300" dirty="0" smtClean="0"/>
              <a:t> </a:t>
            </a:r>
            <a:r>
              <a:rPr lang="it-IT" sz="2300" dirty="0" err="1" smtClean="0"/>
              <a:t>specification</a:t>
            </a:r>
            <a:r>
              <a:rPr lang="it-IT" sz="2300" dirty="0" smtClean="0"/>
              <a:t> and </a:t>
            </a:r>
            <a:r>
              <a:rPr lang="it-IT" sz="2300" dirty="0" err="1" smtClean="0"/>
              <a:t>rawdata</a:t>
            </a:r>
            <a:r>
              <a:rPr lang="it-IT" sz="2300" dirty="0"/>
              <a:t>.</a:t>
            </a:r>
            <a:endParaRPr lang="it-IT" sz="2300" dirty="0" smtClean="0"/>
          </a:p>
          <a:p>
            <a:pPr algn="just">
              <a:lnSpc>
                <a:spcPct val="120000"/>
              </a:lnSpc>
            </a:pPr>
            <a:endParaRPr lang="it-IT" sz="2300" dirty="0" smtClean="0"/>
          </a:p>
          <a:p>
            <a:pPr marL="457200" indent="-457200"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it-IT" sz="2300" b="1" dirty="0" err="1" smtClean="0">
                <a:solidFill>
                  <a:srgbClr val="C00000"/>
                </a:solidFill>
              </a:rPr>
              <a:t>userdef.varFromFile</a:t>
            </a:r>
            <a:r>
              <a:rPr lang="it-IT" sz="2300" dirty="0" smtClean="0"/>
              <a:t>: </a:t>
            </a:r>
            <a:r>
              <a:rPr lang="en-US" sz="2300" dirty="0" smtClean="0"/>
              <a:t>logical indicating whether </a:t>
            </a:r>
            <a:r>
              <a:rPr lang="en-US" sz="2300" dirty="0"/>
              <a:t>user-defined variable data will be read from the files specified </a:t>
            </a:r>
            <a:r>
              <a:rPr lang="en-US" sz="2300" dirty="0" smtClean="0"/>
              <a:t>by </a:t>
            </a:r>
            <a:r>
              <a:rPr lang="en-US" sz="2300" i="1" dirty="0" err="1" smtClean="0"/>
              <a:t>userdef.varFromFile.infoList</a:t>
            </a:r>
            <a:r>
              <a:rPr lang="en-US" sz="2300" dirty="0" smtClean="0"/>
              <a:t>, </a:t>
            </a:r>
            <a:r>
              <a:rPr lang="en-US" sz="2300" dirty="0"/>
              <a:t>instead of </a:t>
            </a:r>
            <a:r>
              <a:rPr lang="en-US" sz="2300" i="1" dirty="0" err="1" smtClean="0"/>
              <a:t>userdef.var</a:t>
            </a:r>
            <a:r>
              <a:rPr lang="en-US" sz="2300" i="1" dirty="0" smtClean="0"/>
              <a:t> </a:t>
            </a:r>
            <a:r>
              <a:rPr lang="en-US" sz="2300" dirty="0" smtClean="0"/>
              <a:t>(raw data). </a:t>
            </a:r>
            <a:r>
              <a:rPr lang="en-US" sz="2300" dirty="0"/>
              <a:t>If </a:t>
            </a:r>
            <a:r>
              <a:rPr lang="en-US" sz="2300" dirty="0" smtClean="0"/>
              <a:t>TRUE</a:t>
            </a:r>
            <a:r>
              <a:rPr lang="en-US" sz="2300" dirty="0"/>
              <a:t>, the </a:t>
            </a:r>
            <a:r>
              <a:rPr lang="en-US" sz="2300" i="1" dirty="0" err="1"/>
              <a:t>userdef.var</a:t>
            </a:r>
            <a:r>
              <a:rPr lang="en-US" sz="2300" dirty="0"/>
              <a:t> field is </a:t>
            </a:r>
            <a:r>
              <a:rPr lang="en-US" sz="2300" dirty="0" smtClean="0"/>
              <a:t>ignored</a:t>
            </a:r>
            <a:r>
              <a:rPr lang="en-US" sz="2300" dirty="0"/>
              <a:t>;</a:t>
            </a:r>
            <a:r>
              <a:rPr lang="en-US" sz="2300" dirty="0" smtClean="0"/>
              <a:t> </a:t>
            </a:r>
            <a:r>
              <a:rPr lang="en-US" sz="2300" dirty="0"/>
              <a:t>if </a:t>
            </a:r>
            <a:r>
              <a:rPr lang="en-US" sz="2300" dirty="0" smtClean="0"/>
              <a:t>FALSE, </a:t>
            </a:r>
            <a:r>
              <a:rPr lang="en-US" sz="2300" i="1" dirty="0" err="1"/>
              <a:t>userdef.varFromFile.infoList</a:t>
            </a:r>
            <a:r>
              <a:rPr lang="en-US" sz="2300" dirty="0"/>
              <a:t> </a:t>
            </a:r>
            <a:r>
              <a:rPr lang="en-US" sz="2300" dirty="0" smtClean="0"/>
              <a:t>is </a:t>
            </a:r>
            <a:r>
              <a:rPr lang="en-US" sz="2300" dirty="0"/>
              <a:t>ignored</a:t>
            </a:r>
            <a:r>
              <a:rPr lang="en-US" sz="2300" dirty="0" smtClean="0"/>
              <a:t>. Default = FALSE.</a:t>
            </a:r>
          </a:p>
          <a:p>
            <a:pPr algn="just">
              <a:lnSpc>
                <a:spcPct val="120000"/>
              </a:lnSpc>
            </a:pPr>
            <a:endParaRPr lang="it-IT" sz="2300" dirty="0" smtClean="0"/>
          </a:p>
          <a:p>
            <a:pPr marL="457200" indent="-457200"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it-IT" sz="2300" b="1" dirty="0" err="1" smtClean="0">
                <a:solidFill>
                  <a:srgbClr val="C00000"/>
                </a:solidFill>
              </a:rPr>
              <a:t>userdef.varFromFile</a:t>
            </a:r>
            <a:r>
              <a:rPr lang="it-IT" sz="2300" b="1" dirty="0" err="1">
                <a:solidFill>
                  <a:srgbClr val="C00000"/>
                </a:solidFill>
              </a:rPr>
              <a:t>.infoList</a:t>
            </a:r>
            <a:r>
              <a:rPr lang="it-IT" sz="2300" dirty="0" smtClean="0"/>
              <a:t>: </a:t>
            </a:r>
            <a:r>
              <a:rPr lang="en-US" sz="2300" dirty="0"/>
              <a:t> A vector of JSON </a:t>
            </a:r>
            <a:r>
              <a:rPr lang="en-US" sz="2300" dirty="0" smtClean="0"/>
              <a:t>elements</a:t>
            </a:r>
            <a:r>
              <a:rPr lang="en-US" sz="2300" dirty="0"/>
              <a:t>, each </a:t>
            </a:r>
            <a:r>
              <a:rPr lang="en-US" sz="2300" dirty="0" smtClean="0"/>
              <a:t>with the </a:t>
            </a:r>
            <a:r>
              <a:rPr lang="en-US" sz="2300" dirty="0"/>
              <a:t>attributes:</a:t>
            </a:r>
            <a:endParaRPr lang="it-IT" sz="2300" dirty="0" smtClean="0"/>
          </a:p>
          <a:p>
            <a:pPr marL="1371600" lvl="2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2300" dirty="0">
                <a:solidFill>
                  <a:srgbClr val="C00000"/>
                </a:solidFill>
              </a:rPr>
              <a:t>container</a:t>
            </a:r>
            <a:r>
              <a:rPr lang="it-IT" sz="2300" dirty="0" smtClean="0"/>
              <a:t>: </a:t>
            </a:r>
            <a:r>
              <a:rPr lang="it-IT" sz="2300" dirty="0" err="1" smtClean="0"/>
              <a:t>character</a:t>
            </a:r>
            <a:r>
              <a:rPr lang="it-IT" sz="2300" dirty="0" smtClean="0"/>
              <a:t> </a:t>
            </a:r>
            <a:r>
              <a:rPr lang="it-IT" sz="2300" dirty="0" err="1" smtClean="0"/>
              <a:t>string</a:t>
            </a:r>
            <a:r>
              <a:rPr lang="it-IT" sz="2300" dirty="0" smtClean="0"/>
              <a:t> </a:t>
            </a:r>
            <a:r>
              <a:rPr lang="it-IT" sz="2300" dirty="0" err="1" smtClean="0"/>
              <a:t>representing</a:t>
            </a:r>
            <a:r>
              <a:rPr lang="it-IT" sz="2300" dirty="0" smtClean="0"/>
              <a:t> </a:t>
            </a:r>
            <a:r>
              <a:rPr lang="en-US" sz="2300" dirty="0" smtClean="0"/>
              <a:t>the name </a:t>
            </a:r>
            <a:r>
              <a:rPr lang="en-US" sz="2300" dirty="0"/>
              <a:t>of the </a:t>
            </a:r>
            <a:r>
              <a:rPr lang="en-US" sz="2300" dirty="0" smtClean="0"/>
              <a:t>file/entity </a:t>
            </a:r>
            <a:r>
              <a:rPr lang="en-US" sz="2300" dirty="0"/>
              <a:t>containing the external </a:t>
            </a:r>
            <a:r>
              <a:rPr lang="en-US" sz="2300" dirty="0" err="1"/>
              <a:t>regressor</a:t>
            </a:r>
            <a:r>
              <a:rPr lang="en-US" sz="2300" dirty="0"/>
              <a:t> </a:t>
            </a:r>
            <a:r>
              <a:rPr lang="en-US" sz="2300" dirty="0" smtClean="0"/>
              <a:t>data;</a:t>
            </a:r>
            <a:endParaRPr lang="it-IT" sz="2300" dirty="0" smtClean="0"/>
          </a:p>
          <a:p>
            <a:pPr marL="1371600" lvl="2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2300" dirty="0">
                <a:solidFill>
                  <a:srgbClr val="C00000"/>
                </a:solidFill>
              </a:rPr>
              <a:t>s</a:t>
            </a:r>
            <a:r>
              <a:rPr lang="it-IT" sz="2300" dirty="0" smtClean="0">
                <a:solidFill>
                  <a:srgbClr val="C00000"/>
                </a:solidFill>
              </a:rPr>
              <a:t>tart</a:t>
            </a:r>
            <a:r>
              <a:rPr lang="it-IT" sz="2300" dirty="0" smtClean="0"/>
              <a:t>: a </a:t>
            </a:r>
            <a:r>
              <a:rPr lang="it-IT" sz="2300" dirty="0" err="1" smtClean="0"/>
              <a:t>character</a:t>
            </a:r>
            <a:r>
              <a:rPr lang="it-IT" sz="2300" dirty="0" smtClean="0"/>
              <a:t> </a:t>
            </a:r>
            <a:r>
              <a:rPr lang="it-IT" sz="2300" dirty="0" err="1" smtClean="0"/>
              <a:t>string</a:t>
            </a:r>
            <a:r>
              <a:rPr lang="it-IT" sz="2300" dirty="0" smtClean="0"/>
              <a:t> in the format "YYYY-MM-DD" </a:t>
            </a:r>
            <a:r>
              <a:rPr lang="it-IT" sz="2300" dirty="0" err="1" smtClean="0"/>
              <a:t>indicating</a:t>
            </a:r>
            <a:r>
              <a:rPr lang="it-IT" sz="2300" dirty="0" smtClean="0"/>
              <a:t> the </a:t>
            </a:r>
            <a:r>
              <a:rPr lang="it-IT" sz="2300" dirty="0" err="1" smtClean="0"/>
              <a:t>starting</a:t>
            </a:r>
            <a:r>
              <a:rPr lang="it-IT" sz="2300" dirty="0" smtClean="0"/>
              <a:t> time of the </a:t>
            </a:r>
            <a:r>
              <a:rPr lang="it-IT" sz="2300" dirty="0" err="1" smtClean="0"/>
              <a:t>external</a:t>
            </a:r>
            <a:r>
              <a:rPr lang="it-IT" sz="2300" dirty="0" smtClean="0"/>
              <a:t> </a:t>
            </a:r>
            <a:r>
              <a:rPr lang="it-IT" sz="2300" dirty="0" err="1" smtClean="0"/>
              <a:t>regressor</a:t>
            </a:r>
            <a:r>
              <a:rPr lang="it-IT" sz="2300" dirty="0" smtClean="0"/>
              <a:t> data;</a:t>
            </a:r>
          </a:p>
          <a:p>
            <a:pPr marL="1371600" lvl="2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2300" dirty="0" err="1" smtClean="0">
                <a:solidFill>
                  <a:srgbClr val="C00000"/>
                </a:solidFill>
              </a:rPr>
              <a:t>n_var</a:t>
            </a:r>
            <a:r>
              <a:rPr lang="it-IT" sz="2300" dirty="0" smtClean="0"/>
              <a:t>: </a:t>
            </a:r>
            <a:r>
              <a:rPr lang="it-IT" sz="2300" dirty="0" err="1" smtClean="0"/>
              <a:t>number</a:t>
            </a:r>
            <a:r>
              <a:rPr lang="it-IT" sz="2300" dirty="0" smtClean="0"/>
              <a:t> of </a:t>
            </a:r>
            <a:r>
              <a:rPr lang="it-IT" sz="2300" dirty="0" err="1" smtClean="0"/>
              <a:t>variables</a:t>
            </a:r>
            <a:r>
              <a:rPr lang="it-IT" sz="2300" dirty="0" smtClean="0"/>
              <a:t> </a:t>
            </a:r>
            <a:r>
              <a:rPr lang="it-IT" sz="2300" dirty="0" err="1" smtClean="0"/>
              <a:t>contained</a:t>
            </a:r>
            <a:r>
              <a:rPr lang="it-IT" sz="2300" dirty="0" smtClean="0"/>
              <a:t> in the file (in general =1 or =6 for 6TD </a:t>
            </a:r>
            <a:r>
              <a:rPr lang="it-IT" sz="2300" dirty="0" err="1" smtClean="0"/>
              <a:t>setting</a:t>
            </a:r>
            <a:r>
              <a:rPr lang="it-IT" sz="2300" dirty="0" smtClean="0"/>
              <a:t>)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633" y="6535853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9</a:t>
            </a:fld>
            <a:endParaRPr lang="en-US" sz="1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0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enco puntato">
  <a:themeElements>
    <a:clrScheme name="Personalizzato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C00000"/>
      </a:hlink>
      <a:folHlink>
        <a:srgbClr val="FF0000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ottoCategoria xmlns="679261c3-551f-4e86-913f-177e0e529669">-</SottoCategoria>
    <Categoria xmlns="c58f2efd-82a8-4ecf-b395-8c25e928921d">3- Standard presentazioni Power Point</Categoria>
    <_dlc_DocId xmlns="459159c4-d20a-4ff3-9b11-fbd127bd52e5">INTRANET-14-174</_dlc_DocId>
    <_dlc_DocIdUrl xmlns="459159c4-d20a-4ff3-9b11-fbd127bd52e5">
      <Url>https://intranet.istat.it/Collaborativi/_layouts/15/DocIdRedir.aspx?ID=INTRANET-14-174</Url>
      <Description>INTRANET-14-174</Description>
    </_dlc_DocIdUrl>
    <Ordine xmlns="679261c3-551f-4e86-913f-177e0e529669">1</Ordine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61A2BE3120D674DA36C11D6006822D4" ma:contentTypeVersion="5" ma:contentTypeDescription="Creare un nuovo documento." ma:contentTypeScope="" ma:versionID="742e6049321d93803bb3bb587f561ffa">
  <xsd:schema xmlns:xsd="http://www.w3.org/2001/XMLSchema" xmlns:xs="http://www.w3.org/2001/XMLSchema" xmlns:p="http://schemas.microsoft.com/office/2006/metadata/properties" xmlns:ns2="c58f2efd-82a8-4ecf-b395-8c25e928921d" xmlns:ns3="459159c4-d20a-4ff3-9b11-fbd127bd52e5" xmlns:ns4="679261c3-551f-4e86-913f-177e0e529669" targetNamespace="http://schemas.microsoft.com/office/2006/metadata/properties" ma:root="true" ma:fieldsID="939ae4a7eaec2950db97a79ca38d2d4d" ns2:_="" ns3:_="" ns4:_="">
    <xsd:import namespace="c58f2efd-82a8-4ecf-b395-8c25e928921d"/>
    <xsd:import namespace="459159c4-d20a-4ff3-9b11-fbd127bd52e5"/>
    <xsd:import namespace="679261c3-551f-4e86-913f-177e0e529669"/>
    <xsd:element name="properties">
      <xsd:complexType>
        <xsd:sequence>
          <xsd:element name="documentManagement">
            <xsd:complexType>
              <xsd:all>
                <xsd:element ref="ns2:Categoria"/>
                <xsd:element ref="ns3:_dlc_DocId" minOccurs="0"/>
                <xsd:element ref="ns3:_dlc_DocIdUrl" minOccurs="0"/>
                <xsd:element ref="ns3:_dlc_DocIdPersistId" minOccurs="0"/>
                <xsd:element ref="ns4:SottoCategoria" minOccurs="0"/>
                <xsd:element ref="ns4:Ordin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8f2efd-82a8-4ecf-b395-8c25e928921d" elementFormDefault="qualified">
    <xsd:import namespace="http://schemas.microsoft.com/office/2006/documentManagement/types"/>
    <xsd:import namespace="http://schemas.microsoft.com/office/infopath/2007/PartnerControls"/>
    <xsd:element name="Categoria" ma:index="8" ma:displayName="Categoria" ma:default="Sfondi virtuali" ma:format="Dropdown" ma:internalName="Categoria">
      <xsd:simpleType>
        <xsd:restriction base="dms:Choice">
          <xsd:enumeration value="Sfondi virtuali"/>
          <xsd:enumeration value="1- Marchio/Logo"/>
          <xsd:enumeration value="2- Carta intestata"/>
          <xsd:enumeration value="3- Standard presentazioni Power Point"/>
          <xsd:enumeration value="4- Fogli di stile per documenti Word"/>
          <xsd:enumeration value="Libri digitali e cartacei"/>
          <xsd:enumeration value="Tavole di dati online"/>
          <xsd:enumeration value="Grafici interattivi"/>
          <xsd:enumeration value="5- Strumenti di comunicazione relativi ai Censimenti permanenti"/>
          <xsd:enumeration value="6- Strumenti di comunicazione relativi al Censimento generale dell'Agricoltura 2020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9159c4-d20a-4ff3-9b11-fbd127bd52e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Valore ID documento" ma:description="Valore dell'ID documento assegnato all'elemento." ma:internalName="_dlc_DocId" ma:readOnly="true">
      <xsd:simpleType>
        <xsd:restriction base="dms:Text"/>
      </xsd:simpleType>
    </xsd:element>
    <xsd:element name="_dlc_DocIdUrl" ma:index="10" nillable="true" ma:displayName="ID documento" ma:description="Collegamento permanente al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9261c3-551f-4e86-913f-177e0e529669" elementFormDefault="qualified">
    <xsd:import namespace="http://schemas.microsoft.com/office/2006/documentManagement/types"/>
    <xsd:import namespace="http://schemas.microsoft.com/office/infopath/2007/PartnerControls"/>
    <xsd:element name="SottoCategoria" ma:index="12" nillable="true" ma:displayName="Sottocategoria" ma:default="-" ma:format="Dropdown" ma:internalName="SottoCategoria">
      <xsd:simpleType>
        <xsd:restriction base="dms:Choice">
          <xsd:enumeration value="-"/>
          <xsd:enumeration value="1- CP Generico"/>
          <xsd:enumeration value="2- CP Popolazione"/>
          <xsd:enumeration value="3- CP Imprese"/>
          <xsd:enumeration value="4- CP Istituzioni pubbliche"/>
          <xsd:enumeration value="5- CP Istituzioni non profit"/>
          <xsd:enumeration value="6- CP Agricoltura"/>
          <xsd:enumeration value="7- CP Agricoltura2020"/>
        </xsd:restriction>
      </xsd:simpleType>
    </xsd:element>
    <xsd:element name="Ordine" ma:index="13" nillable="true" ma:displayName="Ordine" ma:decimals="0" ma:internalName="Ordine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9C238D-4D5C-4783-820B-4854DCE45D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9296C4F-9DE9-4B43-AA80-1FC85656CFFA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3EF378BC-F4D0-4510-B4EC-07B6EFE18CF8}">
  <ds:schemaRefs>
    <ds:schemaRef ds:uri="http://schemas.microsoft.com/office/infopath/2007/PartnerControls"/>
    <ds:schemaRef ds:uri="http://purl.org/dc/dcmitype/"/>
    <ds:schemaRef ds:uri="c58f2efd-82a8-4ecf-b395-8c25e928921d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679261c3-551f-4e86-913f-177e0e529669"/>
    <ds:schemaRef ds:uri="http://purl.org/dc/elements/1.1/"/>
    <ds:schemaRef ds:uri="http://schemas.openxmlformats.org/package/2006/metadata/core-properties"/>
    <ds:schemaRef ds:uri="459159c4-d20a-4ff3-9b11-fbd127bd52e5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AA760D03-2285-4F80-B9FC-1F4F97E971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8f2efd-82a8-4ecf-b395-8c25e928921d"/>
    <ds:schemaRef ds:uri="459159c4-d20a-4ff3-9b11-fbd127bd52e5"/>
    <ds:schemaRef ds:uri="679261c3-551f-4e86-913f-177e0e529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48530</TotalTime>
  <Words>2006</Words>
  <Application>Microsoft Office PowerPoint</Application>
  <PresentationFormat>Widescreen</PresentationFormat>
  <Paragraphs>343</Paragraphs>
  <Slides>28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7" baseType="lpstr">
      <vt:lpstr>Arial</vt:lpstr>
      <vt:lpstr>Arial Narrow</vt:lpstr>
      <vt:lpstr>Calibri</vt:lpstr>
      <vt:lpstr>Courier New</vt:lpstr>
      <vt:lpstr>Gill Sans MT</vt:lpstr>
      <vt:lpstr>Symbol</vt:lpstr>
      <vt:lpstr>Wingdings</vt:lpstr>
      <vt:lpstr>Wingdings 2</vt:lpstr>
      <vt:lpstr>elenco puntato</vt:lpstr>
      <vt:lpstr>RJDemetra tools for statistical production</vt:lpstr>
      <vt:lpstr>Presentation Overview</vt:lpstr>
      <vt:lpstr>Pt.1: Tool for specification conversion   (TRAMO-SEATS to JDemetra+ and RJDemetra) </vt:lpstr>
      <vt:lpstr>Specifications in JDemetra+ and RJDemetra</vt:lpstr>
      <vt:lpstr>Why do we need this?</vt:lpstr>
      <vt:lpstr>Presentazione standard di PowerPoint</vt:lpstr>
      <vt:lpstr>JD_JSON: examples</vt:lpstr>
      <vt:lpstr>JD_JSON: attributes borrowed from RJDemetra class c("SA_spec", "TRAMO_SEATS") </vt:lpstr>
      <vt:lpstr>JD_JSON: additional attributes with respect to RJDemetra c("SA_spec", "TRAMO_SEATS")</vt:lpstr>
      <vt:lpstr>JD_JSON: additional attributes with respect to RJDemetra c("SA_spec", "TRAMO_SEATS")</vt:lpstr>
      <vt:lpstr>JD_JSON: additional attributes with respect to RJDemetra c("SA_spec", "TRAMO_SEATS")</vt:lpstr>
      <vt:lpstr>JD_JSON: additional attributes with respect to RJDemetra c("SA_spec", "TRAMO_SEATS")</vt:lpstr>
      <vt:lpstr>JD_JSON: features </vt:lpstr>
      <vt:lpstr>From full to synthetic version and vice versa</vt:lpstr>
      <vt:lpstr>Workflow &amp; Software</vt:lpstr>
      <vt:lpstr>Pt.2: RJDemetra Processor:      an RJDemetra processing pipeline ready for you </vt:lpstr>
      <vt:lpstr>Presentazione standard di PowerPoint</vt:lpstr>
      <vt:lpstr>Building blocks</vt:lpstr>
      <vt:lpstr>Full JDProcessor Stack + possible extensions(*)</vt:lpstr>
      <vt:lpstr>Full JDProcessor Stack + possible extensions(*)</vt:lpstr>
      <vt:lpstr>Adapt to your environment through PROVIDER interfaces</vt:lpstr>
      <vt:lpstr>PROVIDER_EXT_REG interface</vt:lpstr>
      <vt:lpstr>Adapt the processor with your Data Readers</vt:lpstr>
      <vt:lpstr>Interoperability with JDemetra+ (GUI, Cruncher, …) through Workspace</vt:lpstr>
      <vt:lpstr>Example of use: orchestrator.R</vt:lpstr>
      <vt:lpstr>Future developments</vt:lpstr>
      <vt:lpstr>Source code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PresentazioneStandard</dc:title>
  <dc:creator>Bruna Tabanella</dc:creator>
  <cp:lastModifiedBy>alessandro piovani</cp:lastModifiedBy>
  <cp:revision>591</cp:revision>
  <cp:lastPrinted>2024-12-29T12:02:33Z</cp:lastPrinted>
  <dcterms:created xsi:type="dcterms:W3CDTF">2020-06-26T06:32:12Z</dcterms:created>
  <dcterms:modified xsi:type="dcterms:W3CDTF">2025-08-09T17:51:24Z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0x010100661A2BE3120D674DA36C11D6006822D4</vt:lpwstr>
  </property>
  <property fmtid="{D5CDD505-2E9C-101B-9397-08002B2CF9AE}" pid="3" name="_dlc_DocIdItemGuid">
    <vt:lpwstr>01bbfd09-35f5-4720-8777-8e3977c2110b</vt:lpwstr>
  </property>
</Properties>
</file>