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4"/>
  </p:notesMasterIdLst>
  <p:sldIdLst>
    <p:sldId id="315" r:id="rId6"/>
    <p:sldId id="316" r:id="rId7"/>
    <p:sldId id="349" r:id="rId8"/>
    <p:sldId id="352" r:id="rId9"/>
    <p:sldId id="351" r:id="rId10"/>
    <p:sldId id="353" r:id="rId11"/>
    <p:sldId id="347" r:id="rId12"/>
    <p:sldId id="327" r:id="rId13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CC99"/>
    <a:srgbClr val="969696"/>
    <a:srgbClr val="C00000"/>
    <a:srgbClr val="DAF6F1"/>
    <a:srgbClr val="FFFFCC"/>
    <a:srgbClr val="EAFAF7"/>
    <a:srgbClr val="D3F5EE"/>
    <a:srgbClr val="A1E9DA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65" autoAdjust="0"/>
  </p:normalViewPr>
  <p:slideViewPr>
    <p:cSldViewPr snapToGrid="0" showGuides="1">
      <p:cViewPr varScale="1">
        <p:scale>
          <a:sx n="64" d="100"/>
          <a:sy n="64" d="100"/>
        </p:scale>
        <p:origin x="680" y="76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88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070" y="2621956"/>
            <a:ext cx="9818337" cy="2782819"/>
          </a:xfrm>
          <a:effectLst/>
        </p:spPr>
        <p:txBody>
          <a:bodyPr lIns="0" tIns="0" rIns="0" bIns="0" anchor="ctr">
            <a:normAutofit/>
          </a:bodyPr>
          <a:lstStyle>
            <a:lvl1pPr>
              <a:lnSpc>
                <a:spcPts val="3600"/>
              </a:lnSpc>
              <a:defRPr sz="3400" b="0" cap="none">
                <a:solidFill>
                  <a:srgbClr val="C00000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it-IT" dirty="0"/>
              <a:t>FARE CLIC PER MODIFICARE LO STILE DEL TITOLO DELLO SCHEMA FARE CLIC PER MODIFICARE LO STILE DEL TITOLO DELLO SCHEMA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84" y="6495314"/>
            <a:ext cx="7481115" cy="17953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400"/>
              </a:lnSpc>
              <a:spcAft>
                <a:spcPts val="200"/>
              </a:spcAft>
              <a:buNone/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71492F8-659D-4E4C-A49D-B7C56753911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9185" y="1287956"/>
            <a:ext cx="3689746" cy="216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500"/>
              </a:lnSpc>
              <a:spcAft>
                <a:spcPts val="600"/>
              </a:spcAft>
              <a:buNone/>
              <a:def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469184" y="1522956"/>
            <a:ext cx="3689747" cy="1080000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0">
                <a:solidFill>
                  <a:srgbClr val="63646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69184" y="6297672"/>
            <a:ext cx="7481115" cy="18851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400"/>
              </a:lnSpc>
              <a:spcAft>
                <a:spcPts val="200"/>
              </a:spcAft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A8FC9CB7-7D84-419A-988C-7B8817E18EDB}"/>
              </a:ext>
            </a:extLst>
          </p:cNvPr>
          <p:cNvSpPr/>
          <p:nvPr userDrawn="1"/>
        </p:nvSpPr>
        <p:spPr>
          <a:xfrm>
            <a:off x="463550" y="0"/>
            <a:ext cx="3708400" cy="1089025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F57BA760-D00A-4F5B-B978-07F3F810367F}"/>
              </a:ext>
            </a:extLst>
          </p:cNvPr>
          <p:cNvSpPr/>
          <p:nvPr userDrawn="1"/>
        </p:nvSpPr>
        <p:spPr>
          <a:xfrm>
            <a:off x="4251325" y="0"/>
            <a:ext cx="3706813" cy="1089025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17FA033-79E9-4921-B88E-03D9DAACCE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50841" y="637832"/>
            <a:ext cx="2700000" cy="461927"/>
          </a:xfrm>
          <a:prstGeom prst="rect">
            <a:avLst/>
          </a:prstGeom>
        </p:spPr>
      </p:pic>
      <p:sp>
        <p:nvSpPr>
          <p:cNvPr id="16" name="Rectangle 9">
            <a:extLst>
              <a:ext uri="{FF2B5EF4-FFF2-40B4-BE49-F238E27FC236}">
                <a16:creationId xmlns:a16="http://schemas.microsoft.com/office/drawing/2014/main" id="{821E4C3A-67D5-4B9E-B373-7B560EA0839E}"/>
              </a:ext>
            </a:extLst>
          </p:cNvPr>
          <p:cNvSpPr/>
          <p:nvPr userDrawn="1"/>
        </p:nvSpPr>
        <p:spPr>
          <a:xfrm>
            <a:off x="8037513" y="0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5998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5203E877-BB68-4C3E-A95D-262A3B3831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0FB10A6-C138-494B-9E13-24A27B8289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8A4B74D-95FF-4ECC-AED0-C183993F87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ngraziamen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786" y="1796902"/>
            <a:ext cx="11283042" cy="1839433"/>
          </a:xfrm>
          <a:effectLst/>
        </p:spPr>
        <p:txBody>
          <a:bodyPr anchor="ctr">
            <a:noAutofit/>
          </a:bodyPr>
          <a:lstStyle>
            <a:lvl1pPr algn="ctr">
              <a:defRPr sz="7000" b="0" cap="none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5894EA2-4831-F84E-BBDE-8E89A3516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6093" y="3683529"/>
            <a:ext cx="5624623" cy="423612"/>
          </a:xfrm>
        </p:spPr>
        <p:txBody>
          <a:bodyPr spcCol="360000" anchor="ctr">
            <a:no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02837C0E-8F15-489B-800B-6F1CBBB23F06}"/>
              </a:ext>
            </a:extLst>
          </p:cNvPr>
          <p:cNvSpPr/>
          <p:nvPr userDrawn="1"/>
        </p:nvSpPr>
        <p:spPr>
          <a:xfrm>
            <a:off x="463550" y="5773825"/>
            <a:ext cx="3708400" cy="1089025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1C3885B9-D4F0-42E8-A6EE-EB419237E845}"/>
              </a:ext>
            </a:extLst>
          </p:cNvPr>
          <p:cNvSpPr/>
          <p:nvPr userDrawn="1"/>
        </p:nvSpPr>
        <p:spPr>
          <a:xfrm>
            <a:off x="4251325" y="5773825"/>
            <a:ext cx="3706813" cy="1089025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F54AFB7-6D67-44BA-975B-F9E2C29BB4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50841" y="6092375"/>
            <a:ext cx="2700000" cy="461927"/>
          </a:xfrm>
          <a:prstGeom prst="rect">
            <a:avLst/>
          </a:prstGeom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B4CD4512-1FFA-4544-ACEE-31F0A9CA9D05}"/>
              </a:ext>
            </a:extLst>
          </p:cNvPr>
          <p:cNvSpPr/>
          <p:nvPr userDrawn="1"/>
        </p:nvSpPr>
        <p:spPr>
          <a:xfrm>
            <a:off x="8037513" y="6790850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739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211B9727-26D5-42C6-AA8E-16F0A95510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B35A5DA5-9B3D-430B-9B7D-12A49C896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9953CB5C-8C23-4943-AA23-507887A04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8081963" y="1557338"/>
            <a:ext cx="365378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014FC49-70B3-48C6-AAEA-1B6DEB762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62222" y="2261938"/>
            <a:ext cx="3492000" cy="360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665B96CC-8D49-494F-9C8A-BD85351377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12972DC-41D2-4C0E-AD61-A73383B821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12972DC-41D2-4C0E-AD61-A73383B821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CFFE7A2-271E-4180-8862-1207E565D1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20" r:id="rId8"/>
    <p:sldLayoutId id="2147483714" r:id="rId9"/>
    <p:sldLayoutId id="2147483716" r:id="rId10"/>
    <p:sldLayoutId id="2147483715" r:id="rId11"/>
    <p:sldLayoutId id="2147483717" r:id="rId12"/>
    <p:sldLayoutId id="2147483718" r:id="rId13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AlessandroPiovani/RJDProcessor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0BFAD7-8051-44E7-952E-F8647A1CB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9070" y="2449236"/>
            <a:ext cx="9818337" cy="278281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Seasonal adjustment processes in statistical production</a:t>
            </a:r>
            <a:endParaRPr lang="it-IT" sz="4000" b="1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353B436-6816-4A46-BDBE-42E64EB27CB6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it-IT" sz="2400" b="1" dirty="0" smtClean="0">
                <a:solidFill>
                  <a:schemeClr val="tx1"/>
                </a:solidFill>
              </a:rPr>
              <a:t>INFORMAL MEETING #1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F54B89B-F96C-4A34-BA9E-083269BE1EC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9184" y="1287956"/>
            <a:ext cx="4316175" cy="235000"/>
          </a:xfrm>
        </p:spPr>
        <p:txBody>
          <a:bodyPr/>
          <a:lstStyle/>
          <a:p>
            <a:r>
              <a:rPr lang="it-IT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ROME, </a:t>
            </a:r>
            <a:r>
              <a:rPr lang="it-IT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October</a:t>
            </a:r>
            <a:r>
              <a:rPr lang="it-IT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14, 2024</a:t>
            </a:r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DFE67CC-0EAE-4BEC-A961-535FE506A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84" y="6231547"/>
            <a:ext cx="11499296" cy="375744"/>
          </a:xfrm>
        </p:spPr>
        <p:txBody>
          <a:bodyPr/>
          <a:lstStyle/>
          <a:p>
            <a:r>
              <a:rPr lang="it-IT" sz="1600" dirty="0" smtClean="0"/>
              <a:t>Istat | </a:t>
            </a:r>
            <a:r>
              <a:rPr lang="en-US" sz="1600" dirty="0" smtClean="0"/>
              <a:t>Directorate For Methodology and Statistical Process Design</a:t>
            </a:r>
            <a:br>
              <a:rPr lang="en-US" sz="1600" dirty="0" smtClean="0"/>
            </a:br>
            <a:endParaRPr lang="it-IT" sz="1600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D87B255-EFEE-4DEF-9FE3-EB483176489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69184" y="5888645"/>
            <a:ext cx="7481115" cy="226985"/>
          </a:xfrm>
        </p:spPr>
        <p:txBody>
          <a:bodyPr/>
          <a:lstStyle/>
          <a:p>
            <a:r>
              <a:rPr lang="it-IT" sz="2400" b="1" dirty="0" smtClean="0">
                <a:solidFill>
                  <a:schemeClr val="tx1"/>
                </a:solidFill>
              </a:rPr>
              <a:t>ALESSANDRO PIOVANI</a:t>
            </a:r>
            <a:r>
              <a:rPr lang="it-IT" sz="2400" dirty="0" smtClean="0">
                <a:solidFill>
                  <a:schemeClr val="tx1"/>
                </a:solidFill>
              </a:rPr>
              <a:t> | alessandro.piovani@istat.it</a:t>
            </a:r>
            <a:endParaRPr lang="it-IT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70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494562"/>
            <a:ext cx="11269308" cy="393634"/>
          </a:xfrm>
        </p:spPr>
        <p:txBody>
          <a:bodyPr/>
          <a:lstStyle/>
          <a:p>
            <a:r>
              <a:rPr lang="it-IT" sz="3600" dirty="0" err="1" smtClean="0">
                <a:solidFill>
                  <a:srgbClr val="C00000"/>
                </a:solidFill>
              </a:rPr>
              <a:t>Seasonal</a:t>
            </a:r>
            <a:r>
              <a:rPr lang="it-IT" sz="3600" dirty="0" smtClean="0">
                <a:solidFill>
                  <a:srgbClr val="C00000"/>
                </a:solidFill>
              </a:rPr>
              <a:t> </a:t>
            </a:r>
            <a:r>
              <a:rPr lang="it-IT" sz="3600" dirty="0" err="1" smtClean="0">
                <a:solidFill>
                  <a:srgbClr val="C00000"/>
                </a:solidFill>
              </a:rPr>
              <a:t>Adjustment</a:t>
            </a:r>
            <a:r>
              <a:rPr lang="it-IT" sz="3600" dirty="0" smtClean="0">
                <a:solidFill>
                  <a:srgbClr val="C00000"/>
                </a:solidFill>
              </a:rPr>
              <a:t> </a:t>
            </a:r>
            <a:r>
              <a:rPr lang="it-IT" sz="3600" dirty="0" err="1" smtClean="0">
                <a:solidFill>
                  <a:srgbClr val="C00000"/>
                </a:solidFill>
              </a:rPr>
              <a:t>process</a:t>
            </a:r>
            <a:endParaRPr lang="it-IT" sz="36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Seasonal adjustment processes in statistical production</a:t>
            </a:r>
            <a:endParaRPr lang="en-US" dirty="0"/>
          </a:p>
        </p:txBody>
      </p:sp>
      <p:sp>
        <p:nvSpPr>
          <p:cNvPr id="8" name="Segnaposto testo 1">
            <a:extLst>
              <a:ext uri="{FF2B5EF4-FFF2-40B4-BE49-F238E27FC236}">
                <a16:creationId xmlns:a16="http://schemas.microsoft.com/office/drawing/2014/main" id="{3C757EAB-927E-4F42-BD79-C4C67408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895" y="1351281"/>
            <a:ext cx="11264002" cy="5043472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altLang="it-IT" sz="2400" b="1" dirty="0" smtClean="0">
                <a:solidFill>
                  <a:srgbClr val="636462"/>
                </a:solidFill>
              </a:rPr>
              <a:t>Seasonal adjustment process requires: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>
                <a:solidFill>
                  <a:srgbClr val="636462"/>
                </a:solidFill>
              </a:rPr>
              <a:t>s</a:t>
            </a:r>
            <a:r>
              <a:rPr lang="en-GB" altLang="it-IT" sz="2600" dirty="0" smtClean="0">
                <a:solidFill>
                  <a:srgbClr val="636462"/>
                </a:solidFill>
              </a:rPr>
              <a:t>torage of data: raw and seasonally adjusted (SA), external </a:t>
            </a:r>
            <a:r>
              <a:rPr lang="en-GB" altLang="it-IT" sz="2600" dirty="0" err="1" smtClean="0">
                <a:solidFill>
                  <a:srgbClr val="636462"/>
                </a:solidFill>
              </a:rPr>
              <a:t>regressors</a:t>
            </a:r>
            <a:r>
              <a:rPr lang="en-GB" altLang="it-IT" sz="2600" b="1" dirty="0" smtClean="0">
                <a:solidFill>
                  <a:srgbClr val="636462"/>
                </a:solidFill>
              </a:rPr>
              <a:t> 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>
                <a:solidFill>
                  <a:srgbClr val="636462"/>
                </a:solidFill>
              </a:rPr>
              <a:t>s</a:t>
            </a:r>
            <a:r>
              <a:rPr lang="en-GB" altLang="it-IT" sz="2600" dirty="0" smtClean="0">
                <a:solidFill>
                  <a:srgbClr val="636462"/>
                </a:solidFill>
              </a:rPr>
              <a:t>torage of specifications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>
                <a:solidFill>
                  <a:srgbClr val="636462"/>
                </a:solidFill>
              </a:rPr>
              <a:t>u</a:t>
            </a:r>
            <a:r>
              <a:rPr lang="en-GB" altLang="it-IT" sz="2600" dirty="0" smtClean="0">
                <a:solidFill>
                  <a:srgbClr val="636462"/>
                </a:solidFill>
              </a:rPr>
              <a:t>pdating of the data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>
                <a:solidFill>
                  <a:srgbClr val="636462"/>
                </a:solidFill>
              </a:rPr>
              <a:t>b</a:t>
            </a:r>
            <a:r>
              <a:rPr lang="en-GB" altLang="it-IT" sz="2600" dirty="0" smtClean="0">
                <a:solidFill>
                  <a:srgbClr val="636462"/>
                </a:solidFill>
              </a:rPr>
              <a:t>inding data and specifications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>
                <a:solidFill>
                  <a:srgbClr val="636462"/>
                </a:solidFill>
              </a:rPr>
              <a:t>p</a:t>
            </a:r>
            <a:r>
              <a:rPr lang="en-GB" altLang="it-IT" sz="2600" b="1" dirty="0" smtClean="0">
                <a:solidFill>
                  <a:srgbClr val="636462"/>
                </a:solidFill>
              </a:rPr>
              <a:t>rocessing</a:t>
            </a:r>
          </a:p>
          <a:p>
            <a:pPr lvl="1">
              <a:spcBef>
                <a:spcPts val="0"/>
              </a:spcBef>
              <a:defRPr/>
            </a:pPr>
            <a:endParaRPr lang="en-GB" altLang="it-IT" sz="2600" b="1" dirty="0">
              <a:solidFill>
                <a:srgbClr val="6364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494562"/>
            <a:ext cx="11269308" cy="393634"/>
          </a:xfrm>
        </p:spPr>
        <p:txBody>
          <a:bodyPr/>
          <a:lstStyle/>
          <a:p>
            <a:r>
              <a:rPr lang="it-IT" sz="3600" dirty="0" smtClean="0">
                <a:solidFill>
                  <a:srgbClr val="C00000"/>
                </a:solidFill>
              </a:rPr>
              <a:t>Storage</a:t>
            </a:r>
            <a:endParaRPr lang="it-IT" sz="36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Segnaposto testo 1">
            <a:extLst>
              <a:ext uri="{FF2B5EF4-FFF2-40B4-BE49-F238E27FC236}">
                <a16:creationId xmlns:a16="http://schemas.microsoft.com/office/drawing/2014/main" id="{3C757EAB-927E-4F42-BD79-C4C67408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895" y="1107874"/>
            <a:ext cx="11264002" cy="527625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altLang="it-IT" sz="2400" b="1" dirty="0" smtClean="0">
                <a:solidFill>
                  <a:srgbClr val="636462"/>
                </a:solidFill>
              </a:rPr>
              <a:t>Workspace (WS):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>
                <a:solidFill>
                  <a:srgbClr val="636462"/>
                </a:solidFill>
              </a:rPr>
              <a:t>data and specifications together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>
                <a:solidFill>
                  <a:srgbClr val="636462"/>
                </a:solidFill>
              </a:rPr>
              <a:t>in general one workspace per domain (many time series data and spec. together</a:t>
            </a:r>
            <a:r>
              <a:rPr lang="en-GB" altLang="it-IT" sz="2600" dirty="0" smtClean="0">
                <a:solidFill>
                  <a:srgbClr val="636462"/>
                </a:solidFill>
              </a:rPr>
              <a:t>)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 smtClean="0">
                <a:solidFill>
                  <a:srgbClr val="636462"/>
                </a:solidFill>
              </a:rPr>
              <a:t>WSs created with</a:t>
            </a:r>
          </a:p>
          <a:p>
            <a:pPr marL="1828800" lvl="3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200" dirty="0" smtClean="0">
                <a:solidFill>
                  <a:srgbClr val="636462"/>
                </a:solidFill>
              </a:rPr>
              <a:t>GUI: link to external sources (e.g. files, </a:t>
            </a:r>
            <a:r>
              <a:rPr lang="en-GB" altLang="it-IT" sz="2200" dirty="0" err="1" smtClean="0">
                <a:solidFill>
                  <a:srgbClr val="636462"/>
                </a:solidFill>
              </a:rPr>
              <a:t>db</a:t>
            </a:r>
            <a:r>
              <a:rPr lang="en-GB" altLang="it-IT" sz="2200" dirty="0" smtClean="0">
                <a:solidFill>
                  <a:srgbClr val="636462"/>
                </a:solidFill>
              </a:rPr>
              <a:t>)</a:t>
            </a:r>
          </a:p>
          <a:p>
            <a:pPr marL="1828800" lvl="3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200" dirty="0" err="1" smtClean="0">
                <a:solidFill>
                  <a:srgbClr val="636462"/>
                </a:solidFill>
              </a:rPr>
              <a:t>RJDemetra</a:t>
            </a:r>
            <a:r>
              <a:rPr lang="en-GB" altLang="it-IT" sz="2200" dirty="0" smtClean="0">
                <a:solidFill>
                  <a:srgbClr val="636462"/>
                </a:solidFill>
              </a:rPr>
              <a:t>/rjd3: data embedded in workspaces (</a:t>
            </a:r>
            <a:r>
              <a:rPr lang="en-GB" altLang="it-IT" sz="2200" dirty="0" smtClean="0">
                <a:solidFill>
                  <a:srgbClr val="636462"/>
                </a:solidFill>
                <a:sym typeface="Wingdings" panose="05000000000000000000" pitchFamily="2" charset="2"/>
              </a:rPr>
              <a:t></a:t>
            </a:r>
            <a:r>
              <a:rPr lang="en-GB" altLang="it-IT" sz="2200" dirty="0" smtClean="0">
                <a:solidFill>
                  <a:srgbClr val="636462"/>
                </a:solidFill>
              </a:rPr>
              <a:t>)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GB" altLang="it-IT" sz="2400" b="1" dirty="0" smtClean="0">
              <a:solidFill>
                <a:srgbClr val="636462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GB" altLang="it-IT" sz="2400" b="1" dirty="0" smtClean="0">
                <a:solidFill>
                  <a:srgbClr val="636462"/>
                </a:solidFill>
              </a:rPr>
              <a:t>Production Data Bases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>
                <a:solidFill>
                  <a:srgbClr val="636462"/>
                </a:solidFill>
              </a:rPr>
              <a:t>r</a:t>
            </a:r>
            <a:r>
              <a:rPr lang="en-GB" altLang="it-IT" sz="2600" dirty="0" smtClean="0">
                <a:solidFill>
                  <a:srgbClr val="636462"/>
                </a:solidFill>
              </a:rPr>
              <a:t>ecords = single time series (not domains)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>
                <a:solidFill>
                  <a:srgbClr val="636462"/>
                </a:solidFill>
              </a:rPr>
              <a:t>m</a:t>
            </a:r>
            <a:r>
              <a:rPr lang="en-GB" altLang="it-IT" sz="2600" dirty="0" smtClean="0">
                <a:solidFill>
                  <a:srgbClr val="636462"/>
                </a:solidFill>
              </a:rPr>
              <a:t>odel specifications history: revision checks </a:t>
            </a:r>
            <a:endParaRPr lang="en-GB" altLang="it-IT" sz="2600" dirty="0">
              <a:solidFill>
                <a:srgbClr val="636462"/>
              </a:solidFill>
            </a:endParaRPr>
          </a:p>
          <a:p>
            <a:pPr lvl="1">
              <a:spcBef>
                <a:spcPts val="0"/>
              </a:spcBef>
              <a:defRPr/>
            </a:pPr>
            <a:endParaRPr lang="en-GB" altLang="it-IT" sz="2600" b="1" dirty="0" smtClean="0">
              <a:solidFill>
                <a:srgbClr val="636462"/>
              </a:solidFill>
            </a:endParaRPr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Seasonal adjustment processes in statistical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2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r>
              <a:rPr lang="it-IT" sz="3200" dirty="0" smtClean="0">
                <a:solidFill>
                  <a:srgbClr val="C00000"/>
                </a:solidFill>
              </a:rPr>
              <a:t>DB </a:t>
            </a:r>
            <a:r>
              <a:rPr lang="it-IT" sz="3200" dirty="0" err="1" smtClean="0">
                <a:solidFill>
                  <a:srgbClr val="C00000"/>
                </a:solidFill>
              </a:rPr>
              <a:t>models</a:t>
            </a:r>
            <a:r>
              <a:rPr lang="it-IT" sz="3200" dirty="0" smtClean="0">
                <a:solidFill>
                  <a:srgbClr val="C00000"/>
                </a:solidFill>
              </a:rPr>
              <a:t> for </a:t>
            </a:r>
            <a:r>
              <a:rPr lang="it-IT" sz="3200" dirty="0" err="1" smtClean="0">
                <a:solidFill>
                  <a:srgbClr val="C00000"/>
                </a:solidFill>
              </a:rPr>
              <a:t>statistical</a:t>
            </a:r>
            <a:r>
              <a:rPr lang="it-IT" sz="3200" dirty="0" smtClean="0">
                <a:solidFill>
                  <a:srgbClr val="C00000"/>
                </a:solidFill>
              </a:rPr>
              <a:t> production: </a:t>
            </a:r>
            <a:r>
              <a:rPr lang="it-IT" sz="3200" dirty="0" err="1" smtClean="0">
                <a:solidFill>
                  <a:srgbClr val="C00000"/>
                </a:solidFill>
              </a:rPr>
              <a:t>concurrent</a:t>
            </a:r>
            <a:r>
              <a:rPr lang="it-IT" sz="3200" dirty="0" smtClean="0">
                <a:solidFill>
                  <a:srgbClr val="C00000"/>
                </a:solidFill>
              </a:rPr>
              <a:t> </a:t>
            </a:r>
            <a:r>
              <a:rPr lang="it-IT" sz="3200" dirty="0" err="1" smtClean="0">
                <a:solidFill>
                  <a:srgbClr val="C00000"/>
                </a:solidFill>
              </a:rPr>
              <a:t>revision</a:t>
            </a:r>
            <a:r>
              <a:rPr lang="it-IT" sz="3200" dirty="0" smtClean="0">
                <a:solidFill>
                  <a:srgbClr val="C00000"/>
                </a:solidFill>
              </a:rPr>
              <a:t> – SETTING 1: Domain </a:t>
            </a:r>
            <a:r>
              <a:rPr lang="it-IT" sz="3200" dirty="0" err="1" smtClean="0">
                <a:solidFill>
                  <a:srgbClr val="C00000"/>
                </a:solidFill>
              </a:rPr>
              <a:t>workspaces</a:t>
            </a:r>
            <a:endParaRPr lang="it-IT" sz="32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8853" y="6363271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Seasonal adjustment processes in statistical production</a:t>
            </a:r>
            <a:endParaRPr lang="en-US" dirty="0"/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221855"/>
              </p:ext>
            </p:extLst>
          </p:nvPr>
        </p:nvGraphicFramePr>
        <p:xfrm>
          <a:off x="240525" y="1244591"/>
          <a:ext cx="4977334" cy="3032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8514">
                  <a:extLst>
                    <a:ext uri="{9D8B030D-6E8A-4147-A177-3AD203B41FA5}">
                      <a16:colId xmlns:a16="http://schemas.microsoft.com/office/drawing/2014/main" val="1167021738"/>
                    </a:ext>
                  </a:extLst>
                </a:gridCol>
                <a:gridCol w="1107542">
                  <a:extLst>
                    <a:ext uri="{9D8B030D-6E8A-4147-A177-3AD203B41FA5}">
                      <a16:colId xmlns:a16="http://schemas.microsoft.com/office/drawing/2014/main" val="543798205"/>
                    </a:ext>
                  </a:extLst>
                </a:gridCol>
                <a:gridCol w="1621964">
                  <a:extLst>
                    <a:ext uri="{9D8B030D-6E8A-4147-A177-3AD203B41FA5}">
                      <a16:colId xmlns:a16="http://schemas.microsoft.com/office/drawing/2014/main" val="3672115142"/>
                    </a:ext>
                  </a:extLst>
                </a:gridCol>
                <a:gridCol w="1079314">
                  <a:extLst>
                    <a:ext uri="{9D8B030D-6E8A-4147-A177-3AD203B41FA5}">
                      <a16:colId xmlns:a16="http://schemas.microsoft.com/office/drawing/2014/main" val="382870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Time</a:t>
                      </a:r>
                      <a:r>
                        <a:rPr lang="it-IT" sz="1800" baseline="0" dirty="0" smtClean="0"/>
                        <a:t> </a:t>
                      </a:r>
                      <a:r>
                        <a:rPr lang="it-IT" sz="1800" baseline="0" dirty="0" err="1" smtClean="0"/>
                        <a:t>series</a:t>
                      </a:r>
                      <a:r>
                        <a:rPr lang="it-IT" sz="1800" baseline="0" dirty="0" smtClean="0"/>
                        <a:t> </a:t>
                      </a:r>
                      <a:r>
                        <a:rPr lang="it-IT" sz="1800" baseline="0" dirty="0" err="1" smtClean="0"/>
                        <a:t>name</a:t>
                      </a:r>
                      <a:endParaRPr lang="it-IT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err="1" smtClean="0"/>
                        <a:t>Metadata</a:t>
                      </a:r>
                      <a:endParaRPr lang="it-IT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err="1" smtClean="0"/>
                        <a:t>Values</a:t>
                      </a:r>
                      <a:endParaRPr lang="it-IT" sz="18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Domain</a:t>
                      </a:r>
                      <a:endParaRPr lang="it-IT" sz="1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8785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FATEXP_10</a:t>
                      </a:r>
                      <a:endParaRPr lang="it-IT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smtClean="0"/>
                        <a:t>&lt;10, 9.4, 8.9,…&gt;</a:t>
                      </a:r>
                      <a:endParaRPr lang="it-IT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FAT</a:t>
                      </a:r>
                      <a:endParaRPr lang="it-IT" sz="1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41845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smtClean="0"/>
                        <a:t>C_DEFL</a:t>
                      </a:r>
                    </a:p>
                    <a:p>
                      <a:endParaRPr lang="it-IT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</a:p>
                    <a:p>
                      <a:endParaRPr lang="it-IT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smtClean="0"/>
                        <a:t>&lt;1.2, 3, 2.6,…&gt;</a:t>
                      </a:r>
                    </a:p>
                    <a:p>
                      <a:endParaRPr lang="it-IT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FAT</a:t>
                      </a:r>
                      <a:endParaRPr lang="it-IT" sz="1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7526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VATPIA</a:t>
                      </a:r>
                      <a:endParaRPr lang="it-IT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smtClean="0"/>
                        <a:t>&lt;3.1, 3, 2.8,…&gt;</a:t>
                      </a:r>
                    </a:p>
                    <a:p>
                      <a:endParaRPr lang="it-IT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TUR</a:t>
                      </a:r>
                      <a:endParaRPr lang="it-IT" sz="1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7277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VATAIA</a:t>
                      </a:r>
                      <a:endParaRPr lang="it-IT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smtClean="0"/>
                        <a:t>&lt;1.6, 2.2, 2.7,…&gt;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TUR</a:t>
                      </a:r>
                      <a:endParaRPr lang="it-IT" sz="1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7634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  <a:endParaRPr lang="it-IT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  <a:endParaRPr lang="it-IT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  <a:endParaRPr lang="it-IT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  <a:endParaRPr lang="it-IT" sz="1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26303574"/>
                  </a:ext>
                </a:extLst>
              </a:tr>
            </a:tbl>
          </a:graphicData>
        </a:graphic>
      </p:graphicFrame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87734"/>
              </p:ext>
            </p:extLst>
          </p:nvPr>
        </p:nvGraphicFramePr>
        <p:xfrm>
          <a:off x="5420379" y="1213471"/>
          <a:ext cx="3458634" cy="4637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15630">
                  <a:extLst>
                    <a:ext uri="{9D8B030D-6E8A-4147-A177-3AD203B41FA5}">
                      <a16:colId xmlns:a16="http://schemas.microsoft.com/office/drawing/2014/main" val="1259126026"/>
                    </a:ext>
                  </a:extLst>
                </a:gridCol>
                <a:gridCol w="478862">
                  <a:extLst>
                    <a:ext uri="{9D8B030D-6E8A-4147-A177-3AD203B41FA5}">
                      <a16:colId xmlns:a16="http://schemas.microsoft.com/office/drawing/2014/main" val="2990988652"/>
                    </a:ext>
                  </a:extLst>
                </a:gridCol>
                <a:gridCol w="1464142">
                  <a:extLst>
                    <a:ext uri="{9D8B030D-6E8A-4147-A177-3AD203B41FA5}">
                      <a16:colId xmlns:a16="http://schemas.microsoft.com/office/drawing/2014/main" val="111881882"/>
                    </a:ext>
                  </a:extLst>
                </a:gridCol>
              </a:tblGrid>
              <a:tr h="499714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Domain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Workspace</a:t>
                      </a:r>
                      <a:endParaRPr lang="it-IT" dirty="0" smtClean="0"/>
                    </a:p>
                    <a:p>
                      <a:r>
                        <a:rPr lang="it-IT" dirty="0" smtClean="0"/>
                        <a:t>(</a:t>
                      </a:r>
                      <a:r>
                        <a:rPr lang="it-IT" dirty="0" err="1" smtClean="0"/>
                        <a:t>data+spec</a:t>
                      </a:r>
                      <a:r>
                        <a:rPr lang="it-IT" dirty="0" smtClean="0"/>
                        <a:t>)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490407"/>
                  </a:ext>
                </a:extLst>
              </a:tr>
              <a:tr h="499675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FAT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993876"/>
                  </a:ext>
                </a:extLst>
              </a:tr>
              <a:tr h="499675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FAT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39631"/>
                  </a:ext>
                </a:extLst>
              </a:tr>
              <a:tr h="499675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FAT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…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014268"/>
                  </a:ext>
                </a:extLst>
              </a:tr>
              <a:tr h="499675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FAT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5440"/>
                  </a:ext>
                </a:extLst>
              </a:tr>
              <a:tr h="499675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TUR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05463"/>
                  </a:ext>
                </a:extLst>
              </a:tr>
              <a:tr h="499675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TUR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07179"/>
                  </a:ext>
                </a:extLst>
              </a:tr>
              <a:tr h="499675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TUR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…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157681"/>
                  </a:ext>
                </a:extLst>
              </a:tr>
              <a:tr h="499675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858714"/>
                  </a:ext>
                </a:extLst>
              </a:tr>
            </a:tbl>
          </a:graphicData>
        </a:graphic>
      </p:graphicFrame>
      <p:grpSp>
        <p:nvGrpSpPr>
          <p:cNvPr id="58" name="Gruppo 57"/>
          <p:cNvGrpSpPr/>
          <p:nvPr/>
        </p:nvGrpSpPr>
        <p:grpSpPr>
          <a:xfrm>
            <a:off x="12540196" y="3160742"/>
            <a:ext cx="472017" cy="888962"/>
            <a:chOff x="4412974" y="3582829"/>
            <a:chExt cx="6541354" cy="1058745"/>
          </a:xfrm>
        </p:grpSpPr>
        <p:cxnSp>
          <p:nvCxnSpPr>
            <p:cNvPr id="59" name="Connettore 2 58"/>
            <p:cNvCxnSpPr/>
            <p:nvPr/>
          </p:nvCxnSpPr>
          <p:spPr>
            <a:xfrm flipV="1">
              <a:off x="10954328" y="3582829"/>
              <a:ext cx="0" cy="105874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nettore diritto 59"/>
            <p:cNvCxnSpPr/>
            <p:nvPr/>
          </p:nvCxnSpPr>
          <p:spPr>
            <a:xfrm flipH="1">
              <a:off x="4412974" y="4641574"/>
              <a:ext cx="6541354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ttore 2 60"/>
            <p:cNvCxnSpPr/>
            <p:nvPr/>
          </p:nvCxnSpPr>
          <p:spPr>
            <a:xfrm flipV="1">
              <a:off x="4412974" y="3582830"/>
              <a:ext cx="0" cy="1038766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793" y="2386497"/>
            <a:ext cx="499081" cy="39632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373" y="1894282"/>
            <a:ext cx="495942" cy="393836"/>
          </a:xfrm>
          <a:prstGeom prst="rect">
            <a:avLst/>
          </a:prstGeom>
        </p:spPr>
      </p:pic>
      <p:pic>
        <p:nvPicPr>
          <p:cNvPr id="23" name="Immagin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526" y="2893205"/>
            <a:ext cx="499081" cy="396329"/>
          </a:xfrm>
          <a:prstGeom prst="rect">
            <a:avLst/>
          </a:prstGeom>
        </p:spPr>
      </p:pic>
      <p:pic>
        <p:nvPicPr>
          <p:cNvPr id="28" name="Immagin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372" y="3376304"/>
            <a:ext cx="499081" cy="396329"/>
          </a:xfrm>
          <a:prstGeom prst="rect">
            <a:avLst/>
          </a:prstGeom>
        </p:spPr>
      </p:pic>
      <p:pic>
        <p:nvPicPr>
          <p:cNvPr id="29" name="Immagin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371" y="4392080"/>
            <a:ext cx="499081" cy="396329"/>
          </a:xfrm>
          <a:prstGeom prst="rect">
            <a:avLst/>
          </a:prstGeom>
        </p:spPr>
      </p:pic>
      <p:pic>
        <p:nvPicPr>
          <p:cNvPr id="30" name="Immagin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793" y="3888784"/>
            <a:ext cx="495942" cy="393836"/>
          </a:xfrm>
          <a:prstGeom prst="rect">
            <a:avLst/>
          </a:prstGeom>
        </p:spPr>
      </p:pic>
      <p:pic>
        <p:nvPicPr>
          <p:cNvPr id="31" name="Immagin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995" y="4900209"/>
            <a:ext cx="499081" cy="396329"/>
          </a:xfrm>
          <a:prstGeom prst="rect">
            <a:avLst/>
          </a:prstGeom>
        </p:spPr>
      </p:pic>
      <p:sp>
        <p:nvSpPr>
          <p:cNvPr id="49" name="CasellaDiTesto 48"/>
          <p:cNvSpPr txBox="1"/>
          <p:nvPr/>
        </p:nvSpPr>
        <p:spPr>
          <a:xfrm>
            <a:off x="198484" y="4349043"/>
            <a:ext cx="26267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7030A0"/>
                </a:solidFill>
              </a:rPr>
              <a:t>1) </a:t>
            </a:r>
            <a:r>
              <a:rPr lang="it-IT" dirty="0" smtClean="0"/>
              <a:t>download data and </a:t>
            </a:r>
            <a:r>
              <a:rPr lang="it-IT" dirty="0" err="1" smtClean="0"/>
              <a:t>ws</a:t>
            </a:r>
            <a:r>
              <a:rPr lang="it-IT" dirty="0" smtClean="0"/>
              <a:t>, </a:t>
            </a:r>
            <a:r>
              <a:rPr lang="it-IT" dirty="0" err="1" smtClean="0">
                <a:solidFill>
                  <a:srgbClr val="00CC99"/>
                </a:solidFill>
              </a:rPr>
              <a:t>update_data</a:t>
            </a:r>
            <a:r>
              <a:rPr lang="it-IT" dirty="0" smtClean="0">
                <a:solidFill>
                  <a:srgbClr val="00CC99"/>
                </a:solidFill>
              </a:rPr>
              <a:t>(),</a:t>
            </a:r>
            <a:r>
              <a:rPr lang="it-IT" dirty="0" smtClean="0"/>
              <a:t> decide </a:t>
            </a:r>
            <a:r>
              <a:rPr lang="it-IT" dirty="0" err="1" smtClean="0"/>
              <a:t>specs</a:t>
            </a:r>
            <a:r>
              <a:rPr lang="it-IT" dirty="0" smtClean="0"/>
              <a:t> (with GUI), </a:t>
            </a:r>
            <a:r>
              <a:rPr lang="it-IT" dirty="0" err="1" smtClean="0">
                <a:solidFill>
                  <a:srgbClr val="FF0000"/>
                </a:solidFill>
              </a:rPr>
              <a:t>compare_sa_ts</a:t>
            </a:r>
            <a:r>
              <a:rPr lang="it-IT" dirty="0" smtClean="0">
                <a:solidFill>
                  <a:srgbClr val="FF0000"/>
                </a:solidFill>
              </a:rPr>
              <a:t>(*, **) </a:t>
            </a:r>
            <a:r>
              <a:rPr lang="it-IT" dirty="0" smtClean="0"/>
              <a:t>to </a:t>
            </a:r>
            <a:r>
              <a:rPr lang="it-IT" dirty="0" err="1" smtClean="0"/>
              <a:t>contain</a:t>
            </a:r>
            <a:r>
              <a:rPr lang="it-IT" dirty="0" smtClean="0"/>
              <a:t> </a:t>
            </a:r>
            <a:r>
              <a:rPr lang="it-IT" dirty="0" err="1" smtClean="0"/>
              <a:t>revisions</a:t>
            </a:r>
            <a:endParaRPr lang="it-IT" dirty="0" smtClean="0"/>
          </a:p>
        </p:txBody>
      </p:sp>
      <p:pic>
        <p:nvPicPr>
          <p:cNvPr id="51" name="Immagin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245" y="4832190"/>
            <a:ext cx="499081" cy="396329"/>
          </a:xfrm>
          <a:prstGeom prst="rect">
            <a:avLst/>
          </a:prstGeom>
        </p:spPr>
      </p:pic>
      <p:sp>
        <p:nvSpPr>
          <p:cNvPr id="55" name="CasellaDiTesto 54"/>
          <p:cNvSpPr txBox="1"/>
          <p:nvPr/>
        </p:nvSpPr>
        <p:spPr>
          <a:xfrm>
            <a:off x="3075690" y="4821432"/>
            <a:ext cx="252531" cy="37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*</a:t>
            </a:r>
            <a:endParaRPr lang="it-IT" sz="1500" dirty="0" smtClean="0">
              <a:solidFill>
                <a:srgbClr val="FF0000"/>
              </a:solidFill>
            </a:endParaRPr>
          </a:p>
        </p:txBody>
      </p:sp>
      <p:cxnSp>
        <p:nvCxnSpPr>
          <p:cNvPr id="56" name="Connettore 2 55"/>
          <p:cNvCxnSpPr/>
          <p:nvPr/>
        </p:nvCxnSpPr>
        <p:spPr>
          <a:xfrm>
            <a:off x="3159867" y="3810746"/>
            <a:ext cx="8418" cy="1007871"/>
          </a:xfrm>
          <a:prstGeom prst="straightConnector1">
            <a:avLst/>
          </a:prstGeom>
          <a:ln w="28575">
            <a:solidFill>
              <a:srgbClr val="00CC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/>
          <p:cNvCxnSpPr/>
          <p:nvPr/>
        </p:nvCxnSpPr>
        <p:spPr>
          <a:xfrm>
            <a:off x="2965764" y="3239674"/>
            <a:ext cx="11054" cy="1505607"/>
          </a:xfrm>
          <a:prstGeom prst="straightConnector1">
            <a:avLst/>
          </a:prstGeom>
          <a:ln w="28575">
            <a:solidFill>
              <a:srgbClr val="00CC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/>
          <p:cNvCxnSpPr/>
          <p:nvPr/>
        </p:nvCxnSpPr>
        <p:spPr>
          <a:xfrm flipH="1" flipV="1">
            <a:off x="3336326" y="4893725"/>
            <a:ext cx="4412488" cy="7676"/>
          </a:xfrm>
          <a:prstGeom prst="straightConnector1">
            <a:avLst/>
          </a:prstGeom>
          <a:ln w="28575">
            <a:solidFill>
              <a:srgbClr val="00CC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73"/>
          <p:cNvSpPr txBox="1"/>
          <p:nvPr/>
        </p:nvSpPr>
        <p:spPr>
          <a:xfrm>
            <a:off x="7889329" y="4871059"/>
            <a:ext cx="80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**</a:t>
            </a:r>
            <a:endParaRPr lang="it-IT" sz="1500" dirty="0" smtClean="0">
              <a:solidFill>
                <a:srgbClr val="FF0000"/>
              </a:solidFill>
            </a:endParaRPr>
          </a:p>
        </p:txBody>
      </p:sp>
      <p:cxnSp>
        <p:nvCxnSpPr>
          <p:cNvPr id="41" name="Connettore 4 40"/>
          <p:cNvCxnSpPr/>
          <p:nvPr/>
        </p:nvCxnSpPr>
        <p:spPr>
          <a:xfrm>
            <a:off x="3065321" y="5200813"/>
            <a:ext cx="4659259" cy="429586"/>
          </a:xfrm>
          <a:prstGeom prst="bentConnector3">
            <a:avLst>
              <a:gd name="adj1" fmla="val -304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3049141" y="5607095"/>
            <a:ext cx="220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7030A0"/>
                </a:solidFill>
              </a:rPr>
              <a:t>2) </a:t>
            </a:r>
            <a:r>
              <a:rPr lang="it-IT" dirty="0" smtClean="0">
                <a:solidFill>
                  <a:srgbClr val="FFC000"/>
                </a:solidFill>
              </a:rPr>
              <a:t>upload</a:t>
            </a:r>
          </a:p>
        </p:txBody>
      </p:sp>
      <p:sp>
        <p:nvSpPr>
          <p:cNvPr id="78" name="CasellaDiTesto 77"/>
          <p:cNvSpPr txBox="1"/>
          <p:nvPr/>
        </p:nvSpPr>
        <p:spPr>
          <a:xfrm>
            <a:off x="9085854" y="3776658"/>
            <a:ext cx="220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7030A0"/>
                </a:solidFill>
              </a:rPr>
              <a:t>3a) </a:t>
            </a:r>
            <a:r>
              <a:rPr lang="it-IT" dirty="0" err="1" smtClean="0">
                <a:solidFill>
                  <a:srgbClr val="0070C0"/>
                </a:solidFill>
              </a:rPr>
              <a:t>check_data</a:t>
            </a:r>
            <a:r>
              <a:rPr lang="it-IT" dirty="0" smtClean="0">
                <a:solidFill>
                  <a:srgbClr val="0070C0"/>
                </a:solidFill>
              </a:rPr>
              <a:t>()</a:t>
            </a:r>
          </a:p>
        </p:txBody>
      </p:sp>
      <p:grpSp>
        <p:nvGrpSpPr>
          <p:cNvPr id="82" name="Gruppo 81"/>
          <p:cNvGrpSpPr/>
          <p:nvPr/>
        </p:nvGrpSpPr>
        <p:grpSpPr>
          <a:xfrm>
            <a:off x="7863817" y="5759416"/>
            <a:ext cx="223893" cy="221461"/>
            <a:chOff x="4412974" y="3582829"/>
            <a:chExt cx="6541354" cy="1058745"/>
          </a:xfrm>
        </p:grpSpPr>
        <p:cxnSp>
          <p:nvCxnSpPr>
            <p:cNvPr id="83" name="Connettore 2 82"/>
            <p:cNvCxnSpPr/>
            <p:nvPr/>
          </p:nvCxnSpPr>
          <p:spPr>
            <a:xfrm flipV="1">
              <a:off x="10954328" y="3582829"/>
              <a:ext cx="0" cy="105874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ttore diritto 84"/>
            <p:cNvCxnSpPr/>
            <p:nvPr/>
          </p:nvCxnSpPr>
          <p:spPr>
            <a:xfrm flipH="1">
              <a:off x="4412974" y="4641574"/>
              <a:ext cx="6541354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nettore 2 86"/>
            <p:cNvCxnSpPr/>
            <p:nvPr/>
          </p:nvCxnSpPr>
          <p:spPr>
            <a:xfrm flipV="1">
              <a:off x="4412974" y="3582830"/>
              <a:ext cx="0" cy="103876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8" name="CasellaDiTesto 87"/>
          <p:cNvSpPr txBox="1"/>
          <p:nvPr/>
        </p:nvSpPr>
        <p:spPr>
          <a:xfrm>
            <a:off x="6289327" y="5976698"/>
            <a:ext cx="337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7030A0"/>
                </a:solidFill>
              </a:rPr>
              <a:t>3b) </a:t>
            </a:r>
            <a:r>
              <a:rPr lang="it-IT" dirty="0" err="1" smtClean="0">
                <a:solidFill>
                  <a:srgbClr val="0070C0"/>
                </a:solidFill>
              </a:rPr>
              <a:t>check_external_regressors</a:t>
            </a:r>
            <a:r>
              <a:rPr lang="it-IT" dirty="0" smtClean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91" name="Rettangolo arrotondato 90"/>
          <p:cNvSpPr/>
          <p:nvPr/>
        </p:nvSpPr>
        <p:spPr>
          <a:xfrm>
            <a:off x="9869039" y="4996368"/>
            <a:ext cx="2067340" cy="871732"/>
          </a:xfrm>
          <a:prstGeom prst="roundRect">
            <a:avLst/>
          </a:prstGeom>
          <a:solidFill>
            <a:srgbClr val="96969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rgbClr val="7030A0"/>
                </a:solidFill>
              </a:rPr>
              <a:t>4)</a:t>
            </a:r>
            <a:r>
              <a:rPr lang="it-IT" b="1" dirty="0" smtClean="0">
                <a:solidFill>
                  <a:schemeClr val="bg1"/>
                </a:solidFill>
              </a:rPr>
              <a:t> Processing</a:t>
            </a:r>
          </a:p>
          <a:p>
            <a:pPr algn="ctr"/>
            <a:r>
              <a:rPr lang="it-IT" b="1" dirty="0" smtClean="0">
                <a:solidFill>
                  <a:schemeClr val="bg1"/>
                </a:solidFill>
              </a:rPr>
              <a:t>(</a:t>
            </a:r>
            <a:r>
              <a:rPr lang="it-IT" b="1" dirty="0" err="1" smtClean="0">
                <a:solidFill>
                  <a:schemeClr val="bg1"/>
                </a:solidFill>
              </a:rPr>
              <a:t>RJDemetra</a:t>
            </a:r>
            <a:r>
              <a:rPr lang="it-IT" b="1" dirty="0" smtClean="0">
                <a:solidFill>
                  <a:schemeClr val="bg1"/>
                </a:solidFill>
              </a:rPr>
              <a:t>/rjd3/</a:t>
            </a:r>
            <a:r>
              <a:rPr lang="it-IT" b="1" dirty="0" err="1" smtClean="0">
                <a:solidFill>
                  <a:schemeClr val="bg1"/>
                </a:solidFill>
              </a:rPr>
              <a:t>cruncher</a:t>
            </a:r>
            <a:r>
              <a:rPr lang="it-IT" b="1" dirty="0" smtClean="0">
                <a:solidFill>
                  <a:schemeClr val="bg1"/>
                </a:solidFill>
              </a:rPr>
              <a:t>)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45" name="Freccia a destra 44"/>
          <p:cNvSpPr/>
          <p:nvPr/>
        </p:nvSpPr>
        <p:spPr>
          <a:xfrm>
            <a:off x="8087710" y="5462563"/>
            <a:ext cx="1781329" cy="167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2" name="Immagin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994" y="5370700"/>
            <a:ext cx="499081" cy="396329"/>
          </a:xfrm>
          <a:prstGeom prst="rect">
            <a:avLst/>
          </a:prstGeom>
        </p:spPr>
      </p:pic>
      <p:cxnSp>
        <p:nvCxnSpPr>
          <p:cNvPr id="71" name="Connettore 4 70"/>
          <p:cNvCxnSpPr/>
          <p:nvPr/>
        </p:nvCxnSpPr>
        <p:spPr>
          <a:xfrm rot="10800000">
            <a:off x="4002597" y="3789875"/>
            <a:ext cx="4242479" cy="1410938"/>
          </a:xfrm>
          <a:prstGeom prst="bentConnector3">
            <a:avLst>
              <a:gd name="adj1" fmla="val -19120"/>
            </a:avLst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82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r>
              <a:rPr lang="it-IT" sz="3200" dirty="0" smtClean="0">
                <a:solidFill>
                  <a:srgbClr val="C00000"/>
                </a:solidFill>
              </a:rPr>
              <a:t>DB </a:t>
            </a:r>
            <a:r>
              <a:rPr lang="it-IT" sz="3200" dirty="0" err="1" smtClean="0">
                <a:solidFill>
                  <a:srgbClr val="C00000"/>
                </a:solidFill>
              </a:rPr>
              <a:t>models</a:t>
            </a:r>
            <a:r>
              <a:rPr lang="it-IT" sz="3200" dirty="0" smtClean="0">
                <a:solidFill>
                  <a:srgbClr val="C00000"/>
                </a:solidFill>
              </a:rPr>
              <a:t> for </a:t>
            </a:r>
            <a:r>
              <a:rPr lang="it-IT" sz="3200" dirty="0" err="1" smtClean="0">
                <a:solidFill>
                  <a:srgbClr val="C00000"/>
                </a:solidFill>
              </a:rPr>
              <a:t>statistical</a:t>
            </a:r>
            <a:r>
              <a:rPr lang="it-IT" sz="3200" dirty="0" smtClean="0">
                <a:solidFill>
                  <a:srgbClr val="C00000"/>
                </a:solidFill>
              </a:rPr>
              <a:t> production: </a:t>
            </a:r>
            <a:r>
              <a:rPr lang="it-IT" sz="3200" dirty="0" err="1" smtClean="0">
                <a:solidFill>
                  <a:srgbClr val="C00000"/>
                </a:solidFill>
              </a:rPr>
              <a:t>concurrent</a:t>
            </a:r>
            <a:r>
              <a:rPr lang="it-IT" sz="3200" dirty="0" smtClean="0">
                <a:solidFill>
                  <a:srgbClr val="C00000"/>
                </a:solidFill>
              </a:rPr>
              <a:t> </a:t>
            </a:r>
            <a:r>
              <a:rPr lang="it-IT" sz="3200" dirty="0" err="1" smtClean="0">
                <a:solidFill>
                  <a:srgbClr val="C00000"/>
                </a:solidFill>
              </a:rPr>
              <a:t>revision</a:t>
            </a:r>
            <a:r>
              <a:rPr lang="it-IT" sz="3200" dirty="0" smtClean="0">
                <a:solidFill>
                  <a:srgbClr val="C00000"/>
                </a:solidFill>
              </a:rPr>
              <a:t> – SETTING 2: Single </a:t>
            </a:r>
            <a:r>
              <a:rPr lang="it-IT" sz="3200" dirty="0" err="1" smtClean="0">
                <a:solidFill>
                  <a:srgbClr val="C00000"/>
                </a:solidFill>
              </a:rPr>
              <a:t>series</a:t>
            </a:r>
            <a:r>
              <a:rPr lang="it-IT" sz="3200" dirty="0" smtClean="0">
                <a:solidFill>
                  <a:srgbClr val="C00000"/>
                </a:solidFill>
              </a:rPr>
              <a:t> </a:t>
            </a:r>
            <a:r>
              <a:rPr lang="it-IT" sz="3200" dirty="0" err="1" smtClean="0">
                <a:solidFill>
                  <a:srgbClr val="C00000"/>
                </a:solidFill>
              </a:rPr>
              <a:t>workspaces</a:t>
            </a:r>
            <a:endParaRPr lang="it-IT" sz="32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Seasonal adjustment processes in statistical production</a:t>
            </a:r>
            <a:endParaRPr lang="en-US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404313"/>
              </p:ext>
            </p:extLst>
          </p:nvPr>
        </p:nvGraphicFramePr>
        <p:xfrm>
          <a:off x="468892" y="1308245"/>
          <a:ext cx="4155661" cy="298589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86336">
                  <a:extLst>
                    <a:ext uri="{9D8B030D-6E8A-4147-A177-3AD203B41FA5}">
                      <a16:colId xmlns:a16="http://schemas.microsoft.com/office/drawing/2014/main" val="1749650885"/>
                    </a:ext>
                  </a:extLst>
                </a:gridCol>
                <a:gridCol w="1043816">
                  <a:extLst>
                    <a:ext uri="{9D8B030D-6E8A-4147-A177-3AD203B41FA5}">
                      <a16:colId xmlns:a16="http://schemas.microsoft.com/office/drawing/2014/main" val="1170746104"/>
                    </a:ext>
                  </a:extLst>
                </a:gridCol>
                <a:gridCol w="921618">
                  <a:extLst>
                    <a:ext uri="{9D8B030D-6E8A-4147-A177-3AD203B41FA5}">
                      <a16:colId xmlns:a16="http://schemas.microsoft.com/office/drawing/2014/main" val="1471053245"/>
                    </a:ext>
                  </a:extLst>
                </a:gridCol>
                <a:gridCol w="903891">
                  <a:extLst>
                    <a:ext uri="{9D8B030D-6E8A-4147-A177-3AD203B41FA5}">
                      <a16:colId xmlns:a16="http://schemas.microsoft.com/office/drawing/2014/main" val="3369734497"/>
                    </a:ext>
                  </a:extLst>
                </a:gridCol>
              </a:tblGrid>
              <a:tr h="517014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Time</a:t>
                      </a:r>
                      <a:r>
                        <a:rPr lang="it-IT" sz="1600" baseline="0" dirty="0" smtClean="0"/>
                        <a:t> </a:t>
                      </a:r>
                      <a:r>
                        <a:rPr lang="it-IT" sz="1600" baseline="0" dirty="0" err="1" smtClean="0"/>
                        <a:t>series</a:t>
                      </a:r>
                      <a:r>
                        <a:rPr lang="it-IT" sz="1600" baseline="0" dirty="0" smtClean="0"/>
                        <a:t> </a:t>
                      </a:r>
                      <a:r>
                        <a:rPr lang="it-IT" sz="1600" baseline="0" dirty="0" err="1" smtClean="0"/>
                        <a:t>name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 smtClean="0"/>
                        <a:t>Metadata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 smtClean="0"/>
                        <a:t>Values</a:t>
                      </a:r>
                      <a:endParaRPr lang="it-IT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Domain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89920898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FATEXP_10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&lt;10, 9.4, 8.9,…&gt;</a:t>
                      </a:r>
                    </a:p>
                    <a:p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FAT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438932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C_DEFL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&lt;1.2, 3, 2.6,…&gt;</a:t>
                      </a:r>
                    </a:p>
                    <a:p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FAT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091113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VATPIA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&lt;3.1, 3, 2.8,…&gt;</a:t>
                      </a:r>
                    </a:p>
                    <a:p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TUR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531230"/>
                  </a:ext>
                </a:extLst>
              </a:tr>
            </a:tbl>
          </a:graphicData>
        </a:graphic>
      </p:graphicFrame>
      <p:graphicFrame>
        <p:nvGraphicFramePr>
          <p:cNvPr id="47" name="Tabella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13772"/>
              </p:ext>
            </p:extLst>
          </p:nvPr>
        </p:nvGraphicFramePr>
        <p:xfrm>
          <a:off x="4794546" y="1308245"/>
          <a:ext cx="3435701" cy="468737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56573">
                  <a:extLst>
                    <a:ext uri="{9D8B030D-6E8A-4147-A177-3AD203B41FA5}">
                      <a16:colId xmlns:a16="http://schemas.microsoft.com/office/drawing/2014/main" val="1749650885"/>
                    </a:ext>
                  </a:extLst>
                </a:gridCol>
                <a:gridCol w="1033894">
                  <a:extLst>
                    <a:ext uri="{9D8B030D-6E8A-4147-A177-3AD203B41FA5}">
                      <a16:colId xmlns:a16="http://schemas.microsoft.com/office/drawing/2014/main" val="1170746104"/>
                    </a:ext>
                  </a:extLst>
                </a:gridCol>
                <a:gridCol w="1145234">
                  <a:extLst>
                    <a:ext uri="{9D8B030D-6E8A-4147-A177-3AD203B41FA5}">
                      <a16:colId xmlns:a16="http://schemas.microsoft.com/office/drawing/2014/main" val="1471053245"/>
                    </a:ext>
                  </a:extLst>
                </a:gridCol>
              </a:tblGrid>
              <a:tr h="558329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Time </a:t>
                      </a:r>
                      <a:r>
                        <a:rPr lang="it-IT" sz="1600" dirty="0" err="1" smtClean="0"/>
                        <a:t>series</a:t>
                      </a:r>
                      <a:r>
                        <a:rPr lang="it-IT" sz="1600" dirty="0" smtClean="0"/>
                        <a:t> </a:t>
                      </a:r>
                      <a:r>
                        <a:rPr lang="it-IT" sz="1600" dirty="0" err="1" smtClean="0"/>
                        <a:t>name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T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 smtClean="0"/>
                        <a:t>Workspace</a:t>
                      </a:r>
                      <a:r>
                        <a:rPr lang="it-IT" sz="1600" dirty="0" smtClean="0"/>
                        <a:t> (</a:t>
                      </a:r>
                      <a:r>
                        <a:rPr lang="it-IT" sz="1600" dirty="0" err="1" smtClean="0"/>
                        <a:t>data+spec</a:t>
                      </a:r>
                      <a:r>
                        <a:rPr lang="it-IT" sz="1600" dirty="0" smtClean="0"/>
                        <a:t>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89920898"/>
                  </a:ext>
                </a:extLst>
              </a:tr>
              <a:tr h="498253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FATEXP_10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438932"/>
                  </a:ext>
                </a:extLst>
              </a:tr>
              <a:tr h="493986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FATEXP_10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2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778797"/>
                  </a:ext>
                </a:extLst>
              </a:tr>
              <a:tr h="472965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FATEXP_10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365040"/>
                  </a:ext>
                </a:extLst>
              </a:tr>
              <a:tr h="47296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FATEXP_10</a:t>
                      </a:r>
                    </a:p>
                    <a:p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baseline="0" dirty="0" smtClean="0"/>
                        <a:t>N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091113"/>
                  </a:ext>
                </a:extLst>
              </a:tr>
              <a:tr h="479272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C_DEFL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921693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C_DEFL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baseline="0" dirty="0" smtClean="0"/>
                        <a:t>2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531230"/>
                  </a:ext>
                </a:extLst>
              </a:tr>
              <a:tr h="472966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C_DEFL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213931"/>
                  </a:ext>
                </a:extLst>
              </a:tr>
              <a:tr h="420414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C_DEFL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N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814819"/>
                  </a:ext>
                </a:extLst>
              </a:tr>
              <a:tr h="362072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049691"/>
                  </a:ext>
                </a:extLst>
              </a:tr>
            </a:tbl>
          </a:graphicData>
        </a:graphic>
      </p:graphicFrame>
      <p:pic>
        <p:nvPicPr>
          <p:cNvPr id="49" name="Immagin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920" y="1933182"/>
            <a:ext cx="495942" cy="393836"/>
          </a:xfrm>
          <a:prstGeom prst="rect">
            <a:avLst/>
          </a:prstGeom>
        </p:spPr>
      </p:pic>
      <p:pic>
        <p:nvPicPr>
          <p:cNvPr id="51" name="Immagin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920" y="2420584"/>
            <a:ext cx="495942" cy="393836"/>
          </a:xfrm>
          <a:prstGeom prst="rect">
            <a:avLst/>
          </a:prstGeom>
        </p:spPr>
      </p:pic>
      <p:pic>
        <p:nvPicPr>
          <p:cNvPr id="56" name="Immagin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920" y="3367796"/>
            <a:ext cx="495942" cy="393836"/>
          </a:xfrm>
          <a:prstGeom prst="rect">
            <a:avLst/>
          </a:prstGeom>
        </p:spPr>
      </p:pic>
      <p:pic>
        <p:nvPicPr>
          <p:cNvPr id="57" name="Immagin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920" y="3851912"/>
            <a:ext cx="495942" cy="393836"/>
          </a:xfrm>
          <a:prstGeom prst="rect">
            <a:avLst/>
          </a:prstGeom>
        </p:spPr>
      </p:pic>
      <p:pic>
        <p:nvPicPr>
          <p:cNvPr id="62" name="Immagin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920" y="4313588"/>
            <a:ext cx="495942" cy="393836"/>
          </a:xfrm>
          <a:prstGeom prst="rect">
            <a:avLst/>
          </a:prstGeom>
        </p:spPr>
      </p:pic>
      <p:pic>
        <p:nvPicPr>
          <p:cNvPr id="69" name="Immagin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484" y="5222880"/>
            <a:ext cx="495942" cy="393836"/>
          </a:xfrm>
          <a:prstGeom prst="rect">
            <a:avLst/>
          </a:prstGeom>
        </p:spPr>
      </p:pic>
      <p:pic>
        <p:nvPicPr>
          <p:cNvPr id="71" name="Immagin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588" y="2577605"/>
            <a:ext cx="495942" cy="393836"/>
          </a:xfrm>
          <a:prstGeom prst="rect">
            <a:avLst/>
          </a:prstGeom>
        </p:spPr>
      </p:pic>
      <p:sp>
        <p:nvSpPr>
          <p:cNvPr id="14" name="Rettangolo 13"/>
          <p:cNvSpPr/>
          <p:nvPr/>
        </p:nvSpPr>
        <p:spPr>
          <a:xfrm>
            <a:off x="8224836" y="1962706"/>
            <a:ext cx="3967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smtClean="0">
                <a:solidFill>
                  <a:srgbClr val="7030A0"/>
                </a:solidFill>
              </a:rPr>
              <a:t>1)</a:t>
            </a:r>
            <a:r>
              <a:rPr lang="it-IT" dirty="0" smtClean="0"/>
              <a:t> </a:t>
            </a:r>
            <a:r>
              <a:rPr lang="it-IT" dirty="0" err="1" smtClean="0">
                <a:solidFill>
                  <a:srgbClr val="00B0F0"/>
                </a:solidFill>
              </a:rPr>
              <a:t>merge_workspaces</a:t>
            </a:r>
            <a:r>
              <a:rPr lang="it-IT" dirty="0" smtClean="0">
                <a:solidFill>
                  <a:srgbClr val="00B0F0"/>
                </a:solidFill>
              </a:rPr>
              <a:t>()</a:t>
            </a:r>
            <a:r>
              <a:rPr lang="it-IT" dirty="0" smtClean="0"/>
              <a:t> and </a:t>
            </a:r>
            <a:r>
              <a:rPr lang="it-IT" dirty="0" err="1" smtClean="0"/>
              <a:t>downoload</a:t>
            </a:r>
            <a:r>
              <a:rPr lang="it-IT" dirty="0" smtClean="0"/>
              <a:t> (or viceversa)</a:t>
            </a:r>
            <a:endParaRPr lang="it-IT" dirty="0"/>
          </a:p>
        </p:txBody>
      </p:sp>
      <p:sp>
        <p:nvSpPr>
          <p:cNvPr id="72" name="Rettangolo 71"/>
          <p:cNvSpPr/>
          <p:nvPr/>
        </p:nvSpPr>
        <p:spPr>
          <a:xfrm>
            <a:off x="8217099" y="3111299"/>
            <a:ext cx="304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2</a:t>
            </a:r>
            <a:r>
              <a:rPr lang="it-IT" b="1" dirty="0" smtClean="0">
                <a:solidFill>
                  <a:srgbClr val="7030A0"/>
                </a:solidFill>
              </a:rPr>
              <a:t>)</a:t>
            </a:r>
            <a:r>
              <a:rPr lang="it-IT" dirty="0" smtClean="0"/>
              <a:t> </a:t>
            </a:r>
            <a:r>
              <a:rPr lang="it-IT" dirty="0" err="1" smtClean="0">
                <a:solidFill>
                  <a:srgbClr val="00CC99"/>
                </a:solidFill>
              </a:rPr>
              <a:t>update_data</a:t>
            </a:r>
            <a:r>
              <a:rPr lang="it-IT" dirty="0" smtClean="0">
                <a:solidFill>
                  <a:srgbClr val="00CC99"/>
                </a:solidFill>
              </a:rPr>
              <a:t>()</a:t>
            </a:r>
            <a:endParaRPr lang="it-IT" dirty="0">
              <a:solidFill>
                <a:srgbClr val="00CC99"/>
              </a:solidFill>
            </a:endParaRPr>
          </a:p>
        </p:txBody>
      </p:sp>
      <p:cxnSp>
        <p:nvCxnSpPr>
          <p:cNvPr id="18" name="Connettore 4 17"/>
          <p:cNvCxnSpPr/>
          <p:nvPr/>
        </p:nvCxnSpPr>
        <p:spPr>
          <a:xfrm rot="10800000">
            <a:off x="3809998" y="2367183"/>
            <a:ext cx="5196235" cy="527501"/>
          </a:xfrm>
          <a:prstGeom prst="bentConnector3">
            <a:avLst>
              <a:gd name="adj1" fmla="val 50000"/>
            </a:avLst>
          </a:prstGeom>
          <a:ln w="28575">
            <a:solidFill>
              <a:srgbClr val="00CC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arrotondato 19"/>
          <p:cNvSpPr/>
          <p:nvPr/>
        </p:nvSpPr>
        <p:spPr>
          <a:xfrm>
            <a:off x="2764221" y="1859612"/>
            <a:ext cx="987972" cy="1514310"/>
          </a:xfrm>
          <a:prstGeom prst="roundRect">
            <a:avLst/>
          </a:prstGeom>
          <a:noFill/>
          <a:ln w="28575"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CasellaDiTesto 72"/>
          <p:cNvSpPr txBox="1"/>
          <p:nvPr/>
        </p:nvSpPr>
        <p:spPr>
          <a:xfrm>
            <a:off x="8230247" y="3564397"/>
            <a:ext cx="298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7030A0"/>
                </a:solidFill>
              </a:rPr>
              <a:t>3) </a:t>
            </a:r>
            <a:r>
              <a:rPr lang="it-IT" dirty="0" err="1" smtClean="0">
                <a:solidFill>
                  <a:srgbClr val="0070C0"/>
                </a:solidFill>
              </a:rPr>
              <a:t>check_data</a:t>
            </a:r>
            <a:r>
              <a:rPr lang="it-IT" dirty="0" smtClean="0">
                <a:solidFill>
                  <a:srgbClr val="0070C0"/>
                </a:solidFill>
              </a:rPr>
              <a:t>() </a:t>
            </a:r>
            <a:r>
              <a:rPr lang="it-IT" dirty="0" smtClean="0"/>
              <a:t>and</a:t>
            </a:r>
            <a:r>
              <a:rPr lang="it-IT" dirty="0" smtClean="0">
                <a:solidFill>
                  <a:srgbClr val="0070C0"/>
                </a:solidFill>
              </a:rPr>
              <a:t> </a:t>
            </a:r>
            <a:r>
              <a:rPr lang="it-IT" dirty="0" err="1" smtClean="0">
                <a:solidFill>
                  <a:srgbClr val="0070C0"/>
                </a:solidFill>
              </a:rPr>
              <a:t>check_external_regressors</a:t>
            </a:r>
            <a:r>
              <a:rPr lang="it-IT" dirty="0" smtClean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74" name="Connettore 4 73"/>
          <p:cNvCxnSpPr>
            <a:stCxn id="71" idx="1"/>
          </p:cNvCxnSpPr>
          <p:nvPr/>
        </p:nvCxnSpPr>
        <p:spPr>
          <a:xfrm rot="10800000">
            <a:off x="3809998" y="2244155"/>
            <a:ext cx="5198591" cy="530368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tangolo arrotondato 74"/>
          <p:cNvSpPr/>
          <p:nvPr/>
        </p:nvSpPr>
        <p:spPr>
          <a:xfrm>
            <a:off x="1420019" y="4885021"/>
            <a:ext cx="2067340" cy="871732"/>
          </a:xfrm>
          <a:prstGeom prst="roundRect">
            <a:avLst/>
          </a:prstGeom>
          <a:solidFill>
            <a:srgbClr val="96969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7030A0"/>
                </a:solidFill>
              </a:rPr>
              <a:t>6</a:t>
            </a:r>
            <a:r>
              <a:rPr lang="it-IT" b="1" dirty="0" smtClean="0">
                <a:solidFill>
                  <a:srgbClr val="7030A0"/>
                </a:solidFill>
              </a:rPr>
              <a:t>)</a:t>
            </a:r>
            <a:r>
              <a:rPr lang="it-IT" b="1" dirty="0" smtClean="0">
                <a:solidFill>
                  <a:schemeClr val="bg1"/>
                </a:solidFill>
              </a:rPr>
              <a:t> Processing</a:t>
            </a:r>
          </a:p>
          <a:p>
            <a:pPr algn="ctr"/>
            <a:r>
              <a:rPr lang="it-IT" b="1" dirty="0" smtClean="0">
                <a:solidFill>
                  <a:schemeClr val="bg1"/>
                </a:solidFill>
              </a:rPr>
              <a:t>(</a:t>
            </a:r>
            <a:r>
              <a:rPr lang="it-IT" b="1" dirty="0" err="1" smtClean="0">
                <a:solidFill>
                  <a:schemeClr val="bg1"/>
                </a:solidFill>
              </a:rPr>
              <a:t>RJDemetra</a:t>
            </a:r>
            <a:r>
              <a:rPr lang="it-IT" b="1" dirty="0" smtClean="0">
                <a:solidFill>
                  <a:schemeClr val="bg1"/>
                </a:solidFill>
              </a:rPr>
              <a:t>/rjd3/</a:t>
            </a:r>
            <a:r>
              <a:rPr lang="it-IT" b="1" dirty="0" err="1" smtClean="0">
                <a:solidFill>
                  <a:schemeClr val="bg1"/>
                </a:solidFill>
              </a:rPr>
              <a:t>cruncher</a:t>
            </a:r>
            <a:r>
              <a:rPr lang="it-IT" b="1" dirty="0" smtClean="0">
                <a:solidFill>
                  <a:schemeClr val="bg1"/>
                </a:solidFill>
              </a:rPr>
              <a:t>)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33" name="Rettangolo 32"/>
          <p:cNvSpPr/>
          <p:nvPr/>
        </p:nvSpPr>
        <p:spPr>
          <a:xfrm>
            <a:off x="8230247" y="5085870"/>
            <a:ext cx="3209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smtClean="0">
                <a:solidFill>
                  <a:srgbClr val="7030A0"/>
                </a:solidFill>
              </a:rPr>
              <a:t>6) </a:t>
            </a:r>
            <a:r>
              <a:rPr lang="it-IT" dirty="0" err="1" smtClean="0">
                <a:solidFill>
                  <a:srgbClr val="FFC000"/>
                </a:solidFill>
              </a:rPr>
              <a:t>split_workspace</a:t>
            </a:r>
            <a:r>
              <a:rPr lang="it-IT" dirty="0" smtClean="0">
                <a:solidFill>
                  <a:srgbClr val="FFC000"/>
                </a:solidFill>
              </a:rPr>
              <a:t>()</a:t>
            </a:r>
            <a:r>
              <a:rPr lang="it-IT" dirty="0" smtClean="0"/>
              <a:t> and upload</a:t>
            </a:r>
            <a:endParaRPr lang="it-IT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8230246" y="4236266"/>
            <a:ext cx="396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4</a:t>
            </a:r>
            <a:r>
              <a:rPr lang="it-IT" b="1" dirty="0" smtClean="0">
                <a:solidFill>
                  <a:srgbClr val="7030A0"/>
                </a:solidFill>
              </a:rPr>
              <a:t>) </a:t>
            </a:r>
            <a:r>
              <a:rPr lang="it-IT" dirty="0" smtClean="0"/>
              <a:t>Decide new </a:t>
            </a:r>
            <a:r>
              <a:rPr lang="it-IT" dirty="0" err="1" smtClean="0"/>
              <a:t>specifications</a:t>
            </a:r>
            <a:r>
              <a:rPr lang="it-IT" dirty="0" smtClean="0"/>
              <a:t> (with GUI)</a:t>
            </a:r>
          </a:p>
        </p:txBody>
      </p:sp>
      <p:pic>
        <p:nvPicPr>
          <p:cNvPr id="78" name="Immagin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702" y="5624210"/>
            <a:ext cx="495942" cy="393836"/>
          </a:xfrm>
          <a:prstGeom prst="rect">
            <a:avLst/>
          </a:prstGeom>
        </p:spPr>
      </p:pic>
      <p:pic>
        <p:nvPicPr>
          <p:cNvPr id="79" name="Immagine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676" y="5624210"/>
            <a:ext cx="495942" cy="393836"/>
          </a:xfrm>
          <a:prstGeom prst="rect">
            <a:avLst/>
          </a:prstGeom>
        </p:spPr>
      </p:pic>
      <p:pic>
        <p:nvPicPr>
          <p:cNvPr id="82" name="Immagine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759" y="5624210"/>
            <a:ext cx="495942" cy="393836"/>
          </a:xfrm>
          <a:prstGeom prst="rect">
            <a:avLst/>
          </a:prstGeom>
        </p:spPr>
      </p:pic>
      <p:sp>
        <p:nvSpPr>
          <p:cNvPr id="83" name="Rettangolo 82"/>
          <p:cNvSpPr/>
          <p:nvPr/>
        </p:nvSpPr>
        <p:spPr>
          <a:xfrm>
            <a:off x="10124939" y="565998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smtClean="0">
                <a:solidFill>
                  <a:srgbClr val="7030A0"/>
                </a:solidFill>
              </a:rPr>
              <a:t>…</a:t>
            </a:r>
            <a:endParaRPr lang="it-IT" dirty="0"/>
          </a:p>
        </p:txBody>
      </p:sp>
      <p:sp>
        <p:nvSpPr>
          <p:cNvPr id="34" name="Freccia a sinistra 33"/>
          <p:cNvSpPr/>
          <p:nvPr/>
        </p:nvSpPr>
        <p:spPr>
          <a:xfrm>
            <a:off x="8370562" y="5672046"/>
            <a:ext cx="489660" cy="26631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Freccia a destra 84"/>
          <p:cNvSpPr/>
          <p:nvPr/>
        </p:nvSpPr>
        <p:spPr>
          <a:xfrm rot="10800000">
            <a:off x="3626069" y="5350933"/>
            <a:ext cx="842656" cy="319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Rettangolo arrotondato 86"/>
          <p:cNvSpPr/>
          <p:nvPr/>
        </p:nvSpPr>
        <p:spPr>
          <a:xfrm>
            <a:off x="8926581" y="5563329"/>
            <a:ext cx="2272401" cy="52975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Rettangolo arrotondato 87"/>
          <p:cNvSpPr/>
          <p:nvPr/>
        </p:nvSpPr>
        <p:spPr>
          <a:xfrm>
            <a:off x="7268625" y="2858182"/>
            <a:ext cx="807906" cy="456551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arrotondato 89"/>
          <p:cNvSpPr/>
          <p:nvPr/>
        </p:nvSpPr>
        <p:spPr>
          <a:xfrm>
            <a:off x="7259430" y="4738890"/>
            <a:ext cx="807906" cy="425429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7" name="Immagin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484" y="2889943"/>
            <a:ext cx="495942" cy="393836"/>
          </a:xfrm>
          <a:prstGeom prst="rect">
            <a:avLst/>
          </a:prstGeom>
        </p:spPr>
      </p:pic>
      <p:pic>
        <p:nvPicPr>
          <p:cNvPr id="98" name="Immagine 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484" y="4770483"/>
            <a:ext cx="495942" cy="393836"/>
          </a:xfrm>
          <a:prstGeom prst="rect">
            <a:avLst/>
          </a:prstGeom>
        </p:spPr>
      </p:pic>
      <p:sp>
        <p:nvSpPr>
          <p:cNvPr id="100" name="CasellaDiTesto 99"/>
          <p:cNvSpPr txBox="1"/>
          <p:nvPr/>
        </p:nvSpPr>
        <p:spPr>
          <a:xfrm>
            <a:off x="8230246" y="4642440"/>
            <a:ext cx="396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7030A0"/>
                </a:solidFill>
              </a:rPr>
              <a:t>5) </a:t>
            </a:r>
            <a:r>
              <a:rPr lang="it-IT" dirty="0" err="1" smtClean="0">
                <a:solidFill>
                  <a:srgbClr val="FF0000"/>
                </a:solidFill>
              </a:rPr>
              <a:t>compare_sa_ts</a:t>
            </a:r>
            <a:r>
              <a:rPr lang="it-IT" dirty="0">
                <a:solidFill>
                  <a:srgbClr val="FF0000"/>
                </a:solidFill>
              </a:rPr>
              <a:t>(*, **)</a:t>
            </a:r>
            <a:endParaRPr lang="it-IT" dirty="0" smtClean="0"/>
          </a:p>
        </p:txBody>
      </p:sp>
      <p:sp>
        <p:nvSpPr>
          <p:cNvPr id="102" name="CasellaDiTesto 101"/>
          <p:cNvSpPr txBox="1"/>
          <p:nvPr/>
        </p:nvSpPr>
        <p:spPr>
          <a:xfrm>
            <a:off x="9275986" y="2563107"/>
            <a:ext cx="252531" cy="37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*</a:t>
            </a:r>
            <a:endParaRPr lang="it-IT" sz="1500" dirty="0" smtClean="0">
              <a:solidFill>
                <a:srgbClr val="FF0000"/>
              </a:solidFill>
            </a:endParaRPr>
          </a:p>
        </p:txBody>
      </p:sp>
      <p:sp>
        <p:nvSpPr>
          <p:cNvPr id="92" name="Rettangolo 91"/>
          <p:cNvSpPr/>
          <p:nvPr/>
        </p:nvSpPr>
        <p:spPr>
          <a:xfrm>
            <a:off x="7564612" y="4758141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**</a:t>
            </a:r>
            <a:endParaRPr lang="it-IT" dirty="0"/>
          </a:p>
        </p:txBody>
      </p:sp>
      <p:sp>
        <p:nvSpPr>
          <p:cNvPr id="103" name="Rettangolo arrotondato 102"/>
          <p:cNvSpPr/>
          <p:nvPr/>
        </p:nvSpPr>
        <p:spPr>
          <a:xfrm>
            <a:off x="7259430" y="5201112"/>
            <a:ext cx="807906" cy="423098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Rettangolo arrotondato 103"/>
          <p:cNvSpPr/>
          <p:nvPr/>
        </p:nvSpPr>
        <p:spPr>
          <a:xfrm>
            <a:off x="7268625" y="3346199"/>
            <a:ext cx="807906" cy="423098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092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r>
              <a:rPr lang="it-IT" sz="3200" dirty="0" smtClean="0">
                <a:solidFill>
                  <a:srgbClr val="C00000"/>
                </a:solidFill>
              </a:rPr>
              <a:t>DB </a:t>
            </a:r>
            <a:r>
              <a:rPr lang="it-IT" sz="3200" dirty="0" err="1" smtClean="0">
                <a:solidFill>
                  <a:srgbClr val="C00000"/>
                </a:solidFill>
              </a:rPr>
              <a:t>models</a:t>
            </a:r>
            <a:r>
              <a:rPr lang="it-IT" sz="3200" dirty="0" smtClean="0">
                <a:solidFill>
                  <a:srgbClr val="C00000"/>
                </a:solidFill>
              </a:rPr>
              <a:t> for </a:t>
            </a:r>
            <a:r>
              <a:rPr lang="it-IT" sz="3200" dirty="0" err="1" smtClean="0">
                <a:solidFill>
                  <a:srgbClr val="C00000"/>
                </a:solidFill>
              </a:rPr>
              <a:t>statistical</a:t>
            </a:r>
            <a:r>
              <a:rPr lang="it-IT" sz="3200" dirty="0" smtClean="0">
                <a:solidFill>
                  <a:srgbClr val="C00000"/>
                </a:solidFill>
              </a:rPr>
              <a:t> production: </a:t>
            </a:r>
            <a:r>
              <a:rPr lang="it-IT" sz="3200" dirty="0" err="1" smtClean="0">
                <a:solidFill>
                  <a:srgbClr val="C00000"/>
                </a:solidFill>
              </a:rPr>
              <a:t>concurrent</a:t>
            </a:r>
            <a:r>
              <a:rPr lang="it-IT" sz="3200" dirty="0" smtClean="0">
                <a:solidFill>
                  <a:srgbClr val="C00000"/>
                </a:solidFill>
              </a:rPr>
              <a:t> </a:t>
            </a:r>
            <a:r>
              <a:rPr lang="it-IT" sz="3200" dirty="0" err="1" smtClean="0">
                <a:solidFill>
                  <a:srgbClr val="C00000"/>
                </a:solidFill>
              </a:rPr>
              <a:t>revision</a:t>
            </a:r>
            <a:r>
              <a:rPr lang="it-IT" sz="3200" dirty="0" smtClean="0">
                <a:solidFill>
                  <a:srgbClr val="C00000"/>
                </a:solidFill>
              </a:rPr>
              <a:t> – SETTING 3: Separate </a:t>
            </a:r>
            <a:r>
              <a:rPr lang="it-IT" sz="3200" dirty="0" err="1" smtClean="0">
                <a:solidFill>
                  <a:srgbClr val="C00000"/>
                </a:solidFill>
              </a:rPr>
              <a:t>specs</a:t>
            </a:r>
            <a:r>
              <a:rPr lang="it-IT" sz="3200" dirty="0" smtClean="0">
                <a:solidFill>
                  <a:srgbClr val="C00000"/>
                </a:solidFill>
              </a:rPr>
              <a:t> and data (single </a:t>
            </a:r>
            <a:r>
              <a:rPr lang="it-IT" sz="3200" dirty="0" err="1" smtClean="0">
                <a:solidFill>
                  <a:srgbClr val="C00000"/>
                </a:solidFill>
              </a:rPr>
              <a:t>series</a:t>
            </a:r>
            <a:r>
              <a:rPr lang="it-IT" sz="3200" dirty="0" smtClean="0">
                <a:solidFill>
                  <a:srgbClr val="C00000"/>
                </a:solidFill>
              </a:rPr>
              <a:t>)</a:t>
            </a:r>
            <a:endParaRPr lang="it-IT" sz="32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Seasonal adjustment processes in statistical production</a:t>
            </a:r>
            <a:endParaRPr lang="en-US" dirty="0"/>
          </a:p>
        </p:txBody>
      </p:sp>
      <p:graphicFrame>
        <p:nvGraphicFramePr>
          <p:cNvPr id="35" name="Tabella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383353"/>
              </p:ext>
            </p:extLst>
          </p:nvPr>
        </p:nvGraphicFramePr>
        <p:xfrm>
          <a:off x="321749" y="1308245"/>
          <a:ext cx="4155661" cy="298589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86336">
                  <a:extLst>
                    <a:ext uri="{9D8B030D-6E8A-4147-A177-3AD203B41FA5}">
                      <a16:colId xmlns:a16="http://schemas.microsoft.com/office/drawing/2014/main" val="1749650885"/>
                    </a:ext>
                  </a:extLst>
                </a:gridCol>
                <a:gridCol w="1043816">
                  <a:extLst>
                    <a:ext uri="{9D8B030D-6E8A-4147-A177-3AD203B41FA5}">
                      <a16:colId xmlns:a16="http://schemas.microsoft.com/office/drawing/2014/main" val="1170746104"/>
                    </a:ext>
                  </a:extLst>
                </a:gridCol>
                <a:gridCol w="921618">
                  <a:extLst>
                    <a:ext uri="{9D8B030D-6E8A-4147-A177-3AD203B41FA5}">
                      <a16:colId xmlns:a16="http://schemas.microsoft.com/office/drawing/2014/main" val="1471053245"/>
                    </a:ext>
                  </a:extLst>
                </a:gridCol>
                <a:gridCol w="903891">
                  <a:extLst>
                    <a:ext uri="{9D8B030D-6E8A-4147-A177-3AD203B41FA5}">
                      <a16:colId xmlns:a16="http://schemas.microsoft.com/office/drawing/2014/main" val="3369734497"/>
                    </a:ext>
                  </a:extLst>
                </a:gridCol>
              </a:tblGrid>
              <a:tr h="517014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Time</a:t>
                      </a:r>
                      <a:r>
                        <a:rPr lang="it-IT" sz="1600" baseline="0" dirty="0" smtClean="0"/>
                        <a:t> </a:t>
                      </a:r>
                      <a:r>
                        <a:rPr lang="it-IT" sz="1600" baseline="0" dirty="0" err="1" smtClean="0"/>
                        <a:t>series</a:t>
                      </a:r>
                      <a:r>
                        <a:rPr lang="it-IT" sz="1600" baseline="0" dirty="0" smtClean="0"/>
                        <a:t> </a:t>
                      </a:r>
                      <a:r>
                        <a:rPr lang="it-IT" sz="1600" baseline="0" dirty="0" err="1" smtClean="0"/>
                        <a:t>name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 smtClean="0"/>
                        <a:t>Metadata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 smtClean="0"/>
                        <a:t>Values</a:t>
                      </a:r>
                      <a:endParaRPr lang="it-IT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Domain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89920898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FATEXP_10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&lt;10, 9.4, 8.9,…&gt;</a:t>
                      </a:r>
                    </a:p>
                    <a:p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FAT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438932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C_DEFL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&lt;1.2, 3, 2.6,…&gt;</a:t>
                      </a:r>
                    </a:p>
                    <a:p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FAT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091113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VATPIA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&lt;3.1, 3, 2.8,…&gt;</a:t>
                      </a:r>
                    </a:p>
                    <a:p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TUR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531230"/>
                  </a:ext>
                </a:extLst>
              </a:tr>
            </a:tbl>
          </a:graphicData>
        </a:graphic>
      </p:graphicFrame>
      <p:graphicFrame>
        <p:nvGraphicFramePr>
          <p:cNvPr id="36" name="Tabel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223938"/>
              </p:ext>
            </p:extLst>
          </p:nvPr>
        </p:nvGraphicFramePr>
        <p:xfrm>
          <a:off x="4647403" y="1308245"/>
          <a:ext cx="3435701" cy="468737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56573">
                  <a:extLst>
                    <a:ext uri="{9D8B030D-6E8A-4147-A177-3AD203B41FA5}">
                      <a16:colId xmlns:a16="http://schemas.microsoft.com/office/drawing/2014/main" val="1749650885"/>
                    </a:ext>
                  </a:extLst>
                </a:gridCol>
                <a:gridCol w="1033894">
                  <a:extLst>
                    <a:ext uri="{9D8B030D-6E8A-4147-A177-3AD203B41FA5}">
                      <a16:colId xmlns:a16="http://schemas.microsoft.com/office/drawing/2014/main" val="1170746104"/>
                    </a:ext>
                  </a:extLst>
                </a:gridCol>
                <a:gridCol w="1145234">
                  <a:extLst>
                    <a:ext uri="{9D8B030D-6E8A-4147-A177-3AD203B41FA5}">
                      <a16:colId xmlns:a16="http://schemas.microsoft.com/office/drawing/2014/main" val="1471053245"/>
                    </a:ext>
                  </a:extLst>
                </a:gridCol>
              </a:tblGrid>
              <a:tr h="558329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Time </a:t>
                      </a:r>
                      <a:r>
                        <a:rPr lang="it-IT" sz="1600" dirty="0" err="1" smtClean="0"/>
                        <a:t>series</a:t>
                      </a:r>
                      <a:r>
                        <a:rPr lang="it-IT" sz="1600" dirty="0" smtClean="0"/>
                        <a:t> </a:t>
                      </a:r>
                      <a:r>
                        <a:rPr lang="it-IT" sz="1600" dirty="0" err="1" smtClean="0"/>
                        <a:t>name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T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JD_JSON</a:t>
                      </a:r>
                      <a:r>
                        <a:rPr lang="it-IT" sz="1600" baseline="0" dirty="0" smtClean="0"/>
                        <a:t> </a:t>
                      </a:r>
                      <a:r>
                        <a:rPr lang="it-IT" sz="1600" baseline="0" dirty="0" err="1" smtClean="0"/>
                        <a:t>spec</a:t>
                      </a:r>
                      <a:endParaRPr lang="it-IT" sz="1600" dirty="0" smtClean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89920898"/>
                  </a:ext>
                </a:extLst>
              </a:tr>
              <a:tr h="498253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FATEXP_10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{…}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438932"/>
                  </a:ext>
                </a:extLst>
              </a:tr>
              <a:tr h="493986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FATEXP_10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2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{…}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778797"/>
                  </a:ext>
                </a:extLst>
              </a:tr>
              <a:tr h="472965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FATEXP_10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{…}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365040"/>
                  </a:ext>
                </a:extLst>
              </a:tr>
              <a:tr h="47296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FATEXP_10</a:t>
                      </a:r>
                    </a:p>
                    <a:p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baseline="0" dirty="0" smtClean="0"/>
                        <a:t>N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{…}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091113"/>
                  </a:ext>
                </a:extLst>
              </a:tr>
              <a:tr h="479272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C_DEFL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{…}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921693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C_DEFL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baseline="0" dirty="0" smtClean="0"/>
                        <a:t>2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{…}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531230"/>
                  </a:ext>
                </a:extLst>
              </a:tr>
              <a:tr h="472966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C_DEFL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{…}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213931"/>
                  </a:ext>
                </a:extLst>
              </a:tr>
              <a:tr h="420414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C_DEFL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N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{…}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814819"/>
                  </a:ext>
                </a:extLst>
              </a:tr>
              <a:tr h="362072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{…}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049691"/>
                  </a:ext>
                </a:extLst>
              </a:tr>
            </a:tbl>
          </a:graphicData>
        </a:graphic>
      </p:graphicFrame>
      <p:sp>
        <p:nvSpPr>
          <p:cNvPr id="44" name="Rettangolo 43"/>
          <p:cNvSpPr/>
          <p:nvPr/>
        </p:nvSpPr>
        <p:spPr>
          <a:xfrm>
            <a:off x="8245859" y="1353110"/>
            <a:ext cx="3967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smtClean="0">
                <a:solidFill>
                  <a:srgbClr val="7030A0"/>
                </a:solidFill>
              </a:rPr>
              <a:t>1)</a:t>
            </a:r>
            <a:r>
              <a:rPr lang="it-IT" dirty="0" smtClean="0"/>
              <a:t> </a:t>
            </a:r>
            <a:r>
              <a:rPr lang="it-IT" dirty="0" err="1" smtClean="0"/>
              <a:t>Downoload</a:t>
            </a:r>
            <a:r>
              <a:rPr lang="it-IT" dirty="0" smtClean="0"/>
              <a:t> </a:t>
            </a:r>
            <a:r>
              <a:rPr lang="it-IT" dirty="0" smtClean="0">
                <a:solidFill>
                  <a:srgbClr val="00B050"/>
                </a:solidFill>
              </a:rPr>
              <a:t>data</a:t>
            </a:r>
            <a:r>
              <a:rPr lang="it-IT" dirty="0" smtClean="0"/>
              <a:t> and </a:t>
            </a:r>
            <a:r>
              <a:rPr lang="it-IT" dirty="0" err="1" smtClean="0">
                <a:solidFill>
                  <a:srgbClr val="00B0F0"/>
                </a:solidFill>
              </a:rPr>
              <a:t>specifications</a:t>
            </a:r>
            <a:endParaRPr lang="it-IT" dirty="0">
              <a:solidFill>
                <a:srgbClr val="00B0F0"/>
              </a:solidFill>
            </a:endParaRPr>
          </a:p>
        </p:txBody>
      </p:sp>
      <p:sp>
        <p:nvSpPr>
          <p:cNvPr id="45" name="Rettangolo 44"/>
          <p:cNvSpPr/>
          <p:nvPr/>
        </p:nvSpPr>
        <p:spPr>
          <a:xfrm>
            <a:off x="8245859" y="1723638"/>
            <a:ext cx="3735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2</a:t>
            </a:r>
            <a:r>
              <a:rPr lang="it-IT" b="1" dirty="0" smtClean="0">
                <a:solidFill>
                  <a:srgbClr val="7030A0"/>
                </a:solidFill>
              </a:rPr>
              <a:t>)</a:t>
            </a:r>
            <a:r>
              <a:rPr lang="it-IT" dirty="0" smtClean="0"/>
              <a:t> </a:t>
            </a:r>
            <a:r>
              <a:rPr lang="it-IT" dirty="0" err="1" smtClean="0"/>
              <a:t>ws_new</a:t>
            </a:r>
            <a:r>
              <a:rPr lang="it-IT" dirty="0" smtClean="0"/>
              <a:t> =</a:t>
            </a:r>
            <a:r>
              <a:rPr lang="it-IT" dirty="0" smtClean="0">
                <a:solidFill>
                  <a:srgbClr val="FFC000"/>
                </a:solidFill>
              </a:rPr>
              <a:t>         </a:t>
            </a:r>
            <a:r>
              <a:rPr lang="it-IT" dirty="0" err="1" smtClean="0">
                <a:solidFill>
                  <a:srgbClr val="A50021"/>
                </a:solidFill>
              </a:rPr>
              <a:t>JD_JSON_to_workspace</a:t>
            </a:r>
            <a:r>
              <a:rPr lang="it-IT" dirty="0" smtClean="0">
                <a:solidFill>
                  <a:srgbClr val="A50021"/>
                </a:solidFill>
              </a:rPr>
              <a:t>(</a:t>
            </a:r>
            <a:r>
              <a:rPr lang="it-IT" dirty="0" err="1" smtClean="0">
                <a:solidFill>
                  <a:srgbClr val="00CC99"/>
                </a:solidFill>
              </a:rPr>
              <a:t>data_t</a:t>
            </a:r>
            <a:r>
              <a:rPr lang="it-IT" dirty="0" smtClean="0">
                <a:solidFill>
                  <a:srgbClr val="00CC99"/>
                </a:solidFill>
              </a:rPr>
              <a:t>, </a:t>
            </a:r>
          </a:p>
          <a:p>
            <a:r>
              <a:rPr lang="it-IT" dirty="0">
                <a:solidFill>
                  <a:srgbClr val="00CC99"/>
                </a:solidFill>
              </a:rPr>
              <a:t> </a:t>
            </a:r>
            <a:r>
              <a:rPr lang="it-IT" dirty="0" smtClean="0">
                <a:solidFill>
                  <a:srgbClr val="00CC99"/>
                </a:solidFill>
              </a:rPr>
              <a:t>          </a:t>
            </a:r>
            <a:r>
              <a:rPr lang="it-IT" dirty="0" err="1" smtClean="0">
                <a:solidFill>
                  <a:srgbClr val="00B0F0"/>
                </a:solidFill>
              </a:rPr>
              <a:t>specifications_t</a:t>
            </a:r>
            <a:r>
              <a:rPr lang="it-IT" dirty="0" smtClean="0">
                <a:solidFill>
                  <a:srgbClr val="A50021"/>
                </a:solidFill>
              </a:rPr>
              <a:t>)</a:t>
            </a:r>
          </a:p>
          <a:p>
            <a:r>
              <a:rPr lang="it-IT" b="1" dirty="0">
                <a:solidFill>
                  <a:srgbClr val="7030A0"/>
                </a:solidFill>
              </a:rPr>
              <a:t> </a:t>
            </a:r>
            <a:r>
              <a:rPr lang="it-IT" b="1" dirty="0" smtClean="0">
                <a:solidFill>
                  <a:srgbClr val="7030A0"/>
                </a:solidFill>
              </a:rPr>
              <a:t> </a:t>
            </a:r>
            <a:r>
              <a:rPr lang="it-IT" dirty="0" smtClean="0"/>
              <a:t>  </a:t>
            </a:r>
            <a:r>
              <a:rPr lang="it-IT" dirty="0" err="1" smtClean="0"/>
              <a:t>ws_old</a:t>
            </a:r>
            <a:r>
              <a:rPr lang="it-IT" dirty="0" smtClean="0"/>
              <a:t> </a:t>
            </a:r>
            <a:r>
              <a:rPr lang="it-IT" dirty="0"/>
              <a:t>=</a:t>
            </a:r>
          </a:p>
          <a:p>
            <a:r>
              <a:rPr lang="it-IT" dirty="0" err="1" smtClean="0">
                <a:solidFill>
                  <a:srgbClr val="A50021"/>
                </a:solidFill>
              </a:rPr>
              <a:t>JD_JSON_to_workspace</a:t>
            </a:r>
            <a:r>
              <a:rPr lang="it-IT" dirty="0" smtClean="0">
                <a:solidFill>
                  <a:srgbClr val="A50021"/>
                </a:solidFill>
              </a:rPr>
              <a:t>(</a:t>
            </a:r>
            <a:r>
              <a:rPr lang="it-IT" dirty="0" smtClean="0">
                <a:solidFill>
                  <a:srgbClr val="00CC99"/>
                </a:solidFill>
              </a:rPr>
              <a:t>data_t-1, </a:t>
            </a:r>
            <a:endParaRPr lang="it-IT" dirty="0">
              <a:solidFill>
                <a:srgbClr val="00CC99"/>
              </a:solidFill>
            </a:endParaRPr>
          </a:p>
          <a:p>
            <a:r>
              <a:rPr lang="it-IT" dirty="0">
                <a:solidFill>
                  <a:srgbClr val="00CC99"/>
                </a:solidFill>
              </a:rPr>
              <a:t>           </a:t>
            </a:r>
            <a:r>
              <a:rPr lang="it-IT" dirty="0" smtClean="0">
                <a:solidFill>
                  <a:srgbClr val="00B0F0"/>
                </a:solidFill>
              </a:rPr>
              <a:t>specifications_t-1</a:t>
            </a:r>
            <a:r>
              <a:rPr lang="it-IT" dirty="0" smtClean="0">
                <a:solidFill>
                  <a:srgbClr val="A50021"/>
                </a:solidFill>
              </a:rPr>
              <a:t>)</a:t>
            </a:r>
            <a:endParaRPr lang="it-IT" dirty="0">
              <a:solidFill>
                <a:srgbClr val="A50021"/>
              </a:solidFill>
            </a:endParaRPr>
          </a:p>
        </p:txBody>
      </p:sp>
      <p:sp>
        <p:nvSpPr>
          <p:cNvPr id="48" name="Rettangolo arrotondato 47"/>
          <p:cNvSpPr/>
          <p:nvPr/>
        </p:nvSpPr>
        <p:spPr>
          <a:xfrm>
            <a:off x="2617078" y="1859612"/>
            <a:ext cx="987972" cy="1514310"/>
          </a:xfrm>
          <a:prstGeom prst="roundRect">
            <a:avLst/>
          </a:prstGeom>
          <a:noFill/>
          <a:ln w="28575"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ttangolo arrotondato 52"/>
          <p:cNvSpPr/>
          <p:nvPr/>
        </p:nvSpPr>
        <p:spPr>
          <a:xfrm>
            <a:off x="1272876" y="5014228"/>
            <a:ext cx="2067340" cy="871732"/>
          </a:xfrm>
          <a:prstGeom prst="roundRect">
            <a:avLst/>
          </a:prstGeom>
          <a:solidFill>
            <a:srgbClr val="96969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7030A0"/>
                </a:solidFill>
              </a:rPr>
              <a:t>6</a:t>
            </a:r>
            <a:r>
              <a:rPr lang="it-IT" b="1" dirty="0" smtClean="0">
                <a:solidFill>
                  <a:srgbClr val="7030A0"/>
                </a:solidFill>
              </a:rPr>
              <a:t>)</a:t>
            </a:r>
            <a:r>
              <a:rPr lang="it-IT" b="1" dirty="0" smtClean="0">
                <a:solidFill>
                  <a:schemeClr val="bg1"/>
                </a:solidFill>
              </a:rPr>
              <a:t> </a:t>
            </a:r>
            <a:r>
              <a:rPr lang="it-IT" b="1" dirty="0" smtClean="0">
                <a:solidFill>
                  <a:schemeClr val="bg1"/>
                </a:solidFill>
              </a:rPr>
              <a:t>Processing with</a:t>
            </a:r>
            <a:endParaRPr lang="it-IT" b="1" dirty="0" smtClean="0">
              <a:solidFill>
                <a:schemeClr val="bg1"/>
              </a:solidFill>
            </a:endParaRPr>
          </a:p>
          <a:p>
            <a:pPr algn="ctr"/>
            <a:r>
              <a:rPr lang="it-IT" b="1" dirty="0" err="1" smtClean="0">
                <a:solidFill>
                  <a:schemeClr val="bg1"/>
                </a:solidFill>
              </a:rPr>
              <a:t>RJDProcessor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54" name="Rettangolo 53"/>
          <p:cNvSpPr/>
          <p:nvPr/>
        </p:nvSpPr>
        <p:spPr>
          <a:xfrm>
            <a:off x="8250961" y="5127069"/>
            <a:ext cx="3483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5</a:t>
            </a:r>
            <a:r>
              <a:rPr lang="it-IT" b="1" dirty="0" smtClean="0">
                <a:solidFill>
                  <a:srgbClr val="7030A0"/>
                </a:solidFill>
              </a:rPr>
              <a:t>) </a:t>
            </a:r>
            <a:r>
              <a:rPr lang="it-IT" dirty="0" smtClean="0"/>
              <a:t>Upload new JSON </a:t>
            </a:r>
            <a:r>
              <a:rPr lang="it-IT" dirty="0" err="1" smtClean="0"/>
              <a:t>specifications</a:t>
            </a:r>
            <a:endParaRPr lang="it-IT" dirty="0"/>
          </a:p>
        </p:txBody>
      </p:sp>
      <p:sp>
        <p:nvSpPr>
          <p:cNvPr id="61" name="Rettangolo 60"/>
          <p:cNvSpPr/>
          <p:nvPr/>
        </p:nvSpPr>
        <p:spPr>
          <a:xfrm>
            <a:off x="9051837" y="5673088"/>
            <a:ext cx="200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{…}, {…}, {…}, </a:t>
            </a:r>
            <a:r>
              <a:rPr lang="it-IT" dirty="0"/>
              <a:t>{…}</a:t>
            </a:r>
          </a:p>
        </p:txBody>
      </p:sp>
      <p:sp>
        <p:nvSpPr>
          <p:cNvPr id="63" name="Freccia a sinistra 62"/>
          <p:cNvSpPr/>
          <p:nvPr/>
        </p:nvSpPr>
        <p:spPr>
          <a:xfrm>
            <a:off x="8391585" y="5724598"/>
            <a:ext cx="489660" cy="26631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Freccia a destra 63"/>
          <p:cNvSpPr/>
          <p:nvPr/>
        </p:nvSpPr>
        <p:spPr>
          <a:xfrm rot="10800000">
            <a:off x="3478926" y="5350933"/>
            <a:ext cx="842656" cy="319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ttangolo arrotondato 64"/>
          <p:cNvSpPr/>
          <p:nvPr/>
        </p:nvSpPr>
        <p:spPr>
          <a:xfrm>
            <a:off x="8947604" y="5615880"/>
            <a:ext cx="2272401" cy="543181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ttangolo arrotondato 65"/>
          <p:cNvSpPr/>
          <p:nvPr/>
        </p:nvSpPr>
        <p:spPr>
          <a:xfrm>
            <a:off x="7121482" y="2858182"/>
            <a:ext cx="807906" cy="456551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arrotondato 66"/>
          <p:cNvSpPr/>
          <p:nvPr/>
        </p:nvSpPr>
        <p:spPr>
          <a:xfrm>
            <a:off x="7112287" y="4738890"/>
            <a:ext cx="807906" cy="425429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CasellaDiTesto 75"/>
          <p:cNvSpPr txBox="1"/>
          <p:nvPr/>
        </p:nvSpPr>
        <p:spPr>
          <a:xfrm>
            <a:off x="8245859" y="3430051"/>
            <a:ext cx="3961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3</a:t>
            </a:r>
            <a:r>
              <a:rPr lang="it-IT" b="1" dirty="0" smtClean="0">
                <a:solidFill>
                  <a:srgbClr val="7030A0"/>
                </a:solidFill>
              </a:rPr>
              <a:t>)</a:t>
            </a:r>
            <a:r>
              <a:rPr lang="it-IT" dirty="0"/>
              <a:t> Decide new </a:t>
            </a:r>
            <a:r>
              <a:rPr lang="it-IT" dirty="0" err="1"/>
              <a:t>specifications</a:t>
            </a:r>
            <a:r>
              <a:rPr lang="it-IT" dirty="0"/>
              <a:t> (with GUI </a:t>
            </a:r>
            <a:r>
              <a:rPr lang="it-IT" dirty="0" err="1"/>
              <a:t>having</a:t>
            </a:r>
            <a:r>
              <a:rPr lang="it-IT" dirty="0"/>
              <a:t> </a:t>
            </a:r>
            <a:r>
              <a:rPr lang="it-IT" dirty="0" err="1" smtClean="0"/>
              <a:t>ws_new</a:t>
            </a:r>
            <a:r>
              <a:rPr lang="it-IT" dirty="0" smtClean="0"/>
              <a:t> </a:t>
            </a:r>
            <a:r>
              <a:rPr lang="it-IT" dirty="0" err="1"/>
              <a:t>as</a:t>
            </a:r>
            <a:r>
              <a:rPr lang="it-IT" dirty="0"/>
              <a:t> input</a:t>
            </a:r>
            <a:r>
              <a:rPr lang="it-IT" dirty="0" smtClean="0"/>
              <a:t>), </a:t>
            </a:r>
            <a:r>
              <a:rPr lang="it-IT" dirty="0" err="1" smtClean="0"/>
              <a:t>being</a:t>
            </a:r>
            <a:r>
              <a:rPr lang="it-IT" dirty="0" smtClean="0"/>
              <a:t> </a:t>
            </a:r>
            <a:r>
              <a:rPr lang="it-IT" dirty="0" err="1" smtClean="0"/>
              <a:t>helped</a:t>
            </a:r>
            <a:r>
              <a:rPr lang="it-IT" dirty="0" smtClean="0"/>
              <a:t> by </a:t>
            </a:r>
            <a:r>
              <a:rPr lang="it-IT" dirty="0" err="1" smtClean="0">
                <a:solidFill>
                  <a:srgbClr val="FF0000"/>
                </a:solidFill>
              </a:rPr>
              <a:t>compare_sa_ts</a:t>
            </a:r>
            <a:r>
              <a:rPr lang="it-IT" dirty="0" smtClean="0">
                <a:solidFill>
                  <a:srgbClr val="FF0000"/>
                </a:solidFill>
              </a:rPr>
              <a:t>(</a:t>
            </a:r>
            <a:r>
              <a:rPr lang="it-IT" dirty="0" err="1" smtClean="0">
                <a:solidFill>
                  <a:srgbClr val="FF0000"/>
                </a:solidFill>
              </a:rPr>
              <a:t>ws_new</a:t>
            </a:r>
            <a:r>
              <a:rPr lang="it-IT" dirty="0" smtClean="0">
                <a:solidFill>
                  <a:srgbClr val="FF0000"/>
                </a:solidFill>
              </a:rPr>
              <a:t>, </a:t>
            </a:r>
            <a:r>
              <a:rPr lang="it-IT" dirty="0" err="1" smtClean="0">
                <a:solidFill>
                  <a:srgbClr val="FF0000"/>
                </a:solidFill>
              </a:rPr>
              <a:t>ws_old</a:t>
            </a:r>
            <a:r>
              <a:rPr lang="it-IT" dirty="0" smtClean="0">
                <a:solidFill>
                  <a:srgbClr val="FF0000"/>
                </a:solidFill>
              </a:rPr>
              <a:t>)</a:t>
            </a:r>
            <a:endParaRPr lang="it-IT" dirty="0" smtClean="0"/>
          </a:p>
        </p:txBody>
      </p:sp>
      <p:sp>
        <p:nvSpPr>
          <p:cNvPr id="84" name="Rettangolo arrotondato 83"/>
          <p:cNvSpPr/>
          <p:nvPr/>
        </p:nvSpPr>
        <p:spPr>
          <a:xfrm>
            <a:off x="7112287" y="5201112"/>
            <a:ext cx="807906" cy="423098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ttangolo arrotondato 85"/>
          <p:cNvSpPr/>
          <p:nvPr/>
        </p:nvSpPr>
        <p:spPr>
          <a:xfrm>
            <a:off x="7121482" y="3346199"/>
            <a:ext cx="807906" cy="423098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CasellaDiTesto 88"/>
          <p:cNvSpPr txBox="1"/>
          <p:nvPr/>
        </p:nvSpPr>
        <p:spPr>
          <a:xfrm>
            <a:off x="8253097" y="4369857"/>
            <a:ext cx="3961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7030A0"/>
                </a:solidFill>
              </a:rPr>
              <a:t>4) </a:t>
            </a:r>
            <a:r>
              <a:rPr lang="it-IT" dirty="0" err="1" smtClean="0">
                <a:solidFill>
                  <a:srgbClr val="A50021"/>
                </a:solidFill>
              </a:rPr>
              <a:t>JD_JSON_from_workspace</a:t>
            </a:r>
            <a:r>
              <a:rPr lang="it-IT" dirty="0" smtClean="0">
                <a:solidFill>
                  <a:srgbClr val="A50021"/>
                </a:solidFill>
              </a:rPr>
              <a:t>(</a:t>
            </a:r>
            <a:r>
              <a:rPr lang="it-IT" dirty="0" err="1" smtClean="0">
                <a:solidFill>
                  <a:srgbClr val="00CC99"/>
                </a:solidFill>
              </a:rPr>
              <a:t>data_t</a:t>
            </a:r>
            <a:r>
              <a:rPr lang="it-IT" dirty="0">
                <a:solidFill>
                  <a:srgbClr val="00CC99"/>
                </a:solidFill>
              </a:rPr>
              <a:t>, </a:t>
            </a:r>
          </a:p>
          <a:p>
            <a:r>
              <a:rPr lang="it-IT" dirty="0">
                <a:solidFill>
                  <a:srgbClr val="00CC99"/>
                </a:solidFill>
              </a:rPr>
              <a:t>           </a:t>
            </a:r>
            <a:r>
              <a:rPr lang="it-IT" dirty="0" err="1">
                <a:solidFill>
                  <a:srgbClr val="00B0F0"/>
                </a:solidFill>
              </a:rPr>
              <a:t>specifications_t</a:t>
            </a:r>
            <a:r>
              <a:rPr lang="it-IT" dirty="0" smtClean="0">
                <a:solidFill>
                  <a:srgbClr val="A50021"/>
                </a:solidFill>
              </a:rPr>
              <a:t>)</a:t>
            </a:r>
            <a:endParaRPr lang="it-IT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9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468313" y="482109"/>
            <a:ext cx="11269662" cy="405304"/>
          </a:xfrm>
        </p:spPr>
        <p:txBody>
          <a:bodyPr/>
          <a:lstStyle/>
          <a:p>
            <a:pPr algn="ctr"/>
            <a:r>
              <a:rPr lang="en-GB" altLang="it-IT" sz="4000" dirty="0" smtClean="0">
                <a:solidFill>
                  <a:srgbClr val="C00000"/>
                </a:solidFill>
              </a:rPr>
              <a:t>Source code</a:t>
            </a:r>
            <a:endParaRPr lang="en-GB" altLang="it-IT" sz="40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392815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323468" y="1085578"/>
            <a:ext cx="11414507" cy="4524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 smtClean="0"/>
              <a:t>Source code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available</a:t>
            </a:r>
            <a:r>
              <a:rPr lang="it-IT" sz="2400" dirty="0" smtClean="0"/>
              <a:t> on </a:t>
            </a:r>
            <a:r>
              <a:rPr lang="it-IT" sz="2400" dirty="0" err="1" smtClean="0"/>
              <a:t>GitHub</a:t>
            </a:r>
            <a:r>
              <a:rPr lang="it-IT" sz="2400" dirty="0" smtClean="0"/>
              <a:t>:</a:t>
            </a:r>
          </a:p>
          <a:p>
            <a:pPr algn="ctr">
              <a:lnSpc>
                <a:spcPct val="150000"/>
              </a:lnSpc>
            </a:pPr>
            <a:r>
              <a:rPr lang="it-IT" sz="2400" b="1" dirty="0" smtClean="0">
                <a:solidFill>
                  <a:srgbClr val="C00000"/>
                </a:solidFill>
                <a:hlinkClick r:id="rId2"/>
              </a:rPr>
              <a:t>https</a:t>
            </a:r>
            <a:r>
              <a:rPr lang="it-IT" sz="2400" b="1" dirty="0">
                <a:solidFill>
                  <a:srgbClr val="C00000"/>
                </a:solidFill>
                <a:hlinkClick r:id="rId2"/>
              </a:rPr>
              <a:t>://</a:t>
            </a:r>
            <a:r>
              <a:rPr lang="it-IT" sz="2400" b="1" dirty="0" smtClean="0">
                <a:solidFill>
                  <a:srgbClr val="C00000"/>
                </a:solidFill>
                <a:hlinkClick r:id="rId2"/>
              </a:rPr>
              <a:t>github.com/AlessandroPiovani/RJDProcessor</a:t>
            </a:r>
            <a:endParaRPr lang="it-IT" sz="24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it-IT" sz="2400" dirty="0" smtClean="0"/>
          </a:p>
          <a:p>
            <a:pPr>
              <a:lnSpc>
                <a:spcPct val="150000"/>
              </a:lnSpc>
            </a:pPr>
            <a:r>
              <a:rPr lang="it-IT" sz="2400" dirty="0" smtClean="0"/>
              <a:t>For information </a:t>
            </a:r>
            <a:r>
              <a:rPr lang="it-IT" sz="2400" dirty="0" err="1" smtClean="0"/>
              <a:t>contact</a:t>
            </a:r>
            <a:r>
              <a:rPr lang="it-IT" sz="2400" dirty="0" smtClean="0"/>
              <a:t> me </a:t>
            </a:r>
            <a:r>
              <a:rPr lang="it-IT" sz="2400" dirty="0" err="1" smtClean="0"/>
              <a:t>at</a:t>
            </a:r>
            <a:r>
              <a:rPr lang="it-IT" sz="2400" dirty="0" smtClean="0"/>
              <a:t>:</a:t>
            </a:r>
          </a:p>
          <a:p>
            <a:pPr>
              <a:lnSpc>
                <a:spcPct val="150000"/>
              </a:lnSpc>
            </a:pPr>
            <a:endParaRPr lang="it-IT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/>
              <a:t>alessandro.piovani@istat.it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a</a:t>
            </a:r>
            <a:r>
              <a:rPr lang="it-IT" sz="2400" dirty="0" smtClean="0"/>
              <a:t>lessandro.piovani13@gmail.com</a:t>
            </a:r>
            <a:endParaRPr lang="it-IT" sz="2400" dirty="0"/>
          </a:p>
          <a:p>
            <a:pPr>
              <a:lnSpc>
                <a:spcPct val="150000"/>
              </a:lnSpc>
            </a:pPr>
            <a:endParaRPr lang="it-IT" sz="24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48" y="2507502"/>
            <a:ext cx="6895746" cy="33993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/>
        </p:spPr>
      </p:pic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35830" y="6382305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Seasonal adjustment processes in statistical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1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07821B-5649-449D-A1C2-3F67CA468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rgbClr val="C00000"/>
                </a:solidFill>
              </a:rPr>
              <a:t>Thanks</a:t>
            </a:r>
            <a:r>
              <a:rPr lang="it-IT" dirty="0" smtClean="0">
                <a:solidFill>
                  <a:srgbClr val="C00000"/>
                </a:solidFill>
              </a:rPr>
              <a:t> for </a:t>
            </a:r>
            <a:r>
              <a:rPr lang="it-IT" dirty="0" err="1" smtClean="0">
                <a:solidFill>
                  <a:srgbClr val="C00000"/>
                </a:solidFill>
              </a:rPr>
              <a:t>your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err="1" smtClean="0">
                <a:solidFill>
                  <a:srgbClr val="C00000"/>
                </a:solidFill>
              </a:rPr>
              <a:t>attention</a:t>
            </a:r>
            <a:r>
              <a:rPr lang="it-IT" dirty="0" smtClean="0">
                <a:solidFill>
                  <a:srgbClr val="C00000"/>
                </a:solidFill>
              </a:rPr>
              <a:t>!</a:t>
            </a: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857493-CE83-4A58-B836-860B262B8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6093" y="3683529"/>
            <a:ext cx="5624623" cy="867206"/>
          </a:xfrm>
        </p:spPr>
        <p:txBody>
          <a:bodyPr/>
          <a:lstStyle/>
          <a:p>
            <a:r>
              <a:rPr lang="it-IT" sz="2400" dirty="0" smtClean="0"/>
              <a:t>ALESSANDRO PIOVANI</a:t>
            </a:r>
          </a:p>
          <a:p>
            <a:r>
              <a:rPr lang="it-IT" sz="2400" dirty="0" smtClean="0"/>
              <a:t>alessandro.piovani@istat.it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754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nco puntato">
  <a:themeElements>
    <a:clrScheme name="Personalizzato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C00000"/>
      </a:hlink>
      <a:folHlink>
        <a:srgbClr val="FF000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3- Standard presentazioni Power Point</Categoria>
    <_dlc_DocId xmlns="459159c4-d20a-4ff3-9b11-fbd127bd52e5">INTRANET-14-174</_dlc_DocId>
    <_dlc_DocIdUrl xmlns="459159c4-d20a-4ff3-9b11-fbd127bd52e5">
      <Url>https://intranet.istat.it/Collaborativi/_layouts/15/DocIdRedir.aspx?ID=INTRANET-14-174</Url>
      <Description>INTRANET-14-174</Description>
    </_dlc_DocIdUrl>
    <Ordine xmlns="679261c3-551f-4e86-913f-177e0e529669">1</Ordine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5" ma:contentTypeDescription="Creare un nuovo documento." ma:contentTypeScope="" ma:versionID="742e6049321d93803bb3bb587f561ffa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939ae4a7eaec2950db97a79ca38d2d4d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  <xsd:element ref="ns4:Ordin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Sfondi virtuali" ma:format="Dropdown" ma:internalName="Categoria">
      <xsd:simpleType>
        <xsd:restriction base="dms:Choice">
          <xsd:enumeration value="Sfondi virtuali"/>
          <xsd:enumeration value="1- Marchio/Logo"/>
          <xsd:enumeration value="2- Carta intestata"/>
          <xsd:enumeration value="3- Standard presentazioni Power Point"/>
          <xsd:enumeration value="4- Fogli di stile per documenti Word"/>
          <xsd:enumeration value="Libri digitali e cartacei"/>
          <xsd:enumeration value="Tavole di dati online"/>
          <xsd:enumeration value="Grafici interattivi"/>
          <xsd:enumeration value="5- Strumenti di comunicazione relativi ai Censimenti permanenti"/>
          <xsd:enumeration value="6- Strumenti di comunicazione relativi al Censimento generale dell'Agricoltura 2020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  <xsd:element name="Ordine" ma:index="13" nillable="true" ma:displayName="Ordine" ma:decimals="0" ma:internalName="Ordin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F378BC-F4D0-4510-B4EC-07B6EFE18CF8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www.w3.org/XML/1998/namespace"/>
    <ds:schemaRef ds:uri="459159c4-d20a-4ff3-9b11-fbd127bd52e5"/>
    <ds:schemaRef ds:uri="http://schemas.microsoft.com/office/infopath/2007/PartnerControls"/>
    <ds:schemaRef ds:uri="679261c3-551f-4e86-913f-177e0e529669"/>
    <ds:schemaRef ds:uri="c58f2efd-82a8-4ecf-b395-8c25e928921d"/>
  </ds:schemaRefs>
</ds:datastoreItem>
</file>

<file path=customXml/itemProps2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A760D03-2285-4F80-B9FC-1F4F97E971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26295</TotalTime>
  <Words>612</Words>
  <Application>Microsoft Office PowerPoint</Application>
  <PresentationFormat>Widescreen</PresentationFormat>
  <Paragraphs>212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6" baseType="lpstr">
      <vt:lpstr>Arial</vt:lpstr>
      <vt:lpstr>Arial Narrow</vt:lpstr>
      <vt:lpstr>Calibri</vt:lpstr>
      <vt:lpstr>Courier New</vt:lpstr>
      <vt:lpstr>Gill Sans MT</vt:lpstr>
      <vt:lpstr>Wingdings</vt:lpstr>
      <vt:lpstr>Wingdings 2</vt:lpstr>
      <vt:lpstr>elenco puntato</vt:lpstr>
      <vt:lpstr>Seasonal adjustment processes in statistical production</vt:lpstr>
      <vt:lpstr>Seasonal Adjustment process</vt:lpstr>
      <vt:lpstr>Storage</vt:lpstr>
      <vt:lpstr>DB models for statistical production: concurrent revision – SETTING 1: Domain workspaces</vt:lpstr>
      <vt:lpstr>DB models for statistical production: concurrent revision – SETTING 2: Single series workspaces</vt:lpstr>
      <vt:lpstr>DB models for statistical production: concurrent revision – SETTING 3: Separate specs and data (single series)</vt:lpstr>
      <vt:lpstr>Source code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alessandro piovani</cp:lastModifiedBy>
  <cp:revision>614</cp:revision>
  <cp:lastPrinted>2024-04-15T12:01:46Z</cp:lastPrinted>
  <dcterms:created xsi:type="dcterms:W3CDTF">2020-06-26T06:32:12Z</dcterms:created>
  <dcterms:modified xsi:type="dcterms:W3CDTF">2024-10-14T01:15:10Z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01bbfd09-35f5-4720-8777-8e3977c2110b</vt:lpwstr>
  </property>
</Properties>
</file>