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5"/>
  </p:sldMasterIdLst>
  <p:notesMasterIdLst>
    <p:notesMasterId r:id="rId16"/>
  </p:notesMasterIdLst>
  <p:sldIdLst>
    <p:sldId id="315" r:id="rId6"/>
    <p:sldId id="316" r:id="rId7"/>
    <p:sldId id="349" r:id="rId8"/>
    <p:sldId id="356" r:id="rId9"/>
    <p:sldId id="357" r:id="rId10"/>
    <p:sldId id="352" r:id="rId11"/>
    <p:sldId id="351" r:id="rId12"/>
    <p:sldId id="355" r:id="rId13"/>
    <p:sldId id="347" r:id="rId14"/>
    <p:sldId id="327" r:id="rId15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401">
          <p15:clr>
            <a:srgbClr val="A4A3A4"/>
          </p15:clr>
        </p15:guide>
        <p15:guide id="2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AFD7FF"/>
    <a:srgbClr val="D9ECFF"/>
    <a:srgbClr val="99CCFF"/>
    <a:srgbClr val="FFFFCC"/>
    <a:srgbClr val="D3F5EE"/>
    <a:srgbClr val="A50021"/>
    <a:srgbClr val="969696"/>
    <a:srgbClr val="C00000"/>
    <a:srgbClr val="DA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Stile chiaro 2 - Colore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0A1B5D5-9B99-4C35-A422-299274C87663}" styleName="Stile medio 1 - Color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034E78-7F5D-4C2E-B375-FC64B27BC917}" styleName="Stile scuro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65" autoAdjust="0"/>
  </p:normalViewPr>
  <p:slideViewPr>
    <p:cSldViewPr snapToGrid="0" showGuides="1">
      <p:cViewPr>
        <p:scale>
          <a:sx n="50" d="100"/>
          <a:sy n="50" d="100"/>
        </p:scale>
        <p:origin x="392" y="-408"/>
      </p:cViewPr>
      <p:guideLst>
        <p:guide pos="7401"/>
        <p:guide orient="horz" pos="41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54000" cy="54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C5F835E2-227D-43BA-B3A5-E9E433264387}" type="datetimeFigureOut">
              <a:rPr lang="en-US"/>
              <a:pPr>
                <a:defRPr/>
              </a:pPr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F5F5882C-B867-4FE7-97C9-87FBF93DC802}" type="slidenum">
              <a:rPr lang="en-US"/>
              <a:pPr>
                <a:defRPr/>
              </a:pPr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88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6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5F5882C-B867-4FE7-97C9-87FBF93DC80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38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1070" y="2621956"/>
            <a:ext cx="9818337" cy="2782819"/>
          </a:xfrm>
          <a:effectLst/>
        </p:spPr>
        <p:txBody>
          <a:bodyPr lIns="0" tIns="0" rIns="0" bIns="0" anchor="ctr">
            <a:normAutofit/>
          </a:bodyPr>
          <a:lstStyle>
            <a:lvl1pPr>
              <a:lnSpc>
                <a:spcPts val="3600"/>
              </a:lnSpc>
              <a:defRPr sz="3400" b="0" cap="none">
                <a:solidFill>
                  <a:srgbClr val="C00000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it-IT" dirty="0"/>
              <a:t>FARE CLIC PER MODIFICARE LO STILE DEL TITOLO DELLO SCHEMA FARE CLIC PER MODIFICARE LO STILE DEL TITOLO DELLO SCHEMA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495314"/>
            <a:ext cx="7481115" cy="179536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1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71492F8-659D-4E4C-A49D-B7C56753911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5" y="1287956"/>
            <a:ext cx="3689746" cy="21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ts val="1500"/>
              </a:lnSpc>
              <a:spcAft>
                <a:spcPts val="600"/>
              </a:spcAft>
              <a:buNone/>
              <a:defRPr lang="it-IT" sz="12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1" hasCustomPrompt="1"/>
          </p:nvPr>
        </p:nvSpPr>
        <p:spPr>
          <a:xfrm>
            <a:off x="469184" y="1522956"/>
            <a:ext cx="3689747" cy="1080000"/>
          </a:xfr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0">
                <a:solidFill>
                  <a:srgbClr val="636462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84E50FF-EF10-4A0E-8686-237E66B249CE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469184" y="6297672"/>
            <a:ext cx="7481115" cy="188513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1400"/>
              </a:lnSpc>
              <a:spcAft>
                <a:spcPts val="200"/>
              </a:spcAft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MODIFICA GLI STILI DEL TESTO DELLO SCHEMA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A8FC9CB7-7D84-419A-988C-7B8817E18EDB}"/>
              </a:ext>
            </a:extLst>
          </p:cNvPr>
          <p:cNvSpPr/>
          <p:nvPr userDrawn="1"/>
        </p:nvSpPr>
        <p:spPr>
          <a:xfrm>
            <a:off x="463550" y="0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F57BA760-D00A-4F5B-B978-07F3F810367F}"/>
              </a:ext>
            </a:extLst>
          </p:cNvPr>
          <p:cNvSpPr/>
          <p:nvPr userDrawn="1"/>
        </p:nvSpPr>
        <p:spPr>
          <a:xfrm>
            <a:off x="4251325" y="0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17FA033-79E9-4921-B88E-03D9DAACCE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37832"/>
            <a:ext cx="2700000" cy="461927"/>
          </a:xfrm>
          <a:prstGeom prst="rect">
            <a:avLst/>
          </a:prstGeom>
        </p:spPr>
      </p:pic>
      <p:sp>
        <p:nvSpPr>
          <p:cNvPr id="16" name="Rectangle 9">
            <a:extLst>
              <a:ext uri="{FF2B5EF4-FFF2-40B4-BE49-F238E27FC236}">
                <a16:creationId xmlns:a16="http://schemas.microsoft.com/office/drawing/2014/main" id="{821E4C3A-67D5-4B9E-B373-7B560EA0839E}"/>
              </a:ext>
            </a:extLst>
          </p:cNvPr>
          <p:cNvSpPr/>
          <p:nvPr userDrawn="1"/>
        </p:nvSpPr>
        <p:spPr>
          <a:xfrm>
            <a:off x="8037513" y="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55998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immagini affianc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C2F57ACB-1A9A-42A2-B0B9-3C24FCCE916F}"/>
              </a:ext>
            </a:extLst>
          </p:cNvPr>
          <p:cNvSpPr/>
          <p:nvPr userDrawn="1"/>
        </p:nvSpPr>
        <p:spPr>
          <a:xfrm>
            <a:off x="471488" y="1571124"/>
            <a:ext cx="5472112" cy="4392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0C542E8-A419-4B8E-8AE4-1D0DC75ADF26}"/>
              </a:ext>
            </a:extLst>
          </p:cNvPr>
          <p:cNvSpPr>
            <a:spLocks noGrp="1"/>
          </p:cNvSpPr>
          <p:nvPr>
            <p:ph type="body" sz="half" idx="12" hasCustomPrompt="1"/>
          </p:nvPr>
        </p:nvSpPr>
        <p:spPr>
          <a:xfrm>
            <a:off x="562922" y="1691683"/>
            <a:ext cx="5304733" cy="387373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3F3446B5-6360-4947-B444-A1DBFD65527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562922" y="2172243"/>
            <a:ext cx="5304733" cy="3668732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D17306DB-EF2B-46DB-BE4C-67BA4581EC8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7663729-5A18-460D-BCC5-1C121255BEC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88AE038F-3265-4340-AFAF-203DBF97366C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5203E877-BB68-4C3E-A95D-262A3B3831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DDB77A0D-9AB4-48A1-82C5-A09A7D4F72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ABB3C7F1-D02D-4858-A51B-B1211EF06EF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405108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30" name="Rettangolo 29">
            <a:extLst>
              <a:ext uri="{FF2B5EF4-FFF2-40B4-BE49-F238E27FC236}">
                <a16:creationId xmlns:a16="http://schemas.microsoft.com/office/drawing/2014/main" id="{2E11952F-B65E-4BC4-A306-BA5F2E5E1051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10FF5994-804D-479E-8547-F402AE8DD1D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4C0547B4-6D28-4C23-830C-984AB52D9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20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dascalia+grafico o tavol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83042" cy="6625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786" y="2319687"/>
            <a:ext cx="11283042" cy="3630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D0FB10A6-C138-494B-9E13-24A27B828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A4B33C25-F53C-40FF-87FE-5A1021509E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96897485-CF07-4D6A-ABB8-A29D7DC5710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BC91E05A-8494-49B6-B257-61F68DA8B315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422199A7-2A62-43D5-872A-CD0B9A3D6E61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1B2ED1D9-25D5-4BB7-87C2-D519D93363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9497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18A4B74D-95FF-4ECC-AED0-C183993F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8324380-A91B-40DB-8B06-87F1716A8E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76CEDB-6160-4575-AAD8-45EA5C0ED5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ngraziamen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3786" y="1796902"/>
            <a:ext cx="11283042" cy="1839433"/>
          </a:xfrm>
          <a:effectLst/>
        </p:spPr>
        <p:txBody>
          <a:bodyPr anchor="ctr">
            <a:noAutofit/>
          </a:bodyPr>
          <a:lstStyle>
            <a:lvl1pPr algn="ctr">
              <a:defRPr sz="7000" b="0" cap="none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5894EA2-4831-F84E-BBDE-8E89A3516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423612"/>
          </a:xfrm>
        </p:spPr>
        <p:txBody>
          <a:bodyPr spcCol="360000" anchor="ctr">
            <a:noAutofit/>
          </a:bodyPr>
          <a:lstStyle>
            <a:lvl1pPr marL="0" indent="0" algn="ctr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02837C0E-8F15-489B-800B-6F1CBBB23F06}"/>
              </a:ext>
            </a:extLst>
          </p:cNvPr>
          <p:cNvSpPr/>
          <p:nvPr userDrawn="1"/>
        </p:nvSpPr>
        <p:spPr>
          <a:xfrm>
            <a:off x="463550" y="5773825"/>
            <a:ext cx="3708400" cy="1089025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1C3885B9-D4F0-42E8-A6EE-EB419237E845}"/>
              </a:ext>
            </a:extLst>
          </p:cNvPr>
          <p:cNvSpPr/>
          <p:nvPr userDrawn="1"/>
        </p:nvSpPr>
        <p:spPr>
          <a:xfrm>
            <a:off x="4251325" y="5773825"/>
            <a:ext cx="3706813" cy="1089025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1F54AFB7-6D67-44BA-975B-F9E2C29BB4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50841" y="6092375"/>
            <a:ext cx="2700000" cy="461927"/>
          </a:xfrm>
          <a:prstGeom prst="rect">
            <a:avLst/>
          </a:prstGeom>
        </p:spPr>
      </p:pic>
      <p:sp>
        <p:nvSpPr>
          <p:cNvPr id="12" name="Rectangle 9">
            <a:extLst>
              <a:ext uri="{FF2B5EF4-FFF2-40B4-BE49-F238E27FC236}">
                <a16:creationId xmlns:a16="http://schemas.microsoft.com/office/drawing/2014/main" id="{B4CD4512-1FFA-4544-ACEE-31F0A9CA9D05}"/>
              </a:ext>
            </a:extLst>
          </p:cNvPr>
          <p:cNvSpPr/>
          <p:nvPr userDrawn="1"/>
        </p:nvSpPr>
        <p:spPr>
          <a:xfrm>
            <a:off x="8037513" y="6790850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47396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ice o elenco punt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81153"/>
          </a:xfrm>
        </p:spPr>
        <p:txBody>
          <a:bodyPr lIns="0" tIns="0" rIns="0" bIns="0">
            <a:noAutofit/>
          </a:bodyPr>
          <a:lstStyle>
            <a:lvl1pPr marL="285750" indent="-285750">
              <a:spcAft>
                <a:spcPts val="1800"/>
              </a:spcAft>
              <a:buSzPct val="120000"/>
              <a:buFont typeface="Courier New" panose="02070309020205020404" pitchFamily="49" charset="0"/>
              <a:buChar char="o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053620-96AC-EF47-823B-D2E90BBCE5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F4E3F12-6C4D-C642-90EC-9F9AE3161A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6BE73488-10D2-46C5-8886-B5262B4036E9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9DFCC48B-BCC3-4AAB-8EE4-592BE912D5A8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02EE5703-F2FA-4A41-8927-030A564B0F80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39054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1 colon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201" y="1557338"/>
            <a:ext cx="11264002" cy="447252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86F2967F-3AC1-482F-9FA1-FB5058EEC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BB147208-B303-4867-B415-427BFDB712A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3AC1916D-DE81-4DEB-837D-9B1EBBEBAB9E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EA5C2815-3F5D-4F03-A9B8-AD61D140AB8F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211B9727-26D5-42C6-AA8E-16F0A95510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3DB52600-6114-4FF8-A64F-1419078C06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C98E623A-5D96-4DDD-91E6-E567C5082E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02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2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11276765" cy="4472526"/>
          </a:xfrm>
        </p:spPr>
        <p:txBody>
          <a:bodyPr lIns="0" tIns="0" rIns="0" bIns="0" numCol="2" spcCol="54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5F80FCE-DB62-4AE9-8E37-C5ECE83CEA2A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5337BA55-D4F4-482D-9902-A7DF343CF4BD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1E77F523-A47D-4ED1-A730-DF546267408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B35A5DA5-9B3D-430B-9B7D-12A49C89600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C87520E-C40B-4CBE-A2FA-D2587AA999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98ED1510-B77E-4E58-8FB2-F06301CA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5884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7" y="1557337"/>
            <a:ext cx="11269308" cy="4392613"/>
          </a:xfrm>
        </p:spPr>
        <p:txBody>
          <a:bodyPr lIns="0" tIns="0" rIns="0" bIns="0" numCol="3" spcCol="432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97EA33F-8FE6-43F7-B87B-F8A75881DC82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4457ED34-8FD7-4334-B58D-DE5268F487B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DE95361B-2753-4630-8435-D8D6DFA2E2B3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9953CB5C-8C23-4943-AA23-507887A04C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A2B975-3B1B-40A2-9512-420987E416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FD83117-18D4-4F50-B150-B24C3ADCCA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20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+grafico picc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8081963" y="1557338"/>
            <a:ext cx="365378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519" y="1557338"/>
            <a:ext cx="7305513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FE997AC-2DEF-4982-9219-0DE8E80C2C1D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8162224" y="1696688"/>
            <a:ext cx="3492000" cy="4572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5014FC49-70B3-48C6-AAEA-1B6DEB762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62222" y="2261938"/>
            <a:ext cx="3492000" cy="3600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FF0EAD9-FB2A-4B10-AC7E-2867676F5114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DE85F56-C820-4265-A4F2-F29B8154D702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6D6C4BEC-89CF-43B7-9CD5-49EE71B27928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665B96CC-8D49-494F-9C8A-BD85351377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C1DD249C-FFFA-4674-9CB5-ABEFDF5041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8756CF5-11CA-40E9-BF7A-4F15C16E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17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o piccolo+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25132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895" y="1557338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436695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6694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6C03E07E-3B47-479C-ADF1-A58628B5A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56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 + colonna libera a d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473075" y="1557338"/>
            <a:ext cx="7485063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07439" y="1560749"/>
            <a:ext cx="3528947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0E25EF9-674A-4A68-B7E8-41ACE37CAFAA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588700" y="1679423"/>
            <a:ext cx="7253812" cy="457386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BCFAF2C-DE26-450A-8C7B-A22A26FF4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8699" y="2165685"/>
            <a:ext cx="7253813" cy="370416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D9D4E6DC-14B8-4843-AA1D-57AA39AE5B3E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91CC3821-0B1E-41AB-852F-4CB74E2EA3CC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75FDA81B-88AF-4AF4-8B43-18134CE8E446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12972DC-41D2-4C0E-AD61-A73383B821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51A03A1C-8D78-4F26-8F73-B711C52ED0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B3668A3-50F9-4865-BCB1-15BD808B5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22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704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8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à testo+metà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8FFAF148-8C21-EB4F-9093-19ADD1A51882}"/>
              </a:ext>
            </a:extLst>
          </p:cNvPr>
          <p:cNvSpPr/>
          <p:nvPr userDrawn="1"/>
        </p:nvSpPr>
        <p:spPr>
          <a:xfrm>
            <a:off x="6256216" y="1557338"/>
            <a:ext cx="5472000" cy="439261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t-I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786" y="1557338"/>
            <a:ext cx="5472000" cy="4392612"/>
          </a:xfrm>
        </p:spPr>
        <p:txBody>
          <a:bodyPr lIns="0" tIns="0" rIns="0" bIns="0" spcCol="360000">
            <a:noAutofit/>
          </a:bodyPr>
          <a:lstStyle>
            <a:lvl1pPr marL="0" indent="0">
              <a:buNone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1BE1843A-CB5F-4920-B032-23C22AAE931F}"/>
              </a:ext>
            </a:extLst>
          </p:cNvPr>
          <p:cNvSpPr>
            <a:spLocks noGrp="1"/>
          </p:cNvSpPr>
          <p:nvPr>
            <p:ph type="body" sz="half" idx="11" hasCustomPrompt="1"/>
          </p:nvPr>
        </p:nvSpPr>
        <p:spPr>
          <a:xfrm>
            <a:off x="6376432" y="1684420"/>
            <a:ext cx="5231635" cy="457200"/>
          </a:xfrm>
        </p:spPr>
        <p:txBody>
          <a:bodyPr lIns="0" tIns="0" rIns="0" bIns="0">
            <a:normAutofit/>
          </a:bodyPr>
          <a:lstStyle>
            <a:lvl1pPr marL="0" indent="0" algn="ctr">
              <a:buNone/>
              <a:defRPr sz="1400">
                <a:solidFill>
                  <a:srgbClr val="CC2A2A"/>
                </a:solidFill>
                <a:latin typeface="Arial Narrow" panose="020B0606020202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22E57A97-B19C-4884-84CD-94CF8F624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76432" y="2220577"/>
            <a:ext cx="5231636" cy="362039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24000" indent="0">
              <a:buFontTx/>
              <a:buNone/>
              <a:defRPr/>
            </a:lvl2pPr>
            <a:lvl3pPr marL="630000" indent="0">
              <a:buFontTx/>
              <a:buNone/>
              <a:defRPr/>
            </a:lvl3pPr>
            <a:lvl4pPr marL="1008000" indent="0">
              <a:buFontTx/>
              <a:buNone/>
              <a:defRPr/>
            </a:lvl4pPr>
            <a:lvl5pPr marL="1368000" indent="0">
              <a:buFontTx/>
              <a:buNone/>
              <a:defRPr/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endParaRPr lang="en-US" dirty="0"/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EBDED907-CBCE-4C48-8974-1732296AB56B}"/>
              </a:ext>
            </a:extLst>
          </p:cNvPr>
          <p:cNvSpPr/>
          <p:nvPr userDrawn="1"/>
        </p:nvSpPr>
        <p:spPr>
          <a:xfrm>
            <a:off x="463550" y="1017025"/>
            <a:ext cx="3708400" cy="72000"/>
          </a:xfrm>
          <a:prstGeom prst="rect">
            <a:avLst/>
          </a:prstGeom>
          <a:solidFill>
            <a:srgbClr val="94263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1D4BD23-7064-4A1A-B3B8-22936DC971AB}"/>
              </a:ext>
            </a:extLst>
          </p:cNvPr>
          <p:cNvSpPr/>
          <p:nvPr userDrawn="1"/>
        </p:nvSpPr>
        <p:spPr>
          <a:xfrm>
            <a:off x="4251325" y="1017025"/>
            <a:ext cx="3706813" cy="72000"/>
          </a:xfrm>
          <a:prstGeom prst="rect">
            <a:avLst/>
          </a:prstGeom>
          <a:solidFill>
            <a:srgbClr val="CC2A2A">
              <a:alpha val="98824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5DD4428-CB25-4CE0-B3BD-9E45A9B024CE}"/>
              </a:ext>
            </a:extLst>
          </p:cNvPr>
          <p:cNvSpPr/>
          <p:nvPr userDrawn="1"/>
        </p:nvSpPr>
        <p:spPr>
          <a:xfrm>
            <a:off x="8037513" y="1017025"/>
            <a:ext cx="3708400" cy="72000"/>
          </a:xfrm>
          <a:prstGeom prst="rect">
            <a:avLst/>
          </a:prstGeom>
          <a:solidFill>
            <a:srgbClr val="7B7C7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ACFFE7A2-271E-4180-8862-1207E565D1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242" y="6402657"/>
            <a:ext cx="840882" cy="24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0A34ABB8-E594-41C5-B46B-F19275F5E5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 cap="all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B9757BE-24B5-4D77-9B24-FA598161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23469" y="6397225"/>
            <a:ext cx="5016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‹N›</a:t>
            </a:fld>
            <a:endParaRPr 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385672B4-73ED-0645-AF4D-5916A1BEEC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895" y="503475"/>
            <a:ext cx="11269308" cy="384721"/>
          </a:xfrm>
          <a:prstGeom prst="rect">
            <a:avLst/>
          </a:prstGeom>
        </p:spPr>
        <p:txBody>
          <a:bodyPr lIns="0" tIns="0" rIns="0" bIns="0" rtlCol="0">
            <a:spAutoFit/>
          </a:bodyPr>
          <a:lstStyle>
            <a:lvl1pPr>
              <a:lnSpc>
                <a:spcPts val="3000"/>
              </a:lnSpc>
              <a:defRPr sz="2800"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147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08000" y="939800"/>
            <a:ext cx="1120457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 dello schema</a:t>
            </a:r>
            <a:endParaRPr lang="en-US" altLang="it-IT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08000" y="2103438"/>
            <a:ext cx="11204575" cy="356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20" r:id="rId8"/>
    <p:sldLayoutId id="2147483714" r:id="rId9"/>
    <p:sldLayoutId id="2147483716" r:id="rId10"/>
    <p:sldLayoutId id="2147483715" r:id="rId11"/>
    <p:sldLayoutId id="2147483717" r:id="rId12"/>
    <p:sldLayoutId id="2147483718" r:id="rId13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400" b="1" kern="1200">
          <a:solidFill>
            <a:srgbClr val="595959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400" b="1">
          <a:solidFill>
            <a:srgbClr val="595959"/>
          </a:solidFill>
          <a:latin typeface="Arial" panose="020B0604020202020204" pitchFamily="34" charset="0"/>
          <a:cs typeface="Arial" panose="020B0604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rtl="0" fontAlgn="t">
        <a:spcBef>
          <a:spcPct val="0"/>
        </a:spcBef>
        <a:spcAft>
          <a:spcPts val="1200"/>
        </a:spcAft>
        <a:buClr>
          <a:srgbClr val="CC2A2A"/>
        </a:buClr>
        <a:buSzPct val="100000"/>
        <a:defRPr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28650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06475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66838" algn="l" defTabSz="457200" rtl="0" fontAlgn="base">
        <a:spcBef>
          <a:spcPct val="20000"/>
        </a:spcBef>
        <a:spcAft>
          <a:spcPts val="600"/>
        </a:spcAft>
        <a:buClr>
          <a:srgbClr val="CC2A2A"/>
        </a:buClr>
        <a:buSzPct val="100000"/>
        <a:defRPr sz="1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AlessandroPiovani/RJDProcesso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0BFAD7-8051-44E7-952E-F8647A1CB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070" y="2449236"/>
            <a:ext cx="9818337" cy="2782819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/>
              <a:t>Seasonal adjustment processes in statistical production</a:t>
            </a:r>
            <a:endParaRPr lang="it-IT" sz="4000" b="1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353B436-6816-4A46-BDBE-42E64EB27CB6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INFORMAL MEETING #1</a:t>
            </a:r>
            <a:endParaRPr lang="it-IT" sz="2400" dirty="0">
              <a:solidFill>
                <a:schemeClr val="tx1"/>
              </a:solidFill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F54B89B-F96C-4A34-BA9E-083269BE1EC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9184" y="1287956"/>
            <a:ext cx="4316175" cy="235000"/>
          </a:xfrm>
        </p:spPr>
        <p:txBody>
          <a:bodyPr/>
          <a:lstStyle/>
          <a:p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ROME, </a:t>
            </a:r>
            <a:r>
              <a:rPr lang="it-IT" sz="2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October</a:t>
            </a:r>
            <a:r>
              <a:rPr lang="it-IT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14, 2024</a:t>
            </a:r>
          </a:p>
          <a:p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FE67CC-0EAE-4BEC-A961-535FE506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84" y="6231547"/>
            <a:ext cx="11499296" cy="375744"/>
          </a:xfrm>
        </p:spPr>
        <p:txBody>
          <a:bodyPr/>
          <a:lstStyle/>
          <a:p>
            <a:r>
              <a:rPr lang="it-IT" sz="1600" dirty="0" smtClean="0"/>
              <a:t>Istat | </a:t>
            </a:r>
            <a:r>
              <a:rPr lang="en-US" sz="1600" dirty="0" smtClean="0"/>
              <a:t>Directorate For Methodology and Statistical Process Design</a:t>
            </a:r>
            <a:br>
              <a:rPr lang="en-US" sz="1600" dirty="0" smtClean="0"/>
            </a:br>
            <a:endParaRPr lang="it-IT" sz="1600" dirty="0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D87B255-EFEE-4DEF-9FE3-EB483176489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69184" y="5888645"/>
            <a:ext cx="7481115" cy="226985"/>
          </a:xfrm>
        </p:spPr>
        <p:txBody>
          <a:bodyPr/>
          <a:lstStyle/>
          <a:p>
            <a:r>
              <a:rPr lang="it-IT" sz="2400" b="1" dirty="0" smtClean="0">
                <a:solidFill>
                  <a:schemeClr val="tx1"/>
                </a:solidFill>
              </a:rPr>
              <a:t>ALESSANDRO PIOVANI</a:t>
            </a:r>
            <a:r>
              <a:rPr lang="it-IT" sz="2400" dirty="0" smtClean="0">
                <a:solidFill>
                  <a:schemeClr val="tx1"/>
                </a:solidFill>
              </a:rPr>
              <a:t> | alessandro.piovani@istat.it</a:t>
            </a:r>
            <a:endParaRPr lang="it-IT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70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07821B-5649-449D-A1C2-3F67CA468A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 smtClean="0">
                <a:solidFill>
                  <a:srgbClr val="C00000"/>
                </a:solidFill>
              </a:rPr>
              <a:t>Thanks</a:t>
            </a:r>
            <a:r>
              <a:rPr lang="it-IT" dirty="0" smtClean="0">
                <a:solidFill>
                  <a:srgbClr val="C00000"/>
                </a:solidFill>
              </a:rPr>
              <a:t> for </a:t>
            </a:r>
            <a:r>
              <a:rPr lang="it-IT" dirty="0" err="1" smtClean="0">
                <a:solidFill>
                  <a:srgbClr val="C00000"/>
                </a:solidFill>
              </a:rPr>
              <a:t>your</a:t>
            </a:r>
            <a:r>
              <a:rPr lang="it-IT" dirty="0" smtClean="0">
                <a:solidFill>
                  <a:srgbClr val="C00000"/>
                </a:solidFill>
              </a:rPr>
              <a:t> </a:t>
            </a:r>
            <a:r>
              <a:rPr lang="it-IT" dirty="0" err="1" smtClean="0">
                <a:solidFill>
                  <a:srgbClr val="C00000"/>
                </a:solidFill>
              </a:rPr>
              <a:t>attention</a:t>
            </a:r>
            <a:r>
              <a:rPr lang="it-IT" dirty="0" smtClean="0">
                <a:solidFill>
                  <a:srgbClr val="C00000"/>
                </a:solidFill>
              </a:rPr>
              <a:t>!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857493-CE83-4A58-B836-860B262B8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6093" y="3683529"/>
            <a:ext cx="5624623" cy="867206"/>
          </a:xfrm>
        </p:spPr>
        <p:txBody>
          <a:bodyPr/>
          <a:lstStyle/>
          <a:p>
            <a:r>
              <a:rPr lang="it-IT" sz="2400" dirty="0" smtClean="0"/>
              <a:t>ALESSANDRO PIOVANI</a:t>
            </a:r>
          </a:p>
          <a:p>
            <a:r>
              <a:rPr lang="it-IT" sz="2400" dirty="0" smtClean="0"/>
              <a:t>alessandro.piovani@istat.it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97541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Seasonal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Adjustment</a:t>
            </a:r>
            <a:r>
              <a:rPr lang="it-IT" sz="3600" dirty="0" smtClean="0">
                <a:solidFill>
                  <a:srgbClr val="C00000"/>
                </a:solidFill>
              </a:rPr>
              <a:t> </a:t>
            </a:r>
            <a:r>
              <a:rPr lang="it-IT" sz="3600" dirty="0" err="1" smtClean="0">
                <a:solidFill>
                  <a:srgbClr val="C00000"/>
                </a:solidFill>
              </a:rPr>
              <a:t>process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351281"/>
            <a:ext cx="11264002" cy="5043472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Seasonal adjustment process requires: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data: raw and seasonally adjusted (SA), external </a:t>
            </a:r>
            <a:r>
              <a:rPr lang="en-GB" altLang="it-IT" sz="2600" dirty="0" err="1" smtClean="0">
                <a:solidFill>
                  <a:srgbClr val="636462"/>
                </a:solidFill>
              </a:rPr>
              <a:t>regressors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s</a:t>
            </a:r>
            <a:r>
              <a:rPr lang="en-GB" altLang="it-IT" sz="2600" dirty="0" smtClean="0">
                <a:solidFill>
                  <a:srgbClr val="636462"/>
                </a:solidFill>
              </a:rPr>
              <a:t>torage of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u</a:t>
            </a:r>
            <a:r>
              <a:rPr lang="en-GB" altLang="it-IT" sz="2600" dirty="0" smtClean="0">
                <a:solidFill>
                  <a:srgbClr val="636462"/>
                </a:solidFill>
              </a:rPr>
              <a:t>pdating of the data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b</a:t>
            </a:r>
            <a:r>
              <a:rPr lang="en-GB" altLang="it-IT" sz="2600" dirty="0" smtClean="0">
                <a:solidFill>
                  <a:srgbClr val="636462"/>
                </a:solidFill>
              </a:rPr>
              <a:t>inding data and specifications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p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rocessing</a:t>
            </a:r>
          </a:p>
          <a:p>
            <a:pPr lvl="1">
              <a:spcBef>
                <a:spcPts val="0"/>
              </a:spcBef>
              <a:defRPr/>
            </a:pPr>
            <a:endParaRPr lang="en-GB" altLang="it-IT" sz="2600" b="1" dirty="0">
              <a:solidFill>
                <a:srgbClr val="6364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1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Storage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07874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Workspace (WS):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data and specifications together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in general one workspace per domain (many time series data and spec. together</a:t>
            </a:r>
            <a:r>
              <a:rPr lang="en-GB" altLang="it-IT" sz="2600" dirty="0" smtClean="0">
                <a:solidFill>
                  <a:srgbClr val="636462"/>
                </a:solidFill>
              </a:rPr>
              <a:t>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 smtClean="0">
                <a:solidFill>
                  <a:srgbClr val="636462"/>
                </a:solidFill>
              </a:rPr>
              <a:t>WSs created with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smtClean="0">
                <a:solidFill>
                  <a:srgbClr val="636462"/>
                </a:solidFill>
              </a:rPr>
              <a:t>GUI: link to external sources (e.g. files, </a:t>
            </a:r>
            <a:r>
              <a:rPr lang="en-GB" altLang="it-IT" sz="2200" dirty="0" err="1" smtClean="0">
                <a:solidFill>
                  <a:srgbClr val="636462"/>
                </a:solidFill>
              </a:rPr>
              <a:t>db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200" dirty="0" err="1" smtClean="0">
                <a:solidFill>
                  <a:srgbClr val="636462"/>
                </a:solidFill>
              </a:rPr>
              <a:t>RJDemetra</a:t>
            </a:r>
            <a:r>
              <a:rPr lang="en-GB" altLang="it-IT" sz="2200" dirty="0" smtClean="0">
                <a:solidFill>
                  <a:srgbClr val="636462"/>
                </a:solidFill>
              </a:rPr>
              <a:t>/rjd3: data embedded in workspaces (</a:t>
            </a:r>
            <a:r>
              <a:rPr lang="en-GB" altLang="it-IT" sz="2200" dirty="0" smtClean="0">
                <a:solidFill>
                  <a:srgbClr val="636462"/>
                </a:solidFill>
                <a:sym typeface="Wingdings" panose="05000000000000000000" pitchFamily="2" charset="2"/>
              </a:rPr>
              <a:t></a:t>
            </a:r>
            <a:r>
              <a:rPr lang="en-GB" altLang="it-IT" sz="2200" dirty="0" smtClean="0">
                <a:solidFill>
                  <a:srgbClr val="636462"/>
                </a:solidFill>
              </a:rPr>
              <a:t>)</a:t>
            </a:r>
            <a:endParaRPr lang="en-GB" altLang="it-IT" sz="2600" dirty="0" smtClean="0">
              <a:solidFill>
                <a:srgbClr val="636462"/>
              </a:solidFill>
            </a:endParaRP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endParaRPr lang="en-GB" altLang="it-IT" sz="2400" b="1" dirty="0" smtClean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Production Data 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r</a:t>
            </a:r>
            <a:r>
              <a:rPr lang="en-GB" altLang="it-IT" sz="2600" dirty="0" smtClean="0">
                <a:solidFill>
                  <a:srgbClr val="636462"/>
                </a:solidFill>
              </a:rPr>
              <a:t>ecords = single time series (not domains)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sz="2600" dirty="0">
                <a:solidFill>
                  <a:srgbClr val="636462"/>
                </a:solidFill>
              </a:rPr>
              <a:t>m</a:t>
            </a:r>
            <a:r>
              <a:rPr lang="en-GB" altLang="it-IT" sz="2600" dirty="0" smtClean="0">
                <a:solidFill>
                  <a:srgbClr val="636462"/>
                </a:solidFill>
              </a:rPr>
              <a:t>odel specifications history: revision checks </a:t>
            </a:r>
            <a:endParaRPr lang="en-GB" altLang="it-IT" sz="2600" dirty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2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smtClean="0">
                <a:solidFill>
                  <a:srgbClr val="C00000"/>
                </a:solidFill>
              </a:rPr>
              <a:t>Solutions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97325"/>
            <a:ext cx="11264002" cy="5276250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GB" altLang="it-IT" sz="2600" b="1" dirty="0" smtClean="0">
                <a:solidFill>
                  <a:srgbClr val="636462"/>
                </a:solidFill>
              </a:rPr>
              <a:t>Store specifications as Workspaces (WS)</a:t>
            </a:r>
          </a:p>
          <a:p>
            <a:pPr marL="0" indent="0">
              <a:spcBef>
                <a:spcPts val="0"/>
              </a:spcBef>
              <a:buNone/>
              <a:defRPr/>
            </a:pPr>
            <a:r>
              <a:rPr lang="en-GB" altLang="it-IT" sz="2600" b="1" dirty="0">
                <a:solidFill>
                  <a:srgbClr val="636462"/>
                </a:solidFill>
              </a:rPr>
              <a:t> </a:t>
            </a:r>
            <a:r>
              <a:rPr lang="en-GB" altLang="it-IT" sz="2600" b="1" dirty="0" smtClean="0">
                <a:solidFill>
                  <a:srgbClr val="636462"/>
                </a:solidFill>
              </a:rPr>
              <a:t>   </a:t>
            </a:r>
            <a:r>
              <a:rPr lang="en-GB" altLang="it-IT" dirty="0" smtClean="0">
                <a:solidFill>
                  <a:srgbClr val="636462"/>
                </a:solidFill>
              </a:rPr>
              <a:t>NOTE: WS </a:t>
            </a:r>
            <a:r>
              <a:rPr lang="en-GB" altLang="it-IT" dirty="0">
                <a:solidFill>
                  <a:srgbClr val="636462"/>
                </a:solidFill>
              </a:rPr>
              <a:t>could be zipped and serialized (e.g. </a:t>
            </a:r>
            <a:r>
              <a:rPr lang="en-GB" altLang="it-IT" dirty="0" smtClean="0">
                <a:solidFill>
                  <a:srgbClr val="636462"/>
                </a:solidFill>
              </a:rPr>
              <a:t>Base64 </a:t>
            </a:r>
            <a:r>
              <a:rPr lang="en-GB" altLang="it-IT" dirty="0">
                <a:solidFill>
                  <a:srgbClr val="636462"/>
                </a:solidFill>
              </a:rPr>
              <a:t>encoding) to be stored as BLOBs in Data </a:t>
            </a:r>
            <a:r>
              <a:rPr lang="en-GB" altLang="it-IT" dirty="0" smtClean="0">
                <a:solidFill>
                  <a:srgbClr val="636462"/>
                </a:solidFill>
              </a:rPr>
              <a:t>Bases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One WS for each time series 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 </a:t>
            </a:r>
            <a:r>
              <a:rPr lang="en-GB" altLang="it-IT" u="sng" dirty="0" smtClean="0">
                <a:solidFill>
                  <a:srgbClr val="636462"/>
                </a:solidFill>
                <a:sym typeface="Wingdings" panose="05000000000000000000" pitchFamily="2" charset="2"/>
              </a:rPr>
              <a:t>merge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 and </a:t>
            </a:r>
            <a:r>
              <a:rPr lang="en-GB" altLang="it-IT" u="sng" dirty="0" smtClean="0">
                <a:solidFill>
                  <a:srgbClr val="636462"/>
                </a:solidFill>
                <a:sym typeface="Wingdings" panose="05000000000000000000" pitchFamily="2" charset="2"/>
              </a:rPr>
              <a:t>split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 functions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Merge when you want to work on models with the </a:t>
            </a:r>
            <a:r>
              <a:rPr lang="en-GB" altLang="it-IT" dirty="0" err="1" smtClean="0">
                <a:solidFill>
                  <a:srgbClr val="636462"/>
                </a:solidFill>
                <a:sym typeface="Wingdings" panose="05000000000000000000" pitchFamily="2" charset="2"/>
              </a:rPr>
              <a:t>gui</a:t>
            </a: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 to find specifications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  <a:sym typeface="Wingdings" panose="05000000000000000000" pitchFamily="2" charset="2"/>
              </a:rPr>
              <a:t>Split when you want to store specifications on DB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One WS for each domain (domain = group of time series)</a:t>
            </a:r>
          </a:p>
          <a:p>
            <a:pPr marL="1828800" lvl="3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Need to check time series contained in the WS, to assure that they are the same present in the DB</a:t>
            </a:r>
          </a:p>
          <a:p>
            <a:pPr lvl="3">
              <a:spcBef>
                <a:spcPts val="0"/>
              </a:spcBef>
              <a:defRPr/>
            </a:pPr>
            <a:endParaRPr lang="en-GB" altLang="it-IT" dirty="0">
              <a:solidFill>
                <a:srgbClr val="636462"/>
              </a:solidFill>
            </a:endParaRPr>
          </a:p>
          <a:p>
            <a:pPr>
              <a:spcBef>
                <a:spcPts val="0"/>
              </a:spcBef>
              <a:defRPr/>
            </a:pPr>
            <a:r>
              <a:rPr lang="en-GB" altLang="it-IT" sz="2400" b="1" dirty="0" smtClean="0">
                <a:solidFill>
                  <a:srgbClr val="636462"/>
                </a:solidFill>
              </a:rPr>
              <a:t>Store specifications as JSON strings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Functions to built WS from JSON specs and </a:t>
            </a:r>
            <a:r>
              <a:rPr lang="en-GB" altLang="it-IT" dirty="0" err="1" smtClean="0">
                <a:solidFill>
                  <a:srgbClr val="636462"/>
                </a:solidFill>
              </a:rPr>
              <a:t>viceversa</a:t>
            </a:r>
            <a:endParaRPr lang="en-GB" altLang="it-IT" sz="2600" b="1" dirty="0" smtClean="0">
              <a:solidFill>
                <a:srgbClr val="636462"/>
              </a:solidFill>
            </a:endParaRPr>
          </a:p>
          <a:p>
            <a:pPr lvl="1">
              <a:spcBef>
                <a:spcPts val="0"/>
              </a:spcBef>
              <a:defRPr/>
            </a:pPr>
            <a:endParaRPr lang="en-GB" altLang="it-IT" sz="2600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37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494562"/>
            <a:ext cx="11269308" cy="393634"/>
          </a:xfrm>
        </p:spPr>
        <p:txBody>
          <a:bodyPr/>
          <a:lstStyle/>
          <a:p>
            <a:r>
              <a:rPr lang="it-IT" sz="3600" dirty="0" err="1" smtClean="0">
                <a:solidFill>
                  <a:srgbClr val="C00000"/>
                </a:solidFill>
              </a:rPr>
              <a:t>Needs</a:t>
            </a:r>
            <a:endParaRPr lang="it-IT" sz="36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8" name="Segnaposto testo 1">
            <a:extLst>
              <a:ext uri="{FF2B5EF4-FFF2-40B4-BE49-F238E27FC236}">
                <a16:creationId xmlns:a16="http://schemas.microsoft.com/office/drawing/2014/main" id="{3C757EAB-927E-4F42-BD79-C4C674080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895" y="1197325"/>
            <a:ext cx="11264002" cy="5276250"/>
          </a:xfrm>
        </p:spPr>
        <p:txBody>
          <a:bodyPr/>
          <a:lstStyle/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b="1" dirty="0" smtClean="0">
                <a:solidFill>
                  <a:srgbClr val="636462"/>
                </a:solidFill>
              </a:rPr>
              <a:t>Functions to update data in workspaces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Global and concise reports on diagnostics</a:t>
            </a:r>
          </a:p>
          <a:p>
            <a:pPr marL="914400" lvl="1" indent="-4572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GB" altLang="it-IT" dirty="0" smtClean="0">
                <a:solidFill>
                  <a:srgbClr val="636462"/>
                </a:solidFill>
              </a:rPr>
              <a:t>Revisions check plots</a:t>
            </a:r>
            <a:endParaRPr lang="en-GB" altLang="it-IT" b="1" dirty="0" smtClean="0">
              <a:solidFill>
                <a:srgbClr val="636462"/>
              </a:solidFill>
            </a:endParaRPr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pic>
        <p:nvPicPr>
          <p:cNvPr id="7" name="Immagin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154" y="2439536"/>
            <a:ext cx="5696243" cy="160028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magin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154" y="4319502"/>
            <a:ext cx="9726382" cy="19910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6242" y="1197325"/>
            <a:ext cx="3266790" cy="297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52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ttangolo arrotondato 182"/>
          <p:cNvSpPr/>
          <p:nvPr/>
        </p:nvSpPr>
        <p:spPr>
          <a:xfrm>
            <a:off x="5645425" y="2295939"/>
            <a:ext cx="3135969" cy="1242391"/>
          </a:xfrm>
          <a:prstGeom prst="roundRect">
            <a:avLst/>
          </a:prstGeom>
          <a:solidFill>
            <a:srgbClr val="AFD7FF">
              <a:alpha val="1882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(</a:t>
            </a:r>
            <a:r>
              <a:rPr lang="it-IT" sz="3200" dirty="0" err="1" smtClean="0">
                <a:solidFill>
                  <a:srgbClr val="C00000"/>
                </a:solidFill>
              </a:rPr>
              <a:t>partial</a:t>
            </a:r>
            <a:r>
              <a:rPr lang="it-IT" sz="3200" dirty="0" smtClean="0">
                <a:solidFill>
                  <a:srgbClr val="C00000"/>
                </a:solidFill>
              </a:rPr>
              <a:t>)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1: Domain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8853" y="6363271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2" name="Tabel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552240"/>
              </p:ext>
            </p:extLst>
          </p:nvPr>
        </p:nvGraphicFramePr>
        <p:xfrm>
          <a:off x="310551" y="1185759"/>
          <a:ext cx="4977334" cy="36282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8514">
                  <a:extLst>
                    <a:ext uri="{9D8B030D-6E8A-4147-A177-3AD203B41FA5}">
                      <a16:colId xmlns:a16="http://schemas.microsoft.com/office/drawing/2014/main" val="1167021738"/>
                    </a:ext>
                  </a:extLst>
                </a:gridCol>
                <a:gridCol w="1107542">
                  <a:extLst>
                    <a:ext uri="{9D8B030D-6E8A-4147-A177-3AD203B41FA5}">
                      <a16:colId xmlns:a16="http://schemas.microsoft.com/office/drawing/2014/main" val="543798205"/>
                    </a:ext>
                  </a:extLst>
                </a:gridCol>
                <a:gridCol w="1621964">
                  <a:extLst>
                    <a:ext uri="{9D8B030D-6E8A-4147-A177-3AD203B41FA5}">
                      <a16:colId xmlns:a16="http://schemas.microsoft.com/office/drawing/2014/main" val="3672115142"/>
                    </a:ext>
                  </a:extLst>
                </a:gridCol>
                <a:gridCol w="1079314">
                  <a:extLst>
                    <a:ext uri="{9D8B030D-6E8A-4147-A177-3AD203B41FA5}">
                      <a16:colId xmlns:a16="http://schemas.microsoft.com/office/drawing/2014/main" val="382870732"/>
                    </a:ext>
                  </a:extLst>
                </a:gridCol>
              </a:tblGrid>
              <a:tr h="862878"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Time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series</a:t>
                      </a:r>
                      <a:r>
                        <a:rPr lang="it-IT" sz="1800" baseline="0" dirty="0" smtClean="0"/>
                        <a:t> </a:t>
                      </a:r>
                      <a:r>
                        <a:rPr lang="it-IT" sz="1800" baseline="0" dirty="0" err="1" smtClean="0"/>
                        <a:t>name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Metadata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err="1" smtClean="0"/>
                        <a:t>Values</a:t>
                      </a:r>
                      <a:endParaRPr lang="it-IT" sz="1800" dirty="0" smtClean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dirty="0" smtClean="0"/>
                        <a:t>Domain</a:t>
                      </a:r>
                      <a:endParaRPr lang="it-IT" sz="18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7857465"/>
                  </a:ext>
                </a:extLst>
              </a:tr>
              <a:tr h="384053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FATEXP_10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&lt;10, 9.4, 8.9,…&gt;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FAT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1845852"/>
                  </a:ext>
                </a:extLst>
              </a:tr>
              <a:tr h="36578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C_DEFL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&lt;1.2, 3, 2.6,…&gt;</a:t>
                      </a:r>
                    </a:p>
                  </a:txBody>
                  <a:tcPr marL="0" marR="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FAT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526284"/>
                  </a:ext>
                </a:extLst>
              </a:tr>
              <a:tr h="365783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FAT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881527"/>
                  </a:ext>
                </a:extLst>
              </a:tr>
              <a:tr h="356157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VATPIA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&lt;3.1, 3, 2.8,…&gt;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TUR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2777124"/>
                  </a:ext>
                </a:extLst>
              </a:tr>
              <a:tr h="359152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VATAIA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 smtClean="0"/>
                        <a:t>&lt;1.6, 2.2, 2.7,…&gt;</a:t>
                      </a:r>
                    </a:p>
                  </a:txBody>
                  <a:tcPr marL="0" marR="0" marT="0" marB="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TUR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346286"/>
                  </a:ext>
                </a:extLst>
              </a:tr>
              <a:tr h="359152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smtClean="0"/>
                        <a:t>TUR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303574"/>
                  </a:ext>
                </a:extLst>
              </a:tr>
              <a:tr h="575252"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dirty="0" smtClean="0"/>
                        <a:t>…</a:t>
                      </a:r>
                      <a:endParaRPr lang="it-IT" sz="18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800" b="1" dirty="0" err="1" smtClean="0"/>
                        <a:t>Other</a:t>
                      </a:r>
                      <a:r>
                        <a:rPr lang="it-IT" sz="1800" b="1" dirty="0" smtClean="0"/>
                        <a:t> domain</a:t>
                      </a:r>
                      <a:endParaRPr lang="it-IT" sz="1800" b="1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13629"/>
                  </a:ext>
                </a:extLst>
              </a:tr>
            </a:tbl>
          </a:graphicData>
        </a:graphic>
      </p:graphicFrame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072849"/>
              </p:ext>
            </p:extLst>
          </p:nvPr>
        </p:nvGraphicFramePr>
        <p:xfrm>
          <a:off x="9405964" y="1492718"/>
          <a:ext cx="2743478" cy="24775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16532">
                  <a:extLst>
                    <a:ext uri="{9D8B030D-6E8A-4147-A177-3AD203B41FA5}">
                      <a16:colId xmlns:a16="http://schemas.microsoft.com/office/drawing/2014/main" val="1259126026"/>
                    </a:ext>
                  </a:extLst>
                </a:gridCol>
                <a:gridCol w="1126946">
                  <a:extLst>
                    <a:ext uri="{9D8B030D-6E8A-4147-A177-3AD203B41FA5}">
                      <a16:colId xmlns:a16="http://schemas.microsoft.com/office/drawing/2014/main" val="111881882"/>
                    </a:ext>
                  </a:extLst>
                </a:gridCol>
              </a:tblGrid>
              <a:tr h="670471">
                <a:tc>
                  <a:txBody>
                    <a:bodyPr/>
                    <a:lstStyle/>
                    <a:p>
                      <a:pPr algn="ctr"/>
                      <a:r>
                        <a:rPr lang="it-IT" dirty="0" err="1" smtClean="0"/>
                        <a:t>Workspace</a:t>
                      </a:r>
                      <a:endParaRPr lang="it-IT" dirty="0" smtClean="0"/>
                    </a:p>
                    <a:p>
                      <a:pPr algn="ctr"/>
                      <a:r>
                        <a:rPr lang="it-IT" dirty="0" smtClean="0"/>
                        <a:t>(</a:t>
                      </a:r>
                      <a:r>
                        <a:rPr lang="it-IT" dirty="0" err="1" smtClean="0"/>
                        <a:t>data+spec</a:t>
                      </a:r>
                      <a:r>
                        <a:rPr lang="it-IT" dirty="0" smtClean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smtClean="0"/>
                        <a:t>Domain</a:t>
                      </a:r>
                    </a:p>
                    <a:p>
                      <a:pPr algn="ctr"/>
                      <a:endParaRPr lang="it-IT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2490407"/>
                  </a:ext>
                </a:extLst>
              </a:tr>
              <a:tr h="523400"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FAT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993876"/>
                  </a:ext>
                </a:extLst>
              </a:tr>
              <a:tr h="613203"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 smtClean="0"/>
                        <a:t>TUR</a:t>
                      </a:r>
                      <a:endParaRPr lang="it-IT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39631"/>
                  </a:ext>
                </a:extLst>
              </a:tr>
              <a:tr h="670471">
                <a:tc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 err="1" smtClean="0"/>
                        <a:t>Other</a:t>
                      </a:r>
                      <a:r>
                        <a:rPr lang="it-IT" b="1" dirty="0" smtClean="0"/>
                        <a:t> domain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5440"/>
                  </a:ext>
                </a:extLst>
              </a:tr>
            </a:tbl>
          </a:graphicData>
        </a:graphic>
      </p:graphicFrame>
      <p:pic>
        <p:nvPicPr>
          <p:cNvPr id="9" name="Immagin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30" y="2813796"/>
            <a:ext cx="499081" cy="396329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930" y="2181676"/>
            <a:ext cx="495942" cy="393836"/>
          </a:xfrm>
          <a:prstGeom prst="rect">
            <a:avLst/>
          </a:prstGeom>
        </p:spPr>
      </p:pic>
      <p:pic>
        <p:nvPicPr>
          <p:cNvPr id="30" name="Immagin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4448" y="2564764"/>
            <a:ext cx="495942" cy="393836"/>
          </a:xfrm>
          <a:prstGeom prst="rect">
            <a:avLst/>
          </a:prstGeom>
        </p:spPr>
      </p:pic>
      <p:sp>
        <p:nvSpPr>
          <p:cNvPr id="49" name="CasellaDiTesto 48"/>
          <p:cNvSpPr txBox="1"/>
          <p:nvPr/>
        </p:nvSpPr>
        <p:spPr>
          <a:xfrm>
            <a:off x="39859" y="5059213"/>
            <a:ext cx="9711286" cy="120032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b="1" dirty="0" smtClean="0">
                <a:solidFill>
                  <a:srgbClr val="7030A0"/>
                </a:solidFill>
              </a:rPr>
              <a:t>1) </a:t>
            </a:r>
            <a:r>
              <a:rPr lang="en-GB" dirty="0" smtClean="0"/>
              <a:t>Download data and </a:t>
            </a:r>
            <a:r>
              <a:rPr lang="en-GB" dirty="0" err="1" smtClean="0"/>
              <a:t>ws</a:t>
            </a:r>
            <a:r>
              <a:rPr lang="en-GB" dirty="0" smtClean="0"/>
              <a:t> (</a:t>
            </a:r>
            <a:r>
              <a:rPr lang="en-GB" dirty="0" smtClean="0">
                <a:solidFill>
                  <a:srgbClr val="FF0000"/>
                </a:solidFill>
              </a:rPr>
              <a:t>*</a:t>
            </a:r>
            <a:r>
              <a:rPr lang="en-GB" dirty="0" smtClean="0"/>
              <a:t>), </a:t>
            </a:r>
            <a:r>
              <a:rPr lang="en-GB" b="1" dirty="0" smtClean="0">
                <a:solidFill>
                  <a:srgbClr val="7030A0"/>
                </a:solidFill>
              </a:rPr>
              <a:t>2) </a:t>
            </a:r>
            <a:r>
              <a:rPr lang="en-GB" dirty="0" err="1" smtClean="0">
                <a:solidFill>
                  <a:srgbClr val="00CC99"/>
                </a:solidFill>
              </a:rPr>
              <a:t>update_data</a:t>
            </a:r>
            <a:r>
              <a:rPr lang="en-GB" dirty="0" smtClean="0">
                <a:solidFill>
                  <a:srgbClr val="00CC99"/>
                </a:solidFill>
              </a:rPr>
              <a:t>,</a:t>
            </a:r>
            <a:r>
              <a:rPr lang="en-GB" dirty="0" smtClean="0"/>
              <a:t> </a:t>
            </a:r>
            <a:r>
              <a:rPr lang="en-GB" b="1" dirty="0" smtClean="0">
                <a:solidFill>
                  <a:srgbClr val="7030A0"/>
                </a:solidFill>
              </a:rPr>
              <a:t>3) </a:t>
            </a:r>
            <a:r>
              <a:rPr lang="en-GB" b="1" dirty="0" smtClean="0"/>
              <a:t>decide specs </a:t>
            </a:r>
            <a:r>
              <a:rPr lang="en-GB" dirty="0" smtClean="0"/>
              <a:t>(with GUI, eventually helped by </a:t>
            </a:r>
            <a:r>
              <a:rPr lang="en-GB" dirty="0" err="1" smtClean="0"/>
              <a:t>RJDProcessor</a:t>
            </a:r>
            <a:r>
              <a:rPr lang="en-GB" dirty="0" smtClean="0"/>
              <a:t> reports) and produce a new workspace (</a:t>
            </a:r>
            <a:r>
              <a:rPr lang="en-GB" dirty="0" smtClean="0">
                <a:solidFill>
                  <a:srgbClr val="FF0000"/>
                </a:solidFill>
              </a:rPr>
              <a:t>**</a:t>
            </a:r>
            <a:r>
              <a:rPr lang="en-GB" dirty="0" smtClean="0"/>
              <a:t>). </a:t>
            </a:r>
            <a:r>
              <a:rPr lang="en-GB" b="1" dirty="0" smtClean="0">
                <a:solidFill>
                  <a:srgbClr val="7030A0"/>
                </a:solidFill>
              </a:rPr>
              <a:t>4) </a:t>
            </a:r>
            <a:r>
              <a:rPr lang="en-GB" dirty="0" err="1" smtClean="0">
                <a:solidFill>
                  <a:srgbClr val="FF0000"/>
                </a:solidFill>
              </a:rPr>
              <a:t>compare_sa_ts</a:t>
            </a:r>
            <a:r>
              <a:rPr lang="en-GB" dirty="0" smtClean="0">
                <a:solidFill>
                  <a:srgbClr val="FF0000"/>
                </a:solidFill>
              </a:rPr>
              <a:t>(*, **) </a:t>
            </a:r>
            <a:r>
              <a:rPr lang="en-GB" dirty="0" smtClean="0"/>
              <a:t>to check </a:t>
            </a:r>
            <a:r>
              <a:rPr lang="en-GB" dirty="0"/>
              <a:t>revisions </a:t>
            </a:r>
            <a:r>
              <a:rPr lang="en-GB" dirty="0" smtClean="0"/>
              <a:t>(iterating </a:t>
            </a:r>
            <a:r>
              <a:rPr lang="en-GB" dirty="0"/>
              <a:t>back </a:t>
            </a:r>
            <a:r>
              <a:rPr lang="en-GB" dirty="0" smtClean="0"/>
              <a:t>to</a:t>
            </a:r>
            <a:r>
              <a:rPr lang="en-GB" b="1" dirty="0">
                <a:solidFill>
                  <a:srgbClr val="7030A0"/>
                </a:solidFill>
              </a:rPr>
              <a:t> </a:t>
            </a:r>
            <a:r>
              <a:rPr lang="en-GB" b="1" dirty="0" smtClean="0">
                <a:solidFill>
                  <a:srgbClr val="7030A0"/>
                </a:solidFill>
              </a:rPr>
              <a:t>3)</a:t>
            </a:r>
            <a:r>
              <a:rPr lang="en-GB" dirty="0" smtClean="0"/>
              <a:t> if </a:t>
            </a:r>
            <a:r>
              <a:rPr lang="en-GB" dirty="0"/>
              <a:t>you are not satisfied by revisions</a:t>
            </a:r>
            <a:r>
              <a:rPr lang="en-GB" dirty="0" smtClean="0"/>
              <a:t>), </a:t>
            </a:r>
            <a:r>
              <a:rPr lang="en-GB" b="1" dirty="0">
                <a:solidFill>
                  <a:srgbClr val="7030A0"/>
                </a:solidFill>
              </a:rPr>
              <a:t>5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>
                <a:solidFill>
                  <a:schemeClr val="tx2"/>
                </a:solidFill>
              </a:rPr>
              <a:t>upload </a:t>
            </a:r>
            <a:r>
              <a:rPr lang="it-IT" dirty="0" err="1" smtClean="0">
                <a:solidFill>
                  <a:schemeClr val="tx2"/>
                </a:solidFill>
              </a:rPr>
              <a:t>workspace</a:t>
            </a:r>
            <a:r>
              <a:rPr lang="it-IT" dirty="0" smtClean="0">
                <a:solidFill>
                  <a:schemeClr val="tx2"/>
                </a:solidFill>
              </a:rPr>
              <a:t> back to the </a:t>
            </a:r>
            <a:r>
              <a:rPr lang="it-IT" dirty="0" err="1" smtClean="0">
                <a:solidFill>
                  <a:schemeClr val="tx2"/>
                </a:solidFill>
              </a:rPr>
              <a:t>db</a:t>
            </a:r>
            <a:r>
              <a:rPr lang="it-IT" dirty="0" smtClean="0">
                <a:solidFill>
                  <a:schemeClr val="tx2"/>
                </a:solidFill>
              </a:rPr>
              <a:t>, </a:t>
            </a:r>
            <a:r>
              <a:rPr lang="it-IT" dirty="0" err="1" smtClean="0">
                <a:solidFill>
                  <a:schemeClr val="tx2"/>
                </a:solidFill>
              </a:rPr>
              <a:t>but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en-GB" b="1" dirty="0" smtClean="0">
                <a:solidFill>
                  <a:srgbClr val="7030A0"/>
                </a:solidFill>
              </a:rPr>
              <a:t>6)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chemeClr val="tx2"/>
                </a:solidFill>
              </a:rPr>
              <a:t> and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before</a:t>
            </a:r>
            <a:r>
              <a:rPr lang="it-IT" dirty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overwriting</a:t>
            </a:r>
            <a:r>
              <a:rPr lang="it-IT" dirty="0" smtClean="0">
                <a:solidFill>
                  <a:schemeClr val="tx2"/>
                </a:solidFill>
              </a:rPr>
              <a:t> the </a:t>
            </a:r>
            <a:r>
              <a:rPr lang="it-IT" dirty="0" err="1" smtClean="0">
                <a:solidFill>
                  <a:schemeClr val="tx2"/>
                </a:solidFill>
              </a:rPr>
              <a:t>old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dirty="0" err="1" smtClean="0">
                <a:solidFill>
                  <a:schemeClr val="tx2"/>
                </a:solidFill>
              </a:rPr>
              <a:t>one</a:t>
            </a:r>
            <a:r>
              <a:rPr lang="it-IT" dirty="0" smtClean="0">
                <a:solidFill>
                  <a:schemeClr val="tx2"/>
                </a:solidFill>
              </a:rPr>
              <a:t>. </a:t>
            </a:r>
            <a:r>
              <a:rPr lang="it-IT" dirty="0" err="1" smtClean="0">
                <a:solidFill>
                  <a:schemeClr val="tx2"/>
                </a:solidFill>
              </a:rPr>
              <a:t>Finally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7)</a:t>
            </a:r>
            <a:r>
              <a:rPr lang="it-IT" dirty="0" smtClean="0">
                <a:solidFill>
                  <a:schemeClr val="tx2"/>
                </a:solidFill>
              </a:rPr>
              <a:t> </a:t>
            </a:r>
            <a:r>
              <a:rPr lang="it-IT" b="1" dirty="0" err="1" smtClean="0">
                <a:solidFill>
                  <a:schemeClr val="tx2"/>
                </a:solidFill>
              </a:rPr>
              <a:t>Process</a:t>
            </a:r>
            <a:r>
              <a:rPr lang="it-IT" b="1" dirty="0" smtClean="0">
                <a:solidFill>
                  <a:schemeClr val="tx2"/>
                </a:solidFill>
              </a:rPr>
              <a:t> </a:t>
            </a:r>
            <a:r>
              <a:rPr lang="it-IT" dirty="0" smtClean="0">
                <a:solidFill>
                  <a:schemeClr val="tx2"/>
                </a:solidFill>
              </a:rPr>
              <a:t>the </a:t>
            </a:r>
            <a:r>
              <a:rPr lang="it-IT" dirty="0" err="1" smtClean="0">
                <a:solidFill>
                  <a:schemeClr val="tx2"/>
                </a:solidFill>
              </a:rPr>
              <a:t>ws</a:t>
            </a:r>
            <a:endParaRPr lang="en-GB" dirty="0" smtClean="0">
              <a:solidFill>
                <a:schemeClr val="tx2"/>
              </a:solidFill>
            </a:endParaRPr>
          </a:p>
        </p:txBody>
      </p:sp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740" y="2564764"/>
            <a:ext cx="499081" cy="396329"/>
          </a:xfrm>
          <a:prstGeom prst="rect">
            <a:avLst/>
          </a:prstGeom>
        </p:spPr>
      </p:pic>
      <p:sp>
        <p:nvSpPr>
          <p:cNvPr id="55" name="CasellaDiTesto 54"/>
          <p:cNvSpPr txBox="1"/>
          <p:nvPr/>
        </p:nvSpPr>
        <p:spPr>
          <a:xfrm>
            <a:off x="8342042" y="2554006"/>
            <a:ext cx="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77" name="CasellaDiTesto 76"/>
          <p:cNvSpPr txBox="1"/>
          <p:nvPr/>
        </p:nvSpPr>
        <p:spPr>
          <a:xfrm>
            <a:off x="8407175" y="3076197"/>
            <a:ext cx="1400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rgbClr val="7030A0"/>
                </a:solidFill>
              </a:rPr>
              <a:t>5) </a:t>
            </a:r>
            <a:r>
              <a:rPr lang="it-IT" dirty="0" smtClean="0">
                <a:solidFill>
                  <a:srgbClr val="FFC000"/>
                </a:solidFill>
              </a:rPr>
              <a:t>upload</a:t>
            </a:r>
          </a:p>
        </p:txBody>
      </p:sp>
      <p:sp>
        <p:nvSpPr>
          <p:cNvPr id="78" name="CasellaDiTesto 77"/>
          <p:cNvSpPr txBox="1"/>
          <p:nvPr/>
        </p:nvSpPr>
        <p:spPr>
          <a:xfrm>
            <a:off x="7466568" y="4459209"/>
            <a:ext cx="2708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(data, </a:t>
            </a:r>
            <a:r>
              <a:rPr lang="it-IT" dirty="0" err="1" smtClean="0">
                <a:solidFill>
                  <a:srgbClr val="0070C0"/>
                </a:solidFill>
              </a:rPr>
              <a:t>ws</a:t>
            </a:r>
            <a:r>
              <a:rPr lang="it-IT" dirty="0" smtClean="0">
                <a:solidFill>
                  <a:srgbClr val="0070C0"/>
                </a:solidFill>
              </a:rPr>
              <a:t>)</a:t>
            </a:r>
          </a:p>
        </p:txBody>
      </p:sp>
      <p:grpSp>
        <p:nvGrpSpPr>
          <p:cNvPr id="82" name="Gruppo 81"/>
          <p:cNvGrpSpPr/>
          <p:nvPr/>
        </p:nvGrpSpPr>
        <p:grpSpPr>
          <a:xfrm rot="5400000">
            <a:off x="10299110" y="4330442"/>
            <a:ext cx="143530" cy="183493"/>
            <a:chOff x="4412974" y="3582829"/>
            <a:chExt cx="6541354" cy="1058745"/>
          </a:xfrm>
        </p:grpSpPr>
        <p:cxnSp>
          <p:nvCxnSpPr>
            <p:cNvPr id="83" name="Connettore 2 82"/>
            <p:cNvCxnSpPr/>
            <p:nvPr/>
          </p:nvCxnSpPr>
          <p:spPr>
            <a:xfrm flipV="1">
              <a:off x="10954328" y="3582829"/>
              <a:ext cx="0" cy="1058745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nettore diritto 84"/>
            <p:cNvCxnSpPr/>
            <p:nvPr/>
          </p:nvCxnSpPr>
          <p:spPr>
            <a:xfrm flipH="1">
              <a:off x="4412974" y="4641574"/>
              <a:ext cx="6541354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Connettore 2 86"/>
            <p:cNvCxnSpPr/>
            <p:nvPr/>
          </p:nvCxnSpPr>
          <p:spPr>
            <a:xfrm flipV="1">
              <a:off x="4412974" y="3582830"/>
              <a:ext cx="0" cy="1038766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8" name="CasellaDiTesto 87"/>
          <p:cNvSpPr txBox="1"/>
          <p:nvPr/>
        </p:nvSpPr>
        <p:spPr>
          <a:xfrm>
            <a:off x="7194559" y="4162887"/>
            <a:ext cx="3372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6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91" name="Rettangolo arrotondato 90"/>
          <p:cNvSpPr/>
          <p:nvPr/>
        </p:nvSpPr>
        <p:spPr>
          <a:xfrm>
            <a:off x="9872555" y="5385195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7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45" name="Freccia a destra 44"/>
          <p:cNvSpPr/>
          <p:nvPr/>
        </p:nvSpPr>
        <p:spPr>
          <a:xfrm rot="5400000">
            <a:off x="9988989" y="3356593"/>
            <a:ext cx="1700902" cy="1335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Connettore 2 45"/>
          <p:cNvCxnSpPr>
            <a:endCxn id="30" idx="1"/>
          </p:cNvCxnSpPr>
          <p:nvPr/>
        </p:nvCxnSpPr>
        <p:spPr>
          <a:xfrm>
            <a:off x="3015069" y="2749314"/>
            <a:ext cx="2729379" cy="12368"/>
          </a:xfrm>
          <a:prstGeom prst="straightConnector1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4 17"/>
          <p:cNvCxnSpPr>
            <a:endCxn id="30" idx="0"/>
          </p:cNvCxnSpPr>
          <p:nvPr/>
        </p:nvCxnSpPr>
        <p:spPr>
          <a:xfrm>
            <a:off x="3015069" y="2371326"/>
            <a:ext cx="2977350" cy="193438"/>
          </a:xfrm>
          <a:prstGeom prst="bentConnector2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0" name="Connettore 4 49"/>
          <p:cNvCxnSpPr>
            <a:endCxn id="30" idx="2"/>
          </p:cNvCxnSpPr>
          <p:nvPr/>
        </p:nvCxnSpPr>
        <p:spPr>
          <a:xfrm flipV="1">
            <a:off x="3015069" y="2958600"/>
            <a:ext cx="2977350" cy="160485"/>
          </a:xfrm>
          <a:prstGeom prst="bentConnector2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pic>
        <p:nvPicPr>
          <p:cNvPr id="64" name="Immagine 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37" y="2492932"/>
            <a:ext cx="1065497" cy="54379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5" name="Connettore 2 64"/>
          <p:cNvCxnSpPr>
            <a:stCxn id="30" idx="3"/>
            <a:endCxn id="64" idx="1"/>
          </p:cNvCxnSpPr>
          <p:nvPr/>
        </p:nvCxnSpPr>
        <p:spPr>
          <a:xfrm>
            <a:off x="6240390" y="2761682"/>
            <a:ext cx="433847" cy="3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/>
          <p:cNvCxnSpPr>
            <a:stCxn id="64" idx="3"/>
            <a:endCxn id="51" idx="1"/>
          </p:cNvCxnSpPr>
          <p:nvPr/>
        </p:nvCxnSpPr>
        <p:spPr>
          <a:xfrm flipV="1">
            <a:off x="7739734" y="2762929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4 42"/>
          <p:cNvCxnSpPr/>
          <p:nvPr/>
        </p:nvCxnSpPr>
        <p:spPr>
          <a:xfrm rot="5400000" flipH="1" flipV="1">
            <a:off x="7212694" y="1792624"/>
            <a:ext cx="25213" cy="2306740"/>
          </a:xfrm>
          <a:prstGeom prst="bentConnector3">
            <a:avLst>
              <a:gd name="adj1" fmla="val -670150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ttangolo 53"/>
          <p:cNvSpPr/>
          <p:nvPr/>
        </p:nvSpPr>
        <p:spPr>
          <a:xfrm>
            <a:off x="6047313" y="3078198"/>
            <a:ext cx="24155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4</a:t>
            </a:r>
            <a:r>
              <a:rPr lang="en-GB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(*, **)</a:t>
            </a:r>
            <a:endParaRPr lang="it-IT" dirty="0"/>
          </a:p>
        </p:txBody>
      </p:sp>
      <p:sp>
        <p:nvSpPr>
          <p:cNvPr id="68" name="Rettangolo 67"/>
          <p:cNvSpPr/>
          <p:nvPr/>
        </p:nvSpPr>
        <p:spPr>
          <a:xfrm>
            <a:off x="4360619" y="1663356"/>
            <a:ext cx="35647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>
                <a:solidFill>
                  <a:schemeClr val="tx2"/>
                </a:solidFill>
              </a:rPr>
              <a:t> Download &amp;…</a:t>
            </a:r>
          </a:p>
          <a:p>
            <a:pPr algn="ctr"/>
            <a:r>
              <a:rPr lang="it-IT" b="1" dirty="0" smtClean="0">
                <a:solidFill>
                  <a:srgbClr val="7030A0"/>
                </a:solidFill>
              </a:rPr>
              <a:t>             2)</a:t>
            </a:r>
            <a:r>
              <a:rPr lang="it-IT" dirty="0" smtClean="0"/>
              <a:t> …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(data, </a:t>
            </a:r>
            <a:r>
              <a:rPr lang="it-IT" dirty="0" err="1" smtClean="0">
                <a:solidFill>
                  <a:srgbClr val="00CC99"/>
                </a:solidFill>
              </a:rPr>
              <a:t>ws</a:t>
            </a:r>
            <a:r>
              <a:rPr lang="it-IT" dirty="0" smtClean="0">
                <a:solidFill>
                  <a:srgbClr val="00CC99"/>
                </a:solidFill>
              </a:rPr>
              <a:t>)</a:t>
            </a:r>
            <a:endParaRPr lang="it-IT" dirty="0"/>
          </a:p>
        </p:txBody>
      </p:sp>
      <p:sp>
        <p:nvSpPr>
          <p:cNvPr id="69" name="Rettangolo 68"/>
          <p:cNvSpPr/>
          <p:nvPr/>
        </p:nvSpPr>
        <p:spPr>
          <a:xfrm>
            <a:off x="5238495" y="1130866"/>
            <a:ext cx="7056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3) </a:t>
            </a:r>
            <a:r>
              <a:rPr lang="it-IT" b="1" dirty="0" smtClean="0"/>
              <a:t>decide </a:t>
            </a:r>
            <a:r>
              <a:rPr lang="it-IT" b="1" dirty="0" err="1" smtClean="0"/>
              <a:t>specs</a:t>
            </a:r>
            <a:r>
              <a:rPr lang="it-IT" b="1" dirty="0" smtClean="0"/>
              <a:t> </a:t>
            </a:r>
            <a:r>
              <a:rPr lang="it-IT" dirty="0" smtClean="0"/>
              <a:t>(with GUI,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/>
              <a:t>RJDProcessor</a:t>
            </a:r>
            <a:r>
              <a:rPr lang="it-IT" dirty="0" smtClean="0"/>
              <a:t> reports) </a:t>
            </a:r>
            <a:endParaRPr lang="it-IT" dirty="0"/>
          </a:p>
        </p:txBody>
      </p:sp>
      <p:cxnSp>
        <p:nvCxnSpPr>
          <p:cNvPr id="72" name="Connettore diritto 71"/>
          <p:cNvCxnSpPr/>
          <p:nvPr/>
        </p:nvCxnSpPr>
        <p:spPr>
          <a:xfrm>
            <a:off x="8015903" y="1492718"/>
            <a:ext cx="6084" cy="105984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4 88"/>
          <p:cNvCxnSpPr>
            <a:stCxn id="51" idx="3"/>
            <a:endCxn id="107" idx="2"/>
          </p:cNvCxnSpPr>
          <p:nvPr/>
        </p:nvCxnSpPr>
        <p:spPr>
          <a:xfrm flipV="1">
            <a:off x="8711821" y="2577491"/>
            <a:ext cx="1980698" cy="185438"/>
          </a:xfrm>
          <a:prstGeom prst="bentConnector2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7" name="Immagine 10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548" y="2183655"/>
            <a:ext cx="495942" cy="393836"/>
          </a:xfrm>
          <a:prstGeom prst="rect">
            <a:avLst/>
          </a:prstGeom>
        </p:spPr>
      </p:pic>
      <p:sp>
        <p:nvSpPr>
          <p:cNvPr id="109" name="CasellaDiTesto 108"/>
          <p:cNvSpPr txBox="1"/>
          <p:nvPr/>
        </p:nvSpPr>
        <p:spPr>
          <a:xfrm>
            <a:off x="10567430" y="2183655"/>
            <a:ext cx="3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111" name="Connettore 2 110"/>
          <p:cNvCxnSpPr>
            <a:stCxn id="10" idx="3"/>
            <a:endCxn id="107" idx="1"/>
          </p:cNvCxnSpPr>
          <p:nvPr/>
        </p:nvCxnSpPr>
        <p:spPr>
          <a:xfrm>
            <a:off x="9997872" y="2378594"/>
            <a:ext cx="446676" cy="19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6" name="Immagine 1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605" y="3442400"/>
            <a:ext cx="499081" cy="396329"/>
          </a:xfrm>
          <a:prstGeom prst="rect">
            <a:avLst/>
          </a:prstGeom>
        </p:spPr>
      </p:pic>
      <p:cxnSp>
        <p:nvCxnSpPr>
          <p:cNvPr id="121" name="Connettore 4 120"/>
          <p:cNvCxnSpPr/>
          <p:nvPr/>
        </p:nvCxnSpPr>
        <p:spPr>
          <a:xfrm rot="10800000" flipV="1">
            <a:off x="5982481" y="2370125"/>
            <a:ext cx="3509513" cy="186171"/>
          </a:xfrm>
          <a:prstGeom prst="bentConnector2">
            <a:avLst/>
          </a:prstGeom>
          <a:ln w="28575">
            <a:solidFill>
              <a:srgbClr val="00CC99"/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1" name="CasellaDiTesto 150"/>
          <p:cNvSpPr txBox="1"/>
          <p:nvPr/>
        </p:nvSpPr>
        <p:spPr>
          <a:xfrm>
            <a:off x="9744731" y="2179409"/>
            <a:ext cx="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152" name="CasellaDiTesto 151"/>
          <p:cNvSpPr txBox="1"/>
          <p:nvPr/>
        </p:nvSpPr>
        <p:spPr>
          <a:xfrm>
            <a:off x="6011228" y="2570832"/>
            <a:ext cx="381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pic>
        <p:nvPicPr>
          <p:cNvPr id="161" name="Immagine 1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7105" y="4269267"/>
            <a:ext cx="495942" cy="393836"/>
          </a:xfrm>
          <a:prstGeom prst="rect">
            <a:avLst/>
          </a:prstGeom>
        </p:spPr>
      </p:pic>
      <p:sp>
        <p:nvSpPr>
          <p:cNvPr id="162" name="CasellaDiTesto 161"/>
          <p:cNvSpPr txBox="1"/>
          <p:nvPr/>
        </p:nvSpPr>
        <p:spPr>
          <a:xfrm>
            <a:off x="10641631" y="4280416"/>
            <a:ext cx="3956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163" name="Freccia a destra 162"/>
          <p:cNvSpPr/>
          <p:nvPr/>
        </p:nvSpPr>
        <p:spPr>
          <a:xfrm rot="5400000">
            <a:off x="10575800" y="4948427"/>
            <a:ext cx="533087" cy="1277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164" name="Connettore 2 163"/>
          <p:cNvCxnSpPr/>
          <p:nvPr/>
        </p:nvCxnSpPr>
        <p:spPr>
          <a:xfrm flipH="1" flipV="1">
            <a:off x="7734637" y="2875327"/>
            <a:ext cx="438944" cy="384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ttore 2 175"/>
          <p:cNvCxnSpPr/>
          <p:nvPr/>
        </p:nvCxnSpPr>
        <p:spPr>
          <a:xfrm>
            <a:off x="5383526" y="3442400"/>
            <a:ext cx="1921166" cy="1220703"/>
          </a:xfrm>
          <a:prstGeom prst="straightConnector1">
            <a:avLst/>
          </a:prstGeom>
          <a:ln w="28575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ttore diritto 178"/>
          <p:cNvCxnSpPr/>
          <p:nvPr/>
        </p:nvCxnSpPr>
        <p:spPr>
          <a:xfrm flipH="1">
            <a:off x="7734637" y="2564326"/>
            <a:ext cx="281266" cy="437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asellaDiTesto 183"/>
          <p:cNvSpPr txBox="1"/>
          <p:nvPr/>
        </p:nvSpPr>
        <p:spPr>
          <a:xfrm>
            <a:off x="6044361" y="3462666"/>
            <a:ext cx="347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m</a:t>
            </a:r>
            <a:r>
              <a:rPr lang="it-IT" dirty="0" err="1" smtClean="0">
                <a:solidFill>
                  <a:srgbClr val="00B0F0"/>
                </a:solidFill>
              </a:rPr>
              <a:t>ethodologist's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local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env</a:t>
            </a:r>
            <a:r>
              <a:rPr lang="it-IT" dirty="0" smtClean="0">
                <a:solidFill>
                  <a:srgbClr val="00B0F0"/>
                </a:solidFill>
              </a:rPr>
              <a:t>.</a:t>
            </a:r>
            <a:endParaRPr lang="it-IT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82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tangolo arrotondato 60"/>
          <p:cNvSpPr/>
          <p:nvPr/>
        </p:nvSpPr>
        <p:spPr>
          <a:xfrm>
            <a:off x="8009176" y="1367879"/>
            <a:ext cx="4067901" cy="3815901"/>
          </a:xfrm>
          <a:prstGeom prst="roundRect">
            <a:avLst>
              <a:gd name="adj" fmla="val 1537"/>
            </a:avLst>
          </a:prstGeom>
          <a:solidFill>
            <a:srgbClr val="AFD7FF">
              <a:alpha val="1882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895" y="118755"/>
            <a:ext cx="11269308" cy="769441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(</a:t>
            </a:r>
            <a:r>
              <a:rPr lang="it-IT" sz="3200" dirty="0" err="1" smtClean="0">
                <a:solidFill>
                  <a:srgbClr val="C00000"/>
                </a:solidFill>
              </a:rPr>
              <a:t>partial</a:t>
            </a:r>
            <a:r>
              <a:rPr lang="it-IT" sz="3200" dirty="0" smtClean="0">
                <a:solidFill>
                  <a:srgbClr val="C00000"/>
                </a:solidFill>
              </a:rPr>
              <a:t>)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2: 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workspaces</a:t>
            </a:r>
            <a:endParaRPr lang="it-IT" sz="3200" dirty="0">
              <a:solidFill>
                <a:srgbClr val="C00000"/>
              </a:solidFill>
            </a:endParaRP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255930"/>
              </p:ext>
            </p:extLst>
          </p:nvPr>
        </p:nvGraphicFramePr>
        <p:xfrm>
          <a:off x="79514" y="1367879"/>
          <a:ext cx="7861851" cy="44466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35522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242815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579266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1106953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  <a:gridCol w="2797295">
                  <a:extLst>
                    <a:ext uri="{9D8B030D-6E8A-4147-A177-3AD203B41FA5}">
                      <a16:colId xmlns:a16="http://schemas.microsoft.com/office/drawing/2014/main" val="1288153410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Specifications</a:t>
                      </a:r>
                      <a:endParaRPr lang="it-IT" sz="16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FATEXP_10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&lt;10, 9.1, 8,…&gt;</a:t>
                      </a:r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C_DEFL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&lt;1.2, 3, 2.6,…&gt;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4125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VATPIA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&lt;3.1, 3, 2.8,…&gt;</a:t>
                      </a:r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VATAIA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&lt;1.6, 2, 2.7,…&gt;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06577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241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err="1" smtClean="0"/>
                        <a:t>Other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="1" baseline="0" dirty="0" smtClean="0"/>
                        <a:t>domain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81312"/>
                  </a:ext>
                </a:extLst>
              </a:tr>
            </a:tbl>
          </a:graphicData>
        </a:graphic>
      </p:graphicFrame>
      <p:pic>
        <p:nvPicPr>
          <p:cNvPr id="49" name="Immagine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1" y="1957356"/>
            <a:ext cx="495942" cy="393836"/>
          </a:xfrm>
          <a:prstGeom prst="rect">
            <a:avLst/>
          </a:prstGeom>
        </p:spPr>
      </p:pic>
      <p:pic>
        <p:nvPicPr>
          <p:cNvPr id="51" name="Immagine 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087" y="2514624"/>
            <a:ext cx="495942" cy="393836"/>
          </a:xfrm>
          <a:prstGeom prst="rect">
            <a:avLst/>
          </a:prstGeom>
        </p:spPr>
      </p:pic>
      <p:pic>
        <p:nvPicPr>
          <p:cNvPr id="71" name="Immagine 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96" y="1551468"/>
            <a:ext cx="545183" cy="393836"/>
          </a:xfrm>
          <a:prstGeom prst="rect">
            <a:avLst/>
          </a:prstGeom>
        </p:spPr>
      </p:pic>
      <p:sp>
        <p:nvSpPr>
          <p:cNvPr id="14" name="Rettangolo 13"/>
          <p:cNvSpPr/>
          <p:nvPr/>
        </p:nvSpPr>
        <p:spPr>
          <a:xfrm>
            <a:off x="7989294" y="1337124"/>
            <a:ext cx="342714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merge_workspaces</a:t>
            </a:r>
            <a:r>
              <a:rPr lang="it-IT" dirty="0" smtClean="0">
                <a:solidFill>
                  <a:srgbClr val="00B0F0"/>
                </a:solidFill>
              </a:rPr>
              <a:t>()</a:t>
            </a:r>
            <a:r>
              <a:rPr lang="it-IT" dirty="0" smtClean="0"/>
              <a:t> and </a:t>
            </a:r>
          </a:p>
          <a:p>
            <a:r>
              <a:rPr lang="it-IT" dirty="0" smtClean="0"/>
              <a:t>    download </a:t>
            </a:r>
            <a:r>
              <a:rPr lang="it-IT" dirty="0" err="1" smtClean="0"/>
              <a:t>ws</a:t>
            </a:r>
            <a:r>
              <a:rPr lang="it-IT" dirty="0" smtClean="0"/>
              <a:t> (or viceversa) 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sp>
        <p:nvSpPr>
          <p:cNvPr id="72" name="Rettangolo 71"/>
          <p:cNvSpPr/>
          <p:nvPr/>
        </p:nvSpPr>
        <p:spPr>
          <a:xfrm>
            <a:off x="7981555" y="1978827"/>
            <a:ext cx="5039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Download data, </a:t>
            </a:r>
            <a:r>
              <a:rPr lang="it-IT" dirty="0" err="1" smtClean="0"/>
              <a:t>then</a:t>
            </a:r>
            <a:r>
              <a:rPr lang="it-IT" dirty="0" smtClean="0"/>
              <a:t> call</a:t>
            </a:r>
          </a:p>
          <a:p>
            <a:r>
              <a:rPr lang="it-IT" dirty="0" smtClean="0"/>
              <a:t>    </a:t>
            </a:r>
            <a:r>
              <a:rPr lang="it-IT" dirty="0" err="1" smtClean="0">
                <a:solidFill>
                  <a:srgbClr val="00CC99"/>
                </a:solidFill>
              </a:rPr>
              <a:t>update_data</a:t>
            </a:r>
            <a:r>
              <a:rPr lang="it-IT" dirty="0" smtClean="0">
                <a:solidFill>
                  <a:srgbClr val="00CC99"/>
                </a:solidFill>
              </a:rPr>
              <a:t>(data, </a:t>
            </a:r>
            <a:r>
              <a:rPr lang="it-IT" dirty="0" err="1" smtClean="0">
                <a:solidFill>
                  <a:srgbClr val="00CC99"/>
                </a:solidFill>
              </a:rPr>
              <a:t>ws</a:t>
            </a:r>
            <a:r>
              <a:rPr lang="it-IT" dirty="0" smtClean="0">
                <a:solidFill>
                  <a:srgbClr val="00CC99"/>
                </a:solidFill>
              </a:rPr>
              <a:t>)</a:t>
            </a:r>
            <a:endParaRPr lang="it-IT" dirty="0">
              <a:solidFill>
                <a:srgbClr val="00CC99"/>
              </a:solidFill>
            </a:endParaRPr>
          </a:p>
        </p:txBody>
      </p:sp>
      <p:sp>
        <p:nvSpPr>
          <p:cNvPr id="20" name="Rettangolo arrotondato 19"/>
          <p:cNvSpPr/>
          <p:nvPr/>
        </p:nvSpPr>
        <p:spPr>
          <a:xfrm>
            <a:off x="2462581" y="1936945"/>
            <a:ext cx="1503132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CasellaDiTesto 72"/>
          <p:cNvSpPr txBox="1"/>
          <p:nvPr/>
        </p:nvSpPr>
        <p:spPr>
          <a:xfrm>
            <a:off x="8039005" y="5189802"/>
            <a:ext cx="3572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0070C0"/>
                </a:solidFill>
              </a:rPr>
              <a:t>check_data</a:t>
            </a:r>
            <a:r>
              <a:rPr lang="it-IT" dirty="0" smtClean="0">
                <a:solidFill>
                  <a:srgbClr val="0070C0"/>
                </a:solidFill>
              </a:rPr>
              <a:t>(</a:t>
            </a:r>
            <a:r>
              <a:rPr lang="it-IT" dirty="0" err="1" smtClean="0">
                <a:solidFill>
                  <a:srgbClr val="0070C0"/>
                </a:solidFill>
              </a:rPr>
              <a:t>ws</a:t>
            </a:r>
            <a:r>
              <a:rPr lang="it-IT" dirty="0" smtClean="0">
                <a:solidFill>
                  <a:srgbClr val="0070C0"/>
                </a:solidFill>
              </a:rPr>
              <a:t>) </a:t>
            </a:r>
            <a:r>
              <a:rPr lang="it-IT" dirty="0" smtClean="0"/>
              <a:t>and</a:t>
            </a:r>
            <a:r>
              <a:rPr lang="it-IT" dirty="0" smtClean="0">
                <a:solidFill>
                  <a:srgbClr val="0070C0"/>
                </a:solidFill>
              </a:rPr>
              <a:t> </a:t>
            </a:r>
            <a:endParaRPr lang="it-IT" dirty="0">
              <a:solidFill>
                <a:srgbClr val="0070C0"/>
              </a:solidFill>
            </a:endParaRPr>
          </a:p>
          <a:p>
            <a:r>
              <a:rPr lang="it-IT" dirty="0" smtClean="0">
                <a:solidFill>
                  <a:srgbClr val="0070C0"/>
                </a:solidFill>
              </a:rPr>
              <a:t>    </a:t>
            </a:r>
            <a:r>
              <a:rPr lang="it-IT" dirty="0" err="1" smtClean="0">
                <a:solidFill>
                  <a:srgbClr val="0070C0"/>
                </a:solidFill>
              </a:rPr>
              <a:t>check_external_regressors</a:t>
            </a:r>
            <a:r>
              <a:rPr lang="it-IT" dirty="0" smtClean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75" name="Rettangolo arrotondato 74"/>
          <p:cNvSpPr/>
          <p:nvPr/>
        </p:nvSpPr>
        <p:spPr>
          <a:xfrm>
            <a:off x="7820113" y="5904280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7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smtClean="0">
                <a:solidFill>
                  <a:schemeClr val="bg1"/>
                </a:solidFill>
              </a:rPr>
              <a:t>/Java)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8009189" y="4102774"/>
            <a:ext cx="4543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>
                <a:solidFill>
                  <a:srgbClr val="FFC000"/>
                </a:solidFill>
              </a:rPr>
              <a:t>get_single_ts_workspaces</a:t>
            </a:r>
            <a:r>
              <a:rPr lang="it-IT" dirty="0">
                <a:solidFill>
                  <a:srgbClr val="FFC000"/>
                </a:solidFill>
              </a:rPr>
              <a:t>()</a:t>
            </a:r>
            <a:r>
              <a:rPr lang="it-IT" dirty="0" smtClean="0"/>
              <a:t> and upload</a:t>
            </a:r>
            <a:endParaRPr lang="it-IT" dirty="0"/>
          </a:p>
        </p:txBody>
      </p:sp>
      <p:sp>
        <p:nvSpPr>
          <p:cNvPr id="77" name="CasellaDiTesto 76"/>
          <p:cNvSpPr txBox="1"/>
          <p:nvPr/>
        </p:nvSpPr>
        <p:spPr>
          <a:xfrm>
            <a:off x="7989294" y="2609413"/>
            <a:ext cx="4355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3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Decide new </a:t>
            </a:r>
            <a:r>
              <a:rPr lang="it-IT" dirty="0" err="1" smtClean="0"/>
              <a:t>specifications</a:t>
            </a:r>
            <a:r>
              <a:rPr lang="it-IT" dirty="0" smtClean="0"/>
              <a:t> (with GUI,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/>
              <a:t>RJDProcessor's</a:t>
            </a:r>
            <a:r>
              <a:rPr lang="it-IT" dirty="0" smtClean="0"/>
              <a:t> reports), 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producing</a:t>
            </a:r>
            <a:r>
              <a:rPr lang="it-IT" dirty="0" smtClean="0"/>
              <a:t> a new </a:t>
            </a:r>
            <a:r>
              <a:rPr lang="it-IT" dirty="0" err="1" smtClean="0"/>
              <a:t>workspace</a:t>
            </a:r>
            <a:r>
              <a:rPr lang="it-IT" dirty="0" smtClean="0"/>
              <a:t>   </a:t>
            </a:r>
            <a:r>
              <a:rPr lang="it-IT" dirty="0" smtClean="0">
                <a:sym typeface="Wingdings" panose="05000000000000000000" pitchFamily="2" charset="2"/>
              </a:rPr>
              <a:t></a:t>
            </a:r>
            <a:endParaRPr lang="it-IT" dirty="0" smtClean="0"/>
          </a:p>
          <a:p>
            <a:endParaRPr lang="it-IT" dirty="0" smtClean="0"/>
          </a:p>
        </p:txBody>
      </p:sp>
      <p:pic>
        <p:nvPicPr>
          <p:cNvPr id="78" name="Immagine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9708" y="4601063"/>
            <a:ext cx="545183" cy="393836"/>
          </a:xfrm>
          <a:prstGeom prst="rect">
            <a:avLst/>
          </a:prstGeom>
        </p:spPr>
      </p:pic>
      <p:pic>
        <p:nvPicPr>
          <p:cNvPr id="79" name="Immagine 7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9682" y="4601063"/>
            <a:ext cx="545183" cy="393836"/>
          </a:xfrm>
          <a:prstGeom prst="rect">
            <a:avLst/>
          </a:prstGeom>
        </p:spPr>
      </p:pic>
      <p:pic>
        <p:nvPicPr>
          <p:cNvPr id="82" name="Immagin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9765" y="4601063"/>
            <a:ext cx="545183" cy="393836"/>
          </a:xfrm>
          <a:prstGeom prst="rect">
            <a:avLst/>
          </a:prstGeom>
        </p:spPr>
      </p:pic>
      <p:sp>
        <p:nvSpPr>
          <p:cNvPr id="83" name="Rettangolo 82"/>
          <p:cNvSpPr/>
          <p:nvPr/>
        </p:nvSpPr>
        <p:spPr>
          <a:xfrm>
            <a:off x="9799946" y="4636833"/>
            <a:ext cx="456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…</a:t>
            </a:r>
            <a:endParaRPr lang="it-IT" dirty="0"/>
          </a:p>
        </p:txBody>
      </p:sp>
      <p:sp>
        <p:nvSpPr>
          <p:cNvPr id="87" name="Rettangolo arrotondato 86"/>
          <p:cNvSpPr/>
          <p:nvPr/>
        </p:nvSpPr>
        <p:spPr>
          <a:xfrm>
            <a:off x="8601588" y="4540182"/>
            <a:ext cx="2341395" cy="529754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ttangolo arrotondato 87"/>
          <p:cNvSpPr/>
          <p:nvPr/>
        </p:nvSpPr>
        <p:spPr>
          <a:xfrm>
            <a:off x="5603669" y="3060860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97" name="Immagine 9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9651" y="3103251"/>
            <a:ext cx="495942" cy="393836"/>
          </a:xfrm>
          <a:prstGeom prst="rect">
            <a:avLst/>
          </a:prstGeom>
        </p:spPr>
      </p:pic>
      <p:sp>
        <p:nvSpPr>
          <p:cNvPr id="100" name="CasellaDiTesto 99"/>
          <p:cNvSpPr txBox="1"/>
          <p:nvPr/>
        </p:nvSpPr>
        <p:spPr>
          <a:xfrm>
            <a:off x="7989294" y="3517812"/>
            <a:ext cx="435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4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>
                <a:solidFill>
                  <a:srgbClr val="FF0000"/>
                </a:solidFill>
              </a:rPr>
              <a:t>(*, </a:t>
            </a:r>
            <a:r>
              <a:rPr lang="it-IT" dirty="0" smtClean="0">
                <a:solidFill>
                  <a:srgbClr val="FF0000"/>
                </a:solidFill>
              </a:rPr>
              <a:t>**)</a:t>
            </a:r>
            <a:r>
              <a:rPr lang="it-IT" dirty="0" smtClean="0"/>
              <a:t> to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 smtClean="0"/>
              <a:t>revisions</a:t>
            </a:r>
            <a:r>
              <a:rPr lang="it-IT" dirty="0" smtClean="0"/>
              <a:t>,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eventually</a:t>
            </a:r>
            <a:r>
              <a:rPr lang="it-IT" dirty="0" smtClean="0"/>
              <a:t> go back to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102" name="CasellaDiTesto 101"/>
          <p:cNvSpPr txBox="1"/>
          <p:nvPr/>
        </p:nvSpPr>
        <p:spPr>
          <a:xfrm>
            <a:off x="11703895" y="1536970"/>
            <a:ext cx="277604" cy="379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5614744" y="1944313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5614744" y="2507967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1" name="Immagin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07" y="1962580"/>
            <a:ext cx="495942" cy="393836"/>
          </a:xfrm>
          <a:prstGeom prst="rect">
            <a:avLst/>
          </a:prstGeom>
        </p:spPr>
      </p:pic>
      <p:pic>
        <p:nvPicPr>
          <p:cNvPr id="42" name="Immagine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843" y="2519848"/>
            <a:ext cx="495942" cy="393836"/>
          </a:xfrm>
          <a:prstGeom prst="rect">
            <a:avLst/>
          </a:prstGeom>
        </p:spPr>
      </p:pic>
      <p:pic>
        <p:nvPicPr>
          <p:cNvPr id="43" name="Immagine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407" y="3108475"/>
            <a:ext cx="495942" cy="393836"/>
          </a:xfrm>
          <a:prstGeom prst="rect">
            <a:avLst/>
          </a:prstGeom>
        </p:spPr>
      </p:pic>
      <p:sp>
        <p:nvSpPr>
          <p:cNvPr id="44" name="Rettangolo arrotondato 43"/>
          <p:cNvSpPr/>
          <p:nvPr/>
        </p:nvSpPr>
        <p:spPr>
          <a:xfrm>
            <a:off x="6875671" y="1918251"/>
            <a:ext cx="733129" cy="15827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407120" y="2185187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6421822" y="2764280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6412884" y="3300169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91" y="3644049"/>
            <a:ext cx="495942" cy="393836"/>
          </a:xfrm>
          <a:prstGeom prst="rect">
            <a:avLst/>
          </a:prstGeom>
        </p:spPr>
      </p:pic>
      <p:pic>
        <p:nvPicPr>
          <p:cNvPr id="52" name="Immagine 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727" y="4201317"/>
            <a:ext cx="495942" cy="393836"/>
          </a:xfrm>
          <a:prstGeom prst="rect">
            <a:avLst/>
          </a:prstGeom>
        </p:spPr>
      </p:pic>
      <p:pic>
        <p:nvPicPr>
          <p:cNvPr id="53" name="Immagine 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1291" y="4789944"/>
            <a:ext cx="495942" cy="393836"/>
          </a:xfrm>
          <a:prstGeom prst="rect">
            <a:avLst/>
          </a:prstGeom>
        </p:spPr>
      </p:pic>
      <p:pic>
        <p:nvPicPr>
          <p:cNvPr id="54" name="Immagine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315" y="5321163"/>
            <a:ext cx="495942" cy="393836"/>
          </a:xfrm>
          <a:prstGeom prst="rect">
            <a:avLst/>
          </a:prstGeom>
        </p:spPr>
      </p:pic>
      <p:pic>
        <p:nvPicPr>
          <p:cNvPr id="55" name="Immagine 5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496" y="3224843"/>
            <a:ext cx="545183" cy="393836"/>
          </a:xfrm>
          <a:prstGeom prst="rect">
            <a:avLst/>
          </a:prstGeom>
        </p:spPr>
      </p:pic>
      <p:sp>
        <p:nvSpPr>
          <p:cNvPr id="58" name="CasellaDiTesto 57"/>
          <p:cNvSpPr txBox="1"/>
          <p:nvPr/>
        </p:nvSpPr>
        <p:spPr>
          <a:xfrm>
            <a:off x="11654199" y="3210345"/>
            <a:ext cx="4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sp>
        <p:nvSpPr>
          <p:cNvPr id="60" name="Freccia curva 59"/>
          <p:cNvSpPr/>
          <p:nvPr/>
        </p:nvSpPr>
        <p:spPr>
          <a:xfrm rot="10800000" flipH="1">
            <a:off x="7026785" y="3562510"/>
            <a:ext cx="759631" cy="2960091"/>
          </a:xfrm>
          <a:prstGeom prst="bentArrow">
            <a:avLst>
              <a:gd name="adj1" fmla="val 12309"/>
              <a:gd name="adj2" fmla="val 16999"/>
              <a:gd name="adj3" fmla="val 32602"/>
              <a:gd name="adj4" fmla="val 920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7" name="Freccia curva 6"/>
          <p:cNvSpPr/>
          <p:nvPr/>
        </p:nvSpPr>
        <p:spPr>
          <a:xfrm rot="16200000">
            <a:off x="7240040" y="3518404"/>
            <a:ext cx="1267747" cy="1355962"/>
          </a:xfrm>
          <a:prstGeom prst="bentArrow">
            <a:avLst>
              <a:gd name="adj1" fmla="val 7075"/>
              <a:gd name="adj2" fmla="val 9803"/>
              <a:gd name="adj3" fmla="val 15592"/>
              <a:gd name="adj4" fmla="val 790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8402410" y="1020009"/>
            <a:ext cx="38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m</a:t>
            </a:r>
            <a:r>
              <a:rPr lang="it-IT" dirty="0" err="1" smtClean="0">
                <a:solidFill>
                  <a:srgbClr val="00B0F0"/>
                </a:solidFill>
              </a:rPr>
              <a:t>ethodologist's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local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environment</a:t>
            </a:r>
            <a:endParaRPr lang="it-IT" dirty="0">
              <a:solidFill>
                <a:srgbClr val="00B0F0"/>
              </a:solidFill>
            </a:endParaRPr>
          </a:p>
        </p:txBody>
      </p:sp>
      <p:pic>
        <p:nvPicPr>
          <p:cNvPr id="64" name="Immagine 6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0812" y="4594436"/>
            <a:ext cx="545183" cy="393836"/>
          </a:xfrm>
          <a:prstGeom prst="rect">
            <a:avLst/>
          </a:prstGeom>
        </p:spPr>
      </p:pic>
      <p:sp>
        <p:nvSpPr>
          <p:cNvPr id="65" name="CasellaDiTesto 64"/>
          <p:cNvSpPr txBox="1"/>
          <p:nvPr/>
        </p:nvSpPr>
        <p:spPr>
          <a:xfrm>
            <a:off x="11659487" y="4540467"/>
            <a:ext cx="461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*</a:t>
            </a:r>
            <a:r>
              <a:rPr lang="it-IT" dirty="0" smtClean="0">
                <a:solidFill>
                  <a:srgbClr val="FF0000"/>
                </a:solidFill>
              </a:rPr>
              <a:t>*</a:t>
            </a:r>
            <a:endParaRPr lang="it-IT" sz="1500" dirty="0" smtClean="0">
              <a:solidFill>
                <a:srgbClr val="FF0000"/>
              </a:solidFill>
            </a:endParaRPr>
          </a:p>
        </p:txBody>
      </p:sp>
      <p:cxnSp>
        <p:nvCxnSpPr>
          <p:cNvPr id="66" name="Connettore 2 65"/>
          <p:cNvCxnSpPr/>
          <p:nvPr/>
        </p:nvCxnSpPr>
        <p:spPr>
          <a:xfrm flipH="1" flipV="1">
            <a:off x="10947457" y="4818078"/>
            <a:ext cx="473006" cy="189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2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4AD171A-D6C0-40CA-B56A-13604AFE40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898588" y="6394753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89878"/>
              </p:ext>
            </p:extLst>
          </p:nvPr>
        </p:nvGraphicFramePr>
        <p:xfrm>
          <a:off x="79514" y="1367879"/>
          <a:ext cx="7740599" cy="444664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18009">
                  <a:extLst>
                    <a:ext uri="{9D8B030D-6E8A-4147-A177-3AD203B41FA5}">
                      <a16:colId xmlns:a16="http://schemas.microsoft.com/office/drawing/2014/main" val="1749650885"/>
                    </a:ext>
                  </a:extLst>
                </a:gridCol>
                <a:gridCol w="1223647">
                  <a:extLst>
                    <a:ext uri="{9D8B030D-6E8A-4147-A177-3AD203B41FA5}">
                      <a16:colId xmlns:a16="http://schemas.microsoft.com/office/drawing/2014/main" val="1170746104"/>
                    </a:ext>
                  </a:extLst>
                </a:gridCol>
                <a:gridCol w="1554909">
                  <a:extLst>
                    <a:ext uri="{9D8B030D-6E8A-4147-A177-3AD203B41FA5}">
                      <a16:colId xmlns:a16="http://schemas.microsoft.com/office/drawing/2014/main" val="1471053245"/>
                    </a:ext>
                  </a:extLst>
                </a:gridCol>
                <a:gridCol w="1089881">
                  <a:extLst>
                    <a:ext uri="{9D8B030D-6E8A-4147-A177-3AD203B41FA5}">
                      <a16:colId xmlns:a16="http://schemas.microsoft.com/office/drawing/2014/main" val="3369734497"/>
                    </a:ext>
                  </a:extLst>
                </a:gridCol>
                <a:gridCol w="2754153">
                  <a:extLst>
                    <a:ext uri="{9D8B030D-6E8A-4147-A177-3AD203B41FA5}">
                      <a16:colId xmlns:a16="http://schemas.microsoft.com/office/drawing/2014/main" val="1288153410"/>
                    </a:ext>
                  </a:extLst>
                </a:gridCol>
              </a:tblGrid>
              <a:tr h="517014"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Time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series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aseline="0" dirty="0" err="1" smtClean="0"/>
                        <a:t>name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Metadata</a:t>
                      </a:r>
                      <a:endParaRPr lang="it-IT" sz="16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Values</a:t>
                      </a:r>
                      <a:endParaRPr lang="it-IT" sz="1600" dirty="0" smtClean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smtClean="0"/>
                        <a:t>Domain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600" dirty="0" err="1" smtClean="0"/>
                        <a:t>Specifications</a:t>
                      </a:r>
                      <a:endParaRPr lang="it-IT" sz="1600" dirty="0" smtClean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9920898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FATEXP_10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&lt;10, 9.1, 8,…&gt;</a:t>
                      </a:r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543893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C_DEFL</a:t>
                      </a:r>
                      <a:endParaRPr lang="it-IT" sz="16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&lt;1.2, 3, 2.6,…&gt;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3091113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FAT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441252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VATPIA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&lt;3.1, 3, 2.8,…&gt;</a:t>
                      </a:r>
                    </a:p>
                    <a:p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5312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VATAIA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&lt;1.6, 2, 2.7,…&gt;</a:t>
                      </a:r>
                    </a:p>
                    <a:p>
                      <a:endParaRPr lang="it-IT" sz="160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906577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 …</a:t>
                      </a:r>
                      <a:endParaRPr lang="it-IT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smtClean="0"/>
                        <a:t>TUR</a:t>
                      </a:r>
                      <a:endParaRPr lang="it-IT" sz="16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024130"/>
                  </a:ext>
                </a:extLst>
              </a:tr>
              <a:tr h="51701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600" dirty="0" smtClean="0"/>
                        <a:t> …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 smtClean="0"/>
                        <a:t>…</a:t>
                      </a:r>
                      <a:endParaRPr lang="it-IT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b="1" dirty="0" err="1" smtClean="0"/>
                        <a:t>Other</a:t>
                      </a:r>
                      <a:r>
                        <a:rPr lang="it-IT" sz="1600" baseline="0" dirty="0" smtClean="0"/>
                        <a:t> </a:t>
                      </a:r>
                      <a:r>
                        <a:rPr lang="it-IT" sz="1600" b="1" baseline="0" dirty="0" smtClean="0"/>
                        <a:t>domain</a:t>
                      </a:r>
                      <a:endParaRPr lang="it-IT" sz="16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81312"/>
                  </a:ext>
                </a:extLst>
              </a:tr>
            </a:tbl>
          </a:graphicData>
        </a:graphic>
      </p:graphicFrame>
      <p:sp>
        <p:nvSpPr>
          <p:cNvPr id="20" name="Rettangolo arrotondato 19"/>
          <p:cNvSpPr/>
          <p:nvPr/>
        </p:nvSpPr>
        <p:spPr>
          <a:xfrm>
            <a:off x="2462582" y="1936945"/>
            <a:ext cx="1453436" cy="1514310"/>
          </a:xfrm>
          <a:prstGeom prst="roundRect">
            <a:avLst/>
          </a:prstGeom>
          <a:noFill/>
          <a:ln w="28575">
            <a:solidFill>
              <a:srgbClr val="00CC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arrotondato 74"/>
          <p:cNvSpPr/>
          <p:nvPr/>
        </p:nvSpPr>
        <p:spPr>
          <a:xfrm>
            <a:off x="7670158" y="5921364"/>
            <a:ext cx="2067340" cy="871732"/>
          </a:xfrm>
          <a:prstGeom prst="roundRect">
            <a:avLst/>
          </a:prstGeom>
          <a:solidFill>
            <a:srgbClr val="969696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rgbClr val="7030A0"/>
                </a:solidFill>
              </a:rPr>
              <a:t>7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b="1" dirty="0" smtClean="0">
                <a:solidFill>
                  <a:schemeClr val="bg1"/>
                </a:solidFill>
              </a:rPr>
              <a:t> Processing</a:t>
            </a:r>
          </a:p>
          <a:p>
            <a:pPr algn="ctr"/>
            <a:r>
              <a:rPr lang="it-IT" b="1" dirty="0" smtClean="0">
                <a:solidFill>
                  <a:schemeClr val="bg1"/>
                </a:solidFill>
              </a:rPr>
              <a:t>(</a:t>
            </a:r>
            <a:r>
              <a:rPr lang="it-IT" b="1" dirty="0" err="1" smtClean="0">
                <a:solidFill>
                  <a:schemeClr val="bg1"/>
                </a:solidFill>
              </a:rPr>
              <a:t>RJDemetra</a:t>
            </a:r>
            <a:r>
              <a:rPr lang="it-IT" b="1" dirty="0" smtClean="0">
                <a:solidFill>
                  <a:schemeClr val="bg1"/>
                </a:solidFill>
              </a:rPr>
              <a:t>/rjd3/</a:t>
            </a:r>
            <a:r>
              <a:rPr lang="it-IT" b="1" dirty="0" err="1" smtClean="0">
                <a:solidFill>
                  <a:schemeClr val="bg1"/>
                </a:solidFill>
              </a:rPr>
              <a:t>cruncher</a:t>
            </a:r>
            <a:r>
              <a:rPr lang="it-IT" b="1" dirty="0" smtClean="0">
                <a:solidFill>
                  <a:schemeClr val="bg1"/>
                </a:solidFill>
              </a:rPr>
              <a:t>)</a:t>
            </a:r>
            <a:endParaRPr lang="it-IT" b="1" dirty="0">
              <a:solidFill>
                <a:schemeClr val="bg1"/>
              </a:solidFill>
            </a:endParaRPr>
          </a:p>
        </p:txBody>
      </p:sp>
      <p:sp>
        <p:nvSpPr>
          <p:cNvPr id="88" name="Rettangolo arrotondato 87"/>
          <p:cNvSpPr/>
          <p:nvPr/>
        </p:nvSpPr>
        <p:spPr>
          <a:xfrm>
            <a:off x="5603669" y="3060860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arrotondato 38"/>
          <p:cNvSpPr/>
          <p:nvPr/>
        </p:nvSpPr>
        <p:spPr>
          <a:xfrm>
            <a:off x="5614744" y="1944313"/>
            <a:ext cx="807906" cy="425429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arrotondato 39"/>
          <p:cNvSpPr/>
          <p:nvPr/>
        </p:nvSpPr>
        <p:spPr>
          <a:xfrm>
            <a:off x="5614744" y="2507967"/>
            <a:ext cx="807906" cy="456551"/>
          </a:xfrm>
          <a:prstGeom prst="roundRect">
            <a:avLst/>
          </a:prstGeom>
          <a:noFill/>
          <a:ln w="28575">
            <a:solidFill>
              <a:srgbClr val="00B0F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6875671" y="1918251"/>
            <a:ext cx="733129" cy="1582738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2 44"/>
          <p:cNvCxnSpPr/>
          <p:nvPr/>
        </p:nvCxnSpPr>
        <p:spPr>
          <a:xfrm flipV="1">
            <a:off x="6407120" y="2185187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ttore 2 45"/>
          <p:cNvCxnSpPr/>
          <p:nvPr/>
        </p:nvCxnSpPr>
        <p:spPr>
          <a:xfrm flipV="1">
            <a:off x="6421822" y="2764280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V="1">
            <a:off x="6412884" y="3300169"/>
            <a:ext cx="473006" cy="1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reccia curva 59"/>
          <p:cNvSpPr/>
          <p:nvPr/>
        </p:nvSpPr>
        <p:spPr>
          <a:xfrm rot="10800000" flipH="1">
            <a:off x="7026785" y="3562510"/>
            <a:ext cx="759631" cy="2960091"/>
          </a:xfrm>
          <a:prstGeom prst="bentArrow">
            <a:avLst>
              <a:gd name="adj1" fmla="val 12309"/>
              <a:gd name="adj2" fmla="val 16999"/>
              <a:gd name="adj3" fmla="val 32602"/>
              <a:gd name="adj4" fmla="val 9209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63" name="CasellaDiTesto 62"/>
          <p:cNvSpPr txBox="1"/>
          <p:nvPr/>
        </p:nvSpPr>
        <p:spPr>
          <a:xfrm>
            <a:off x="8104240" y="1020009"/>
            <a:ext cx="3802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rgbClr val="00B0F0"/>
                </a:solidFill>
              </a:rPr>
              <a:t>m</a:t>
            </a:r>
            <a:r>
              <a:rPr lang="it-IT" dirty="0" err="1" smtClean="0">
                <a:solidFill>
                  <a:srgbClr val="00B0F0"/>
                </a:solidFill>
              </a:rPr>
              <a:t>ethodologist's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local</a:t>
            </a:r>
            <a:r>
              <a:rPr lang="it-IT" dirty="0" smtClean="0">
                <a:solidFill>
                  <a:srgbClr val="00B0F0"/>
                </a:solidFill>
              </a:rPr>
              <a:t> </a:t>
            </a:r>
            <a:r>
              <a:rPr lang="it-IT" dirty="0" err="1" smtClean="0">
                <a:solidFill>
                  <a:srgbClr val="00B0F0"/>
                </a:solidFill>
              </a:rPr>
              <a:t>environment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5761291" y="197236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47" name="Rettangolo 46"/>
          <p:cNvSpPr/>
          <p:nvPr/>
        </p:nvSpPr>
        <p:spPr>
          <a:xfrm>
            <a:off x="5754795" y="253098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56" name="Rettangolo 55"/>
          <p:cNvSpPr/>
          <p:nvPr/>
        </p:nvSpPr>
        <p:spPr>
          <a:xfrm>
            <a:off x="5737737" y="30922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57" name="Rettangolo 56"/>
          <p:cNvSpPr/>
          <p:nvPr/>
        </p:nvSpPr>
        <p:spPr>
          <a:xfrm>
            <a:off x="6976153" y="197572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59" name="Rettangolo 58"/>
          <p:cNvSpPr/>
          <p:nvPr/>
        </p:nvSpPr>
        <p:spPr>
          <a:xfrm>
            <a:off x="6969657" y="2534342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2" name="Rettangolo 61"/>
          <p:cNvSpPr/>
          <p:nvPr/>
        </p:nvSpPr>
        <p:spPr>
          <a:xfrm>
            <a:off x="6962651" y="3092240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4" name="Rettangolo 63"/>
          <p:cNvSpPr/>
          <p:nvPr/>
        </p:nvSpPr>
        <p:spPr>
          <a:xfrm>
            <a:off x="5724958" y="3625076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5" name="Rettangolo 64"/>
          <p:cNvSpPr/>
          <p:nvPr/>
        </p:nvSpPr>
        <p:spPr>
          <a:xfrm>
            <a:off x="5716586" y="419638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6" name="Rettangolo 65"/>
          <p:cNvSpPr/>
          <p:nvPr/>
        </p:nvSpPr>
        <p:spPr>
          <a:xfrm>
            <a:off x="5712362" y="4767694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7" name="Rettangolo 66"/>
          <p:cNvSpPr/>
          <p:nvPr/>
        </p:nvSpPr>
        <p:spPr>
          <a:xfrm>
            <a:off x="5712361" y="5306731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/>
              <a:t>{…}</a:t>
            </a:r>
          </a:p>
        </p:txBody>
      </p:sp>
      <p:sp>
        <p:nvSpPr>
          <p:cNvPr id="68" name="Rettangolo 67"/>
          <p:cNvSpPr/>
          <p:nvPr/>
        </p:nvSpPr>
        <p:spPr>
          <a:xfrm>
            <a:off x="7878116" y="1392866"/>
            <a:ext cx="37106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1)</a:t>
            </a:r>
            <a:r>
              <a:rPr lang="it-IT" dirty="0" smtClean="0"/>
              <a:t> Download </a:t>
            </a:r>
            <a:r>
              <a:rPr lang="it-IT" dirty="0" smtClean="0">
                <a:solidFill>
                  <a:srgbClr val="00B050"/>
                </a:solidFill>
              </a:rPr>
              <a:t>data</a:t>
            </a:r>
            <a:r>
              <a:rPr lang="it-IT" dirty="0" smtClean="0"/>
              <a:t> and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endParaRPr lang="it-IT" dirty="0">
              <a:solidFill>
                <a:srgbClr val="00B0F0"/>
              </a:solidFill>
            </a:endParaRPr>
          </a:p>
        </p:txBody>
      </p:sp>
      <p:sp>
        <p:nvSpPr>
          <p:cNvPr id="69" name="Rettangolo 68"/>
          <p:cNvSpPr/>
          <p:nvPr/>
        </p:nvSpPr>
        <p:spPr>
          <a:xfrm>
            <a:off x="7878116" y="1813089"/>
            <a:ext cx="4214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2</a:t>
            </a:r>
            <a:r>
              <a:rPr lang="it-IT" b="1" dirty="0" smtClean="0">
                <a:solidFill>
                  <a:srgbClr val="7030A0"/>
                </a:solidFill>
              </a:rPr>
              <a:t>)</a:t>
            </a:r>
            <a:r>
              <a:rPr lang="it-IT" dirty="0" smtClean="0"/>
              <a:t> </a:t>
            </a:r>
            <a:r>
              <a:rPr lang="it-IT" b="1" dirty="0" err="1" smtClean="0"/>
              <a:t>ws_old</a:t>
            </a:r>
            <a:r>
              <a:rPr lang="it-IT" dirty="0" smtClean="0"/>
              <a:t> =</a:t>
            </a:r>
            <a:r>
              <a:rPr lang="it-IT" dirty="0">
                <a:solidFill>
                  <a:srgbClr val="FFC000"/>
                </a:solidFill>
              </a:rPr>
              <a:t> </a:t>
            </a:r>
            <a:r>
              <a:rPr lang="it-IT" dirty="0" err="1" smtClean="0">
                <a:solidFill>
                  <a:srgbClr val="A50021"/>
                </a:solidFill>
              </a:rPr>
              <a:t>JD_JSON_to_workspace</a:t>
            </a:r>
            <a:r>
              <a:rPr lang="it-IT" dirty="0" smtClean="0">
                <a:solidFill>
                  <a:srgbClr val="A50021"/>
                </a:solidFill>
              </a:rPr>
              <a:t> </a:t>
            </a:r>
          </a:p>
          <a:p>
            <a:r>
              <a:rPr lang="it-IT" dirty="0" smtClean="0">
                <a:solidFill>
                  <a:srgbClr val="A50021"/>
                </a:solidFill>
              </a:rPr>
              <a:t>                    (</a:t>
            </a:r>
            <a:r>
              <a:rPr lang="it-IT" dirty="0" smtClean="0">
                <a:solidFill>
                  <a:srgbClr val="00CC99"/>
                </a:solidFill>
              </a:rPr>
              <a:t>data,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r>
              <a:rPr lang="it-IT" b="1" dirty="0" smtClean="0">
                <a:solidFill>
                  <a:srgbClr val="7030A0"/>
                </a:solidFill>
              </a:rPr>
              <a:t>  </a:t>
            </a:r>
            <a:r>
              <a:rPr lang="it-IT" dirty="0" smtClean="0"/>
              <a:t>  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70" name="Rettangolo 69"/>
          <p:cNvSpPr/>
          <p:nvPr/>
        </p:nvSpPr>
        <p:spPr>
          <a:xfrm>
            <a:off x="7885354" y="4791888"/>
            <a:ext cx="39298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6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smtClean="0"/>
              <a:t>Upload new JSON </a:t>
            </a:r>
            <a:r>
              <a:rPr lang="it-IT" dirty="0" err="1" smtClean="0"/>
              <a:t>specifications</a:t>
            </a:r>
            <a:endParaRPr lang="it-IT" dirty="0"/>
          </a:p>
        </p:txBody>
      </p:sp>
      <p:sp>
        <p:nvSpPr>
          <p:cNvPr id="74" name="Rettangolo 73"/>
          <p:cNvSpPr/>
          <p:nvPr/>
        </p:nvSpPr>
        <p:spPr>
          <a:xfrm>
            <a:off x="8892815" y="5216235"/>
            <a:ext cx="2282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[ {…}, {…}, {…}, {…} ]</a:t>
            </a:r>
            <a:endParaRPr lang="it-IT" dirty="0"/>
          </a:p>
        </p:txBody>
      </p:sp>
      <p:sp>
        <p:nvSpPr>
          <p:cNvPr id="80" name="Rettangolo arrotondato 79"/>
          <p:cNvSpPr/>
          <p:nvPr/>
        </p:nvSpPr>
        <p:spPr>
          <a:xfrm>
            <a:off x="8788582" y="5159027"/>
            <a:ext cx="2386909" cy="543181"/>
          </a:xfrm>
          <a:prstGeom prst="round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CasellaDiTesto 80"/>
          <p:cNvSpPr txBox="1"/>
          <p:nvPr/>
        </p:nvSpPr>
        <p:spPr>
          <a:xfrm>
            <a:off x="7878116" y="2435347"/>
            <a:ext cx="44563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3)</a:t>
            </a:r>
            <a:r>
              <a:rPr lang="it-IT" dirty="0"/>
              <a:t> </a:t>
            </a:r>
            <a:r>
              <a:rPr lang="it-IT" dirty="0" smtClean="0"/>
              <a:t>Decide </a:t>
            </a:r>
            <a:r>
              <a:rPr lang="it-IT" dirty="0"/>
              <a:t>new </a:t>
            </a:r>
            <a:r>
              <a:rPr lang="it-IT" dirty="0" err="1"/>
              <a:t>specifications</a:t>
            </a:r>
            <a:r>
              <a:rPr lang="it-IT" dirty="0"/>
              <a:t> (with </a:t>
            </a:r>
            <a:r>
              <a:rPr lang="it-IT" dirty="0" smtClean="0"/>
              <a:t>GUI,</a:t>
            </a:r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helped</a:t>
            </a:r>
            <a:r>
              <a:rPr lang="it-IT" dirty="0" smtClean="0"/>
              <a:t> by </a:t>
            </a:r>
            <a:r>
              <a:rPr lang="it-IT" dirty="0" err="1" smtClean="0"/>
              <a:t>RJDProcessor's</a:t>
            </a:r>
            <a:r>
              <a:rPr lang="it-IT" dirty="0" smtClean="0"/>
              <a:t> reports) </a:t>
            </a:r>
            <a:r>
              <a:rPr lang="it-IT" dirty="0" err="1" smtClean="0"/>
              <a:t>having</a:t>
            </a:r>
            <a:endParaRPr lang="it-IT" dirty="0" smtClean="0"/>
          </a:p>
          <a:p>
            <a:r>
              <a:rPr lang="it-IT" dirty="0" smtClean="0"/>
              <a:t>    </a:t>
            </a:r>
            <a:r>
              <a:rPr lang="it-IT" dirty="0" err="1" smtClean="0"/>
              <a:t>ws_old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input, </a:t>
            </a:r>
            <a:r>
              <a:rPr lang="it-IT" dirty="0" err="1" smtClean="0"/>
              <a:t>saving</a:t>
            </a:r>
            <a:r>
              <a:rPr lang="it-IT" dirty="0" smtClean="0"/>
              <a:t> </a:t>
            </a:r>
            <a:r>
              <a:rPr lang="it-IT" dirty="0" err="1" smtClean="0"/>
              <a:t>all</a:t>
            </a:r>
            <a:r>
              <a:rPr lang="it-IT" dirty="0" smtClean="0"/>
              <a:t> </a:t>
            </a:r>
            <a:r>
              <a:rPr lang="it-IT" dirty="0" err="1" smtClean="0"/>
              <a:t>as</a:t>
            </a:r>
            <a:r>
              <a:rPr lang="it-IT" dirty="0" smtClean="0"/>
              <a:t> </a:t>
            </a:r>
            <a:r>
              <a:rPr lang="it-IT" b="1" dirty="0" err="1" smtClean="0"/>
              <a:t>ws_new</a:t>
            </a:r>
            <a:endParaRPr lang="it-IT" dirty="0" smtClean="0"/>
          </a:p>
        </p:txBody>
      </p:sp>
      <p:sp>
        <p:nvSpPr>
          <p:cNvPr id="84" name="CasellaDiTesto 83"/>
          <p:cNvSpPr txBox="1"/>
          <p:nvPr/>
        </p:nvSpPr>
        <p:spPr>
          <a:xfrm>
            <a:off x="7885355" y="4121382"/>
            <a:ext cx="3097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rgbClr val="7030A0"/>
                </a:solidFill>
              </a:rPr>
              <a:t>5</a:t>
            </a:r>
            <a:r>
              <a:rPr lang="it-IT" b="1" dirty="0" smtClean="0">
                <a:solidFill>
                  <a:srgbClr val="7030A0"/>
                </a:solidFill>
              </a:rPr>
              <a:t>) </a:t>
            </a:r>
            <a:r>
              <a:rPr lang="it-IT" dirty="0" err="1" smtClean="0">
                <a:solidFill>
                  <a:srgbClr val="C00000"/>
                </a:solidFill>
              </a:rPr>
              <a:t>J</a:t>
            </a:r>
            <a:r>
              <a:rPr lang="it-IT" dirty="0" err="1" smtClean="0">
                <a:solidFill>
                  <a:srgbClr val="A50021"/>
                </a:solidFill>
              </a:rPr>
              <a:t>D_JSON_from_workspace</a:t>
            </a:r>
            <a:endParaRPr lang="it-IT" dirty="0" smtClean="0">
              <a:solidFill>
                <a:srgbClr val="A50021"/>
              </a:solidFill>
            </a:endParaRPr>
          </a:p>
          <a:p>
            <a:r>
              <a:rPr lang="it-IT" dirty="0">
                <a:solidFill>
                  <a:srgbClr val="A50021"/>
                </a:solidFill>
              </a:rPr>
              <a:t> </a:t>
            </a:r>
            <a:r>
              <a:rPr lang="it-IT" dirty="0" smtClean="0">
                <a:solidFill>
                  <a:srgbClr val="A50021"/>
                </a:solidFill>
              </a:rPr>
              <a:t>   (</a:t>
            </a:r>
            <a:r>
              <a:rPr lang="it-IT" dirty="0" smtClean="0">
                <a:solidFill>
                  <a:srgbClr val="00CC99"/>
                </a:solidFill>
              </a:rPr>
              <a:t>data </a:t>
            </a:r>
            <a:r>
              <a:rPr lang="it-IT" dirty="0" err="1" smtClean="0">
                <a:solidFill>
                  <a:srgbClr val="00B0F0"/>
                </a:solidFill>
              </a:rPr>
              <a:t>specifications</a:t>
            </a:r>
            <a:r>
              <a:rPr lang="it-IT" dirty="0" smtClean="0">
                <a:solidFill>
                  <a:srgbClr val="A50021"/>
                </a:solidFill>
              </a:rPr>
              <a:t>)</a:t>
            </a:r>
            <a:endParaRPr lang="it-IT" dirty="0">
              <a:solidFill>
                <a:srgbClr val="A50021"/>
              </a:solidFill>
            </a:endParaRPr>
          </a:p>
        </p:txBody>
      </p:sp>
      <p:sp>
        <p:nvSpPr>
          <p:cNvPr id="9" name="Rettangolo 8"/>
          <p:cNvSpPr/>
          <p:nvPr/>
        </p:nvSpPr>
        <p:spPr>
          <a:xfrm>
            <a:off x="7878116" y="3409703"/>
            <a:ext cx="40795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solidFill>
                  <a:srgbClr val="7030A0"/>
                </a:solidFill>
              </a:rPr>
              <a:t>4)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compare_sa_ts</a:t>
            </a:r>
            <a:r>
              <a:rPr lang="it-IT" dirty="0" smtClean="0">
                <a:solidFill>
                  <a:srgbClr val="FF0000"/>
                </a:solidFill>
              </a:rPr>
              <a:t>(</a:t>
            </a:r>
            <a:r>
              <a:rPr lang="it-IT" dirty="0" err="1" smtClean="0">
                <a:solidFill>
                  <a:srgbClr val="FF0000"/>
                </a:solidFill>
              </a:rPr>
              <a:t>ws_new</a:t>
            </a:r>
            <a:r>
              <a:rPr lang="it-IT" dirty="0">
                <a:solidFill>
                  <a:srgbClr val="FF0000"/>
                </a:solidFill>
              </a:rPr>
              <a:t>, </a:t>
            </a:r>
            <a:r>
              <a:rPr lang="it-IT" dirty="0" err="1">
                <a:solidFill>
                  <a:srgbClr val="FF0000"/>
                </a:solidFill>
              </a:rPr>
              <a:t>ws_old</a:t>
            </a:r>
            <a:r>
              <a:rPr lang="it-IT" dirty="0" smtClean="0">
                <a:solidFill>
                  <a:srgbClr val="FF0000"/>
                </a:solidFill>
              </a:rPr>
              <a:t>) </a:t>
            </a:r>
            <a:r>
              <a:rPr lang="it-IT" dirty="0"/>
              <a:t>to </a:t>
            </a:r>
            <a:endParaRPr lang="it-IT" dirty="0" smtClean="0"/>
          </a:p>
          <a:p>
            <a:r>
              <a:rPr lang="it-IT" dirty="0"/>
              <a:t> </a:t>
            </a:r>
            <a:r>
              <a:rPr lang="it-IT" dirty="0" smtClean="0"/>
              <a:t>   </a:t>
            </a:r>
            <a:r>
              <a:rPr lang="it-IT" dirty="0" err="1" smtClean="0"/>
              <a:t>check</a:t>
            </a:r>
            <a:r>
              <a:rPr lang="it-IT" dirty="0" smtClean="0"/>
              <a:t> </a:t>
            </a:r>
            <a:r>
              <a:rPr lang="it-IT" dirty="0" err="1"/>
              <a:t>revisions</a:t>
            </a:r>
            <a:r>
              <a:rPr lang="it-IT" dirty="0" smtClean="0"/>
              <a:t>, </a:t>
            </a:r>
            <a:r>
              <a:rPr lang="it-IT" dirty="0" err="1" smtClean="0"/>
              <a:t>eventually</a:t>
            </a:r>
            <a:r>
              <a:rPr lang="it-IT" dirty="0" smtClean="0"/>
              <a:t> </a:t>
            </a:r>
            <a:r>
              <a:rPr lang="it-IT" dirty="0"/>
              <a:t>go back to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b="1" dirty="0" smtClean="0">
                <a:solidFill>
                  <a:srgbClr val="7030A0"/>
                </a:solidFill>
              </a:rPr>
              <a:t>3</a:t>
            </a:r>
            <a:endParaRPr lang="it-IT" dirty="0"/>
          </a:p>
        </p:txBody>
      </p:sp>
      <p:cxnSp>
        <p:nvCxnSpPr>
          <p:cNvPr id="11" name="Connettore 4 10"/>
          <p:cNvCxnSpPr>
            <a:stCxn id="84" idx="3"/>
            <a:endCxn id="80" idx="3"/>
          </p:cNvCxnSpPr>
          <p:nvPr/>
        </p:nvCxnSpPr>
        <p:spPr>
          <a:xfrm>
            <a:off x="10982741" y="4444548"/>
            <a:ext cx="192750" cy="986070"/>
          </a:xfrm>
          <a:prstGeom prst="bentConnector3">
            <a:avLst>
              <a:gd name="adj1" fmla="val 218599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ttangolo arrotondato 84"/>
          <p:cNvSpPr/>
          <p:nvPr/>
        </p:nvSpPr>
        <p:spPr>
          <a:xfrm>
            <a:off x="7910383" y="1367879"/>
            <a:ext cx="4240229" cy="4446642"/>
          </a:xfrm>
          <a:prstGeom prst="roundRect">
            <a:avLst>
              <a:gd name="adj" fmla="val 1537"/>
            </a:avLst>
          </a:prstGeom>
          <a:solidFill>
            <a:srgbClr val="AFD7FF">
              <a:alpha val="18824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curva 6"/>
          <p:cNvSpPr/>
          <p:nvPr/>
        </p:nvSpPr>
        <p:spPr>
          <a:xfrm rot="16200000">
            <a:off x="6994982" y="3793279"/>
            <a:ext cx="2050432" cy="1469628"/>
          </a:xfrm>
          <a:prstGeom prst="bentArrow">
            <a:avLst>
              <a:gd name="adj1" fmla="val 7075"/>
              <a:gd name="adj2" fmla="val 9803"/>
              <a:gd name="adj3" fmla="val 15592"/>
              <a:gd name="adj4" fmla="val 7901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89" name="Titolo 2">
            <a:extLst>
              <a:ext uri="{FF2B5EF4-FFF2-40B4-BE49-F238E27FC236}">
                <a16:creationId xmlns:a16="http://schemas.microsoft.com/office/drawing/2014/main" id="{C192045E-FB8C-4B8C-AEFC-06A390A8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026" y="-265966"/>
            <a:ext cx="12074288" cy="1154162"/>
          </a:xfrm>
        </p:spPr>
        <p:txBody>
          <a:bodyPr/>
          <a:lstStyle/>
          <a:p>
            <a:r>
              <a:rPr lang="it-IT" sz="3200" dirty="0" smtClean="0">
                <a:solidFill>
                  <a:srgbClr val="C00000"/>
                </a:solidFill>
              </a:rPr>
              <a:t>DB </a:t>
            </a:r>
            <a:r>
              <a:rPr lang="it-IT" sz="3200" dirty="0" err="1" smtClean="0">
                <a:solidFill>
                  <a:srgbClr val="C00000"/>
                </a:solidFill>
              </a:rPr>
              <a:t>models</a:t>
            </a:r>
            <a:r>
              <a:rPr lang="it-IT" sz="3200" dirty="0" smtClean="0">
                <a:solidFill>
                  <a:srgbClr val="C00000"/>
                </a:solidFill>
              </a:rPr>
              <a:t> for </a:t>
            </a:r>
            <a:r>
              <a:rPr lang="it-IT" sz="3200" dirty="0" err="1" smtClean="0">
                <a:solidFill>
                  <a:srgbClr val="C00000"/>
                </a:solidFill>
              </a:rPr>
              <a:t>statistical</a:t>
            </a:r>
            <a:r>
              <a:rPr lang="it-IT" sz="3200" dirty="0" smtClean="0">
                <a:solidFill>
                  <a:srgbClr val="C00000"/>
                </a:solidFill>
              </a:rPr>
              <a:t> production: (</a:t>
            </a:r>
            <a:r>
              <a:rPr lang="it-IT" sz="3200" dirty="0" err="1" smtClean="0">
                <a:solidFill>
                  <a:srgbClr val="C00000"/>
                </a:solidFill>
              </a:rPr>
              <a:t>partial</a:t>
            </a:r>
            <a:r>
              <a:rPr lang="it-IT" sz="3200" dirty="0" smtClean="0">
                <a:solidFill>
                  <a:srgbClr val="C00000"/>
                </a:solidFill>
              </a:rPr>
              <a:t>) </a:t>
            </a:r>
            <a:r>
              <a:rPr lang="it-IT" sz="3200" dirty="0" err="1" smtClean="0">
                <a:solidFill>
                  <a:srgbClr val="C00000"/>
                </a:solidFill>
              </a:rPr>
              <a:t>concurrent</a:t>
            </a:r>
            <a:r>
              <a:rPr lang="it-IT" sz="3200" dirty="0" smtClean="0">
                <a:solidFill>
                  <a:srgbClr val="C00000"/>
                </a:solidFill>
              </a:rPr>
              <a:t> </a:t>
            </a:r>
            <a:r>
              <a:rPr lang="it-IT" sz="3200" dirty="0" err="1" smtClean="0">
                <a:solidFill>
                  <a:srgbClr val="C00000"/>
                </a:solidFill>
              </a:rPr>
              <a:t>revision</a:t>
            </a:r>
            <a:r>
              <a:rPr lang="it-IT" sz="3200" dirty="0" smtClean="0">
                <a:solidFill>
                  <a:srgbClr val="C00000"/>
                </a:solidFill>
              </a:rPr>
              <a:t> – SETTING 3: Separate </a:t>
            </a:r>
            <a:r>
              <a:rPr lang="it-IT" sz="3200" dirty="0" err="1" smtClean="0">
                <a:solidFill>
                  <a:srgbClr val="C00000"/>
                </a:solidFill>
              </a:rPr>
              <a:t>specs</a:t>
            </a:r>
            <a:r>
              <a:rPr lang="it-IT" sz="3200" dirty="0" smtClean="0">
                <a:solidFill>
                  <a:srgbClr val="C00000"/>
                </a:solidFill>
              </a:rPr>
              <a:t> and data (single </a:t>
            </a:r>
            <a:r>
              <a:rPr lang="it-IT" sz="3200" dirty="0" err="1" smtClean="0">
                <a:solidFill>
                  <a:srgbClr val="C00000"/>
                </a:solidFill>
              </a:rPr>
              <a:t>series</a:t>
            </a:r>
            <a:r>
              <a:rPr lang="it-IT" sz="3200" dirty="0" smtClean="0">
                <a:solidFill>
                  <a:srgbClr val="C00000"/>
                </a:solidFill>
              </a:rPr>
              <a:t>)</a:t>
            </a:r>
            <a:endParaRPr lang="it-IT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9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itolo 4"/>
          <p:cNvSpPr>
            <a:spLocks noGrp="1"/>
          </p:cNvSpPr>
          <p:nvPr>
            <p:ph type="title"/>
          </p:nvPr>
        </p:nvSpPr>
        <p:spPr>
          <a:xfrm>
            <a:off x="468313" y="482109"/>
            <a:ext cx="11269662" cy="405304"/>
          </a:xfrm>
        </p:spPr>
        <p:txBody>
          <a:bodyPr/>
          <a:lstStyle/>
          <a:p>
            <a:pPr algn="ctr"/>
            <a:r>
              <a:rPr lang="en-GB" altLang="it-IT" sz="4000" dirty="0" smtClean="0">
                <a:solidFill>
                  <a:srgbClr val="C00000"/>
                </a:solidFill>
              </a:rPr>
              <a:t>Source code</a:t>
            </a:r>
            <a:endParaRPr lang="en-GB" altLang="it-IT" sz="4000" dirty="0">
              <a:solidFill>
                <a:srgbClr val="C00000"/>
              </a:solidFill>
            </a:endParaRPr>
          </a:p>
        </p:txBody>
      </p:sp>
      <p:sp>
        <p:nvSpPr>
          <p:cNvPr id="9" name="Segnaposto numero diapositiva 4">
            <a:extLst>
              <a:ext uri="{FF2B5EF4-FFF2-40B4-BE49-F238E27FC236}">
                <a16:creationId xmlns:a16="http://schemas.microsoft.com/office/drawing/2014/main" id="{43529721-AF16-448D-9B7A-D70C2ADC20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0" y="6392815"/>
            <a:ext cx="50165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8B4153A-D4C5-4CEF-8992-0D8815C829E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6" name="Rettangolo 5"/>
          <p:cNvSpPr/>
          <p:nvPr/>
        </p:nvSpPr>
        <p:spPr>
          <a:xfrm>
            <a:off x="323468" y="1085578"/>
            <a:ext cx="11414507" cy="4524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it-IT" sz="2400" dirty="0" smtClean="0"/>
              <a:t>Source code </a:t>
            </a:r>
            <a:r>
              <a:rPr lang="it-IT" sz="2400" dirty="0" err="1" smtClean="0"/>
              <a:t>is</a:t>
            </a:r>
            <a:r>
              <a:rPr lang="it-IT" sz="2400" dirty="0" smtClean="0"/>
              <a:t> </a:t>
            </a:r>
            <a:r>
              <a:rPr lang="it-IT" sz="2400" dirty="0" err="1" smtClean="0"/>
              <a:t>available</a:t>
            </a:r>
            <a:r>
              <a:rPr lang="it-IT" sz="2400" dirty="0" smtClean="0"/>
              <a:t> on </a:t>
            </a:r>
            <a:r>
              <a:rPr lang="it-IT" sz="2400" dirty="0" err="1" smtClean="0"/>
              <a:t>GitHub</a:t>
            </a:r>
            <a:r>
              <a:rPr lang="it-IT" sz="2400" dirty="0" smtClean="0"/>
              <a:t>:</a:t>
            </a:r>
          </a:p>
          <a:p>
            <a:pPr algn="ctr">
              <a:lnSpc>
                <a:spcPct val="150000"/>
              </a:lnSpc>
            </a:pP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https</a:t>
            </a:r>
            <a:r>
              <a:rPr lang="it-IT" sz="2400" b="1" dirty="0">
                <a:solidFill>
                  <a:srgbClr val="C00000"/>
                </a:solidFill>
                <a:hlinkClick r:id="rId2"/>
              </a:rPr>
              <a:t>://</a:t>
            </a:r>
            <a:r>
              <a:rPr lang="it-IT" sz="2400" b="1" dirty="0" smtClean="0">
                <a:solidFill>
                  <a:srgbClr val="C00000"/>
                </a:solidFill>
                <a:hlinkClick r:id="rId2"/>
              </a:rPr>
              <a:t>github.com/AlessandroPiovani/RJDProcessor</a:t>
            </a:r>
            <a:endParaRPr lang="it-IT" sz="2400" b="1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>
              <a:lnSpc>
                <a:spcPct val="150000"/>
              </a:lnSpc>
            </a:pPr>
            <a:r>
              <a:rPr lang="it-IT" sz="2400" dirty="0" smtClean="0"/>
              <a:t>For information </a:t>
            </a:r>
            <a:r>
              <a:rPr lang="it-IT" sz="2400" dirty="0" err="1" smtClean="0"/>
              <a:t>contact</a:t>
            </a:r>
            <a:r>
              <a:rPr lang="it-IT" sz="2400" dirty="0" smtClean="0"/>
              <a:t> me </a:t>
            </a:r>
            <a:r>
              <a:rPr lang="it-IT" sz="2400" dirty="0" err="1" smtClean="0"/>
              <a:t>at</a:t>
            </a:r>
            <a:r>
              <a:rPr lang="it-IT" sz="2400" dirty="0" smtClean="0"/>
              <a:t>:</a:t>
            </a:r>
          </a:p>
          <a:p>
            <a:pPr>
              <a:lnSpc>
                <a:spcPct val="150000"/>
              </a:lnSpc>
            </a:pPr>
            <a:endParaRPr lang="it-IT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 smtClean="0"/>
              <a:t>alessandro.piovani@istat.it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2400" dirty="0"/>
              <a:t>a</a:t>
            </a:r>
            <a:r>
              <a:rPr lang="it-IT" sz="2400" dirty="0" smtClean="0"/>
              <a:t>lessandro.piovani13@gmail.com</a:t>
            </a:r>
            <a:endParaRPr lang="it-IT" sz="2400" dirty="0"/>
          </a:p>
          <a:p>
            <a:pPr>
              <a:lnSpc>
                <a:spcPct val="150000"/>
              </a:lnSpc>
            </a:pPr>
            <a:endParaRPr lang="it-IT" sz="2400" dirty="0"/>
          </a:p>
        </p:txBody>
      </p:sp>
      <p:pic>
        <p:nvPicPr>
          <p:cNvPr id="2" name="Immagin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48" y="2507502"/>
            <a:ext cx="6895746" cy="33993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/>
        </p:spPr>
      </p:pic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3223DD80-9C7E-474F-A668-27B6983A56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35830" y="6382305"/>
            <a:ext cx="9644444" cy="25996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Seasonal adjustment processes in statistical production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91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nco puntato">
  <a:themeElements>
    <a:clrScheme name="Personalizzato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C00000"/>
      </a:hlink>
      <a:folHlink>
        <a:srgbClr val="FF0000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ottoCategoria xmlns="679261c3-551f-4e86-913f-177e0e529669">-</SottoCategoria>
    <Categoria xmlns="c58f2efd-82a8-4ecf-b395-8c25e928921d">3- Standard presentazioni Power Point</Categoria>
    <_dlc_DocId xmlns="459159c4-d20a-4ff3-9b11-fbd127bd52e5">INTRANET-14-174</_dlc_DocId>
    <_dlc_DocIdUrl xmlns="459159c4-d20a-4ff3-9b11-fbd127bd52e5">
      <Url>https://intranet.istat.it/Collaborativi/_layouts/15/DocIdRedir.aspx?ID=INTRANET-14-174</Url>
      <Description>INTRANET-14-174</Description>
    </_dlc_DocIdUrl>
    <Ordine xmlns="679261c3-551f-4e86-913f-177e0e529669">1</Ordine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61A2BE3120D674DA36C11D6006822D4" ma:contentTypeVersion="5" ma:contentTypeDescription="Creare un nuovo documento." ma:contentTypeScope="" ma:versionID="742e6049321d93803bb3bb587f561ffa">
  <xsd:schema xmlns:xsd="http://www.w3.org/2001/XMLSchema" xmlns:xs="http://www.w3.org/2001/XMLSchema" xmlns:p="http://schemas.microsoft.com/office/2006/metadata/properties" xmlns:ns2="c58f2efd-82a8-4ecf-b395-8c25e928921d" xmlns:ns3="459159c4-d20a-4ff3-9b11-fbd127bd52e5" xmlns:ns4="679261c3-551f-4e86-913f-177e0e529669" targetNamespace="http://schemas.microsoft.com/office/2006/metadata/properties" ma:root="true" ma:fieldsID="939ae4a7eaec2950db97a79ca38d2d4d" ns2:_="" ns3:_="" ns4:_="">
    <xsd:import namespace="c58f2efd-82a8-4ecf-b395-8c25e928921d"/>
    <xsd:import namespace="459159c4-d20a-4ff3-9b11-fbd127bd52e5"/>
    <xsd:import namespace="679261c3-551f-4e86-913f-177e0e529669"/>
    <xsd:element name="properties">
      <xsd:complexType>
        <xsd:sequence>
          <xsd:element name="documentManagement">
            <xsd:complexType>
              <xsd:all>
                <xsd:element ref="ns2:Categoria"/>
                <xsd:element ref="ns3:_dlc_DocId" minOccurs="0"/>
                <xsd:element ref="ns3:_dlc_DocIdUrl" minOccurs="0"/>
                <xsd:element ref="ns3:_dlc_DocIdPersistId" minOccurs="0"/>
                <xsd:element ref="ns4:SottoCategoria" minOccurs="0"/>
                <xsd:element ref="ns4:Ordin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8f2efd-82a8-4ecf-b395-8c25e928921d" elementFormDefault="qualified">
    <xsd:import namespace="http://schemas.microsoft.com/office/2006/documentManagement/types"/>
    <xsd:import namespace="http://schemas.microsoft.com/office/infopath/2007/PartnerControls"/>
    <xsd:element name="Categoria" ma:index="8" ma:displayName="Categoria" ma:default="Sfondi virtuali" ma:format="Dropdown" ma:internalName="Categoria">
      <xsd:simpleType>
        <xsd:restriction base="dms:Choice">
          <xsd:enumeration value="Sfondi virtuali"/>
          <xsd:enumeration value="1- Marchio/Logo"/>
          <xsd:enumeration value="2- Carta intestata"/>
          <xsd:enumeration value="3- Standard presentazioni Power Point"/>
          <xsd:enumeration value="4- Fogli di stile per documenti Word"/>
          <xsd:enumeration value="Libri digitali e cartacei"/>
          <xsd:enumeration value="Tavole di dati online"/>
          <xsd:enumeration value="Grafici interattivi"/>
          <xsd:enumeration value="5- Strumenti di comunicazione relativi ai Censimenti permanenti"/>
          <xsd:enumeration value="6- Strumenti di comunicazione relativi al Censimento generale dell'Agricoltura 2020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9159c4-d20a-4ff3-9b11-fbd127bd52e5" elementFormDefault="qualified">
    <xsd:import namespace="http://schemas.microsoft.com/office/2006/documentManagement/types"/>
    <xsd:import namespace="http://schemas.microsoft.com/office/infopath/2007/PartnerControls"/>
    <xsd:element name="_dlc_DocId" ma:index="9" nillable="true" ma:displayName="Valore ID documento" ma:description="Valore dell'ID documento assegnato all'elemento." ma:internalName="_dlc_DocId" ma:readOnly="true">
      <xsd:simpleType>
        <xsd:restriction base="dms:Text"/>
      </xsd:simpleType>
    </xsd:element>
    <xsd:element name="_dlc_DocIdUrl" ma:index="10" nillable="true" ma:displayName="ID documento" ma:description="Collegamento permanente al documento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9261c3-551f-4e86-913f-177e0e529669" elementFormDefault="qualified">
    <xsd:import namespace="http://schemas.microsoft.com/office/2006/documentManagement/types"/>
    <xsd:import namespace="http://schemas.microsoft.com/office/infopath/2007/PartnerControls"/>
    <xsd:element name="SottoCategoria" ma:index="12" nillable="true" ma:displayName="Sottocategoria" ma:default="-" ma:format="Dropdown" ma:internalName="SottoCategoria">
      <xsd:simpleType>
        <xsd:restriction base="dms:Choice">
          <xsd:enumeration value="-"/>
          <xsd:enumeration value="1- CP Generico"/>
          <xsd:enumeration value="2- CP Popolazione"/>
          <xsd:enumeration value="3- CP Imprese"/>
          <xsd:enumeration value="4- CP Istituzioni pubbliche"/>
          <xsd:enumeration value="5- CP Istituzioni non profit"/>
          <xsd:enumeration value="6- CP Agricoltura"/>
          <xsd:enumeration value="7- CP Agricoltura2020"/>
        </xsd:restriction>
      </xsd:simpleType>
    </xsd:element>
    <xsd:element name="Ordine" ma:index="13" nillable="true" ma:displayName="Ordine" ma:decimals="0" ma:internalName="Ordine">
      <xsd:simpleType>
        <xsd:restriction base="dms:Number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3EF378BC-F4D0-4510-B4EC-07B6EFE18CF8}">
  <ds:schemaRefs>
    <ds:schemaRef ds:uri="http://purl.org/dc/dcmitype/"/>
    <ds:schemaRef ds:uri="http://purl.org/dc/terms/"/>
    <ds:schemaRef ds:uri="459159c4-d20a-4ff3-9b11-fbd127bd52e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679261c3-551f-4e86-913f-177e0e529669"/>
    <ds:schemaRef ds:uri="c58f2efd-82a8-4ecf-b395-8c25e928921d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AA760D03-2285-4F80-B9FC-1F4F97E971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8f2efd-82a8-4ecf-b395-8c25e928921d"/>
    <ds:schemaRef ds:uri="459159c4-d20a-4ff3-9b11-fbd127bd52e5"/>
    <ds:schemaRef ds:uri="679261c3-551f-4e86-913f-177e0e529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D9C238D-4D5C-4783-820B-4854DCE45D4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9296C4F-9DE9-4B43-AA80-1FC85656CFFA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47598</TotalTime>
  <Words>941</Words>
  <Application>Microsoft Office PowerPoint</Application>
  <PresentationFormat>Widescreen</PresentationFormat>
  <Paragraphs>235</Paragraphs>
  <Slides>10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Arial</vt:lpstr>
      <vt:lpstr>Arial Narrow</vt:lpstr>
      <vt:lpstr>Calibri</vt:lpstr>
      <vt:lpstr>Courier New</vt:lpstr>
      <vt:lpstr>Gill Sans MT</vt:lpstr>
      <vt:lpstr>Wingdings</vt:lpstr>
      <vt:lpstr>Wingdings 2</vt:lpstr>
      <vt:lpstr>elenco puntato</vt:lpstr>
      <vt:lpstr>Seasonal adjustment processes in statistical production</vt:lpstr>
      <vt:lpstr>Seasonal Adjustment process</vt:lpstr>
      <vt:lpstr>Storage</vt:lpstr>
      <vt:lpstr>Solutions</vt:lpstr>
      <vt:lpstr>Needs</vt:lpstr>
      <vt:lpstr>DB models for statistical production: (partial) concurrent revision – SETTING 1: Domain workspaces</vt:lpstr>
      <vt:lpstr>DB models for statistical production: (partial) concurrent revision – SETTING 2: Single series workspaces</vt:lpstr>
      <vt:lpstr>DB models for statistical production: (partial) concurrent revision – SETTING 3: Separate specs and data (single series)</vt:lpstr>
      <vt:lpstr>Source code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PresentazioneStandard</dc:title>
  <dc:creator>Bruna Tabanella</dc:creator>
  <cp:lastModifiedBy>alessandro piovani</cp:lastModifiedBy>
  <cp:revision>661</cp:revision>
  <cp:lastPrinted>2024-04-15T12:01:46Z</cp:lastPrinted>
  <dcterms:created xsi:type="dcterms:W3CDTF">2020-06-26T06:32:12Z</dcterms:created>
  <dcterms:modified xsi:type="dcterms:W3CDTF">2025-01-22T13:44:24Z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0x010100661A2BE3120D674DA36C11D6006822D4</vt:lpwstr>
  </property>
  <property fmtid="{D5CDD505-2E9C-101B-9397-08002B2CF9AE}" pid="3" name="_dlc_DocIdItemGuid">
    <vt:lpwstr>01bbfd09-35f5-4720-8777-8e3977c2110b</vt:lpwstr>
  </property>
</Properties>
</file>