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4"/>
  </p:notesMasterIdLst>
  <p:sldIdLst>
    <p:sldId id="315" r:id="rId6"/>
    <p:sldId id="316" r:id="rId7"/>
    <p:sldId id="349" r:id="rId8"/>
    <p:sldId id="352" r:id="rId9"/>
    <p:sldId id="351" r:id="rId10"/>
    <p:sldId id="353" r:id="rId11"/>
    <p:sldId id="347" r:id="rId12"/>
    <p:sldId id="32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CC99"/>
    <a:srgbClr val="969696"/>
    <a:srgbClr val="C00000"/>
    <a:srgbClr val="DAF6F1"/>
    <a:srgbClr val="FFFFCC"/>
    <a:srgbClr val="EAFAF7"/>
    <a:srgbClr val="D3F5EE"/>
    <a:srgbClr val="A1E9D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65" autoAdjust="0"/>
  </p:normalViewPr>
  <p:slideViewPr>
    <p:cSldViewPr snapToGrid="0" showGuides="1">
      <p:cViewPr varScale="1">
        <p:scale>
          <a:sx n="61" d="100"/>
          <a:sy n="61" d="100"/>
        </p:scale>
        <p:origin x="88" y="12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Seasonal adjustment processes in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INFORMAL MEETING #1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ROME,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Seasonal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Adjustment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process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Seasonal adjustment process requires: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data: raw and seasonally adjusted (SA), external </a:t>
            </a:r>
            <a:r>
              <a:rPr lang="en-GB" altLang="it-IT" sz="2600" dirty="0" err="1" smtClean="0">
                <a:solidFill>
                  <a:srgbClr val="636462"/>
                </a:solidFill>
              </a:rPr>
              <a:t>regressors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u</a:t>
            </a:r>
            <a:r>
              <a:rPr lang="en-GB" altLang="it-IT" sz="2600" dirty="0" smtClean="0">
                <a:solidFill>
                  <a:srgbClr val="636462"/>
                </a:solidFill>
              </a:rPr>
              <a:t>pdating of the data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b</a:t>
            </a:r>
            <a:r>
              <a:rPr lang="en-GB" altLang="it-IT" sz="2600" dirty="0" smtClean="0">
                <a:solidFill>
                  <a:srgbClr val="636462"/>
                </a:solidFill>
              </a:rPr>
              <a:t>inding data and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p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rocessing</a:t>
            </a:r>
          </a:p>
          <a:p>
            <a:pPr lvl="1">
              <a:spcBef>
                <a:spcPts val="0"/>
              </a:spcBef>
              <a:defRPr/>
            </a:pPr>
            <a:endParaRPr lang="en-GB" altLang="it-IT" sz="26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Storage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07874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Workspace (WS):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data and specifications together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in general one workspace per domain (many time series data and spec. together</a:t>
            </a:r>
            <a:r>
              <a:rPr lang="en-GB" altLang="it-IT" sz="26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 smtClean="0">
                <a:solidFill>
                  <a:srgbClr val="636462"/>
                </a:solidFill>
              </a:rPr>
              <a:t>WSs created with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smtClean="0">
                <a:solidFill>
                  <a:srgbClr val="636462"/>
                </a:solidFill>
              </a:rPr>
              <a:t>GUI: link to external sources (e.g. files, </a:t>
            </a:r>
            <a:r>
              <a:rPr lang="en-GB" altLang="it-IT" sz="2200" dirty="0" err="1" smtClean="0">
                <a:solidFill>
                  <a:srgbClr val="636462"/>
                </a:solidFill>
              </a:rPr>
              <a:t>db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err="1" smtClean="0">
                <a:solidFill>
                  <a:srgbClr val="636462"/>
                </a:solidFill>
              </a:rPr>
              <a:t>RJDemetra</a:t>
            </a:r>
            <a:r>
              <a:rPr lang="en-GB" altLang="it-IT" sz="2200" dirty="0" smtClean="0">
                <a:solidFill>
                  <a:srgbClr val="636462"/>
                </a:solidFill>
              </a:rPr>
              <a:t>/rjd3: data embedded in workspaces (</a:t>
            </a:r>
            <a:r>
              <a:rPr lang="en-GB" altLang="it-IT" sz="2200" dirty="0" smtClean="0">
                <a:solidFill>
                  <a:srgbClr val="636462"/>
                </a:solidFill>
                <a:sym typeface="Wingdings" panose="05000000000000000000" pitchFamily="2" charset="2"/>
              </a:rPr>
              <a:t>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altLang="it-IT" sz="2400" b="1" dirty="0" smtClean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Production Data 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r</a:t>
            </a:r>
            <a:r>
              <a:rPr lang="en-GB" altLang="it-IT" sz="2600" dirty="0" smtClean="0">
                <a:solidFill>
                  <a:srgbClr val="636462"/>
                </a:solidFill>
              </a:rPr>
              <a:t>ecords = single time series (not domains)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m</a:t>
            </a:r>
            <a:r>
              <a:rPr lang="en-GB" altLang="it-IT" sz="2600" dirty="0" smtClean="0">
                <a:solidFill>
                  <a:srgbClr val="636462"/>
                </a:solidFill>
              </a:rPr>
              <a:t>odel specifications history: revision checks </a:t>
            </a:r>
            <a:endParaRPr lang="en-GB" altLang="it-IT" sz="2600" dirty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smtClean="0">
                <a:solidFill>
                  <a:srgbClr val="C00000"/>
                </a:solidFill>
              </a:rPr>
              <a:t>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1: Domain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853" y="6363271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21855"/>
              </p:ext>
            </p:extLst>
          </p:nvPr>
        </p:nvGraphicFramePr>
        <p:xfrm>
          <a:off x="240525" y="1244591"/>
          <a:ext cx="4977334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514">
                  <a:extLst>
                    <a:ext uri="{9D8B030D-6E8A-4147-A177-3AD203B41FA5}">
                      <a16:colId xmlns:a16="http://schemas.microsoft.com/office/drawing/2014/main" val="1167021738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543798205"/>
                    </a:ext>
                  </a:extLst>
                </a:gridCol>
                <a:gridCol w="1621964">
                  <a:extLst>
                    <a:ext uri="{9D8B030D-6E8A-4147-A177-3AD203B41FA5}">
                      <a16:colId xmlns:a16="http://schemas.microsoft.com/office/drawing/2014/main" val="3672115142"/>
                    </a:ext>
                  </a:extLst>
                </a:gridCol>
                <a:gridCol w="1079314">
                  <a:extLst>
                    <a:ext uri="{9D8B030D-6E8A-4147-A177-3AD203B41FA5}">
                      <a16:colId xmlns:a16="http://schemas.microsoft.com/office/drawing/2014/main" val="38287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Time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series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name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Metadata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Values</a:t>
                      </a:r>
                      <a:endParaRPr lang="it-IT" sz="1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Domain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78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FATEXP_10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&lt;10, 9.4, 8.9,…&gt;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8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C_DEFL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&lt;1.2, 3, 2.6,…&gt;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752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VATPIA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&lt;3.1, 3, 2.8,…&gt;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TUR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277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VATAIA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&lt;1.6, 2.2, 2.7,…&gt;</a:t>
                      </a:r>
                      <a:endParaRPr lang="it-IT" sz="1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TUR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634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303574"/>
                  </a:ext>
                </a:extLst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7734"/>
              </p:ext>
            </p:extLst>
          </p:nvPr>
        </p:nvGraphicFramePr>
        <p:xfrm>
          <a:off x="5420379" y="1213471"/>
          <a:ext cx="3458634" cy="463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5630">
                  <a:extLst>
                    <a:ext uri="{9D8B030D-6E8A-4147-A177-3AD203B41FA5}">
                      <a16:colId xmlns:a16="http://schemas.microsoft.com/office/drawing/2014/main" val="1259126026"/>
                    </a:ext>
                  </a:extLst>
                </a:gridCol>
                <a:gridCol w="478862">
                  <a:extLst>
                    <a:ext uri="{9D8B030D-6E8A-4147-A177-3AD203B41FA5}">
                      <a16:colId xmlns:a16="http://schemas.microsoft.com/office/drawing/2014/main" val="2990988652"/>
                    </a:ext>
                  </a:extLst>
                </a:gridCol>
                <a:gridCol w="1464142">
                  <a:extLst>
                    <a:ext uri="{9D8B030D-6E8A-4147-A177-3AD203B41FA5}">
                      <a16:colId xmlns:a16="http://schemas.microsoft.com/office/drawing/2014/main" val="111881882"/>
                    </a:ext>
                  </a:extLst>
                </a:gridCol>
              </a:tblGrid>
              <a:tr h="49971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Domain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Workspace</a:t>
                      </a:r>
                      <a:endParaRPr lang="it-IT" dirty="0" smtClean="0"/>
                    </a:p>
                    <a:p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data+spec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90407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93876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3963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14268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440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05463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07179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5768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58714"/>
                  </a:ext>
                </a:extLst>
              </a:tr>
            </a:tbl>
          </a:graphicData>
        </a:graphic>
      </p:graphicFrame>
      <p:grpSp>
        <p:nvGrpSpPr>
          <p:cNvPr id="58" name="Gruppo 57"/>
          <p:cNvGrpSpPr/>
          <p:nvPr/>
        </p:nvGrpSpPr>
        <p:grpSpPr>
          <a:xfrm>
            <a:off x="12540196" y="3160742"/>
            <a:ext cx="472017" cy="888962"/>
            <a:chOff x="4412974" y="3582829"/>
            <a:chExt cx="6541354" cy="1058745"/>
          </a:xfrm>
        </p:grpSpPr>
        <p:cxnSp>
          <p:nvCxnSpPr>
            <p:cNvPr id="59" name="Connettore 2 58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diritto 59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ttore 2 60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2386497"/>
            <a:ext cx="499081" cy="3963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73" y="1894282"/>
            <a:ext cx="495942" cy="39383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26" y="2893205"/>
            <a:ext cx="499081" cy="396329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2" y="3376304"/>
            <a:ext cx="499081" cy="39632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1" y="4392080"/>
            <a:ext cx="499081" cy="396329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3888784"/>
            <a:ext cx="495942" cy="393836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95" y="4900209"/>
            <a:ext cx="499081" cy="396329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198484" y="4349043"/>
            <a:ext cx="2626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 </a:t>
            </a:r>
            <a:r>
              <a:rPr lang="it-IT" dirty="0" smtClean="0"/>
              <a:t>download data and </a:t>
            </a:r>
            <a:r>
              <a:rPr lang="it-IT" dirty="0" err="1" smtClean="0"/>
              <a:t>ws</a:t>
            </a:r>
            <a:r>
              <a:rPr lang="it-IT" dirty="0" smtClean="0"/>
              <a:t>,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(),</a:t>
            </a:r>
            <a:r>
              <a:rPr lang="it-IT" dirty="0" smtClean="0"/>
              <a:t> decide </a:t>
            </a:r>
            <a:r>
              <a:rPr lang="it-IT" dirty="0" err="1" smtClean="0"/>
              <a:t>specs</a:t>
            </a:r>
            <a:r>
              <a:rPr lang="it-IT" dirty="0" smtClean="0"/>
              <a:t> (with GUI),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(*, **) </a:t>
            </a:r>
            <a:r>
              <a:rPr lang="it-IT" dirty="0" smtClean="0"/>
              <a:t>to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revisions</a:t>
            </a:r>
            <a:endParaRPr lang="it-IT" dirty="0" smtClean="0"/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45" y="4832190"/>
            <a:ext cx="499081" cy="396329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3075690" y="4821432"/>
            <a:ext cx="252531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56" name="Connettore 2 55"/>
          <p:cNvCxnSpPr/>
          <p:nvPr/>
        </p:nvCxnSpPr>
        <p:spPr>
          <a:xfrm>
            <a:off x="3159867" y="3810746"/>
            <a:ext cx="8418" cy="1007871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965764" y="3239674"/>
            <a:ext cx="11054" cy="1505607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H="1" flipV="1">
            <a:off x="3336326" y="4893725"/>
            <a:ext cx="4412488" cy="7676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7889329" y="4871059"/>
            <a:ext cx="8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41" name="Connettore 4 40"/>
          <p:cNvCxnSpPr/>
          <p:nvPr/>
        </p:nvCxnSpPr>
        <p:spPr>
          <a:xfrm>
            <a:off x="3065321" y="5200813"/>
            <a:ext cx="4659259" cy="429586"/>
          </a:xfrm>
          <a:prstGeom prst="bentConnector3">
            <a:avLst>
              <a:gd name="adj1" fmla="val -30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049141" y="5607095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2) </a:t>
            </a:r>
            <a:r>
              <a:rPr lang="it-IT" dirty="0" smtClean="0">
                <a:solidFill>
                  <a:srgbClr val="FFC000"/>
                </a:solidFill>
              </a:rPr>
              <a:t>upload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9085854" y="3776658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3a)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2" name="Gruppo 81"/>
          <p:cNvGrpSpPr/>
          <p:nvPr/>
        </p:nvGrpSpPr>
        <p:grpSpPr>
          <a:xfrm>
            <a:off x="7863817" y="5759416"/>
            <a:ext cx="223893" cy="221461"/>
            <a:chOff x="4412974" y="3582829"/>
            <a:chExt cx="6541354" cy="1058745"/>
          </a:xfrm>
        </p:grpSpPr>
        <p:cxnSp>
          <p:nvCxnSpPr>
            <p:cNvPr id="83" name="Connettore 2 82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CasellaDiTesto 87"/>
          <p:cNvSpPr txBox="1"/>
          <p:nvPr/>
        </p:nvSpPr>
        <p:spPr>
          <a:xfrm>
            <a:off x="6289327" y="5976698"/>
            <a:ext cx="33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3b)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9869039" y="4996368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7030A0"/>
                </a:solidFill>
              </a:rPr>
              <a:t>4)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5" name="Freccia a destra 44"/>
          <p:cNvSpPr/>
          <p:nvPr/>
        </p:nvSpPr>
        <p:spPr>
          <a:xfrm>
            <a:off x="8087710" y="5462563"/>
            <a:ext cx="1781329" cy="167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Immagin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94" y="5370700"/>
            <a:ext cx="499081" cy="396329"/>
          </a:xfrm>
          <a:prstGeom prst="rect">
            <a:avLst/>
          </a:prstGeom>
        </p:spPr>
      </p:pic>
      <p:cxnSp>
        <p:nvCxnSpPr>
          <p:cNvPr id="71" name="Connettore 4 70"/>
          <p:cNvCxnSpPr/>
          <p:nvPr/>
        </p:nvCxnSpPr>
        <p:spPr>
          <a:xfrm rot="10800000">
            <a:off x="4002597" y="3789875"/>
            <a:ext cx="4242479" cy="1410938"/>
          </a:xfrm>
          <a:prstGeom prst="bentConnector3">
            <a:avLst>
              <a:gd name="adj1" fmla="val -19120"/>
            </a:avLst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smtClean="0">
                <a:solidFill>
                  <a:srgbClr val="C00000"/>
                </a:solidFill>
              </a:rPr>
              <a:t>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2: 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04313"/>
              </p:ext>
            </p:extLst>
          </p:nvPr>
        </p:nvGraphicFramePr>
        <p:xfrm>
          <a:off x="468892" y="1308245"/>
          <a:ext cx="4155661" cy="2985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336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43816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921618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&lt;10, 9.4, 8.9,…&gt;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&lt;1.2, 3, 2.6,…&gt;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VATPIA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&lt;3.1, 3, 2.8,…&gt;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TUR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</a:tbl>
          </a:graphicData>
        </a:graphic>
      </p:graphicFrame>
      <p:graphicFrame>
        <p:nvGraphicFramePr>
          <p:cNvPr id="47" name="Tabel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772"/>
              </p:ext>
            </p:extLst>
          </p:nvPr>
        </p:nvGraphicFramePr>
        <p:xfrm>
          <a:off x="4794546" y="1308245"/>
          <a:ext cx="3435701" cy="4687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6573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33894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145234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</a:tblGrid>
              <a:tr h="55832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 </a:t>
                      </a:r>
                      <a:r>
                        <a:rPr lang="it-IT" sz="1600" dirty="0" err="1" smtClean="0"/>
                        <a:t>series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Workspace</a:t>
                      </a:r>
                      <a:r>
                        <a:rPr lang="it-IT" sz="1600" dirty="0" smtClean="0"/>
                        <a:t> (</a:t>
                      </a:r>
                      <a:r>
                        <a:rPr lang="it-IT" sz="1600" dirty="0" err="1" smtClean="0"/>
                        <a:t>data+spec</a:t>
                      </a:r>
                      <a:r>
                        <a:rPr lang="it-IT" sz="1600" dirty="0" smtClean="0"/>
                        <a:t>)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498253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8797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504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FATEXP_10</a:t>
                      </a:r>
                    </a:p>
                    <a:p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169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C_DEFL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393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4819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49691"/>
                  </a:ext>
                </a:extLst>
              </a:tr>
            </a:tbl>
          </a:graphicData>
        </a:graphic>
      </p:graphicFrame>
      <p:pic>
        <p:nvPicPr>
          <p:cNvPr id="49" name="Immagin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1933182"/>
            <a:ext cx="495942" cy="393836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2420584"/>
            <a:ext cx="495942" cy="393836"/>
          </a:xfrm>
          <a:prstGeom prst="rect">
            <a:avLst/>
          </a:prstGeom>
        </p:spPr>
      </p:pic>
      <p:pic>
        <p:nvPicPr>
          <p:cNvPr id="56" name="Immagin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3367796"/>
            <a:ext cx="495942" cy="393836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3851912"/>
            <a:ext cx="495942" cy="39383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4313588"/>
            <a:ext cx="495942" cy="393836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5222880"/>
            <a:ext cx="495942" cy="393836"/>
          </a:xfrm>
          <a:prstGeom prst="rect">
            <a:avLst/>
          </a:prstGeom>
        </p:spPr>
      </p:pic>
      <p:pic>
        <p:nvPicPr>
          <p:cNvPr id="71" name="Immagin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88" y="2577605"/>
            <a:ext cx="495942" cy="39383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8224836" y="1962706"/>
            <a:ext cx="3967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B0F0"/>
                </a:solidFill>
              </a:rPr>
              <a:t>merge_workspaces</a:t>
            </a:r>
            <a:r>
              <a:rPr lang="it-IT" dirty="0" smtClean="0">
                <a:solidFill>
                  <a:srgbClr val="00B0F0"/>
                </a:solidFill>
              </a:rPr>
              <a:t>()</a:t>
            </a:r>
            <a:r>
              <a:rPr lang="it-IT" dirty="0" smtClean="0"/>
              <a:t> and </a:t>
            </a:r>
            <a:r>
              <a:rPr lang="it-IT" dirty="0" err="1" smtClean="0"/>
              <a:t>downoload</a:t>
            </a:r>
            <a:r>
              <a:rPr lang="it-IT" dirty="0" smtClean="0"/>
              <a:t> (or viceversa)</a:t>
            </a:r>
            <a:endParaRPr lang="it-IT" dirty="0"/>
          </a:p>
        </p:txBody>
      </p:sp>
      <p:sp>
        <p:nvSpPr>
          <p:cNvPr id="72" name="Rettangolo 71"/>
          <p:cNvSpPr/>
          <p:nvPr/>
        </p:nvSpPr>
        <p:spPr>
          <a:xfrm>
            <a:off x="8217099" y="3111299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()</a:t>
            </a:r>
            <a:endParaRPr lang="it-IT" dirty="0">
              <a:solidFill>
                <a:srgbClr val="00CC99"/>
              </a:solidFill>
            </a:endParaRPr>
          </a:p>
        </p:txBody>
      </p:sp>
      <p:cxnSp>
        <p:nvCxnSpPr>
          <p:cNvPr id="18" name="Connettore 4 17"/>
          <p:cNvCxnSpPr/>
          <p:nvPr/>
        </p:nvCxnSpPr>
        <p:spPr>
          <a:xfrm rot="10800000">
            <a:off x="3809998" y="2367183"/>
            <a:ext cx="5196235" cy="527501"/>
          </a:xfrm>
          <a:prstGeom prst="bentConnector3">
            <a:avLst>
              <a:gd name="adj1" fmla="val 50000"/>
            </a:avLst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2764221" y="1859612"/>
            <a:ext cx="98797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/>
          <p:cNvSpPr txBox="1"/>
          <p:nvPr/>
        </p:nvSpPr>
        <p:spPr>
          <a:xfrm>
            <a:off x="8230247" y="3564397"/>
            <a:ext cx="298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() </a:t>
            </a:r>
            <a:r>
              <a:rPr lang="it-IT" dirty="0" smtClean="0"/>
              <a:t>and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4" name="Connettore 4 73"/>
          <p:cNvCxnSpPr>
            <a:stCxn id="71" idx="1"/>
          </p:cNvCxnSpPr>
          <p:nvPr/>
        </p:nvCxnSpPr>
        <p:spPr>
          <a:xfrm rot="10800000">
            <a:off x="3809998" y="2244155"/>
            <a:ext cx="5198591" cy="53036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arrotondato 74"/>
          <p:cNvSpPr/>
          <p:nvPr/>
        </p:nvSpPr>
        <p:spPr>
          <a:xfrm>
            <a:off x="1420019" y="4885021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8230247" y="5085870"/>
            <a:ext cx="320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6) </a:t>
            </a:r>
            <a:r>
              <a:rPr lang="it-IT" dirty="0" err="1" smtClean="0">
                <a:solidFill>
                  <a:srgbClr val="FFC000"/>
                </a:solidFill>
              </a:rPr>
              <a:t>split_workspace</a:t>
            </a:r>
            <a:r>
              <a:rPr lang="it-IT" dirty="0" smtClean="0">
                <a:solidFill>
                  <a:srgbClr val="FFC000"/>
                </a:solidFill>
              </a:rPr>
              <a:t>()</a:t>
            </a:r>
            <a:r>
              <a:rPr lang="it-IT" dirty="0" smtClean="0"/>
              <a:t> and upload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8230246" y="4236266"/>
            <a:ext cx="39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4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Decide new </a:t>
            </a:r>
            <a:r>
              <a:rPr lang="it-IT" dirty="0" err="1" smtClean="0"/>
              <a:t>specifications</a:t>
            </a:r>
            <a:r>
              <a:rPr lang="it-IT" dirty="0" smtClean="0"/>
              <a:t> (with GUI)</a:t>
            </a:r>
          </a:p>
        </p:txBody>
      </p:sp>
      <p:pic>
        <p:nvPicPr>
          <p:cNvPr id="78" name="Immagin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02" y="5624210"/>
            <a:ext cx="495942" cy="393836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76" y="5624210"/>
            <a:ext cx="495942" cy="39383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759" y="5624210"/>
            <a:ext cx="495942" cy="393836"/>
          </a:xfrm>
          <a:prstGeom prst="rect">
            <a:avLst/>
          </a:prstGeom>
        </p:spPr>
      </p:pic>
      <p:sp>
        <p:nvSpPr>
          <p:cNvPr id="83" name="Rettangolo 82"/>
          <p:cNvSpPr/>
          <p:nvPr/>
        </p:nvSpPr>
        <p:spPr>
          <a:xfrm>
            <a:off x="10124939" y="56599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…</a:t>
            </a:r>
            <a:endParaRPr lang="it-IT" dirty="0"/>
          </a:p>
        </p:txBody>
      </p:sp>
      <p:sp>
        <p:nvSpPr>
          <p:cNvPr id="34" name="Freccia a sinistra 33"/>
          <p:cNvSpPr/>
          <p:nvPr/>
        </p:nvSpPr>
        <p:spPr>
          <a:xfrm>
            <a:off x="8370562" y="5672046"/>
            <a:ext cx="489660" cy="26631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Freccia a destra 84"/>
          <p:cNvSpPr/>
          <p:nvPr/>
        </p:nvSpPr>
        <p:spPr>
          <a:xfrm rot="10800000">
            <a:off x="3626069" y="5350933"/>
            <a:ext cx="842656" cy="3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arrotondato 86"/>
          <p:cNvSpPr/>
          <p:nvPr/>
        </p:nvSpPr>
        <p:spPr>
          <a:xfrm>
            <a:off x="8926581" y="5563329"/>
            <a:ext cx="2272401" cy="52975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arrotondato 87"/>
          <p:cNvSpPr/>
          <p:nvPr/>
        </p:nvSpPr>
        <p:spPr>
          <a:xfrm>
            <a:off x="7268625" y="2858182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7259430" y="4738890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2889943"/>
            <a:ext cx="495942" cy="393836"/>
          </a:xfrm>
          <a:prstGeom prst="rect">
            <a:avLst/>
          </a:prstGeom>
        </p:spPr>
      </p:pic>
      <p:pic>
        <p:nvPicPr>
          <p:cNvPr id="98" name="Immagin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4770483"/>
            <a:ext cx="495942" cy="393836"/>
          </a:xfrm>
          <a:prstGeom prst="rect">
            <a:avLst/>
          </a:prstGeom>
        </p:spPr>
      </p:pic>
      <p:sp>
        <p:nvSpPr>
          <p:cNvPr id="100" name="CasellaDiTesto 99"/>
          <p:cNvSpPr txBox="1"/>
          <p:nvPr/>
        </p:nvSpPr>
        <p:spPr>
          <a:xfrm>
            <a:off x="8230246" y="4642440"/>
            <a:ext cx="39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5)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>
                <a:solidFill>
                  <a:srgbClr val="FF0000"/>
                </a:solidFill>
              </a:rPr>
              <a:t>(*, **)</a:t>
            </a:r>
            <a:endParaRPr lang="it-IT" dirty="0" smtClean="0"/>
          </a:p>
        </p:txBody>
      </p:sp>
      <p:sp>
        <p:nvSpPr>
          <p:cNvPr id="102" name="CasellaDiTesto 101"/>
          <p:cNvSpPr txBox="1"/>
          <p:nvPr/>
        </p:nvSpPr>
        <p:spPr>
          <a:xfrm>
            <a:off x="9275986" y="2563107"/>
            <a:ext cx="252531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92" name="Rettangolo 91"/>
          <p:cNvSpPr/>
          <p:nvPr/>
        </p:nvSpPr>
        <p:spPr>
          <a:xfrm>
            <a:off x="7564612" y="475814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dirty="0"/>
          </a:p>
        </p:txBody>
      </p:sp>
      <p:sp>
        <p:nvSpPr>
          <p:cNvPr id="103" name="Rettangolo arrotondato 102"/>
          <p:cNvSpPr/>
          <p:nvPr/>
        </p:nvSpPr>
        <p:spPr>
          <a:xfrm>
            <a:off x="7259430" y="5201112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7268625" y="3346199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smtClean="0">
                <a:solidFill>
                  <a:srgbClr val="C00000"/>
                </a:solidFill>
              </a:rPr>
              <a:t>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3: Separate </a:t>
            </a:r>
            <a:r>
              <a:rPr lang="it-IT" sz="3200" dirty="0" err="1" smtClean="0">
                <a:solidFill>
                  <a:srgbClr val="C00000"/>
                </a:solidFill>
              </a:rPr>
              <a:t>specs</a:t>
            </a:r>
            <a:r>
              <a:rPr lang="it-IT" sz="3200" dirty="0" smtClean="0">
                <a:solidFill>
                  <a:srgbClr val="C00000"/>
                </a:solidFill>
              </a:rPr>
              <a:t> and data (single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)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3353"/>
              </p:ext>
            </p:extLst>
          </p:nvPr>
        </p:nvGraphicFramePr>
        <p:xfrm>
          <a:off x="321749" y="1308245"/>
          <a:ext cx="4155661" cy="2985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336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43816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921618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&lt;10, 9.4, 8.9,…&gt;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&lt;1.2, 3, 2.6,…&gt;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VATPIA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&lt;3.1, 3, 2.8,…&gt;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TUR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</a:tbl>
          </a:graphicData>
        </a:graphic>
      </p:graphicFrame>
      <p:graphicFrame>
        <p:nvGraphicFramePr>
          <p:cNvPr id="36" name="Tabel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35645"/>
              </p:ext>
            </p:extLst>
          </p:nvPr>
        </p:nvGraphicFramePr>
        <p:xfrm>
          <a:off x="4647403" y="1308245"/>
          <a:ext cx="3435701" cy="4687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6573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33894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145234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</a:tblGrid>
              <a:tr h="55832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 </a:t>
                      </a:r>
                      <a:r>
                        <a:rPr lang="it-IT" sz="1600" dirty="0" err="1" smtClean="0"/>
                        <a:t>series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Workspace</a:t>
                      </a:r>
                      <a:r>
                        <a:rPr lang="it-IT" sz="1600" dirty="0" smtClean="0"/>
                        <a:t> (</a:t>
                      </a:r>
                      <a:r>
                        <a:rPr lang="it-IT" sz="1600" dirty="0" err="1" smtClean="0"/>
                        <a:t>data+spec</a:t>
                      </a:r>
                      <a:r>
                        <a:rPr lang="it-IT" sz="1600" dirty="0" smtClean="0"/>
                        <a:t>)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498253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8797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504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FATEXP_10</a:t>
                      </a:r>
                    </a:p>
                    <a:p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169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C_DEFL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393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4819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49691"/>
                  </a:ext>
                </a:extLst>
              </a:tr>
            </a:tbl>
          </a:graphicData>
        </a:graphic>
      </p:graphicFrame>
      <p:sp>
        <p:nvSpPr>
          <p:cNvPr id="44" name="Rettangolo 43"/>
          <p:cNvSpPr/>
          <p:nvPr/>
        </p:nvSpPr>
        <p:spPr>
          <a:xfrm>
            <a:off x="8245859" y="1353110"/>
            <a:ext cx="3967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err="1" smtClean="0"/>
              <a:t>Downoload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0B050"/>
                </a:solidFill>
              </a:rPr>
              <a:t>data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245859" y="1723638"/>
            <a:ext cx="373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err="1" smtClean="0"/>
              <a:t>ws_new</a:t>
            </a:r>
            <a:r>
              <a:rPr lang="it-IT" dirty="0" smtClean="0"/>
              <a:t> =</a:t>
            </a:r>
            <a:r>
              <a:rPr lang="it-IT" dirty="0" smtClean="0">
                <a:solidFill>
                  <a:srgbClr val="FFC000"/>
                </a:solidFill>
              </a:rPr>
              <a:t>         </a:t>
            </a:r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err="1" smtClean="0">
                <a:solidFill>
                  <a:srgbClr val="00CC99"/>
                </a:solidFill>
              </a:rPr>
              <a:t>data_t</a:t>
            </a:r>
            <a:r>
              <a:rPr lang="it-IT" dirty="0" smtClean="0">
                <a:solidFill>
                  <a:srgbClr val="00CC99"/>
                </a:solidFill>
              </a:rPr>
              <a:t>, </a:t>
            </a:r>
          </a:p>
          <a:p>
            <a:r>
              <a:rPr lang="it-IT" dirty="0">
                <a:solidFill>
                  <a:srgbClr val="00CC99"/>
                </a:solidFill>
              </a:rPr>
              <a:t> </a:t>
            </a:r>
            <a:r>
              <a:rPr lang="it-IT" dirty="0" smtClean="0">
                <a:solidFill>
                  <a:srgbClr val="00CC99"/>
                </a:solidFill>
              </a:rPr>
              <a:t>          </a:t>
            </a:r>
            <a:r>
              <a:rPr lang="it-IT" dirty="0" err="1" smtClean="0">
                <a:solidFill>
                  <a:srgbClr val="00B0F0"/>
                </a:solidFill>
              </a:rPr>
              <a:t>specifications_t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</a:p>
          <a:p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 </a:t>
            </a:r>
            <a:r>
              <a:rPr lang="it-IT" dirty="0" smtClean="0"/>
              <a:t>  </a:t>
            </a:r>
            <a:r>
              <a:rPr lang="it-IT" dirty="0" err="1" smtClean="0"/>
              <a:t>ws_old</a:t>
            </a:r>
            <a:r>
              <a:rPr lang="it-IT" dirty="0" smtClean="0"/>
              <a:t> </a:t>
            </a:r>
            <a:r>
              <a:rPr lang="it-IT" dirty="0"/>
              <a:t>=</a:t>
            </a:r>
          </a:p>
          <a:p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smtClean="0">
                <a:solidFill>
                  <a:srgbClr val="00CC99"/>
                </a:solidFill>
              </a:rPr>
              <a:t>data_t-1, </a:t>
            </a:r>
            <a:endParaRPr lang="it-IT" dirty="0">
              <a:solidFill>
                <a:srgbClr val="00CC99"/>
              </a:solidFill>
            </a:endParaRPr>
          </a:p>
          <a:p>
            <a:r>
              <a:rPr lang="it-IT" dirty="0">
                <a:solidFill>
                  <a:srgbClr val="00CC99"/>
                </a:solidFill>
              </a:rPr>
              <a:t>           </a:t>
            </a:r>
            <a:r>
              <a:rPr lang="it-IT" dirty="0" smtClean="0">
                <a:solidFill>
                  <a:srgbClr val="00B0F0"/>
                </a:solidFill>
              </a:rPr>
              <a:t>specifications_t-1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48" name="Rettangolo arrotondato 47"/>
          <p:cNvSpPr/>
          <p:nvPr/>
        </p:nvSpPr>
        <p:spPr>
          <a:xfrm>
            <a:off x="2617078" y="1859612"/>
            <a:ext cx="98797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1272876" y="4885021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8250961" y="5127069"/>
            <a:ext cx="348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Upload new JSON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61" name="Rettangolo 60"/>
          <p:cNvSpPr/>
          <p:nvPr/>
        </p:nvSpPr>
        <p:spPr>
          <a:xfrm>
            <a:off x="9051837" y="5673088"/>
            <a:ext cx="200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{…}, {…}, {…}, </a:t>
            </a:r>
            <a:r>
              <a:rPr lang="it-IT" dirty="0"/>
              <a:t>{…}</a:t>
            </a:r>
          </a:p>
        </p:txBody>
      </p:sp>
      <p:sp>
        <p:nvSpPr>
          <p:cNvPr id="63" name="Freccia a sinistra 62"/>
          <p:cNvSpPr/>
          <p:nvPr/>
        </p:nvSpPr>
        <p:spPr>
          <a:xfrm>
            <a:off x="8391585" y="5724598"/>
            <a:ext cx="489660" cy="26631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destra 63"/>
          <p:cNvSpPr/>
          <p:nvPr/>
        </p:nvSpPr>
        <p:spPr>
          <a:xfrm rot="10800000">
            <a:off x="3478926" y="5350933"/>
            <a:ext cx="842656" cy="3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arrotondato 64"/>
          <p:cNvSpPr/>
          <p:nvPr/>
        </p:nvSpPr>
        <p:spPr>
          <a:xfrm>
            <a:off x="8947604" y="5615880"/>
            <a:ext cx="2272401" cy="543181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arrotondato 65"/>
          <p:cNvSpPr/>
          <p:nvPr/>
        </p:nvSpPr>
        <p:spPr>
          <a:xfrm>
            <a:off x="7121482" y="2858182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arrotondato 66"/>
          <p:cNvSpPr/>
          <p:nvPr/>
        </p:nvSpPr>
        <p:spPr>
          <a:xfrm>
            <a:off x="7112287" y="4738890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8245859" y="3430051"/>
            <a:ext cx="3961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3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/>
              <a:t> Decide new </a:t>
            </a:r>
            <a:r>
              <a:rPr lang="it-IT" dirty="0" err="1"/>
              <a:t>specifications</a:t>
            </a:r>
            <a:r>
              <a:rPr lang="it-IT" dirty="0"/>
              <a:t> (with GUI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 smtClean="0"/>
              <a:t>ws_new</a:t>
            </a:r>
            <a:r>
              <a:rPr lang="it-IT" dirty="0" smtClean="0"/>
              <a:t> </a:t>
            </a:r>
            <a:r>
              <a:rPr lang="it-IT" dirty="0" err="1"/>
              <a:t>as</a:t>
            </a:r>
            <a:r>
              <a:rPr lang="it-IT" dirty="0"/>
              <a:t> input</a:t>
            </a:r>
            <a:r>
              <a:rPr lang="it-IT" dirty="0" smtClean="0"/>
              <a:t>),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ws_new</a:t>
            </a:r>
            <a:r>
              <a:rPr lang="it-IT" dirty="0" smtClean="0">
                <a:solidFill>
                  <a:srgbClr val="FF0000"/>
                </a:solidFill>
              </a:rPr>
              <a:t>, </a:t>
            </a:r>
            <a:r>
              <a:rPr lang="it-IT" dirty="0" err="1" smtClean="0">
                <a:solidFill>
                  <a:srgbClr val="FF0000"/>
                </a:solidFill>
              </a:rPr>
              <a:t>ws_old</a:t>
            </a:r>
            <a:r>
              <a:rPr lang="it-IT" dirty="0" smtClean="0">
                <a:solidFill>
                  <a:srgbClr val="FF0000"/>
                </a:solidFill>
              </a:rPr>
              <a:t>)</a:t>
            </a:r>
            <a:endParaRPr lang="it-IT" dirty="0" smtClean="0"/>
          </a:p>
        </p:txBody>
      </p:sp>
      <p:sp>
        <p:nvSpPr>
          <p:cNvPr id="84" name="Rettangolo arrotondato 83"/>
          <p:cNvSpPr/>
          <p:nvPr/>
        </p:nvSpPr>
        <p:spPr>
          <a:xfrm>
            <a:off x="7112287" y="5201112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arrotondato 85"/>
          <p:cNvSpPr/>
          <p:nvPr/>
        </p:nvSpPr>
        <p:spPr>
          <a:xfrm>
            <a:off x="7121482" y="3346199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/>
          <p:cNvSpPr txBox="1"/>
          <p:nvPr/>
        </p:nvSpPr>
        <p:spPr>
          <a:xfrm>
            <a:off x="8253097" y="4369857"/>
            <a:ext cx="39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4) </a:t>
            </a:r>
            <a:r>
              <a:rPr lang="it-IT" dirty="0" err="1" smtClean="0">
                <a:solidFill>
                  <a:srgbClr val="A50021"/>
                </a:solidFill>
              </a:rPr>
              <a:t>JD_JSON_from_workspace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err="1" smtClean="0">
                <a:solidFill>
                  <a:srgbClr val="00CC99"/>
                </a:solidFill>
              </a:rPr>
              <a:t>data_t</a:t>
            </a:r>
            <a:r>
              <a:rPr lang="it-IT" dirty="0">
                <a:solidFill>
                  <a:srgbClr val="00CC99"/>
                </a:solidFill>
              </a:rPr>
              <a:t>, </a:t>
            </a:r>
          </a:p>
          <a:p>
            <a:r>
              <a:rPr lang="it-IT" dirty="0">
                <a:solidFill>
                  <a:srgbClr val="00CC99"/>
                </a:solidFill>
              </a:rPr>
              <a:t>           </a:t>
            </a:r>
            <a:r>
              <a:rPr lang="it-IT" dirty="0" err="1">
                <a:solidFill>
                  <a:srgbClr val="00B0F0"/>
                </a:solidFill>
              </a:rPr>
              <a:t>specifications_t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5830" y="6382305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Props1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www.w3.org/XML/1998/namespace"/>
    <ds:schemaRef ds:uri="c58f2efd-82a8-4ecf-b395-8c25e928921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679261c3-551f-4e86-913f-177e0e529669"/>
    <ds:schemaRef ds:uri="459159c4-d20a-4ff3-9b11-fbd127bd52e5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26293</TotalTime>
  <Words>615</Words>
  <Application>Microsoft Office PowerPoint</Application>
  <PresentationFormat>Widescreen</PresentationFormat>
  <Paragraphs>212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Wingdings</vt:lpstr>
      <vt:lpstr>Wingdings 2</vt:lpstr>
      <vt:lpstr>elenco puntato</vt:lpstr>
      <vt:lpstr>Seasonal adjustment processes in statistical production</vt:lpstr>
      <vt:lpstr>Seasonal Adjustment process</vt:lpstr>
      <vt:lpstr>Storage</vt:lpstr>
      <vt:lpstr>DB models for statistical production: concurrent revision – SETTING 1: Domain workspaces</vt:lpstr>
      <vt:lpstr>DB models for statistical production: concurrent revision – SETTING 2: Single series workspaces</vt:lpstr>
      <vt:lpstr>DB models for statistical production: concurrent revision – SETTING 3: Separate specs and data (single series)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613</cp:revision>
  <cp:lastPrinted>2024-04-15T12:01:46Z</cp:lastPrinted>
  <dcterms:created xsi:type="dcterms:W3CDTF">2020-06-26T06:32:12Z</dcterms:created>
  <dcterms:modified xsi:type="dcterms:W3CDTF">2024-10-14T01:08:21Z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