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2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17" r:id="rId16"/>
    <p:sldId id="336" r:id="rId17"/>
    <p:sldId id="318" r:id="rId18"/>
    <p:sldId id="339" r:id="rId19"/>
    <p:sldId id="337" r:id="rId20"/>
    <p:sldId id="341" r:id="rId21"/>
    <p:sldId id="340" r:id="rId22"/>
    <p:sldId id="338" r:id="rId23"/>
    <p:sldId id="343" r:id="rId24"/>
    <p:sldId id="345" r:id="rId25"/>
    <p:sldId id="342" r:id="rId26"/>
    <p:sldId id="296" r:id="rId27"/>
    <p:sldId id="344" r:id="rId28"/>
    <p:sldId id="346" r:id="rId29"/>
    <p:sldId id="347" r:id="rId30"/>
    <p:sldId id="327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840" y="5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986508"/>
            <a:ext cx="1206795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err="1" smtClean="0">
                <a:solidFill>
                  <a:srgbClr val="C00000"/>
                </a:solidFill>
              </a:rPr>
              <a:t>frequency</a:t>
            </a:r>
            <a:r>
              <a:rPr lang="it-IT" sz="2000" dirty="0" smtClean="0"/>
              <a:t>: 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. </a:t>
            </a:r>
            <a:r>
              <a:rPr lang="it-IT" sz="2000" dirty="0" err="1" smtClean="0"/>
              <a:t>Frequency</a:t>
            </a:r>
            <a:r>
              <a:rPr lang="it-IT" sz="2000" dirty="0" smtClean="0"/>
              <a:t> of the data: E.g. </a:t>
            </a:r>
            <a:r>
              <a:rPr lang="it-IT" sz="2000" dirty="0" err="1" smtClean="0"/>
              <a:t>frequency</a:t>
            </a:r>
            <a:r>
              <a:rPr lang="it-IT" sz="2000" dirty="0" smtClean="0"/>
              <a:t>=4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quarterly</a:t>
            </a:r>
            <a:r>
              <a:rPr lang="it-IT" sz="2000" dirty="0" smtClean="0">
                <a:sym typeface="Wingdings" panose="05000000000000000000" pitchFamily="2" charset="2"/>
              </a:rPr>
              <a:t> data </a:t>
            </a:r>
            <a:r>
              <a:rPr lang="it-IT" sz="2000" dirty="0" err="1" smtClean="0">
                <a:sym typeface="Wingdings" panose="05000000000000000000" pitchFamily="2" charset="2"/>
              </a:rPr>
              <a:t>frequency</a:t>
            </a:r>
            <a:r>
              <a:rPr lang="it-IT" sz="2000" dirty="0" smtClean="0">
                <a:sym typeface="Wingdings" panose="05000000000000000000" pitchFamily="2" charset="2"/>
              </a:rPr>
              <a:t>=12  </a:t>
            </a:r>
            <a:r>
              <a:rPr lang="it-IT" sz="2000" dirty="0" err="1" smtClean="0">
                <a:sym typeface="Wingdings" panose="05000000000000000000" pitchFamily="2" charset="2"/>
              </a:rPr>
              <a:t>monthly</a:t>
            </a:r>
            <a:r>
              <a:rPr lang="it-IT" sz="2000" dirty="0" smtClean="0">
                <a:sym typeface="Wingdings" panose="05000000000000000000" pitchFamily="2" charset="2"/>
              </a:rPr>
              <a:t> data.</a:t>
            </a:r>
            <a:endParaRPr lang="it-IT" sz="20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err="1">
                <a:solidFill>
                  <a:srgbClr val="C00000"/>
                </a:solidFill>
              </a:rPr>
              <a:t>m</a:t>
            </a:r>
            <a:r>
              <a:rPr lang="it-IT" sz="2000" b="1" dirty="0" err="1" smtClean="0">
                <a:solidFill>
                  <a:srgbClr val="C00000"/>
                </a:solidFill>
              </a:rPr>
              <a:t>ethod</a:t>
            </a:r>
            <a:r>
              <a:rPr lang="it-IT" sz="2000" dirty="0" smtClean="0"/>
              <a:t>: "TS" for TRAMO-SEATS, "X" for X13 (X13 </a:t>
            </a:r>
            <a:r>
              <a:rPr lang="it-IT" sz="2000" dirty="0" err="1" smtClean="0"/>
              <a:t>not</a:t>
            </a:r>
            <a:r>
              <a:rPr lang="it-IT" sz="2000" dirty="0" smtClean="0"/>
              <a:t> </a:t>
            </a:r>
            <a:r>
              <a:rPr lang="it-IT" sz="2000" dirty="0" err="1" smtClean="0"/>
              <a:t>implemented</a:t>
            </a:r>
            <a:r>
              <a:rPr lang="it-IT" sz="2000" dirty="0" smtClean="0"/>
              <a:t> </a:t>
            </a:r>
            <a:r>
              <a:rPr lang="it-IT" sz="2000" dirty="0" err="1" smtClean="0"/>
              <a:t>yet</a:t>
            </a:r>
            <a:r>
              <a:rPr lang="it-IT" sz="2000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 err="1" smtClean="0">
                <a:solidFill>
                  <a:srgbClr val="C00000"/>
                </a:solidFill>
              </a:rPr>
              <a:t>ntervention_variables</a:t>
            </a:r>
            <a:r>
              <a:rPr lang="en-US" sz="2000" dirty="0" smtClean="0"/>
              <a:t>:  a </a:t>
            </a:r>
            <a:r>
              <a:rPr lang="en-US" sz="2000" dirty="0"/>
              <a:t>vector of JSON </a:t>
            </a:r>
            <a:r>
              <a:rPr lang="en-US" sz="2000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delta</a:t>
            </a:r>
            <a:r>
              <a:rPr lang="it-IT" sz="2000" dirty="0" smtClean="0"/>
              <a:t>: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;</a:t>
            </a:r>
            <a:endParaRPr lang="it-IT" sz="2000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C00000"/>
                </a:solidFill>
              </a:rPr>
              <a:t>d</a:t>
            </a:r>
            <a:r>
              <a:rPr lang="it-IT" sz="2000" dirty="0" err="1" smtClean="0">
                <a:solidFill>
                  <a:srgbClr val="C00000"/>
                </a:solidFill>
              </a:rPr>
              <a:t>elta_s</a:t>
            </a:r>
            <a:r>
              <a:rPr lang="it-IT" sz="2000" dirty="0" smtClean="0"/>
              <a:t>: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solidFill>
                  <a:srgbClr val="C00000"/>
                </a:solidFill>
              </a:rPr>
              <a:t>s</a:t>
            </a:r>
            <a:r>
              <a:rPr lang="it-IT" sz="2000" dirty="0" err="1" smtClean="0">
                <a:solidFill>
                  <a:srgbClr val="C00000"/>
                </a:solidFill>
              </a:rPr>
              <a:t>equences</a:t>
            </a:r>
            <a:r>
              <a:rPr lang="it-IT" sz="2000" dirty="0" smtClean="0"/>
              <a:t>: JSON array: </a:t>
            </a:r>
            <a:r>
              <a:rPr lang="it-IT" sz="2000" dirty="0" err="1" smtClean="0"/>
              <a:t>every</a:t>
            </a:r>
            <a:r>
              <a:rPr lang="it-IT" sz="2000" dirty="0" smtClean="0"/>
              <a:t> </a:t>
            </a:r>
            <a:r>
              <a:rPr lang="it-IT" sz="2000" dirty="0" err="1" smtClean="0"/>
              <a:t>element</a:t>
            </a:r>
            <a:r>
              <a:rPr lang="it-IT" sz="2000" dirty="0" smtClean="0"/>
              <a:t> </a:t>
            </a:r>
            <a:r>
              <a:rPr lang="it-IT" sz="2000" dirty="0" err="1" smtClean="0"/>
              <a:t>has</a:t>
            </a:r>
            <a:r>
              <a:rPr lang="it-IT" sz="2000" dirty="0" smtClean="0"/>
              <a:t> the </a:t>
            </a:r>
            <a:r>
              <a:rPr lang="it-IT" sz="2000" dirty="0" err="1" smtClean="0"/>
              <a:t>fields</a:t>
            </a:r>
            <a:endParaRPr lang="it-IT" sz="2000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start: </a:t>
            </a:r>
            <a:r>
              <a:rPr lang="it-IT" sz="2000" dirty="0"/>
              <a:t>a </a:t>
            </a:r>
            <a:r>
              <a:rPr lang="it-IT" sz="2000" dirty="0" err="1"/>
              <a:t>character</a:t>
            </a:r>
            <a:r>
              <a:rPr lang="it-IT" sz="2000" dirty="0"/>
              <a:t> </a:t>
            </a:r>
            <a:r>
              <a:rPr lang="it-IT" sz="2000" dirty="0" err="1"/>
              <a:t>string</a:t>
            </a:r>
            <a:r>
              <a:rPr lang="it-IT" sz="2000" dirty="0"/>
              <a:t> in the format "YYYY-MM-DD" </a:t>
            </a:r>
            <a:endParaRPr lang="it-IT" sz="2000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end: </a:t>
            </a:r>
            <a:r>
              <a:rPr lang="it-IT" sz="2000" dirty="0"/>
              <a:t>a </a:t>
            </a:r>
            <a:r>
              <a:rPr lang="it-IT" sz="2000" dirty="0" err="1"/>
              <a:t>character</a:t>
            </a:r>
            <a:r>
              <a:rPr lang="it-IT" sz="2000" dirty="0"/>
              <a:t> </a:t>
            </a:r>
            <a:r>
              <a:rPr lang="it-IT" sz="2000" dirty="0" err="1"/>
              <a:t>string</a:t>
            </a:r>
            <a:r>
              <a:rPr lang="it-IT" sz="2000" dirty="0"/>
              <a:t> in the format "YYYY-MM-DD" </a:t>
            </a:r>
            <a:endParaRPr lang="en-US" sz="2000" dirty="0" smtClean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000" b="1" dirty="0" err="1" smtClean="0">
                <a:solidFill>
                  <a:srgbClr val="C00000"/>
                </a:solidFill>
              </a:rPr>
              <a:t>ramps</a:t>
            </a:r>
            <a:r>
              <a:rPr lang="it-IT" sz="2000" dirty="0" smtClean="0"/>
              <a:t>: </a:t>
            </a: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vector of JSON </a:t>
            </a:r>
            <a:r>
              <a:rPr lang="en-US" sz="2000" dirty="0" smtClean="0"/>
              <a:t>elements</a:t>
            </a:r>
            <a:r>
              <a:rPr lang="en-US" sz="2000" dirty="0"/>
              <a:t>, each </a:t>
            </a:r>
            <a:r>
              <a:rPr lang="en-US" sz="2000" dirty="0" smtClean="0"/>
              <a:t>with the </a:t>
            </a:r>
            <a:r>
              <a:rPr lang="en-US" sz="2000" dirty="0"/>
              <a:t>attributes:</a:t>
            </a:r>
            <a:endParaRPr lang="it-IT" sz="20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start</a:t>
            </a:r>
            <a:r>
              <a:rPr lang="it-IT" sz="2000" dirty="0"/>
              <a:t>: a </a:t>
            </a:r>
            <a:r>
              <a:rPr lang="it-IT" sz="2000" dirty="0" err="1"/>
              <a:t>character</a:t>
            </a:r>
            <a:r>
              <a:rPr lang="it-IT" sz="2000" dirty="0"/>
              <a:t> </a:t>
            </a:r>
            <a:r>
              <a:rPr lang="it-IT" sz="2000" dirty="0" err="1"/>
              <a:t>string</a:t>
            </a:r>
            <a:r>
              <a:rPr lang="it-IT" sz="2000" dirty="0"/>
              <a:t> in the format "YYYY-MM-DD" </a:t>
            </a:r>
            <a:r>
              <a:rPr lang="it-IT" sz="2000" dirty="0" err="1"/>
              <a:t>indicating</a:t>
            </a:r>
            <a:r>
              <a:rPr lang="it-IT" sz="2000" dirty="0"/>
              <a:t> the </a:t>
            </a:r>
            <a:r>
              <a:rPr lang="it-IT" sz="2000" dirty="0" err="1"/>
              <a:t>starting</a:t>
            </a:r>
            <a:r>
              <a:rPr lang="it-IT" sz="2000" dirty="0"/>
              <a:t> time of the </a:t>
            </a:r>
            <a:r>
              <a:rPr lang="it-IT" sz="2000" dirty="0" err="1" smtClean="0"/>
              <a:t>ramp</a:t>
            </a:r>
            <a:r>
              <a:rPr lang="it-IT" sz="2000" dirty="0" smtClean="0"/>
              <a:t>;</a:t>
            </a:r>
            <a:endParaRPr lang="it-IT" sz="2000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smtClean="0">
                <a:solidFill>
                  <a:srgbClr val="C00000"/>
                </a:solidFill>
              </a:rPr>
              <a:t>end</a:t>
            </a:r>
            <a:r>
              <a:rPr lang="it-IT" sz="2000" dirty="0" smtClean="0"/>
              <a:t>: a </a:t>
            </a:r>
            <a:r>
              <a:rPr lang="it-IT" sz="2000" dirty="0" err="1" smtClean="0"/>
              <a:t>character</a:t>
            </a:r>
            <a:r>
              <a:rPr lang="it-IT" sz="2000" dirty="0" smtClean="0"/>
              <a:t> </a:t>
            </a:r>
            <a:r>
              <a:rPr lang="it-IT" sz="2000" dirty="0" err="1" smtClean="0"/>
              <a:t>string</a:t>
            </a:r>
            <a:r>
              <a:rPr lang="it-IT" sz="2000" dirty="0" smtClean="0"/>
              <a:t> in the format "YYYY-MM-DD" </a:t>
            </a:r>
            <a:r>
              <a:rPr lang="it-IT" sz="2000" dirty="0" err="1" smtClean="0"/>
              <a:t>indicating</a:t>
            </a:r>
            <a:r>
              <a:rPr lang="it-IT" sz="2000" dirty="0" smtClean="0"/>
              <a:t> the end time of the </a:t>
            </a:r>
            <a:r>
              <a:rPr lang="it-IT" sz="2000" dirty="0" err="1" smtClean="0"/>
              <a:t>ramp</a:t>
            </a:r>
            <a:r>
              <a:rPr lang="it-IT" sz="2000" dirty="0" smtClean="0"/>
              <a:t>;</a:t>
            </a:r>
            <a:endParaRPr lang="it-IT" sz="23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15588" y="5795085"/>
            <a:ext cx="10333928" cy="92333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EX. of </a:t>
            </a:r>
            <a:r>
              <a:rPr lang="it-IT" b="1" dirty="0" err="1" smtClean="0">
                <a:solidFill>
                  <a:schemeClr val="bg1"/>
                </a:solidFill>
              </a:rPr>
              <a:t>RAMPs</a:t>
            </a:r>
            <a:r>
              <a:rPr lang="it-IT" b="1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[{"start":"2020-01-01","end":"2020-12-31"},{"start":"2008-01-01","end":"2009-01-01"}]</a:t>
            </a:r>
          </a:p>
          <a:p>
            <a:r>
              <a:rPr lang="it-IT" b="1" dirty="0" smtClean="0">
                <a:solidFill>
                  <a:schemeClr val="bg1"/>
                </a:solidFill>
              </a:rPr>
              <a:t>EX. </a:t>
            </a:r>
            <a:r>
              <a:rPr lang="it-IT" b="1" dirty="0">
                <a:solidFill>
                  <a:schemeClr val="bg1"/>
                </a:solidFill>
              </a:rPr>
              <a:t>of </a:t>
            </a:r>
            <a:r>
              <a:rPr lang="it-IT" b="1" dirty="0" err="1" smtClean="0">
                <a:solidFill>
                  <a:schemeClr val="bg1"/>
                </a:solidFill>
              </a:rPr>
              <a:t>IVs</a:t>
            </a:r>
            <a:r>
              <a:rPr lang="it-IT" b="1" dirty="0" smtClean="0">
                <a:solidFill>
                  <a:schemeClr val="bg1"/>
                </a:solidFill>
              </a:rPr>
              <a:t>:</a:t>
            </a:r>
            <a:r>
              <a:rPr lang="it-IT" dirty="0" smtClean="0">
                <a:solidFill>
                  <a:schemeClr val="bg1"/>
                </a:solidFill>
              </a:rPr>
              <a:t>        [{"delta":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,"seq":[{"start":"2001-01-01","end": "2001-12-31" }]}, </a:t>
            </a:r>
          </a:p>
          <a:p>
            <a:r>
              <a:rPr lang="it-IT">
                <a:solidFill>
                  <a:schemeClr val="bg1"/>
                </a:solidFill>
              </a:rPr>
              <a:t> </a:t>
            </a:r>
            <a:r>
              <a:rPr lang="it-IT" smtClean="0">
                <a:solidFill>
                  <a:schemeClr val="bg1"/>
                </a:solidFill>
              </a:rPr>
              <a:t>                          {"</a:t>
            </a:r>
            <a:r>
              <a:rPr lang="it-IT" dirty="0" smtClean="0">
                <a:solidFill>
                  <a:schemeClr val="bg1"/>
                </a:solidFill>
              </a:rPr>
              <a:t>delta":</a:t>
            </a:r>
            <a:r>
              <a:rPr lang="it-IT" dirty="0">
                <a:solidFill>
                  <a:schemeClr val="bg1"/>
                </a:solidFill>
              </a:rPr>
              <a:t>0.75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0</a:t>
            </a:r>
            <a:r>
              <a:rPr lang="it-IT" dirty="0" smtClean="0">
                <a:solidFill>
                  <a:schemeClr val="bg1"/>
                </a:solidFill>
              </a:rPr>
              <a:t>,"seq":[{"start":"2004-01-01","end":"2005-12-31"}]}]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12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1" y="4186693"/>
            <a:ext cx="186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459159c4-d20a-4ff3-9b11-fbd127bd52e5"/>
    <ds:schemaRef ds:uri="679261c3-551f-4e86-913f-177e0e529669"/>
    <ds:schemaRef ds:uri="c58f2efd-82a8-4ecf-b395-8c25e928921d"/>
    <ds:schemaRef ds:uri="http://schemas.microsoft.com/office/infopath/2007/PartnerControl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42467</TotalTime>
  <Words>1894</Words>
  <Application>Microsoft Office PowerPoint</Application>
  <PresentationFormat>Widescreen</PresentationFormat>
  <Paragraphs>326</Paragraphs>
  <Slides>26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577</cp:revision>
  <cp:lastPrinted>2024-12-29T12:02:33Z</cp:lastPrinted>
  <dcterms:created xsi:type="dcterms:W3CDTF">2020-06-26T06:32:12Z</dcterms:created>
  <dcterms:modified xsi:type="dcterms:W3CDTF">2024-12-29T12:02:55Z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