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6"/>
  </p:notesMasterIdLst>
  <p:sldIdLst>
    <p:sldId id="315" r:id="rId6"/>
    <p:sldId id="316" r:id="rId7"/>
    <p:sldId id="349" r:id="rId8"/>
    <p:sldId id="356" r:id="rId9"/>
    <p:sldId id="357" r:id="rId10"/>
    <p:sldId id="352" r:id="rId11"/>
    <p:sldId id="351" r:id="rId12"/>
    <p:sldId id="355" r:id="rId13"/>
    <p:sldId id="347" r:id="rId14"/>
    <p:sldId id="327" r:id="rId1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AFD7FF"/>
    <a:srgbClr val="D9ECFF"/>
    <a:srgbClr val="99CCFF"/>
    <a:srgbClr val="FFFFCC"/>
    <a:srgbClr val="D3F5EE"/>
    <a:srgbClr val="A50021"/>
    <a:srgbClr val="969696"/>
    <a:srgbClr val="C00000"/>
    <a:srgbClr val="DAF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65" autoAdjust="0"/>
  </p:normalViewPr>
  <p:slideViewPr>
    <p:cSldViewPr snapToGrid="0" showGuides="1">
      <p:cViewPr varScale="1">
        <p:scale>
          <a:sx n="64" d="100"/>
          <a:sy n="64" d="100"/>
        </p:scale>
        <p:origin x="680" y="7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Seasonal adjustment processes in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INFORMAL MEETING #1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ROME, </a:t>
            </a:r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Seasonal</a:t>
            </a:r>
            <a:r>
              <a:rPr lang="it-IT" sz="3600" dirty="0" smtClean="0">
                <a:solidFill>
                  <a:srgbClr val="C00000"/>
                </a:solidFill>
              </a:rPr>
              <a:t> </a:t>
            </a:r>
            <a:r>
              <a:rPr lang="it-IT" sz="3600" dirty="0" err="1" smtClean="0">
                <a:solidFill>
                  <a:srgbClr val="C00000"/>
                </a:solidFill>
              </a:rPr>
              <a:t>Adjustment</a:t>
            </a:r>
            <a:r>
              <a:rPr lang="it-IT" sz="3600" dirty="0" smtClean="0">
                <a:solidFill>
                  <a:srgbClr val="C00000"/>
                </a:solidFill>
              </a:rPr>
              <a:t> </a:t>
            </a:r>
            <a:r>
              <a:rPr lang="it-IT" sz="3600" dirty="0" err="1" smtClean="0">
                <a:solidFill>
                  <a:srgbClr val="C00000"/>
                </a:solidFill>
              </a:rPr>
              <a:t>process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Seasonal adjustment process requires: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s</a:t>
            </a:r>
            <a:r>
              <a:rPr lang="en-GB" altLang="it-IT" sz="2600" dirty="0" smtClean="0">
                <a:solidFill>
                  <a:srgbClr val="636462"/>
                </a:solidFill>
              </a:rPr>
              <a:t>torage of data: raw and seasonally adjusted (SA), external </a:t>
            </a:r>
            <a:r>
              <a:rPr lang="en-GB" altLang="it-IT" sz="2600" dirty="0" err="1" smtClean="0">
                <a:solidFill>
                  <a:srgbClr val="636462"/>
                </a:solidFill>
              </a:rPr>
              <a:t>regressors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 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s</a:t>
            </a:r>
            <a:r>
              <a:rPr lang="en-GB" altLang="it-IT" sz="2600" dirty="0" smtClean="0">
                <a:solidFill>
                  <a:srgbClr val="636462"/>
                </a:solidFill>
              </a:rPr>
              <a:t>torage of specifications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u</a:t>
            </a:r>
            <a:r>
              <a:rPr lang="en-GB" altLang="it-IT" sz="2600" dirty="0" smtClean="0">
                <a:solidFill>
                  <a:srgbClr val="636462"/>
                </a:solidFill>
              </a:rPr>
              <a:t>pdating of the data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b</a:t>
            </a:r>
            <a:r>
              <a:rPr lang="en-GB" altLang="it-IT" sz="2600" dirty="0" smtClean="0">
                <a:solidFill>
                  <a:srgbClr val="636462"/>
                </a:solidFill>
              </a:rPr>
              <a:t>inding data and specifications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p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rocessing</a:t>
            </a:r>
          </a:p>
          <a:p>
            <a:pPr lvl="1">
              <a:spcBef>
                <a:spcPts val="0"/>
              </a:spcBef>
              <a:defRPr/>
            </a:pPr>
            <a:endParaRPr lang="en-GB" altLang="it-IT" sz="26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Storage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107874"/>
            <a:ext cx="11264002" cy="52762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Workspace (WS):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data and specifications together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in general one workspace per domain (many time series data and spec. together</a:t>
            </a:r>
            <a:r>
              <a:rPr lang="en-GB" altLang="it-IT" sz="2600" dirty="0" smtClean="0">
                <a:solidFill>
                  <a:srgbClr val="636462"/>
                </a:solidFill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 smtClean="0">
                <a:solidFill>
                  <a:srgbClr val="636462"/>
                </a:solidFill>
              </a:rPr>
              <a:t>WSs created with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200" dirty="0" smtClean="0">
                <a:solidFill>
                  <a:srgbClr val="636462"/>
                </a:solidFill>
              </a:rPr>
              <a:t>GUI: link to external sources (e.g. files, </a:t>
            </a:r>
            <a:r>
              <a:rPr lang="en-GB" altLang="it-IT" sz="2200" dirty="0" err="1" smtClean="0">
                <a:solidFill>
                  <a:srgbClr val="636462"/>
                </a:solidFill>
              </a:rPr>
              <a:t>db</a:t>
            </a:r>
            <a:r>
              <a:rPr lang="en-GB" altLang="it-IT" sz="2200" dirty="0" smtClean="0">
                <a:solidFill>
                  <a:srgbClr val="636462"/>
                </a:solidFill>
              </a:rPr>
              <a:t>)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200" dirty="0" err="1" smtClean="0">
                <a:solidFill>
                  <a:srgbClr val="636462"/>
                </a:solidFill>
              </a:rPr>
              <a:t>RJDemetra</a:t>
            </a:r>
            <a:r>
              <a:rPr lang="en-GB" altLang="it-IT" sz="2200" dirty="0" smtClean="0">
                <a:solidFill>
                  <a:srgbClr val="636462"/>
                </a:solidFill>
              </a:rPr>
              <a:t>/rjd3: data embedded in workspaces (</a:t>
            </a:r>
            <a:r>
              <a:rPr lang="en-GB" altLang="it-IT" sz="2200" dirty="0" smtClean="0">
                <a:solidFill>
                  <a:srgbClr val="636462"/>
                </a:solidFill>
                <a:sym typeface="Wingdings" panose="05000000000000000000" pitchFamily="2" charset="2"/>
              </a:rPr>
              <a:t></a:t>
            </a:r>
            <a:r>
              <a:rPr lang="en-GB" altLang="it-IT" sz="2200" dirty="0" smtClean="0">
                <a:solidFill>
                  <a:srgbClr val="636462"/>
                </a:solidFill>
              </a:rPr>
              <a:t>)</a:t>
            </a:r>
            <a:endParaRPr lang="en-GB" altLang="it-IT" sz="2600" dirty="0" smtClean="0">
              <a:solidFill>
                <a:srgbClr val="636462"/>
              </a:solidFill>
            </a:endParaRP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GB" altLang="it-IT" sz="2400" b="1" dirty="0" smtClean="0">
              <a:solidFill>
                <a:srgbClr val="636462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Production Data Bases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r</a:t>
            </a:r>
            <a:r>
              <a:rPr lang="en-GB" altLang="it-IT" sz="2600" dirty="0" smtClean="0">
                <a:solidFill>
                  <a:srgbClr val="636462"/>
                </a:solidFill>
              </a:rPr>
              <a:t>ecords = single time series (not domains)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m</a:t>
            </a:r>
            <a:r>
              <a:rPr lang="en-GB" altLang="it-IT" sz="2600" dirty="0" smtClean="0">
                <a:solidFill>
                  <a:srgbClr val="636462"/>
                </a:solidFill>
              </a:rPr>
              <a:t>odel specifications history: revision checks </a:t>
            </a:r>
            <a:endParaRPr lang="en-GB" altLang="it-IT" sz="2600" dirty="0">
              <a:solidFill>
                <a:srgbClr val="636462"/>
              </a:solidFill>
            </a:endParaRPr>
          </a:p>
          <a:p>
            <a:pPr lvl="1">
              <a:spcBef>
                <a:spcPts val="0"/>
              </a:spcBef>
              <a:defRPr/>
            </a:pPr>
            <a:endParaRPr lang="en-GB" altLang="it-IT" sz="2600" b="1" dirty="0" smtClean="0">
              <a:solidFill>
                <a:srgbClr val="636462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Solutions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197325"/>
            <a:ext cx="11264002" cy="52762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600" b="1" dirty="0" smtClean="0">
                <a:solidFill>
                  <a:srgbClr val="636462"/>
                </a:solidFill>
              </a:rPr>
              <a:t>Store specifications as Workspaces 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(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WS)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GB" altLang="it-IT" sz="2600" b="1" dirty="0">
                <a:solidFill>
                  <a:srgbClr val="636462"/>
                </a:solidFill>
              </a:rPr>
              <a:t> 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   </a:t>
            </a:r>
            <a:r>
              <a:rPr lang="en-GB" altLang="it-IT" dirty="0" smtClean="0">
                <a:solidFill>
                  <a:srgbClr val="636462"/>
                </a:solidFill>
              </a:rPr>
              <a:t>NOTE: WS </a:t>
            </a:r>
            <a:r>
              <a:rPr lang="en-GB" altLang="it-IT" dirty="0">
                <a:solidFill>
                  <a:srgbClr val="636462"/>
                </a:solidFill>
              </a:rPr>
              <a:t>could be zipped and serialized (e.g. </a:t>
            </a:r>
            <a:r>
              <a:rPr lang="en-GB" altLang="it-IT" dirty="0" smtClean="0">
                <a:solidFill>
                  <a:srgbClr val="636462"/>
                </a:solidFill>
              </a:rPr>
              <a:t>Base64 </a:t>
            </a:r>
            <a:r>
              <a:rPr lang="en-GB" altLang="it-IT" dirty="0">
                <a:solidFill>
                  <a:srgbClr val="636462"/>
                </a:solidFill>
              </a:rPr>
              <a:t>encoding) to be stored as BLOBs in Data </a:t>
            </a:r>
            <a:r>
              <a:rPr lang="en-GB" altLang="it-IT" dirty="0" smtClean="0">
                <a:solidFill>
                  <a:srgbClr val="636462"/>
                </a:solidFill>
              </a:rPr>
              <a:t>Bases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One WS for each time series </a:t>
            </a: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 </a:t>
            </a:r>
            <a:r>
              <a:rPr lang="en-GB" altLang="it-IT" u="sng" dirty="0" smtClean="0">
                <a:solidFill>
                  <a:srgbClr val="636462"/>
                </a:solidFill>
                <a:sym typeface="Wingdings" panose="05000000000000000000" pitchFamily="2" charset="2"/>
              </a:rPr>
              <a:t>merge</a:t>
            </a: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 and </a:t>
            </a:r>
            <a:r>
              <a:rPr lang="en-GB" altLang="it-IT" u="sng" dirty="0" smtClean="0">
                <a:solidFill>
                  <a:srgbClr val="636462"/>
                </a:solidFill>
                <a:sym typeface="Wingdings" panose="05000000000000000000" pitchFamily="2" charset="2"/>
              </a:rPr>
              <a:t>split</a:t>
            </a: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 functions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Merge when you want to work on models with the </a:t>
            </a:r>
            <a:r>
              <a:rPr lang="en-GB" altLang="it-IT" dirty="0" err="1" smtClean="0">
                <a:solidFill>
                  <a:srgbClr val="636462"/>
                </a:solidFill>
                <a:sym typeface="Wingdings" panose="05000000000000000000" pitchFamily="2" charset="2"/>
              </a:rPr>
              <a:t>gui</a:t>
            </a: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 to find specifications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Split when you want to store specifications on DB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One WS for each domain (domain = group of time series)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Need to check time series contained in the WS, to assure that they are the same present in the DB</a:t>
            </a:r>
          </a:p>
          <a:p>
            <a:pPr lvl="3">
              <a:spcBef>
                <a:spcPts val="0"/>
              </a:spcBef>
              <a:defRPr/>
            </a:pPr>
            <a:endParaRPr lang="en-GB" altLang="it-IT" dirty="0">
              <a:solidFill>
                <a:srgbClr val="636462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Store specifications as JSON strings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Functions to built WS from JSON specs and </a:t>
            </a:r>
            <a:r>
              <a:rPr lang="en-GB" altLang="it-IT" dirty="0" err="1" smtClean="0">
                <a:solidFill>
                  <a:srgbClr val="636462"/>
                </a:solidFill>
              </a:rPr>
              <a:t>viceversa</a:t>
            </a:r>
            <a:endParaRPr lang="en-GB" altLang="it-IT" sz="2600" b="1" dirty="0" smtClean="0">
              <a:solidFill>
                <a:srgbClr val="636462"/>
              </a:solidFill>
            </a:endParaRPr>
          </a:p>
          <a:p>
            <a:pPr lvl="1">
              <a:spcBef>
                <a:spcPts val="0"/>
              </a:spcBef>
              <a:defRPr/>
            </a:pPr>
            <a:endParaRPr lang="en-GB" altLang="it-IT" sz="2600" b="1" dirty="0" smtClean="0">
              <a:solidFill>
                <a:srgbClr val="636462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Needs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197325"/>
            <a:ext cx="11264002" cy="5276250"/>
          </a:xfrm>
        </p:spPr>
        <p:txBody>
          <a:bodyPr/>
          <a:lstStyle/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b="1" dirty="0" smtClean="0">
                <a:solidFill>
                  <a:srgbClr val="636462"/>
                </a:solidFill>
              </a:rPr>
              <a:t>Functions to update data in workspaces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Global and concise reports on diagnostics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Revisions check plots</a:t>
            </a:r>
            <a:endParaRPr lang="en-GB" altLang="it-IT" b="1" dirty="0" smtClean="0">
              <a:solidFill>
                <a:srgbClr val="636462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54" y="2439536"/>
            <a:ext cx="5696243" cy="1600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54" y="4319502"/>
            <a:ext cx="9726382" cy="1991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242" y="1197325"/>
            <a:ext cx="3266790" cy="29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ttangolo arrotondato 182"/>
          <p:cNvSpPr/>
          <p:nvPr/>
        </p:nvSpPr>
        <p:spPr>
          <a:xfrm>
            <a:off x="5645425" y="2295939"/>
            <a:ext cx="3135969" cy="1242391"/>
          </a:xfrm>
          <a:prstGeom prst="roundRect">
            <a:avLst/>
          </a:prstGeom>
          <a:solidFill>
            <a:srgbClr val="AFD7FF">
              <a:alpha val="18824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</a:t>
            </a:r>
            <a:r>
              <a:rPr lang="it-IT" sz="3200" dirty="0" smtClean="0">
                <a:solidFill>
                  <a:srgbClr val="C00000"/>
                </a:solidFill>
              </a:rPr>
              <a:t>(</a:t>
            </a:r>
            <a:r>
              <a:rPr lang="it-IT" sz="3200" dirty="0" err="1" smtClean="0">
                <a:solidFill>
                  <a:srgbClr val="C00000"/>
                </a:solidFill>
              </a:rPr>
              <a:t>partial</a:t>
            </a:r>
            <a:r>
              <a:rPr lang="it-IT" sz="3200" dirty="0" smtClean="0">
                <a:solidFill>
                  <a:srgbClr val="C00000"/>
                </a:solidFill>
              </a:rPr>
              <a:t>)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1: Domain </a:t>
            </a:r>
            <a:r>
              <a:rPr lang="it-IT" sz="3200" dirty="0" err="1" smtClean="0">
                <a:solidFill>
                  <a:srgbClr val="C00000"/>
                </a:solidFill>
              </a:rPr>
              <a:t>workspaces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853" y="6363271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52240"/>
              </p:ext>
            </p:extLst>
          </p:nvPr>
        </p:nvGraphicFramePr>
        <p:xfrm>
          <a:off x="310551" y="1185759"/>
          <a:ext cx="4977334" cy="36282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514">
                  <a:extLst>
                    <a:ext uri="{9D8B030D-6E8A-4147-A177-3AD203B41FA5}">
                      <a16:colId xmlns:a16="http://schemas.microsoft.com/office/drawing/2014/main" val="1167021738"/>
                    </a:ext>
                  </a:extLst>
                </a:gridCol>
                <a:gridCol w="1107542">
                  <a:extLst>
                    <a:ext uri="{9D8B030D-6E8A-4147-A177-3AD203B41FA5}">
                      <a16:colId xmlns:a16="http://schemas.microsoft.com/office/drawing/2014/main" val="543798205"/>
                    </a:ext>
                  </a:extLst>
                </a:gridCol>
                <a:gridCol w="1621964">
                  <a:extLst>
                    <a:ext uri="{9D8B030D-6E8A-4147-A177-3AD203B41FA5}">
                      <a16:colId xmlns:a16="http://schemas.microsoft.com/office/drawing/2014/main" val="3672115142"/>
                    </a:ext>
                  </a:extLst>
                </a:gridCol>
                <a:gridCol w="1079314">
                  <a:extLst>
                    <a:ext uri="{9D8B030D-6E8A-4147-A177-3AD203B41FA5}">
                      <a16:colId xmlns:a16="http://schemas.microsoft.com/office/drawing/2014/main" val="382870732"/>
                    </a:ext>
                  </a:extLst>
                </a:gridCol>
              </a:tblGrid>
              <a:tr h="862878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Time</a:t>
                      </a:r>
                      <a:r>
                        <a:rPr lang="it-IT" sz="1800" baseline="0" dirty="0" smtClean="0"/>
                        <a:t> </a:t>
                      </a:r>
                      <a:r>
                        <a:rPr lang="it-IT" sz="1800" baseline="0" dirty="0" err="1" smtClean="0"/>
                        <a:t>series</a:t>
                      </a:r>
                      <a:r>
                        <a:rPr lang="it-IT" sz="1800" baseline="0" dirty="0" smtClean="0"/>
                        <a:t> </a:t>
                      </a:r>
                      <a:r>
                        <a:rPr lang="it-IT" sz="1800" baseline="0" dirty="0" err="1" smtClean="0"/>
                        <a:t>name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Metadata</a:t>
                      </a:r>
                      <a:endParaRPr lang="it-IT" sz="18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Values</a:t>
                      </a:r>
                      <a:endParaRPr lang="it-IT" sz="1800" dirty="0" smtClean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Domain</a:t>
                      </a:r>
                      <a:endParaRPr lang="it-IT" sz="18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57465"/>
                  </a:ext>
                </a:extLst>
              </a:tr>
              <a:tr h="384053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FATEXP_10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&lt;10, 9.4, 8.9,…&gt;</a:t>
                      </a:r>
                      <a:endParaRPr lang="it-IT" sz="18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FAT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845852"/>
                  </a:ext>
                </a:extLst>
              </a:tr>
              <a:tr h="3657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C_DEFL</a:t>
                      </a:r>
                      <a:endParaRPr lang="it-IT" sz="18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&lt;1.2, 3, 2.6</a:t>
                      </a:r>
                      <a:r>
                        <a:rPr lang="it-IT" sz="1800" dirty="0" smtClean="0"/>
                        <a:t>,…&gt;</a:t>
                      </a:r>
                      <a:endParaRPr lang="it-IT" sz="1800" dirty="0" smtClean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FAT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26284"/>
                  </a:ext>
                </a:extLst>
              </a:tr>
              <a:tr h="365783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FAT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881527"/>
                  </a:ext>
                </a:extLst>
              </a:tr>
              <a:tr h="356157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VATPIA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&lt;3.1, 3, 2.8</a:t>
                      </a:r>
                      <a:r>
                        <a:rPr lang="it-IT" sz="1800" dirty="0" smtClean="0"/>
                        <a:t>,…&gt;</a:t>
                      </a:r>
                      <a:endParaRPr lang="it-IT" sz="18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TUR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777124"/>
                  </a:ext>
                </a:extLst>
              </a:tr>
              <a:tr h="359152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VATAIA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&lt;1.6, 2.2, 2.7,…&gt;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TUR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46286"/>
                  </a:ext>
                </a:extLst>
              </a:tr>
              <a:tr h="359152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TUR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03574"/>
                  </a:ext>
                </a:extLst>
              </a:tr>
              <a:tr h="575252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err="1" smtClean="0"/>
                        <a:t>Other</a:t>
                      </a:r>
                      <a:r>
                        <a:rPr lang="it-IT" sz="1800" b="1" dirty="0" smtClean="0"/>
                        <a:t> domain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13629"/>
                  </a:ext>
                </a:extLst>
              </a:tr>
            </a:tbl>
          </a:graphicData>
        </a:graphic>
      </p:graphicFrame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2849"/>
              </p:ext>
            </p:extLst>
          </p:nvPr>
        </p:nvGraphicFramePr>
        <p:xfrm>
          <a:off x="9405964" y="1492718"/>
          <a:ext cx="2743478" cy="24775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6532">
                  <a:extLst>
                    <a:ext uri="{9D8B030D-6E8A-4147-A177-3AD203B41FA5}">
                      <a16:colId xmlns:a16="http://schemas.microsoft.com/office/drawing/2014/main" val="1259126026"/>
                    </a:ext>
                  </a:extLst>
                </a:gridCol>
                <a:gridCol w="1126946">
                  <a:extLst>
                    <a:ext uri="{9D8B030D-6E8A-4147-A177-3AD203B41FA5}">
                      <a16:colId xmlns:a16="http://schemas.microsoft.com/office/drawing/2014/main" val="111881882"/>
                    </a:ext>
                  </a:extLst>
                </a:gridCol>
              </a:tblGrid>
              <a:tr h="6704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Workspace</a:t>
                      </a:r>
                      <a:endParaRPr lang="it-IT" dirty="0" smtClean="0"/>
                    </a:p>
                    <a:p>
                      <a:pPr algn="ctr"/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data+spec</a:t>
                      </a:r>
                      <a:r>
                        <a:rPr lang="it-IT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Domain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490407"/>
                  </a:ext>
                </a:extLst>
              </a:tr>
              <a:tr h="523400"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FAT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993876"/>
                  </a:ext>
                </a:extLst>
              </a:tr>
              <a:tr h="613203"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TUR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39631"/>
                  </a:ext>
                </a:extLst>
              </a:tr>
              <a:tr h="670471"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 err="1" smtClean="0"/>
                        <a:t>Other</a:t>
                      </a:r>
                      <a:r>
                        <a:rPr lang="it-IT" b="1" dirty="0" smtClean="0"/>
                        <a:t> domain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440"/>
                  </a:ext>
                </a:extLst>
              </a:tr>
            </a:tbl>
          </a:graphicData>
        </a:graphic>
      </p:graphicFrame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30" y="2813796"/>
            <a:ext cx="499081" cy="3963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30" y="2181676"/>
            <a:ext cx="495942" cy="393836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448" y="2564764"/>
            <a:ext cx="495942" cy="393836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39859" y="5059213"/>
            <a:ext cx="9711286" cy="12003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srgbClr val="7030A0"/>
                </a:solidFill>
              </a:rPr>
              <a:t>1) </a:t>
            </a:r>
            <a:r>
              <a:rPr lang="en-GB" dirty="0" smtClean="0"/>
              <a:t>D</a:t>
            </a:r>
            <a:r>
              <a:rPr lang="en-GB" dirty="0" smtClean="0"/>
              <a:t>ownload data and </a:t>
            </a:r>
            <a:r>
              <a:rPr lang="en-GB" dirty="0" err="1" smtClean="0"/>
              <a:t>ws</a:t>
            </a:r>
            <a:r>
              <a:rPr lang="en-GB" dirty="0" smtClean="0"/>
              <a:t> (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), </a:t>
            </a:r>
            <a:r>
              <a:rPr lang="en-GB" b="1" dirty="0" smtClean="0">
                <a:solidFill>
                  <a:srgbClr val="7030A0"/>
                </a:solidFill>
              </a:rPr>
              <a:t>2</a:t>
            </a:r>
            <a:r>
              <a:rPr lang="en-GB" b="1" dirty="0" smtClean="0">
                <a:solidFill>
                  <a:srgbClr val="7030A0"/>
                </a:solidFill>
              </a:rPr>
              <a:t>) </a:t>
            </a:r>
            <a:r>
              <a:rPr lang="en-GB" dirty="0" err="1" smtClean="0">
                <a:solidFill>
                  <a:srgbClr val="00CC99"/>
                </a:solidFill>
              </a:rPr>
              <a:t>update_data</a:t>
            </a:r>
            <a:r>
              <a:rPr lang="en-GB" dirty="0" smtClean="0">
                <a:solidFill>
                  <a:srgbClr val="00CC99"/>
                </a:solidFill>
              </a:rPr>
              <a:t>,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7030A0"/>
                </a:solidFill>
              </a:rPr>
              <a:t>3</a:t>
            </a:r>
            <a:r>
              <a:rPr lang="en-GB" b="1" dirty="0" smtClean="0">
                <a:solidFill>
                  <a:srgbClr val="7030A0"/>
                </a:solidFill>
              </a:rPr>
              <a:t>) </a:t>
            </a:r>
            <a:r>
              <a:rPr lang="en-GB" b="1" dirty="0" smtClean="0"/>
              <a:t>decide specs </a:t>
            </a:r>
            <a:r>
              <a:rPr lang="en-GB" dirty="0" smtClean="0"/>
              <a:t>(with GUI, eventually helped by </a:t>
            </a:r>
            <a:r>
              <a:rPr lang="en-GB" dirty="0" err="1" smtClean="0"/>
              <a:t>RJDProcessor</a:t>
            </a:r>
            <a:r>
              <a:rPr lang="en-GB" dirty="0" smtClean="0"/>
              <a:t> reports) and produce a new workspace (</a:t>
            </a:r>
            <a:r>
              <a:rPr lang="en-GB" dirty="0" smtClean="0">
                <a:solidFill>
                  <a:srgbClr val="FF0000"/>
                </a:solidFill>
              </a:rPr>
              <a:t>**</a:t>
            </a:r>
            <a:r>
              <a:rPr lang="en-GB" dirty="0" smtClean="0"/>
              <a:t>). </a:t>
            </a:r>
            <a:r>
              <a:rPr lang="en-GB" b="1" dirty="0" smtClean="0">
                <a:solidFill>
                  <a:srgbClr val="7030A0"/>
                </a:solidFill>
              </a:rPr>
              <a:t>4</a:t>
            </a:r>
            <a:r>
              <a:rPr lang="en-GB" b="1" dirty="0" smtClean="0">
                <a:solidFill>
                  <a:srgbClr val="7030A0"/>
                </a:solidFill>
              </a:rPr>
              <a:t>) </a:t>
            </a:r>
            <a:r>
              <a:rPr lang="en-GB" dirty="0" err="1" smtClean="0">
                <a:solidFill>
                  <a:srgbClr val="FF0000"/>
                </a:solidFill>
              </a:rPr>
              <a:t>compare_sa_ts</a:t>
            </a:r>
            <a:r>
              <a:rPr lang="en-GB" dirty="0" smtClean="0">
                <a:solidFill>
                  <a:srgbClr val="FF0000"/>
                </a:solidFill>
              </a:rPr>
              <a:t>(*, **) </a:t>
            </a:r>
            <a:r>
              <a:rPr lang="en-GB" dirty="0" smtClean="0"/>
              <a:t>to check </a:t>
            </a:r>
            <a:r>
              <a:rPr lang="en-GB" dirty="0"/>
              <a:t>revisions </a:t>
            </a:r>
            <a:r>
              <a:rPr lang="en-GB" dirty="0" smtClean="0"/>
              <a:t>(iterating </a:t>
            </a:r>
            <a:r>
              <a:rPr lang="en-GB" dirty="0"/>
              <a:t>back </a:t>
            </a:r>
            <a:r>
              <a:rPr lang="en-GB" dirty="0" smtClean="0"/>
              <a:t>to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b="1" dirty="0" smtClean="0">
                <a:solidFill>
                  <a:srgbClr val="7030A0"/>
                </a:solidFill>
              </a:rPr>
              <a:t>3)</a:t>
            </a:r>
            <a:r>
              <a:rPr lang="en-GB" dirty="0" smtClean="0"/>
              <a:t> if </a:t>
            </a:r>
            <a:r>
              <a:rPr lang="en-GB" dirty="0"/>
              <a:t>you are not satisfied by revisions</a:t>
            </a:r>
            <a:r>
              <a:rPr lang="en-GB" dirty="0" smtClean="0"/>
              <a:t>), </a:t>
            </a:r>
            <a:r>
              <a:rPr lang="en-GB" b="1" dirty="0">
                <a:solidFill>
                  <a:srgbClr val="7030A0"/>
                </a:solidFill>
              </a:rPr>
              <a:t>5</a:t>
            </a:r>
            <a:r>
              <a:rPr lang="en-GB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>
                <a:solidFill>
                  <a:schemeClr val="tx2"/>
                </a:solidFill>
              </a:rPr>
              <a:t>upload </a:t>
            </a:r>
            <a:r>
              <a:rPr lang="it-IT" dirty="0" err="1" smtClean="0">
                <a:solidFill>
                  <a:schemeClr val="tx2"/>
                </a:solidFill>
              </a:rPr>
              <a:t>workspace</a:t>
            </a:r>
            <a:r>
              <a:rPr lang="it-IT" dirty="0" smtClean="0">
                <a:solidFill>
                  <a:schemeClr val="tx2"/>
                </a:solidFill>
              </a:rPr>
              <a:t> back to the </a:t>
            </a:r>
            <a:r>
              <a:rPr lang="it-IT" dirty="0" err="1" smtClean="0">
                <a:solidFill>
                  <a:schemeClr val="tx2"/>
                </a:solidFill>
              </a:rPr>
              <a:t>db</a:t>
            </a:r>
            <a:r>
              <a:rPr lang="it-IT" dirty="0" smtClean="0">
                <a:solidFill>
                  <a:schemeClr val="tx2"/>
                </a:solidFill>
              </a:rPr>
              <a:t>, </a:t>
            </a:r>
            <a:r>
              <a:rPr lang="it-IT" dirty="0" err="1" smtClean="0">
                <a:solidFill>
                  <a:schemeClr val="tx2"/>
                </a:solidFill>
              </a:rPr>
              <a:t>but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en-GB" b="1" dirty="0" smtClean="0">
                <a:solidFill>
                  <a:srgbClr val="7030A0"/>
                </a:solidFill>
              </a:rPr>
              <a:t>6)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chemeClr val="tx2"/>
                </a:solidFill>
              </a:rPr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before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overwriting</a:t>
            </a:r>
            <a:r>
              <a:rPr lang="it-IT" dirty="0" smtClean="0">
                <a:solidFill>
                  <a:schemeClr val="tx2"/>
                </a:solidFill>
              </a:rPr>
              <a:t> the </a:t>
            </a:r>
            <a:r>
              <a:rPr lang="it-IT" dirty="0" err="1" smtClean="0">
                <a:solidFill>
                  <a:schemeClr val="tx2"/>
                </a:solidFill>
              </a:rPr>
              <a:t>old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one</a:t>
            </a:r>
            <a:r>
              <a:rPr lang="it-IT" dirty="0" smtClean="0">
                <a:solidFill>
                  <a:schemeClr val="tx2"/>
                </a:solidFill>
              </a:rPr>
              <a:t>. </a:t>
            </a:r>
            <a:r>
              <a:rPr lang="it-IT" dirty="0" err="1" smtClean="0">
                <a:solidFill>
                  <a:schemeClr val="tx2"/>
                </a:solidFill>
              </a:rPr>
              <a:t>Finally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7)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b="1" dirty="0" err="1" smtClean="0">
                <a:solidFill>
                  <a:schemeClr val="tx2"/>
                </a:solidFill>
              </a:rPr>
              <a:t>Process</a:t>
            </a:r>
            <a:r>
              <a:rPr lang="it-IT" b="1" dirty="0" smtClean="0">
                <a:solidFill>
                  <a:schemeClr val="tx2"/>
                </a:solidFill>
              </a:rPr>
              <a:t> </a:t>
            </a:r>
            <a:r>
              <a:rPr lang="it-IT" dirty="0" smtClean="0">
                <a:solidFill>
                  <a:schemeClr val="tx2"/>
                </a:solidFill>
              </a:rPr>
              <a:t>the </a:t>
            </a:r>
            <a:r>
              <a:rPr lang="it-IT" dirty="0" err="1" smtClean="0">
                <a:solidFill>
                  <a:schemeClr val="tx2"/>
                </a:solidFill>
              </a:rPr>
              <a:t>ws</a:t>
            </a:r>
            <a:endParaRPr lang="en-GB" dirty="0" smtClean="0">
              <a:solidFill>
                <a:schemeClr val="tx2"/>
              </a:solidFill>
            </a:endParaRPr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740" y="2564764"/>
            <a:ext cx="499081" cy="396329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8342042" y="2554006"/>
            <a:ext cx="38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77" name="CasellaDiTesto 76"/>
          <p:cNvSpPr txBox="1"/>
          <p:nvPr/>
        </p:nvSpPr>
        <p:spPr>
          <a:xfrm>
            <a:off x="8407175" y="3076197"/>
            <a:ext cx="140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5) </a:t>
            </a:r>
            <a:r>
              <a:rPr lang="it-IT" dirty="0" smtClean="0">
                <a:solidFill>
                  <a:srgbClr val="FFC000"/>
                </a:solidFill>
              </a:rPr>
              <a:t>upload</a:t>
            </a:r>
            <a:endParaRPr lang="it-IT" dirty="0" smtClean="0">
              <a:solidFill>
                <a:srgbClr val="FFC000"/>
              </a:solidFill>
            </a:endParaRPr>
          </a:p>
        </p:txBody>
      </p:sp>
      <p:sp>
        <p:nvSpPr>
          <p:cNvPr id="78" name="CasellaDiTesto 77"/>
          <p:cNvSpPr txBox="1"/>
          <p:nvPr/>
        </p:nvSpPr>
        <p:spPr>
          <a:xfrm>
            <a:off x="7466568" y="4459209"/>
            <a:ext cx="27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rgbClr val="0070C0"/>
                </a:solidFill>
              </a:rPr>
              <a:t>(data, </a:t>
            </a:r>
            <a:r>
              <a:rPr lang="it-IT" dirty="0" err="1" smtClean="0">
                <a:solidFill>
                  <a:srgbClr val="0070C0"/>
                </a:solidFill>
              </a:rPr>
              <a:t>ws</a:t>
            </a:r>
            <a:r>
              <a:rPr lang="it-IT" dirty="0" smtClean="0">
                <a:solidFill>
                  <a:srgbClr val="0070C0"/>
                </a:solidFill>
              </a:rPr>
              <a:t>)</a:t>
            </a:r>
            <a:endParaRPr lang="it-IT" dirty="0" smtClean="0">
              <a:solidFill>
                <a:srgbClr val="0070C0"/>
              </a:solidFill>
            </a:endParaRPr>
          </a:p>
        </p:txBody>
      </p:sp>
      <p:grpSp>
        <p:nvGrpSpPr>
          <p:cNvPr id="82" name="Gruppo 81"/>
          <p:cNvGrpSpPr/>
          <p:nvPr/>
        </p:nvGrpSpPr>
        <p:grpSpPr>
          <a:xfrm rot="5400000">
            <a:off x="10299110" y="4330442"/>
            <a:ext cx="143530" cy="183493"/>
            <a:chOff x="4412974" y="3582829"/>
            <a:chExt cx="6541354" cy="1058745"/>
          </a:xfrm>
        </p:grpSpPr>
        <p:cxnSp>
          <p:nvCxnSpPr>
            <p:cNvPr id="83" name="Connettore 2 82"/>
            <p:cNvCxnSpPr/>
            <p:nvPr/>
          </p:nvCxnSpPr>
          <p:spPr>
            <a:xfrm flipV="1">
              <a:off x="10954328" y="3582829"/>
              <a:ext cx="0" cy="10587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/>
            <p:cNvCxnSpPr/>
            <p:nvPr/>
          </p:nvCxnSpPr>
          <p:spPr>
            <a:xfrm flipH="1">
              <a:off x="4412974" y="4641574"/>
              <a:ext cx="654135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ttore 2 86"/>
            <p:cNvCxnSpPr/>
            <p:nvPr/>
          </p:nvCxnSpPr>
          <p:spPr>
            <a:xfrm flipV="1">
              <a:off x="4412974" y="3582830"/>
              <a:ext cx="0" cy="10387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CasellaDiTesto 87"/>
          <p:cNvSpPr txBox="1"/>
          <p:nvPr/>
        </p:nvSpPr>
        <p:spPr>
          <a:xfrm>
            <a:off x="7194559" y="4162887"/>
            <a:ext cx="33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6</a:t>
            </a:r>
            <a:r>
              <a:rPr lang="en-GB" b="1" dirty="0" smtClean="0">
                <a:solidFill>
                  <a:srgbClr val="7030A0"/>
                </a:solidFill>
              </a:rPr>
              <a:t>)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  <a:endParaRPr lang="it-IT" dirty="0" smtClean="0">
              <a:solidFill>
                <a:srgbClr val="0070C0"/>
              </a:solidFill>
            </a:endParaRPr>
          </a:p>
        </p:txBody>
      </p:sp>
      <p:sp>
        <p:nvSpPr>
          <p:cNvPr id="91" name="Rettangolo arrotondato 90"/>
          <p:cNvSpPr/>
          <p:nvPr/>
        </p:nvSpPr>
        <p:spPr>
          <a:xfrm>
            <a:off x="9872555" y="5385195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7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45" name="Freccia a destra 44"/>
          <p:cNvSpPr/>
          <p:nvPr/>
        </p:nvSpPr>
        <p:spPr>
          <a:xfrm rot="5400000">
            <a:off x="9988989" y="3356593"/>
            <a:ext cx="1700902" cy="133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2 45"/>
          <p:cNvCxnSpPr>
            <a:endCxn id="30" idx="1"/>
          </p:cNvCxnSpPr>
          <p:nvPr/>
        </p:nvCxnSpPr>
        <p:spPr>
          <a:xfrm>
            <a:off x="3015069" y="2749314"/>
            <a:ext cx="2729379" cy="12368"/>
          </a:xfrm>
          <a:prstGeom prst="straightConnector1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4 17"/>
          <p:cNvCxnSpPr>
            <a:endCxn id="30" idx="0"/>
          </p:cNvCxnSpPr>
          <p:nvPr/>
        </p:nvCxnSpPr>
        <p:spPr>
          <a:xfrm>
            <a:off x="3015069" y="2371326"/>
            <a:ext cx="2977350" cy="193438"/>
          </a:xfrm>
          <a:prstGeom prst="bentConnector2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Connettore 4 49"/>
          <p:cNvCxnSpPr>
            <a:endCxn id="30" idx="2"/>
          </p:cNvCxnSpPr>
          <p:nvPr/>
        </p:nvCxnSpPr>
        <p:spPr>
          <a:xfrm flipV="1">
            <a:off x="3015069" y="2958600"/>
            <a:ext cx="2977350" cy="160485"/>
          </a:xfrm>
          <a:prstGeom prst="bentConnector2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Immagin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37" y="2492932"/>
            <a:ext cx="1065497" cy="5437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5" name="Connettore 2 64"/>
          <p:cNvCxnSpPr>
            <a:stCxn id="30" idx="3"/>
            <a:endCxn id="64" idx="1"/>
          </p:cNvCxnSpPr>
          <p:nvPr/>
        </p:nvCxnSpPr>
        <p:spPr>
          <a:xfrm>
            <a:off x="6240390" y="2761682"/>
            <a:ext cx="433847" cy="3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64" idx="3"/>
            <a:endCxn id="51" idx="1"/>
          </p:cNvCxnSpPr>
          <p:nvPr/>
        </p:nvCxnSpPr>
        <p:spPr>
          <a:xfrm flipV="1">
            <a:off x="7739734" y="2762929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 rot="5400000" flipH="1" flipV="1">
            <a:off x="7212694" y="1792624"/>
            <a:ext cx="25213" cy="2306740"/>
          </a:xfrm>
          <a:prstGeom prst="bentConnector3">
            <a:avLst>
              <a:gd name="adj1" fmla="val -67015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6047313" y="3078198"/>
            <a:ext cx="241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4</a:t>
            </a:r>
            <a:r>
              <a:rPr lang="en-GB" b="1" dirty="0" smtClean="0">
                <a:solidFill>
                  <a:srgbClr val="7030A0"/>
                </a:solidFill>
              </a:rPr>
              <a:t>)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 smtClean="0">
                <a:solidFill>
                  <a:srgbClr val="FF0000"/>
                </a:solidFill>
              </a:rPr>
              <a:t>(*, **)</a:t>
            </a:r>
            <a:endParaRPr lang="it-IT" dirty="0"/>
          </a:p>
        </p:txBody>
      </p:sp>
      <p:sp>
        <p:nvSpPr>
          <p:cNvPr id="68" name="Rettangolo 67"/>
          <p:cNvSpPr/>
          <p:nvPr/>
        </p:nvSpPr>
        <p:spPr>
          <a:xfrm>
            <a:off x="4360619" y="1663356"/>
            <a:ext cx="3564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>
                <a:solidFill>
                  <a:schemeClr val="tx2"/>
                </a:solidFill>
              </a:rPr>
              <a:t> Download &amp;…</a:t>
            </a:r>
          </a:p>
          <a:p>
            <a:pPr algn="ctr"/>
            <a:r>
              <a:rPr lang="it-IT" b="1" dirty="0" smtClean="0">
                <a:solidFill>
                  <a:srgbClr val="7030A0"/>
                </a:solidFill>
              </a:rPr>
              <a:t>             2)</a:t>
            </a:r>
            <a:r>
              <a:rPr lang="it-IT" dirty="0" smtClean="0"/>
              <a:t> …</a:t>
            </a:r>
            <a:r>
              <a:rPr lang="it-IT" dirty="0" err="1" smtClean="0">
                <a:solidFill>
                  <a:srgbClr val="00CC99"/>
                </a:solidFill>
              </a:rPr>
              <a:t>update_data</a:t>
            </a:r>
            <a:r>
              <a:rPr lang="it-IT" dirty="0" smtClean="0">
                <a:solidFill>
                  <a:srgbClr val="00CC99"/>
                </a:solidFill>
              </a:rPr>
              <a:t>(data, </a:t>
            </a:r>
            <a:r>
              <a:rPr lang="it-IT" dirty="0" err="1" smtClean="0">
                <a:solidFill>
                  <a:srgbClr val="00CC99"/>
                </a:solidFill>
              </a:rPr>
              <a:t>ws</a:t>
            </a:r>
            <a:r>
              <a:rPr lang="it-IT" dirty="0" smtClean="0">
                <a:solidFill>
                  <a:srgbClr val="00CC99"/>
                </a:solidFill>
              </a:rPr>
              <a:t>)</a:t>
            </a:r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5238495" y="1130866"/>
            <a:ext cx="705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3) </a:t>
            </a:r>
            <a:r>
              <a:rPr lang="it-IT" b="1" dirty="0" smtClean="0"/>
              <a:t>decide </a:t>
            </a:r>
            <a:r>
              <a:rPr lang="it-IT" b="1" dirty="0" err="1" smtClean="0"/>
              <a:t>specs</a:t>
            </a:r>
            <a:r>
              <a:rPr lang="it-IT" b="1" dirty="0" smtClean="0"/>
              <a:t> </a:t>
            </a:r>
            <a:r>
              <a:rPr lang="it-IT" dirty="0" smtClean="0"/>
              <a:t>(with GUI, </a:t>
            </a:r>
            <a:r>
              <a:rPr lang="it-IT" dirty="0" err="1" smtClean="0"/>
              <a:t>eventually</a:t>
            </a:r>
            <a:r>
              <a:rPr lang="it-IT" dirty="0" smtClean="0"/>
              <a:t> </a:t>
            </a:r>
            <a:r>
              <a:rPr lang="it-IT" dirty="0" err="1" smtClean="0"/>
              <a:t>helped</a:t>
            </a:r>
            <a:r>
              <a:rPr lang="it-IT" dirty="0" smtClean="0"/>
              <a:t> by </a:t>
            </a:r>
            <a:r>
              <a:rPr lang="it-IT" dirty="0" err="1" smtClean="0"/>
              <a:t>RJDProcessor</a:t>
            </a:r>
            <a:r>
              <a:rPr lang="it-IT" dirty="0" smtClean="0"/>
              <a:t> reports) </a:t>
            </a:r>
            <a:endParaRPr lang="it-IT" dirty="0"/>
          </a:p>
        </p:txBody>
      </p:sp>
      <p:cxnSp>
        <p:nvCxnSpPr>
          <p:cNvPr id="72" name="Connettore diritto 71"/>
          <p:cNvCxnSpPr/>
          <p:nvPr/>
        </p:nvCxnSpPr>
        <p:spPr>
          <a:xfrm>
            <a:off x="8015903" y="1492718"/>
            <a:ext cx="6084" cy="10598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4 88"/>
          <p:cNvCxnSpPr>
            <a:stCxn id="51" idx="3"/>
            <a:endCxn id="107" idx="2"/>
          </p:cNvCxnSpPr>
          <p:nvPr/>
        </p:nvCxnSpPr>
        <p:spPr>
          <a:xfrm flipV="1">
            <a:off x="8711821" y="2577491"/>
            <a:ext cx="1980698" cy="185438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Immagin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548" y="2183655"/>
            <a:ext cx="495942" cy="393836"/>
          </a:xfrm>
          <a:prstGeom prst="rect">
            <a:avLst/>
          </a:prstGeom>
        </p:spPr>
      </p:pic>
      <p:sp>
        <p:nvSpPr>
          <p:cNvPr id="109" name="CasellaDiTesto 108"/>
          <p:cNvSpPr txBox="1"/>
          <p:nvPr/>
        </p:nvSpPr>
        <p:spPr>
          <a:xfrm>
            <a:off x="10567430" y="2183655"/>
            <a:ext cx="3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cxnSp>
        <p:nvCxnSpPr>
          <p:cNvPr id="111" name="Connettore 2 110"/>
          <p:cNvCxnSpPr>
            <a:stCxn id="10" idx="3"/>
            <a:endCxn id="107" idx="1"/>
          </p:cNvCxnSpPr>
          <p:nvPr/>
        </p:nvCxnSpPr>
        <p:spPr>
          <a:xfrm>
            <a:off x="9997872" y="2378594"/>
            <a:ext cx="446676" cy="1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Immagin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05" y="3442400"/>
            <a:ext cx="499081" cy="396329"/>
          </a:xfrm>
          <a:prstGeom prst="rect">
            <a:avLst/>
          </a:prstGeom>
        </p:spPr>
      </p:pic>
      <p:cxnSp>
        <p:nvCxnSpPr>
          <p:cNvPr id="121" name="Connettore 4 120"/>
          <p:cNvCxnSpPr/>
          <p:nvPr/>
        </p:nvCxnSpPr>
        <p:spPr>
          <a:xfrm rot="10800000" flipV="1">
            <a:off x="5982481" y="2378592"/>
            <a:ext cx="3509513" cy="186171"/>
          </a:xfrm>
          <a:prstGeom prst="bentConnector2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1" name="CasellaDiTesto 150"/>
          <p:cNvSpPr txBox="1"/>
          <p:nvPr/>
        </p:nvSpPr>
        <p:spPr>
          <a:xfrm>
            <a:off x="9744731" y="2179409"/>
            <a:ext cx="38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152" name="CasellaDiTesto 151"/>
          <p:cNvSpPr txBox="1"/>
          <p:nvPr/>
        </p:nvSpPr>
        <p:spPr>
          <a:xfrm>
            <a:off x="6011228" y="2570832"/>
            <a:ext cx="38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pic>
        <p:nvPicPr>
          <p:cNvPr id="161" name="Immagin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105" y="4269267"/>
            <a:ext cx="495942" cy="393836"/>
          </a:xfrm>
          <a:prstGeom prst="rect">
            <a:avLst/>
          </a:prstGeom>
        </p:spPr>
      </p:pic>
      <p:sp>
        <p:nvSpPr>
          <p:cNvPr id="162" name="CasellaDiTesto 161"/>
          <p:cNvSpPr txBox="1"/>
          <p:nvPr/>
        </p:nvSpPr>
        <p:spPr>
          <a:xfrm>
            <a:off x="10641631" y="4280416"/>
            <a:ext cx="3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163" name="Freccia a destra 162"/>
          <p:cNvSpPr/>
          <p:nvPr/>
        </p:nvSpPr>
        <p:spPr>
          <a:xfrm rot="5400000">
            <a:off x="10575800" y="4948427"/>
            <a:ext cx="533087" cy="127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2 163"/>
          <p:cNvCxnSpPr/>
          <p:nvPr/>
        </p:nvCxnSpPr>
        <p:spPr>
          <a:xfrm flipH="1" flipV="1">
            <a:off x="7734637" y="2875327"/>
            <a:ext cx="438944" cy="38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2 175"/>
          <p:cNvCxnSpPr/>
          <p:nvPr/>
        </p:nvCxnSpPr>
        <p:spPr>
          <a:xfrm>
            <a:off x="5383526" y="3442400"/>
            <a:ext cx="1921166" cy="1220703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/>
          <p:cNvCxnSpPr/>
          <p:nvPr/>
        </p:nvCxnSpPr>
        <p:spPr>
          <a:xfrm flipH="1">
            <a:off x="7734637" y="2564326"/>
            <a:ext cx="281266" cy="43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sellaDiTesto 183"/>
          <p:cNvSpPr txBox="1"/>
          <p:nvPr/>
        </p:nvSpPr>
        <p:spPr>
          <a:xfrm>
            <a:off x="6044361" y="3462666"/>
            <a:ext cx="347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B0F0"/>
                </a:solidFill>
              </a:rPr>
              <a:t>m</a:t>
            </a:r>
            <a:r>
              <a:rPr lang="it-IT" dirty="0" err="1" smtClean="0">
                <a:solidFill>
                  <a:srgbClr val="00B0F0"/>
                </a:solidFill>
              </a:rPr>
              <a:t>ethodologist's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local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env</a:t>
            </a:r>
            <a:r>
              <a:rPr lang="it-IT" dirty="0" smtClean="0">
                <a:solidFill>
                  <a:srgbClr val="00B0F0"/>
                </a:solidFill>
              </a:rPr>
              <a:t>.</a:t>
            </a:r>
            <a:endParaRPr lang="it-I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tangolo arrotondato 60"/>
          <p:cNvSpPr/>
          <p:nvPr/>
        </p:nvSpPr>
        <p:spPr>
          <a:xfrm>
            <a:off x="8009176" y="1367879"/>
            <a:ext cx="4067901" cy="3815901"/>
          </a:xfrm>
          <a:prstGeom prst="roundRect">
            <a:avLst>
              <a:gd name="adj" fmla="val 1537"/>
            </a:avLst>
          </a:prstGeom>
          <a:solidFill>
            <a:srgbClr val="AFD7FF">
              <a:alpha val="18824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</a:t>
            </a:r>
            <a:r>
              <a:rPr lang="it-IT" sz="3200" dirty="0" smtClean="0">
                <a:solidFill>
                  <a:srgbClr val="C00000"/>
                </a:solidFill>
              </a:rPr>
              <a:t>(</a:t>
            </a:r>
            <a:r>
              <a:rPr lang="it-IT" sz="3200" dirty="0" err="1" smtClean="0">
                <a:solidFill>
                  <a:srgbClr val="C00000"/>
                </a:solidFill>
              </a:rPr>
              <a:t>partial</a:t>
            </a:r>
            <a:r>
              <a:rPr lang="it-IT" sz="3200" dirty="0" smtClean="0">
                <a:solidFill>
                  <a:srgbClr val="C00000"/>
                </a:solidFill>
              </a:rPr>
              <a:t>)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2: Single </a:t>
            </a:r>
            <a:r>
              <a:rPr lang="it-IT" sz="3200" dirty="0" err="1" smtClean="0">
                <a:solidFill>
                  <a:srgbClr val="C00000"/>
                </a:solidFill>
              </a:rPr>
              <a:t>series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workspaces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55930"/>
              </p:ext>
            </p:extLst>
          </p:nvPr>
        </p:nvGraphicFramePr>
        <p:xfrm>
          <a:off x="79514" y="1367879"/>
          <a:ext cx="7861851" cy="44466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5522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242815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1579266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  <a:gridCol w="1106953">
                  <a:extLst>
                    <a:ext uri="{9D8B030D-6E8A-4147-A177-3AD203B41FA5}">
                      <a16:colId xmlns:a16="http://schemas.microsoft.com/office/drawing/2014/main" val="3369734497"/>
                    </a:ext>
                  </a:extLst>
                </a:gridCol>
                <a:gridCol w="2797295">
                  <a:extLst>
                    <a:ext uri="{9D8B030D-6E8A-4147-A177-3AD203B41FA5}">
                      <a16:colId xmlns:a16="http://schemas.microsoft.com/office/drawing/2014/main" val="1288153410"/>
                    </a:ext>
                  </a:extLst>
                </a:gridCol>
              </a:tblGrid>
              <a:tr h="51701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series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Metadata</a:t>
                      </a:r>
                      <a:endParaRPr lang="it-IT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Values</a:t>
                      </a:r>
                      <a:endParaRPr lang="it-IT" sz="1600" dirty="0" smtClean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Domain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Specifications</a:t>
                      </a:r>
                      <a:endParaRPr lang="it-IT" sz="16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FATEXP_10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</a:t>
                      </a:r>
                      <a:r>
                        <a:rPr lang="it-IT" sz="1600" dirty="0" smtClean="0"/>
                        <a:t>10, </a:t>
                      </a:r>
                      <a:r>
                        <a:rPr lang="it-IT" sz="1600" dirty="0" smtClean="0"/>
                        <a:t>9.1, 8,…&gt;</a:t>
                      </a:r>
                      <a:endParaRPr lang="it-IT" sz="1600" dirty="0" smtClean="0"/>
                    </a:p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C_DEFL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</a:t>
                      </a:r>
                      <a:r>
                        <a:rPr lang="it-IT" sz="1600" dirty="0" smtClean="0"/>
                        <a:t>1.2, 3, 2.6,…&gt;</a:t>
                      </a:r>
                    </a:p>
                    <a:p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  <a:endParaRPr lang="it-IT" sz="16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4125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VATPIA</a:t>
                      </a:r>
                      <a:endParaRPr lang="it-IT" sz="16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</a:t>
                      </a:r>
                      <a:r>
                        <a:rPr lang="it-IT" sz="1600" dirty="0" smtClean="0"/>
                        <a:t>3.1, 3, 2.8,…&gt;</a:t>
                      </a:r>
                    </a:p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VATAIA</a:t>
                      </a:r>
                      <a:endParaRPr lang="it-IT" sz="16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&lt;1.6, 2, 2.7,…&gt;</a:t>
                      </a:r>
                    </a:p>
                    <a:p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06577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  <a:endParaRPr lang="it-IT" sz="16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24130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  <a:endParaRPr lang="it-IT" sz="16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err="1" smtClean="0"/>
                        <a:t>Other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="1" baseline="0" dirty="0" smtClean="0"/>
                        <a:t>domain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81312"/>
                  </a:ext>
                </a:extLst>
              </a:tr>
            </a:tbl>
          </a:graphicData>
        </a:graphic>
      </p:graphicFrame>
      <p:pic>
        <p:nvPicPr>
          <p:cNvPr id="49" name="Immagin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51" y="1957356"/>
            <a:ext cx="495942" cy="393836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87" y="2514624"/>
            <a:ext cx="495942" cy="393836"/>
          </a:xfrm>
          <a:prstGeom prst="rect">
            <a:avLst/>
          </a:prstGeom>
        </p:spPr>
      </p:pic>
      <p:pic>
        <p:nvPicPr>
          <p:cNvPr id="71" name="Immagin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96" y="1551468"/>
            <a:ext cx="545183" cy="39383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7989294" y="1337124"/>
            <a:ext cx="342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merge_workspaces</a:t>
            </a:r>
            <a:r>
              <a:rPr lang="it-IT" dirty="0" smtClean="0">
                <a:solidFill>
                  <a:srgbClr val="00B0F0"/>
                </a:solidFill>
              </a:rPr>
              <a:t>()</a:t>
            </a:r>
            <a:r>
              <a:rPr lang="it-IT" dirty="0" smtClean="0"/>
              <a:t> and </a:t>
            </a:r>
          </a:p>
          <a:p>
            <a:r>
              <a:rPr lang="it-IT" dirty="0" smtClean="0"/>
              <a:t>    download </a:t>
            </a:r>
            <a:r>
              <a:rPr lang="it-IT" dirty="0" err="1" smtClean="0"/>
              <a:t>ws</a:t>
            </a:r>
            <a:r>
              <a:rPr lang="it-IT" dirty="0" smtClean="0"/>
              <a:t> </a:t>
            </a:r>
            <a:r>
              <a:rPr lang="it-IT" dirty="0" smtClean="0"/>
              <a:t>(or viceversa</a:t>
            </a:r>
            <a:r>
              <a:rPr lang="it-IT" dirty="0" smtClean="0"/>
              <a:t>)  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endParaRPr lang="it-IT" dirty="0"/>
          </a:p>
        </p:txBody>
      </p:sp>
      <p:sp>
        <p:nvSpPr>
          <p:cNvPr id="72" name="Rettangolo 71"/>
          <p:cNvSpPr/>
          <p:nvPr/>
        </p:nvSpPr>
        <p:spPr>
          <a:xfrm>
            <a:off x="7981555" y="1978827"/>
            <a:ext cx="5039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 smtClean="0"/>
              <a:t> </a:t>
            </a:r>
            <a:r>
              <a:rPr lang="it-IT" dirty="0" smtClean="0"/>
              <a:t>Download data, </a:t>
            </a:r>
            <a:r>
              <a:rPr lang="it-IT" dirty="0" err="1" smtClean="0"/>
              <a:t>then</a:t>
            </a:r>
            <a:r>
              <a:rPr lang="it-IT" dirty="0" smtClean="0"/>
              <a:t> call</a:t>
            </a:r>
          </a:p>
          <a:p>
            <a:r>
              <a:rPr lang="it-IT" dirty="0" smtClean="0"/>
              <a:t>    </a:t>
            </a:r>
            <a:r>
              <a:rPr lang="it-IT" dirty="0" err="1" smtClean="0">
                <a:solidFill>
                  <a:srgbClr val="00CC99"/>
                </a:solidFill>
              </a:rPr>
              <a:t>update_data</a:t>
            </a:r>
            <a:r>
              <a:rPr lang="it-IT" dirty="0" smtClean="0">
                <a:solidFill>
                  <a:srgbClr val="00CC99"/>
                </a:solidFill>
              </a:rPr>
              <a:t>(data, </a:t>
            </a:r>
            <a:r>
              <a:rPr lang="it-IT" dirty="0" err="1" smtClean="0">
                <a:solidFill>
                  <a:srgbClr val="00CC99"/>
                </a:solidFill>
              </a:rPr>
              <a:t>ws</a:t>
            </a:r>
            <a:r>
              <a:rPr lang="it-IT" dirty="0" smtClean="0">
                <a:solidFill>
                  <a:srgbClr val="00CC99"/>
                </a:solidFill>
              </a:rPr>
              <a:t>)</a:t>
            </a:r>
            <a:endParaRPr lang="it-IT" dirty="0">
              <a:solidFill>
                <a:srgbClr val="00CC99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2462581" y="1936945"/>
            <a:ext cx="1503132" cy="1514310"/>
          </a:xfrm>
          <a:prstGeom prst="round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/>
          <p:cNvSpPr txBox="1"/>
          <p:nvPr/>
        </p:nvSpPr>
        <p:spPr>
          <a:xfrm>
            <a:off x="8039005" y="5189802"/>
            <a:ext cx="357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6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rgbClr val="0070C0"/>
                </a:solidFill>
              </a:rPr>
              <a:t>(</a:t>
            </a:r>
            <a:r>
              <a:rPr lang="it-IT" dirty="0" err="1" smtClean="0">
                <a:solidFill>
                  <a:srgbClr val="0070C0"/>
                </a:solidFill>
              </a:rPr>
              <a:t>ws</a:t>
            </a:r>
            <a:r>
              <a:rPr lang="it-IT" dirty="0" smtClean="0">
                <a:solidFill>
                  <a:srgbClr val="0070C0"/>
                </a:solidFill>
              </a:rPr>
              <a:t>) </a:t>
            </a:r>
            <a:r>
              <a:rPr lang="it-IT" dirty="0" smtClean="0"/>
              <a:t>and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endParaRPr lang="it-IT" dirty="0">
              <a:solidFill>
                <a:srgbClr val="0070C0"/>
              </a:solidFill>
            </a:endParaRPr>
          </a:p>
          <a:p>
            <a:r>
              <a:rPr lang="it-IT" dirty="0" smtClean="0">
                <a:solidFill>
                  <a:srgbClr val="0070C0"/>
                </a:solidFill>
              </a:rPr>
              <a:t>   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75" name="Rettangolo arrotondato 74"/>
          <p:cNvSpPr/>
          <p:nvPr/>
        </p:nvSpPr>
        <p:spPr>
          <a:xfrm>
            <a:off x="7820113" y="5904280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7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8009189" y="4102774"/>
            <a:ext cx="4543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5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err="1">
                <a:solidFill>
                  <a:srgbClr val="FFC000"/>
                </a:solidFill>
              </a:rPr>
              <a:t>get_single_ts_workspaces</a:t>
            </a:r>
            <a:r>
              <a:rPr lang="it-IT" dirty="0">
                <a:solidFill>
                  <a:srgbClr val="FFC000"/>
                </a:solidFill>
              </a:rPr>
              <a:t>()</a:t>
            </a:r>
            <a:r>
              <a:rPr lang="it-IT" dirty="0" smtClean="0"/>
              <a:t> and upload</a:t>
            </a:r>
            <a:endParaRPr lang="it-IT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989294" y="2609413"/>
            <a:ext cx="435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3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/>
              <a:t>Decide new </a:t>
            </a:r>
            <a:r>
              <a:rPr lang="it-IT" dirty="0" err="1" smtClean="0"/>
              <a:t>specifications</a:t>
            </a:r>
            <a:r>
              <a:rPr lang="it-IT" dirty="0" smtClean="0"/>
              <a:t> (with </a:t>
            </a:r>
            <a:r>
              <a:rPr lang="it-IT" dirty="0" smtClean="0"/>
              <a:t>GUI,</a:t>
            </a:r>
          </a:p>
          <a:p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dirty="0" smtClean="0"/>
              <a:t> </a:t>
            </a:r>
            <a:r>
              <a:rPr lang="it-IT" dirty="0" err="1" smtClean="0"/>
              <a:t>helped</a:t>
            </a:r>
            <a:r>
              <a:rPr lang="it-IT" dirty="0" smtClean="0"/>
              <a:t> by </a:t>
            </a:r>
            <a:r>
              <a:rPr lang="it-IT" dirty="0" err="1" smtClean="0"/>
              <a:t>RJDProcessor's</a:t>
            </a:r>
            <a:r>
              <a:rPr lang="it-IT" dirty="0" smtClean="0"/>
              <a:t> reports), </a:t>
            </a:r>
          </a:p>
          <a:p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 err="1" smtClean="0"/>
              <a:t>producing</a:t>
            </a:r>
            <a:r>
              <a:rPr lang="it-IT" dirty="0" smtClean="0"/>
              <a:t> a new </a:t>
            </a:r>
            <a:r>
              <a:rPr lang="it-IT" dirty="0" err="1" smtClean="0"/>
              <a:t>workspace</a:t>
            </a:r>
            <a:r>
              <a:rPr lang="it-IT" dirty="0" smtClean="0"/>
              <a:t>  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endParaRPr lang="it-IT" dirty="0" smtClean="0"/>
          </a:p>
          <a:p>
            <a:endParaRPr lang="it-IT" dirty="0" smtClean="0"/>
          </a:p>
        </p:txBody>
      </p:sp>
      <p:pic>
        <p:nvPicPr>
          <p:cNvPr id="78" name="Immagin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08" y="4601063"/>
            <a:ext cx="545183" cy="393836"/>
          </a:xfrm>
          <a:prstGeom prst="rect">
            <a:avLst/>
          </a:prstGeom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682" y="4601063"/>
            <a:ext cx="545183" cy="393836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765" y="4601063"/>
            <a:ext cx="545183" cy="393836"/>
          </a:xfrm>
          <a:prstGeom prst="rect">
            <a:avLst/>
          </a:prstGeom>
        </p:spPr>
      </p:pic>
      <p:sp>
        <p:nvSpPr>
          <p:cNvPr id="83" name="Rettangolo 82"/>
          <p:cNvSpPr/>
          <p:nvPr/>
        </p:nvSpPr>
        <p:spPr>
          <a:xfrm>
            <a:off x="9799946" y="4636833"/>
            <a:ext cx="456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…</a:t>
            </a:r>
            <a:endParaRPr lang="it-IT" dirty="0"/>
          </a:p>
        </p:txBody>
      </p:sp>
      <p:sp>
        <p:nvSpPr>
          <p:cNvPr id="87" name="Rettangolo arrotondato 86"/>
          <p:cNvSpPr/>
          <p:nvPr/>
        </p:nvSpPr>
        <p:spPr>
          <a:xfrm>
            <a:off x="8601588" y="4540182"/>
            <a:ext cx="2341395" cy="52975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arrotondato 87"/>
          <p:cNvSpPr/>
          <p:nvPr/>
        </p:nvSpPr>
        <p:spPr>
          <a:xfrm>
            <a:off x="5603669" y="3060860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7" name="Immagin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51" y="3103251"/>
            <a:ext cx="495942" cy="393836"/>
          </a:xfrm>
          <a:prstGeom prst="rect">
            <a:avLst/>
          </a:prstGeom>
        </p:spPr>
      </p:pic>
      <p:sp>
        <p:nvSpPr>
          <p:cNvPr id="100" name="CasellaDiTesto 99"/>
          <p:cNvSpPr txBox="1"/>
          <p:nvPr/>
        </p:nvSpPr>
        <p:spPr>
          <a:xfrm>
            <a:off x="7989294" y="3517812"/>
            <a:ext cx="435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4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>
                <a:solidFill>
                  <a:srgbClr val="FF0000"/>
                </a:solidFill>
              </a:rPr>
              <a:t>(*, </a:t>
            </a:r>
            <a:r>
              <a:rPr lang="it-IT" dirty="0" smtClean="0">
                <a:solidFill>
                  <a:srgbClr val="FF0000"/>
                </a:solidFill>
              </a:rPr>
              <a:t>**)</a:t>
            </a:r>
            <a:r>
              <a:rPr lang="it-IT" dirty="0" smtClean="0"/>
              <a:t> </a:t>
            </a:r>
            <a:r>
              <a:rPr lang="it-IT" dirty="0" smtClean="0"/>
              <a:t>to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/>
              <a:t>revisions</a:t>
            </a:r>
            <a:r>
              <a:rPr lang="it-IT" dirty="0" smtClean="0"/>
              <a:t>,</a:t>
            </a:r>
          </a:p>
          <a:p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 err="1" smtClean="0"/>
              <a:t>eventually</a:t>
            </a:r>
            <a:r>
              <a:rPr lang="it-IT" dirty="0" smtClean="0"/>
              <a:t> go back to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3</a:t>
            </a:r>
            <a:endParaRPr lang="it-IT" b="1" dirty="0" smtClean="0">
              <a:solidFill>
                <a:srgbClr val="7030A0"/>
              </a:solidFill>
            </a:endParaRPr>
          </a:p>
        </p:txBody>
      </p:sp>
      <p:sp>
        <p:nvSpPr>
          <p:cNvPr id="102" name="CasellaDiTesto 101"/>
          <p:cNvSpPr txBox="1"/>
          <p:nvPr/>
        </p:nvSpPr>
        <p:spPr>
          <a:xfrm>
            <a:off x="11703895" y="1536970"/>
            <a:ext cx="277604" cy="37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39" name="Rettangolo arrotondato 38"/>
          <p:cNvSpPr/>
          <p:nvPr/>
        </p:nvSpPr>
        <p:spPr>
          <a:xfrm>
            <a:off x="5614744" y="1944313"/>
            <a:ext cx="807906" cy="425429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arrotondato 39"/>
          <p:cNvSpPr/>
          <p:nvPr/>
        </p:nvSpPr>
        <p:spPr>
          <a:xfrm>
            <a:off x="5614744" y="2507967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" name="Immagin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407" y="1962580"/>
            <a:ext cx="495942" cy="393836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843" y="2519848"/>
            <a:ext cx="495942" cy="393836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407" y="3108475"/>
            <a:ext cx="495942" cy="393836"/>
          </a:xfrm>
          <a:prstGeom prst="rect">
            <a:avLst/>
          </a:prstGeom>
        </p:spPr>
      </p:pic>
      <p:sp>
        <p:nvSpPr>
          <p:cNvPr id="44" name="Rettangolo arrotondato 43"/>
          <p:cNvSpPr/>
          <p:nvPr/>
        </p:nvSpPr>
        <p:spPr>
          <a:xfrm>
            <a:off x="6875671" y="1918251"/>
            <a:ext cx="733129" cy="15827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407120" y="2185187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V="1">
            <a:off x="6421822" y="2764280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V="1">
            <a:off x="6412884" y="3300169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291" y="3644049"/>
            <a:ext cx="495942" cy="393836"/>
          </a:xfrm>
          <a:prstGeom prst="rect">
            <a:avLst/>
          </a:prstGeom>
        </p:spPr>
      </p:pic>
      <p:pic>
        <p:nvPicPr>
          <p:cNvPr id="52" name="Immagin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27" y="4201317"/>
            <a:ext cx="495942" cy="393836"/>
          </a:xfrm>
          <a:prstGeom prst="rect">
            <a:avLst/>
          </a:prstGeom>
        </p:spPr>
      </p:pic>
      <p:pic>
        <p:nvPicPr>
          <p:cNvPr id="53" name="Immagin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291" y="4789944"/>
            <a:ext cx="495942" cy="393836"/>
          </a:xfrm>
          <a:prstGeom prst="rect">
            <a:avLst/>
          </a:prstGeom>
        </p:spPr>
      </p:pic>
      <p:pic>
        <p:nvPicPr>
          <p:cNvPr id="54" name="Immagin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15" y="5321163"/>
            <a:ext cx="495942" cy="393836"/>
          </a:xfrm>
          <a:prstGeom prst="rect">
            <a:avLst/>
          </a:prstGeom>
        </p:spPr>
      </p:pic>
      <p:pic>
        <p:nvPicPr>
          <p:cNvPr id="55" name="Immagin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96" y="3224843"/>
            <a:ext cx="545183" cy="393836"/>
          </a:xfrm>
          <a:prstGeom prst="rect">
            <a:avLst/>
          </a:prstGeom>
        </p:spPr>
      </p:pic>
      <p:sp>
        <p:nvSpPr>
          <p:cNvPr id="58" name="CasellaDiTesto 57"/>
          <p:cNvSpPr txBox="1"/>
          <p:nvPr/>
        </p:nvSpPr>
        <p:spPr>
          <a:xfrm>
            <a:off x="11654199" y="3210345"/>
            <a:ext cx="4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*</a:t>
            </a:r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60" name="Freccia curva 59"/>
          <p:cNvSpPr/>
          <p:nvPr/>
        </p:nvSpPr>
        <p:spPr>
          <a:xfrm rot="10800000" flipH="1">
            <a:off x="7026785" y="3562510"/>
            <a:ext cx="759631" cy="2960091"/>
          </a:xfrm>
          <a:prstGeom prst="bentArrow">
            <a:avLst>
              <a:gd name="adj1" fmla="val 12309"/>
              <a:gd name="adj2" fmla="val 16999"/>
              <a:gd name="adj3" fmla="val 32602"/>
              <a:gd name="adj4" fmla="val 920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Freccia curva 6"/>
          <p:cNvSpPr/>
          <p:nvPr/>
        </p:nvSpPr>
        <p:spPr>
          <a:xfrm rot="16200000">
            <a:off x="7240040" y="3518404"/>
            <a:ext cx="1267747" cy="1355962"/>
          </a:xfrm>
          <a:prstGeom prst="bentArrow">
            <a:avLst>
              <a:gd name="adj1" fmla="val 7075"/>
              <a:gd name="adj2" fmla="val 9803"/>
              <a:gd name="adj3" fmla="val 15592"/>
              <a:gd name="adj4" fmla="val 790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8402410" y="1020009"/>
            <a:ext cx="38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B0F0"/>
                </a:solidFill>
              </a:rPr>
              <a:t>m</a:t>
            </a:r>
            <a:r>
              <a:rPr lang="it-IT" dirty="0" err="1" smtClean="0">
                <a:solidFill>
                  <a:srgbClr val="00B0F0"/>
                </a:solidFill>
              </a:rPr>
              <a:t>ethodologist's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local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environment</a:t>
            </a:r>
            <a:endParaRPr lang="it-IT" dirty="0">
              <a:solidFill>
                <a:srgbClr val="00B0F0"/>
              </a:solidFill>
            </a:endParaRPr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812" y="4594436"/>
            <a:ext cx="545183" cy="393836"/>
          </a:xfrm>
          <a:prstGeom prst="rect">
            <a:avLst/>
          </a:prstGeom>
        </p:spPr>
      </p:pic>
      <p:sp>
        <p:nvSpPr>
          <p:cNvPr id="65" name="CasellaDiTesto 64"/>
          <p:cNvSpPr txBox="1"/>
          <p:nvPr/>
        </p:nvSpPr>
        <p:spPr>
          <a:xfrm>
            <a:off x="11659487" y="4540467"/>
            <a:ext cx="4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*</a:t>
            </a:r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cxnSp>
        <p:nvCxnSpPr>
          <p:cNvPr id="66" name="Connettore 2 65"/>
          <p:cNvCxnSpPr/>
          <p:nvPr/>
        </p:nvCxnSpPr>
        <p:spPr>
          <a:xfrm flipH="1" flipV="1">
            <a:off x="10947457" y="4818078"/>
            <a:ext cx="473006" cy="18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89878"/>
              </p:ext>
            </p:extLst>
          </p:nvPr>
        </p:nvGraphicFramePr>
        <p:xfrm>
          <a:off x="79514" y="1367879"/>
          <a:ext cx="7740599" cy="44466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8009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223647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1554909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  <a:gridCol w="1089881">
                  <a:extLst>
                    <a:ext uri="{9D8B030D-6E8A-4147-A177-3AD203B41FA5}">
                      <a16:colId xmlns:a16="http://schemas.microsoft.com/office/drawing/2014/main" val="3369734497"/>
                    </a:ext>
                  </a:extLst>
                </a:gridCol>
                <a:gridCol w="2754153">
                  <a:extLst>
                    <a:ext uri="{9D8B030D-6E8A-4147-A177-3AD203B41FA5}">
                      <a16:colId xmlns:a16="http://schemas.microsoft.com/office/drawing/2014/main" val="1288153410"/>
                    </a:ext>
                  </a:extLst>
                </a:gridCol>
              </a:tblGrid>
              <a:tr h="51701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series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Metadata</a:t>
                      </a:r>
                      <a:endParaRPr lang="it-IT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Values</a:t>
                      </a:r>
                      <a:endParaRPr lang="it-IT" sz="1600" dirty="0" smtClean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Domain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Specifications</a:t>
                      </a:r>
                      <a:endParaRPr lang="it-IT" sz="16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FATEXP_10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</a:t>
                      </a:r>
                      <a:r>
                        <a:rPr lang="it-IT" sz="1600" dirty="0" smtClean="0"/>
                        <a:t>10, </a:t>
                      </a:r>
                      <a:r>
                        <a:rPr lang="it-IT" sz="1600" dirty="0" smtClean="0"/>
                        <a:t>9.1, 8,…&gt;</a:t>
                      </a:r>
                      <a:endParaRPr lang="it-IT" sz="1600" dirty="0" smtClean="0"/>
                    </a:p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C_DEFL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</a:t>
                      </a:r>
                      <a:r>
                        <a:rPr lang="it-IT" sz="1600" dirty="0" smtClean="0"/>
                        <a:t>1.2, 3, 2.6,…&gt;</a:t>
                      </a:r>
                    </a:p>
                    <a:p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  <a:endParaRPr lang="it-IT" sz="16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4125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VATPIA</a:t>
                      </a:r>
                      <a:endParaRPr lang="it-IT" sz="16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</a:t>
                      </a:r>
                      <a:r>
                        <a:rPr lang="it-IT" sz="1600" dirty="0" smtClean="0"/>
                        <a:t>3.1, 3, 2.8,…&gt;</a:t>
                      </a:r>
                    </a:p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VATAIA</a:t>
                      </a:r>
                      <a:endParaRPr lang="it-IT" sz="16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&lt;1.6, 2, 2.7,…&gt;</a:t>
                      </a:r>
                    </a:p>
                    <a:p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06577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  <a:endParaRPr lang="it-IT" sz="16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24130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  <a:endParaRPr lang="it-IT" sz="16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err="1" smtClean="0"/>
                        <a:t>Other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="1" baseline="0" dirty="0" smtClean="0"/>
                        <a:t>domain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81312"/>
                  </a:ext>
                </a:extLst>
              </a:tr>
            </a:tbl>
          </a:graphicData>
        </a:graphic>
      </p:graphicFrame>
      <p:sp>
        <p:nvSpPr>
          <p:cNvPr id="20" name="Rettangolo arrotondato 19"/>
          <p:cNvSpPr/>
          <p:nvPr/>
        </p:nvSpPr>
        <p:spPr>
          <a:xfrm>
            <a:off x="2462582" y="1936945"/>
            <a:ext cx="1453436" cy="1514310"/>
          </a:xfrm>
          <a:prstGeom prst="round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arrotondato 74"/>
          <p:cNvSpPr/>
          <p:nvPr/>
        </p:nvSpPr>
        <p:spPr>
          <a:xfrm>
            <a:off x="7670158" y="5921364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7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</a:t>
            </a:r>
            <a:r>
              <a:rPr lang="it-IT" b="1" dirty="0" smtClean="0">
                <a:solidFill>
                  <a:schemeClr val="bg1"/>
                </a:solidFill>
              </a:rPr>
              <a:t>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8" name="Rettangolo arrotondato 87"/>
          <p:cNvSpPr/>
          <p:nvPr/>
        </p:nvSpPr>
        <p:spPr>
          <a:xfrm>
            <a:off x="5603669" y="3060860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arrotondato 38"/>
          <p:cNvSpPr/>
          <p:nvPr/>
        </p:nvSpPr>
        <p:spPr>
          <a:xfrm>
            <a:off x="5614744" y="1944313"/>
            <a:ext cx="807906" cy="425429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arrotondato 39"/>
          <p:cNvSpPr/>
          <p:nvPr/>
        </p:nvSpPr>
        <p:spPr>
          <a:xfrm>
            <a:off x="5614744" y="2507967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arrotondato 43"/>
          <p:cNvSpPr/>
          <p:nvPr/>
        </p:nvSpPr>
        <p:spPr>
          <a:xfrm>
            <a:off x="6875671" y="1918251"/>
            <a:ext cx="733129" cy="15827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407120" y="2185187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V="1">
            <a:off x="6421822" y="2764280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V="1">
            <a:off x="6412884" y="3300169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curva 59"/>
          <p:cNvSpPr/>
          <p:nvPr/>
        </p:nvSpPr>
        <p:spPr>
          <a:xfrm rot="10800000" flipH="1">
            <a:off x="7026785" y="3562510"/>
            <a:ext cx="759631" cy="2960091"/>
          </a:xfrm>
          <a:prstGeom prst="bentArrow">
            <a:avLst>
              <a:gd name="adj1" fmla="val 12309"/>
              <a:gd name="adj2" fmla="val 16999"/>
              <a:gd name="adj3" fmla="val 32602"/>
              <a:gd name="adj4" fmla="val 920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8104240" y="1020009"/>
            <a:ext cx="38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B0F0"/>
                </a:solidFill>
              </a:rPr>
              <a:t>m</a:t>
            </a:r>
            <a:r>
              <a:rPr lang="it-IT" dirty="0" err="1" smtClean="0">
                <a:solidFill>
                  <a:srgbClr val="00B0F0"/>
                </a:solidFill>
              </a:rPr>
              <a:t>ethodologist's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local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environment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761291" y="197236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5754795" y="253098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56" name="Rettangolo 55"/>
          <p:cNvSpPr/>
          <p:nvPr/>
        </p:nvSpPr>
        <p:spPr>
          <a:xfrm>
            <a:off x="5737737" y="30922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57" name="Rettangolo 56"/>
          <p:cNvSpPr/>
          <p:nvPr/>
        </p:nvSpPr>
        <p:spPr>
          <a:xfrm>
            <a:off x="6976153" y="197572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6969657" y="253434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6962651" y="30922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4" name="Rettangolo 63"/>
          <p:cNvSpPr/>
          <p:nvPr/>
        </p:nvSpPr>
        <p:spPr>
          <a:xfrm>
            <a:off x="5724958" y="362507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5716586" y="419638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6" name="Rettangolo 65"/>
          <p:cNvSpPr/>
          <p:nvPr/>
        </p:nvSpPr>
        <p:spPr>
          <a:xfrm>
            <a:off x="5712362" y="476769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7" name="Rettangolo 66"/>
          <p:cNvSpPr/>
          <p:nvPr/>
        </p:nvSpPr>
        <p:spPr>
          <a:xfrm>
            <a:off x="5712361" y="530673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8" name="Rettangolo 67"/>
          <p:cNvSpPr/>
          <p:nvPr/>
        </p:nvSpPr>
        <p:spPr>
          <a:xfrm>
            <a:off x="7878116" y="1392866"/>
            <a:ext cx="371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/>
              <a:t> </a:t>
            </a:r>
            <a:r>
              <a:rPr lang="it-IT" dirty="0" smtClean="0"/>
              <a:t>Download </a:t>
            </a:r>
            <a:r>
              <a:rPr lang="it-IT" dirty="0" smtClean="0">
                <a:solidFill>
                  <a:srgbClr val="00B050"/>
                </a:solidFill>
              </a:rPr>
              <a:t>data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B0F0"/>
                </a:solidFill>
              </a:rPr>
              <a:t>specifications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69" name="Rettangolo 68"/>
          <p:cNvSpPr/>
          <p:nvPr/>
        </p:nvSpPr>
        <p:spPr>
          <a:xfrm>
            <a:off x="7878116" y="1813089"/>
            <a:ext cx="4214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 smtClean="0"/>
              <a:t> </a:t>
            </a:r>
            <a:r>
              <a:rPr lang="it-IT" b="1" dirty="0" err="1" smtClean="0"/>
              <a:t>ws_old</a:t>
            </a:r>
            <a:r>
              <a:rPr lang="it-IT" dirty="0" smtClean="0"/>
              <a:t> =</a:t>
            </a:r>
            <a:r>
              <a:rPr lang="it-IT" dirty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A50021"/>
                </a:solidFill>
              </a:rPr>
              <a:t>JD_JSON_to_workspace</a:t>
            </a:r>
            <a:r>
              <a:rPr lang="it-IT" dirty="0" smtClean="0">
                <a:solidFill>
                  <a:srgbClr val="A50021"/>
                </a:solidFill>
              </a:rPr>
              <a:t> </a:t>
            </a:r>
          </a:p>
          <a:p>
            <a:r>
              <a:rPr lang="it-IT" dirty="0" smtClean="0">
                <a:solidFill>
                  <a:srgbClr val="A50021"/>
                </a:solidFill>
              </a:rPr>
              <a:t>                    (</a:t>
            </a:r>
            <a:r>
              <a:rPr lang="it-IT" dirty="0" smtClean="0">
                <a:solidFill>
                  <a:srgbClr val="00CC99"/>
                </a:solidFill>
              </a:rPr>
              <a:t>data, </a:t>
            </a:r>
            <a:r>
              <a:rPr lang="it-IT" dirty="0" err="1" smtClean="0">
                <a:solidFill>
                  <a:srgbClr val="00B0F0"/>
                </a:solidFill>
              </a:rPr>
              <a:t>specifications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  <a:r>
              <a:rPr lang="it-IT" b="1" dirty="0" smtClean="0">
                <a:solidFill>
                  <a:srgbClr val="7030A0"/>
                </a:solidFill>
              </a:rPr>
              <a:t>  </a:t>
            </a:r>
            <a:r>
              <a:rPr lang="it-IT" dirty="0" smtClean="0"/>
              <a:t>  </a:t>
            </a:r>
            <a:endParaRPr lang="it-IT" dirty="0">
              <a:solidFill>
                <a:srgbClr val="A50021"/>
              </a:solidFill>
            </a:endParaRPr>
          </a:p>
        </p:txBody>
      </p:sp>
      <p:sp>
        <p:nvSpPr>
          <p:cNvPr id="70" name="Rettangolo 69"/>
          <p:cNvSpPr/>
          <p:nvPr/>
        </p:nvSpPr>
        <p:spPr>
          <a:xfrm>
            <a:off x="7885354" y="4791888"/>
            <a:ext cx="3929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6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/>
              <a:t>Upload new JSON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74" name="Rettangolo 73"/>
          <p:cNvSpPr/>
          <p:nvPr/>
        </p:nvSpPr>
        <p:spPr>
          <a:xfrm>
            <a:off x="8892815" y="5216235"/>
            <a:ext cx="228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[ {…}, </a:t>
            </a:r>
            <a:r>
              <a:rPr lang="it-IT" dirty="0" smtClean="0"/>
              <a:t>{…}, {…}, </a:t>
            </a:r>
            <a:r>
              <a:rPr lang="it-IT" dirty="0" smtClean="0"/>
              <a:t>{…} ]</a:t>
            </a:r>
            <a:endParaRPr lang="it-IT" dirty="0"/>
          </a:p>
        </p:txBody>
      </p:sp>
      <p:sp>
        <p:nvSpPr>
          <p:cNvPr id="80" name="Rettangolo arrotondato 79"/>
          <p:cNvSpPr/>
          <p:nvPr/>
        </p:nvSpPr>
        <p:spPr>
          <a:xfrm>
            <a:off x="8788582" y="5159027"/>
            <a:ext cx="2386909" cy="543181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CasellaDiTesto 80"/>
          <p:cNvSpPr txBox="1"/>
          <p:nvPr/>
        </p:nvSpPr>
        <p:spPr>
          <a:xfrm>
            <a:off x="7878116" y="2435347"/>
            <a:ext cx="44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3)</a:t>
            </a:r>
            <a:r>
              <a:rPr lang="it-IT" dirty="0"/>
              <a:t> </a:t>
            </a:r>
            <a:r>
              <a:rPr lang="it-IT" dirty="0" smtClean="0"/>
              <a:t>Decide </a:t>
            </a:r>
            <a:r>
              <a:rPr lang="it-IT" dirty="0"/>
              <a:t>new </a:t>
            </a:r>
            <a:r>
              <a:rPr lang="it-IT" dirty="0" err="1"/>
              <a:t>specifications</a:t>
            </a:r>
            <a:r>
              <a:rPr lang="it-IT" dirty="0"/>
              <a:t> (with </a:t>
            </a:r>
            <a:r>
              <a:rPr lang="it-IT" dirty="0" smtClean="0"/>
              <a:t>GUI,</a:t>
            </a:r>
          </a:p>
          <a:p>
            <a:r>
              <a:rPr lang="it-IT" dirty="0"/>
              <a:t> </a:t>
            </a:r>
            <a:r>
              <a:rPr lang="it-IT" dirty="0" smtClean="0"/>
              <a:t>  </a:t>
            </a:r>
            <a:r>
              <a:rPr lang="it-IT" dirty="0" smtClean="0"/>
              <a:t> </a:t>
            </a:r>
            <a:r>
              <a:rPr lang="it-IT" dirty="0" err="1" smtClean="0"/>
              <a:t>helped</a:t>
            </a:r>
            <a:r>
              <a:rPr lang="it-IT" dirty="0" smtClean="0"/>
              <a:t> by </a:t>
            </a:r>
            <a:r>
              <a:rPr lang="it-IT" dirty="0" err="1" smtClean="0"/>
              <a:t>RJDProcessor's</a:t>
            </a:r>
            <a:r>
              <a:rPr lang="it-IT" dirty="0" smtClean="0"/>
              <a:t> reports) </a:t>
            </a:r>
            <a:r>
              <a:rPr lang="it-IT" dirty="0" err="1" smtClean="0"/>
              <a:t>having</a:t>
            </a:r>
            <a:endParaRPr lang="it-IT" dirty="0" smtClean="0"/>
          </a:p>
          <a:p>
            <a:r>
              <a:rPr lang="it-IT" dirty="0" smtClean="0"/>
              <a:t>   </a:t>
            </a:r>
            <a:r>
              <a:rPr lang="it-IT" dirty="0" smtClean="0"/>
              <a:t> </a:t>
            </a:r>
            <a:r>
              <a:rPr lang="it-IT" dirty="0" err="1" smtClean="0"/>
              <a:t>ws</a:t>
            </a:r>
            <a:r>
              <a:rPr lang="it-IT" dirty="0" err="1" smtClean="0"/>
              <a:t>_old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</a:t>
            </a:r>
            <a:r>
              <a:rPr lang="it-IT" dirty="0" smtClean="0"/>
              <a:t>, </a:t>
            </a:r>
            <a:r>
              <a:rPr lang="it-IT" dirty="0" err="1" smtClean="0"/>
              <a:t>saving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b="1" dirty="0" err="1" smtClean="0"/>
              <a:t>ws_new</a:t>
            </a:r>
            <a:endParaRPr lang="it-IT" dirty="0" smtClean="0"/>
          </a:p>
        </p:txBody>
      </p:sp>
      <p:sp>
        <p:nvSpPr>
          <p:cNvPr id="84" name="CasellaDiTesto 83"/>
          <p:cNvSpPr txBox="1"/>
          <p:nvPr/>
        </p:nvSpPr>
        <p:spPr>
          <a:xfrm>
            <a:off x="7885355" y="4121382"/>
            <a:ext cx="30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5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err="1" smtClean="0">
                <a:solidFill>
                  <a:srgbClr val="C00000"/>
                </a:solidFill>
              </a:rPr>
              <a:t>J</a:t>
            </a:r>
            <a:r>
              <a:rPr lang="it-IT" dirty="0" err="1" smtClean="0">
                <a:solidFill>
                  <a:srgbClr val="A50021"/>
                </a:solidFill>
              </a:rPr>
              <a:t>D_JSON_from_workspace</a:t>
            </a:r>
            <a:endParaRPr lang="it-IT" dirty="0" smtClean="0">
              <a:solidFill>
                <a:srgbClr val="A50021"/>
              </a:solidFill>
            </a:endParaRPr>
          </a:p>
          <a:p>
            <a:r>
              <a:rPr lang="it-IT" dirty="0">
                <a:solidFill>
                  <a:srgbClr val="A50021"/>
                </a:solidFill>
              </a:rPr>
              <a:t> </a:t>
            </a:r>
            <a:r>
              <a:rPr lang="it-IT" dirty="0" smtClean="0">
                <a:solidFill>
                  <a:srgbClr val="A50021"/>
                </a:solidFill>
              </a:rPr>
              <a:t>   </a:t>
            </a:r>
            <a:r>
              <a:rPr lang="it-IT" dirty="0" smtClean="0">
                <a:solidFill>
                  <a:srgbClr val="A50021"/>
                </a:solidFill>
              </a:rPr>
              <a:t>(</a:t>
            </a:r>
            <a:r>
              <a:rPr lang="it-IT" dirty="0" smtClean="0">
                <a:solidFill>
                  <a:srgbClr val="00CC99"/>
                </a:solidFill>
              </a:rPr>
              <a:t>data </a:t>
            </a:r>
            <a:r>
              <a:rPr lang="it-IT" dirty="0" err="1" smtClean="0">
                <a:solidFill>
                  <a:srgbClr val="00B0F0"/>
                </a:solidFill>
              </a:rPr>
              <a:t>specifications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  <a:endParaRPr lang="it-IT" dirty="0">
              <a:solidFill>
                <a:srgbClr val="A5002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7878116" y="3409703"/>
            <a:ext cx="4079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4)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ws_new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ws_old</a:t>
            </a:r>
            <a:r>
              <a:rPr lang="it-IT" dirty="0" smtClean="0">
                <a:solidFill>
                  <a:srgbClr val="FF0000"/>
                </a:solidFill>
              </a:rPr>
              <a:t>) </a:t>
            </a:r>
            <a:r>
              <a:rPr lang="it-IT" dirty="0"/>
              <a:t>to </a:t>
            </a:r>
            <a:endParaRPr lang="it-IT" dirty="0" smtClean="0"/>
          </a:p>
          <a:p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/>
              <a:t>revisions</a:t>
            </a:r>
            <a:r>
              <a:rPr lang="it-IT" dirty="0" smtClean="0"/>
              <a:t>, </a:t>
            </a:r>
            <a:r>
              <a:rPr lang="it-IT" dirty="0" err="1" smtClean="0"/>
              <a:t>eventually</a:t>
            </a:r>
            <a:r>
              <a:rPr lang="it-IT" dirty="0" smtClean="0"/>
              <a:t> </a:t>
            </a:r>
            <a:r>
              <a:rPr lang="it-IT" dirty="0"/>
              <a:t>go back to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3</a:t>
            </a:r>
            <a:endParaRPr lang="it-IT" dirty="0"/>
          </a:p>
        </p:txBody>
      </p:sp>
      <p:cxnSp>
        <p:nvCxnSpPr>
          <p:cNvPr id="11" name="Connettore 4 10"/>
          <p:cNvCxnSpPr>
            <a:stCxn id="84" idx="3"/>
            <a:endCxn id="80" idx="3"/>
          </p:cNvCxnSpPr>
          <p:nvPr/>
        </p:nvCxnSpPr>
        <p:spPr>
          <a:xfrm>
            <a:off x="10982741" y="4444548"/>
            <a:ext cx="192750" cy="986070"/>
          </a:xfrm>
          <a:prstGeom prst="bentConnector3">
            <a:avLst>
              <a:gd name="adj1" fmla="val 21859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arrotondato 84"/>
          <p:cNvSpPr/>
          <p:nvPr/>
        </p:nvSpPr>
        <p:spPr>
          <a:xfrm>
            <a:off x="7910383" y="1367879"/>
            <a:ext cx="4240229" cy="4446642"/>
          </a:xfrm>
          <a:prstGeom prst="roundRect">
            <a:avLst>
              <a:gd name="adj" fmla="val 1537"/>
            </a:avLst>
          </a:prstGeom>
          <a:solidFill>
            <a:srgbClr val="AFD7FF">
              <a:alpha val="18824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curva 6"/>
          <p:cNvSpPr/>
          <p:nvPr/>
        </p:nvSpPr>
        <p:spPr>
          <a:xfrm rot="16200000">
            <a:off x="6994982" y="3793279"/>
            <a:ext cx="2050432" cy="1469628"/>
          </a:xfrm>
          <a:prstGeom prst="bentArrow">
            <a:avLst>
              <a:gd name="adj1" fmla="val 7075"/>
              <a:gd name="adj2" fmla="val 9803"/>
              <a:gd name="adj3" fmla="val 15592"/>
              <a:gd name="adj4" fmla="val 790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9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6" y="-265966"/>
            <a:ext cx="12074288" cy="1154162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</a:t>
            </a:r>
            <a:r>
              <a:rPr lang="it-IT" sz="3200" dirty="0" smtClean="0">
                <a:solidFill>
                  <a:srgbClr val="C00000"/>
                </a:solidFill>
              </a:rPr>
              <a:t>(</a:t>
            </a:r>
            <a:r>
              <a:rPr lang="it-IT" sz="3200" dirty="0" err="1" smtClean="0">
                <a:solidFill>
                  <a:srgbClr val="C00000"/>
                </a:solidFill>
              </a:rPr>
              <a:t>partial</a:t>
            </a:r>
            <a:r>
              <a:rPr lang="it-IT" sz="3200" dirty="0" smtClean="0">
                <a:solidFill>
                  <a:srgbClr val="C00000"/>
                </a:solidFill>
              </a:rPr>
              <a:t>)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3: Separate </a:t>
            </a:r>
            <a:r>
              <a:rPr lang="it-IT" sz="3200" dirty="0" err="1" smtClean="0">
                <a:solidFill>
                  <a:srgbClr val="C00000"/>
                </a:solidFill>
              </a:rPr>
              <a:t>specs</a:t>
            </a:r>
            <a:r>
              <a:rPr lang="it-IT" sz="3200" dirty="0" smtClean="0">
                <a:solidFill>
                  <a:srgbClr val="C00000"/>
                </a:solidFill>
              </a:rPr>
              <a:t> and data (single </a:t>
            </a:r>
            <a:r>
              <a:rPr lang="it-IT" sz="3200" dirty="0" err="1" smtClean="0">
                <a:solidFill>
                  <a:srgbClr val="C00000"/>
                </a:solidFill>
              </a:rPr>
              <a:t>series</a:t>
            </a:r>
            <a:r>
              <a:rPr lang="it-IT" sz="3200" dirty="0" smtClean="0">
                <a:solidFill>
                  <a:srgbClr val="C00000"/>
                </a:solidFill>
              </a:rPr>
              <a:t>)</a:t>
            </a:r>
            <a:endParaRPr lang="it-IT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5830" y="6382305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http://purl.org/dc/dcmitype/"/>
    <ds:schemaRef ds:uri="http://purl.org/dc/terms/"/>
    <ds:schemaRef ds:uri="459159c4-d20a-4ff3-9b11-fbd127bd52e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679261c3-551f-4e86-913f-177e0e529669"/>
    <ds:schemaRef ds:uri="c58f2efd-82a8-4ecf-b395-8c25e928921d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47597</TotalTime>
  <Words>941</Words>
  <Application>Microsoft Office PowerPoint</Application>
  <PresentationFormat>Widescreen</PresentationFormat>
  <Paragraphs>235</Paragraphs>
  <Slides>10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Gill Sans MT</vt:lpstr>
      <vt:lpstr>Wingdings</vt:lpstr>
      <vt:lpstr>Wingdings 2</vt:lpstr>
      <vt:lpstr>elenco puntato</vt:lpstr>
      <vt:lpstr>Seasonal adjustment processes in statistical production</vt:lpstr>
      <vt:lpstr>Seasonal Adjustment process</vt:lpstr>
      <vt:lpstr>Storage</vt:lpstr>
      <vt:lpstr>Solutions</vt:lpstr>
      <vt:lpstr>Needs</vt:lpstr>
      <vt:lpstr>DB models for statistical production: (partial) concurrent revision – SETTING 1: Domain workspaces</vt:lpstr>
      <vt:lpstr>DB models for statistical production: (partial) concurrent revision – SETTING 2: Single series workspaces</vt:lpstr>
      <vt:lpstr>DB models for statistical production: (partial) concurrent revision – SETTING 3: Separate specs and data (single series)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659</cp:revision>
  <cp:lastPrinted>2024-04-15T12:01:46Z</cp:lastPrinted>
  <dcterms:created xsi:type="dcterms:W3CDTF">2020-06-26T06:32:12Z</dcterms:created>
  <dcterms:modified xsi:type="dcterms:W3CDTF">2024-12-31T16:41:52Z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