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2"/>
  </p:notesMasterIdLst>
  <p:sldIdLst>
    <p:sldId id="315" r:id="rId6"/>
    <p:sldId id="316" r:id="rId7"/>
    <p:sldId id="329" r:id="rId8"/>
    <p:sldId id="332" r:id="rId9"/>
    <p:sldId id="330" r:id="rId10"/>
    <p:sldId id="331" r:id="rId11"/>
    <p:sldId id="333" r:id="rId12"/>
    <p:sldId id="335" r:id="rId13"/>
    <p:sldId id="319" r:id="rId14"/>
    <p:sldId id="348" r:id="rId15"/>
    <p:sldId id="317" r:id="rId16"/>
    <p:sldId id="336" r:id="rId17"/>
    <p:sldId id="318" r:id="rId18"/>
    <p:sldId id="339" r:id="rId19"/>
    <p:sldId id="337" r:id="rId20"/>
    <p:sldId id="341" r:id="rId21"/>
    <p:sldId id="340" r:id="rId22"/>
    <p:sldId id="338" r:id="rId23"/>
    <p:sldId id="343" r:id="rId24"/>
    <p:sldId id="345" r:id="rId25"/>
    <p:sldId id="342" r:id="rId26"/>
    <p:sldId id="296" r:id="rId27"/>
    <p:sldId id="344" r:id="rId28"/>
    <p:sldId id="346" r:id="rId29"/>
    <p:sldId id="347" r:id="rId30"/>
    <p:sldId id="327" r:id="rId3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AF6F1"/>
    <a:srgbClr val="FFFFCC"/>
    <a:srgbClr val="EAFAF7"/>
    <a:srgbClr val="D3F5EE"/>
    <a:srgbClr val="A1E9DA"/>
    <a:srgbClr val="99CCFF"/>
    <a:srgbClr val="D1E8FF"/>
    <a:srgbClr val="00CC9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65" autoAdjust="0"/>
  </p:normalViewPr>
  <p:slideViewPr>
    <p:cSldViewPr snapToGrid="0" showGuides="1">
      <p:cViewPr varScale="1">
        <p:scale>
          <a:sx n="60" d="100"/>
          <a:sy n="60" d="100"/>
        </p:scale>
        <p:origin x="840" y="48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RJDemetra</a:t>
            </a:r>
            <a:r>
              <a:rPr lang="en-US" sz="4000" b="1" dirty="0" smtClean="0"/>
              <a:t> tools for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>
                <a:solidFill>
                  <a:schemeClr val="tx1"/>
                </a:solidFill>
              </a:rPr>
              <a:t>TSACE-TSAUG Meeting # 10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 am Main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April 24,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986508"/>
            <a:ext cx="12067954" cy="473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frequency</a:t>
            </a:r>
            <a:r>
              <a:rPr lang="it-IT" dirty="0" smtClean="0"/>
              <a:t>:  </a:t>
            </a:r>
            <a:r>
              <a:rPr lang="it-IT" dirty="0" err="1" smtClean="0"/>
              <a:t>numeric</a:t>
            </a:r>
            <a:r>
              <a:rPr lang="it-IT" dirty="0" smtClean="0"/>
              <a:t>. </a:t>
            </a:r>
            <a:r>
              <a:rPr lang="it-IT" dirty="0" err="1" smtClean="0"/>
              <a:t>Frequency</a:t>
            </a:r>
            <a:r>
              <a:rPr lang="it-IT" dirty="0" smtClean="0"/>
              <a:t> of the data: E.g. </a:t>
            </a:r>
            <a:r>
              <a:rPr lang="it-IT" dirty="0" err="1" smtClean="0"/>
              <a:t>frequency</a:t>
            </a:r>
            <a:r>
              <a:rPr lang="it-IT" dirty="0" smtClean="0"/>
              <a:t>=4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quarterly</a:t>
            </a:r>
            <a:r>
              <a:rPr lang="it-IT" dirty="0" smtClean="0">
                <a:sym typeface="Wingdings" panose="05000000000000000000" pitchFamily="2" charset="2"/>
              </a:rPr>
              <a:t> data </a:t>
            </a:r>
            <a:r>
              <a:rPr lang="it-IT" dirty="0" err="1" smtClean="0">
                <a:sym typeface="Wingdings" panose="05000000000000000000" pitchFamily="2" charset="2"/>
              </a:rPr>
              <a:t>frequency</a:t>
            </a:r>
            <a:r>
              <a:rPr lang="it-IT" dirty="0" smtClean="0">
                <a:sym typeface="Wingdings" panose="05000000000000000000" pitchFamily="2" charset="2"/>
              </a:rPr>
              <a:t>=12  </a:t>
            </a:r>
            <a:r>
              <a:rPr lang="it-IT" dirty="0" err="1" smtClean="0">
                <a:sym typeface="Wingdings" panose="05000000000000000000" pitchFamily="2" charset="2"/>
              </a:rPr>
              <a:t>monthly</a:t>
            </a:r>
            <a:r>
              <a:rPr lang="it-IT" dirty="0" smtClean="0">
                <a:sym typeface="Wingdings" panose="05000000000000000000" pitchFamily="2" charset="2"/>
              </a:rPr>
              <a:t> data.</a:t>
            </a:r>
            <a:endParaRPr lang="it-IT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solidFill>
                  <a:srgbClr val="C00000"/>
                </a:solidFill>
              </a:rPr>
              <a:t>m</a:t>
            </a:r>
            <a:r>
              <a:rPr lang="it-IT" b="1" dirty="0" err="1" smtClean="0">
                <a:solidFill>
                  <a:srgbClr val="C00000"/>
                </a:solidFill>
              </a:rPr>
              <a:t>ethod</a:t>
            </a:r>
            <a:r>
              <a:rPr lang="it-IT" dirty="0" smtClean="0"/>
              <a:t>: "TS" for TRAMO-SEATS, "X" for X13 (X13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</a:t>
            </a:r>
            <a:r>
              <a:rPr lang="it-IT" dirty="0" err="1" smtClean="0"/>
              <a:t>yet</a:t>
            </a:r>
            <a:r>
              <a:rPr lang="it-IT" dirty="0" smtClean="0"/>
              <a:t>).</a:t>
            </a:r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</a:rPr>
              <a:t>ntervention_variables</a:t>
            </a:r>
            <a:r>
              <a:rPr lang="en-US" dirty="0" smtClean="0"/>
              <a:t>:  a </a:t>
            </a:r>
            <a:r>
              <a:rPr lang="en-US" dirty="0"/>
              <a:t>vector of JSON </a:t>
            </a:r>
            <a:r>
              <a:rPr lang="en-US" dirty="0" smtClean="0"/>
              <a:t>elements, each one with the attributes: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delta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d</a:t>
            </a:r>
            <a:r>
              <a:rPr lang="it-IT" dirty="0" err="1" smtClean="0">
                <a:solidFill>
                  <a:srgbClr val="C00000"/>
                </a:solidFill>
              </a:rPr>
              <a:t>elta_s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s</a:t>
            </a:r>
            <a:r>
              <a:rPr lang="it-IT" dirty="0" err="1" smtClean="0">
                <a:solidFill>
                  <a:srgbClr val="C00000"/>
                </a:solidFill>
              </a:rPr>
              <a:t>equences</a:t>
            </a:r>
            <a:r>
              <a:rPr lang="it-IT" dirty="0" smtClean="0"/>
              <a:t>: JSON array: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endParaRPr lang="it-IT" dirty="0" smtClean="0"/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it-IT" dirty="0" smtClean="0">
              <a:solidFill>
                <a:srgbClr val="C00000"/>
              </a:solidFill>
            </a:endParaRPr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ramps</a:t>
            </a:r>
            <a:r>
              <a:rPr lang="it-IT" dirty="0" smtClean="0"/>
              <a:t>: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vector of JSON </a:t>
            </a:r>
            <a:r>
              <a:rPr lang="en-US" dirty="0" smtClean="0"/>
              <a:t>elements</a:t>
            </a:r>
            <a:r>
              <a:rPr lang="en-US" dirty="0"/>
              <a:t>, each </a:t>
            </a:r>
            <a:r>
              <a:rPr lang="en-US" dirty="0" smtClean="0"/>
              <a:t>with the </a:t>
            </a:r>
            <a:r>
              <a:rPr lang="en-US" dirty="0"/>
              <a:t>attributes:</a:t>
            </a:r>
            <a:endParaRPr lang="it-IT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</a:t>
            </a:r>
            <a:r>
              <a:rPr lang="it-IT" dirty="0"/>
              <a:t>: 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r>
              <a:rPr lang="it-IT" dirty="0" err="1"/>
              <a:t>indicating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</a:t>
            </a:r>
            <a:r>
              <a:rPr lang="it-IT" dirty="0" smtClean="0"/>
              <a:t>: a </a:t>
            </a:r>
            <a:r>
              <a:rPr lang="it-IT" dirty="0" err="1" smtClean="0"/>
              <a:t>character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in the format "YYYY-MM-DD" </a:t>
            </a:r>
            <a:r>
              <a:rPr lang="it-IT" dirty="0" err="1" smtClean="0"/>
              <a:t>indicating</a:t>
            </a:r>
            <a:r>
              <a:rPr lang="it-IT" dirty="0" smtClean="0"/>
              <a:t> the end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rgbClr val="C00000"/>
                </a:solidFill>
              </a:rPr>
              <a:t>fixed_coef</a:t>
            </a:r>
            <a:r>
              <a:rPr lang="it-IT" sz="2000" dirty="0" smtClean="0"/>
              <a:t>: a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 or a "NA" </a:t>
            </a:r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set</a:t>
            </a:r>
            <a:endParaRPr lang="it-IT" sz="20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15588" y="5646223"/>
            <a:ext cx="11546040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EX. of </a:t>
            </a:r>
            <a:r>
              <a:rPr lang="it-IT" b="1" dirty="0" err="1" smtClean="0">
                <a:solidFill>
                  <a:schemeClr val="bg1"/>
                </a:solidFill>
              </a:rPr>
              <a:t>RAMPs</a:t>
            </a:r>
            <a:r>
              <a:rPr lang="it-IT" b="1" dirty="0" smtClean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[{"start":"2020-01-01","end":"2020-12-31</a:t>
            </a:r>
            <a:r>
              <a:rPr lang="it-IT" dirty="0" smtClean="0">
                <a:solidFill>
                  <a:schemeClr val="bg1"/>
                </a:solidFill>
              </a:rPr>
              <a:t>", "fixed_</a:t>
            </a:r>
            <a:r>
              <a:rPr lang="it-IT" dirty="0" err="1" smtClean="0">
                <a:solidFill>
                  <a:schemeClr val="bg1"/>
                </a:solidFill>
              </a:rPr>
              <a:t>coef</a:t>
            </a:r>
            <a:r>
              <a:rPr lang="it-IT" dirty="0" smtClean="0">
                <a:solidFill>
                  <a:schemeClr val="bg1"/>
                </a:solidFill>
              </a:rPr>
              <a:t>":"NA"},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</a:t>
            </a:r>
            <a:r>
              <a:rPr lang="it-IT" dirty="0" smtClean="0">
                <a:solidFill>
                  <a:schemeClr val="bg1"/>
                </a:solidFill>
              </a:rPr>
              <a:t>{"</a:t>
            </a:r>
            <a:r>
              <a:rPr lang="it-IT" dirty="0" smtClean="0">
                <a:solidFill>
                  <a:schemeClr val="bg1"/>
                </a:solidFill>
              </a:rPr>
              <a:t>start":"2008-01-01","end":"2009-01-01</a:t>
            </a:r>
            <a:r>
              <a:rPr lang="it-IT" dirty="0" smtClean="0">
                <a:solidFill>
                  <a:schemeClr val="bg1"/>
                </a:solidFill>
              </a:rPr>
              <a:t>", "fixed_coef":1}]</a:t>
            </a:r>
            <a:endParaRPr lang="it-IT" dirty="0" smtClean="0">
              <a:solidFill>
                <a:schemeClr val="bg1"/>
              </a:solidFill>
            </a:endParaRPr>
          </a:p>
          <a:p>
            <a:r>
              <a:rPr lang="it-IT" b="1" dirty="0" smtClean="0">
                <a:solidFill>
                  <a:schemeClr val="bg1"/>
                </a:solidFill>
              </a:rPr>
              <a:t>EX. </a:t>
            </a:r>
            <a:r>
              <a:rPr lang="it-IT" b="1" dirty="0">
                <a:solidFill>
                  <a:schemeClr val="bg1"/>
                </a:solidFill>
              </a:rPr>
              <a:t>of </a:t>
            </a:r>
            <a:r>
              <a:rPr lang="it-IT" b="1" dirty="0" err="1" smtClean="0">
                <a:solidFill>
                  <a:schemeClr val="bg1"/>
                </a:solidFill>
              </a:rPr>
              <a:t>IVs</a:t>
            </a:r>
            <a:r>
              <a:rPr lang="it-IT" b="1" dirty="0" smtClean="0">
                <a:solidFill>
                  <a:schemeClr val="bg1"/>
                </a:solidFill>
              </a:rPr>
              <a:t>:</a:t>
            </a:r>
            <a:r>
              <a:rPr lang="it-IT" dirty="0" smtClean="0">
                <a:solidFill>
                  <a:schemeClr val="bg1"/>
                </a:solidFill>
              </a:rPr>
              <a:t>        [{"delta":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,"seq":[{"start":"2001-01-01","end": "2001-12-31" }]}, 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 {"delta":</a:t>
            </a:r>
            <a:r>
              <a:rPr lang="it-IT" dirty="0">
                <a:solidFill>
                  <a:schemeClr val="bg1"/>
                </a:solidFill>
              </a:rPr>
              <a:t>0.75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0</a:t>
            </a:r>
            <a:r>
              <a:rPr lang="it-IT" dirty="0" smtClean="0">
                <a:solidFill>
                  <a:schemeClr val="bg1"/>
                </a:solidFill>
              </a:rPr>
              <a:t>,"seq":[{"start":"2004-01-01","end":"2005-12-31"}]}]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 smtClean="0">
                <a:solidFill>
                  <a:srgbClr val="C00000"/>
                </a:solidFill>
              </a:rPr>
              <a:t>additional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attributes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b="0" dirty="0" smtClean="0">
                <a:solidFill>
                  <a:srgbClr val="C00000"/>
                </a:solidFill>
              </a:rPr>
              <a:t>with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respect</a:t>
            </a:r>
            <a:r>
              <a:rPr lang="it-IT" altLang="it-IT" b="0" dirty="0" smtClean="0">
                <a:solidFill>
                  <a:srgbClr val="C00000"/>
                </a:solidFill>
              </a:rPr>
              <a:t> to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b="0" dirty="0" smtClean="0">
                <a:solidFill>
                  <a:srgbClr val="C00000"/>
                </a:solidFill>
              </a:rPr>
              <a:t> c("</a:t>
            </a:r>
            <a:r>
              <a:rPr lang="it-IT" altLang="it-IT" b="0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b="0" dirty="0" smtClean="0">
                <a:solidFill>
                  <a:srgbClr val="C00000"/>
                </a:solidFill>
              </a:rPr>
              <a:t>", "TRAMO_SEATS")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arrotondato 9"/>
          <p:cNvSpPr/>
          <p:nvPr/>
        </p:nvSpPr>
        <p:spPr>
          <a:xfrm>
            <a:off x="468896" y="4593266"/>
            <a:ext cx="9391628" cy="736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9068069" y="2764465"/>
            <a:ext cx="1503" cy="205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66074" y="2377259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regressors</a:t>
            </a:r>
            <a:r>
              <a:rPr lang="it-IT" dirty="0" smtClean="0">
                <a:solidFill>
                  <a:srgbClr val="FF0000"/>
                </a:solidFill>
              </a:rPr>
              <a:t> information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90161" y="1424766"/>
            <a:ext cx="3156807" cy="2392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H="1">
            <a:off x="3646968" y="1547034"/>
            <a:ext cx="40191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666074" y="1362368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Series </a:t>
            </a:r>
            <a:r>
              <a:rPr lang="it-IT" dirty="0" err="1" smtClean="0">
                <a:solidFill>
                  <a:srgbClr val="0070C0"/>
                </a:solidFill>
              </a:rPr>
              <a:t>name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305129"/>
            <a:ext cx="11269308" cy="79002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JD_JSON: features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0" y="1092832"/>
            <a:ext cx="123550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err="1"/>
              <a:t>Already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documented</a:t>
            </a:r>
            <a:r>
              <a:rPr lang="it-IT" altLang="it-IT" sz="2400" dirty="0"/>
              <a:t> in large </a:t>
            </a:r>
            <a:r>
              <a:rPr lang="it-IT" altLang="it-IT" sz="2400" dirty="0" smtClean="0"/>
              <a:t>part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see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tramoseats_spec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RJDemetra</a:t>
            </a:r>
            <a:r>
              <a:rPr lang="it-IT" altLang="it-IT" sz="2400" dirty="0"/>
              <a:t> </a:t>
            </a:r>
            <a:r>
              <a:rPr lang="it-IT" altLang="it-IT" sz="2400" dirty="0" smtClean="0"/>
              <a:t>doc.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to </a:t>
            </a:r>
            <a:r>
              <a:rPr lang="it-IT" altLang="it-IT" sz="2400" dirty="0" err="1" smtClean="0"/>
              <a:t>read</a:t>
            </a:r>
            <a:r>
              <a:rPr lang="it-IT" altLang="it-IT" sz="2400" dirty="0" smtClean="0"/>
              <a:t> and </a:t>
            </a:r>
            <a:r>
              <a:rPr lang="it-IT" altLang="it-IT" sz="2400" dirty="0" err="1" smtClean="0"/>
              <a:t>write</a:t>
            </a:r>
            <a:r>
              <a:rPr lang="it-IT" altLang="it-IT" sz="2400" dirty="0" smtClean="0"/>
              <a:t> for </a:t>
            </a:r>
            <a:r>
              <a:rPr lang="it-IT" altLang="it-IT" sz="2400" dirty="0" err="1" smtClean="0"/>
              <a:t>users</a:t>
            </a:r>
            <a:r>
              <a:rPr lang="it-IT" altLang="it-IT" sz="2400" dirty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no </a:t>
            </a:r>
            <a:r>
              <a:rPr lang="it-IT" altLang="it-IT" sz="2400" dirty="0" err="1" smtClean="0"/>
              <a:t>nested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objects</a:t>
            </a:r>
            <a:r>
              <a:rPr lang="it-IT" altLang="it-IT" sz="2400" dirty="0" smtClean="0"/>
              <a:t>, </a:t>
            </a:r>
            <a:r>
              <a:rPr lang="it-IT" altLang="it-IT" sz="2400" dirty="0" err="1" smtClean="0"/>
              <a:t>apart</a:t>
            </a:r>
            <a:r>
              <a:rPr lang="it-IT" altLang="it-IT" sz="2400" dirty="0" smtClean="0"/>
              <a:t> from </a:t>
            </a:r>
            <a:r>
              <a:rPr lang="en-US" sz="2400" i="1" dirty="0" err="1" smtClean="0"/>
              <a:t>userdef.varFromFile.infoList</a:t>
            </a:r>
            <a:endParaRPr lang="en-US" sz="2400" i="1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/>
              <a:t>Easy to be </a:t>
            </a:r>
            <a:r>
              <a:rPr lang="it-IT" altLang="it-IT" sz="2400" dirty="0" err="1" smtClean="0"/>
              <a:t>stored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into</a:t>
            </a:r>
            <a:r>
              <a:rPr lang="it-IT" altLang="it-IT" sz="2400" dirty="0"/>
              <a:t> a </a:t>
            </a:r>
            <a:r>
              <a:rPr lang="it-IT" altLang="it-IT" sz="2400" dirty="0" smtClean="0"/>
              <a:t>DB</a:t>
            </a:r>
            <a:r>
              <a:rPr lang="it-IT" altLang="it-IT" sz="2400" dirty="0"/>
              <a:t>	</a:t>
            </a:r>
            <a:r>
              <a:rPr lang="it-IT" altLang="it-IT" sz="2400" dirty="0" smtClean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TEXT/VARCHAR or JSON* </a:t>
            </a:r>
            <a:r>
              <a:rPr lang="it-IT" altLang="it-IT" sz="2400" dirty="0" err="1"/>
              <a:t>field</a:t>
            </a:r>
            <a:r>
              <a:rPr lang="it-IT" altLang="it-IT" sz="2400" dirty="0"/>
              <a:t> DB </a:t>
            </a:r>
            <a:r>
              <a:rPr lang="it-IT" altLang="it-IT" sz="2400" dirty="0" err="1" smtClean="0"/>
              <a:t>types</a:t>
            </a:r>
            <a:r>
              <a:rPr lang="it-IT" altLang="it-IT" sz="24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	</a:t>
            </a:r>
            <a:r>
              <a:rPr lang="it-IT" altLang="it-IT" dirty="0" smtClean="0"/>
              <a:t>* </a:t>
            </a:r>
            <a:r>
              <a:rPr lang="en-US" altLang="it-IT" dirty="0" smtClean="0"/>
              <a:t>some </a:t>
            </a:r>
            <a:r>
              <a:rPr lang="en-US" altLang="it-IT" dirty="0"/>
              <a:t>DBMS allow querying fields directly from JSON</a:t>
            </a:r>
            <a:r>
              <a:rPr lang="it-IT" altLang="it-IT" dirty="0" smtClean="0">
                <a:sym typeface="Wingdings" panose="05000000000000000000" pitchFamily="2" charset="2"/>
              </a:rPr>
              <a:t>!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handled</a:t>
            </a:r>
            <a:r>
              <a:rPr lang="it-IT" altLang="it-IT" sz="2400" dirty="0"/>
              <a:t> in R and </a:t>
            </a:r>
            <a:r>
              <a:rPr lang="it-IT" altLang="it-IT" sz="2400" dirty="0" smtClean="0"/>
              <a:t>Java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many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libraries</a:t>
            </a:r>
            <a:r>
              <a:rPr lang="it-IT" altLang="it-IT" sz="2400" dirty="0"/>
              <a:t> </a:t>
            </a:r>
            <a:r>
              <a:rPr lang="it-IT" altLang="it-IT" sz="2400" dirty="0" err="1" smtClean="0"/>
              <a:t>available</a:t>
            </a:r>
            <a:r>
              <a:rPr lang="it-IT" altLang="it-IT" sz="2400" dirty="0" smtClean="0"/>
              <a:t> (R: </a:t>
            </a:r>
            <a:r>
              <a:rPr lang="it-IT" altLang="it-IT" sz="2400" dirty="0" err="1" smtClean="0"/>
              <a:t>jsonlite</a:t>
            </a:r>
            <a:r>
              <a:rPr lang="it-IT" altLang="it-IT" sz="2400" dirty="0" smtClean="0"/>
              <a:t>/</a:t>
            </a:r>
            <a:r>
              <a:rPr lang="it-IT" altLang="it-IT" sz="2400" dirty="0" err="1" smtClean="0"/>
              <a:t>rjson</a:t>
            </a:r>
            <a:r>
              <a:rPr lang="it-IT" altLang="it-IT" sz="2400" dirty="0" smtClean="0"/>
              <a:t>, Java: </a:t>
            </a:r>
            <a:r>
              <a:rPr lang="it-IT" altLang="it-IT" sz="2400" dirty="0" err="1" smtClean="0"/>
              <a:t>jackson</a:t>
            </a:r>
            <a:r>
              <a:rPr lang="it-IT" altLang="it-IT" sz="2400" dirty="0" smtClean="0"/>
              <a:t>)</a:t>
            </a:r>
          </a:p>
          <a:p>
            <a:pPr lvl="5">
              <a:defRPr/>
            </a:pPr>
            <a:r>
              <a:rPr lang="it-IT" altLang="it-IT" sz="2400" dirty="0" smtClean="0"/>
              <a:t>			</a:t>
            </a:r>
            <a:r>
              <a:rPr lang="it-IT" altLang="it-IT" sz="2400" dirty="0" smtClean="0">
                <a:sym typeface="Wingdings" panose="05000000000000000000" pitchFamily="2" charset="2"/>
              </a:rPr>
              <a:t>  </a:t>
            </a: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read</a:t>
            </a:r>
            <a:r>
              <a:rPr lang="it-IT" altLang="it-IT" sz="2400" dirty="0"/>
              <a:t> by </a:t>
            </a:r>
            <a:r>
              <a:rPr lang="it-IT" altLang="it-IT" sz="2400" dirty="0" err="1" smtClean="0"/>
              <a:t>RJDemetra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 smtClean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sz="2400" dirty="0" err="1" smtClean="0"/>
              <a:t>Facilitates</a:t>
            </a:r>
            <a:r>
              <a:rPr lang="it-IT" sz="2400" dirty="0" smtClean="0"/>
              <a:t> </a:t>
            </a:r>
            <a:r>
              <a:rPr lang="it-IT" sz="2400" dirty="0" err="1" smtClean="0"/>
              <a:t>synthesis</a:t>
            </a:r>
            <a:r>
              <a:rPr lang="it-IT" sz="2400" dirty="0" smtClean="0"/>
              <a:t>					</a:t>
            </a:r>
            <a:r>
              <a:rPr lang="it-IT" sz="2400" dirty="0" smtClean="0">
                <a:sym typeface="Wingdings" panose="05000000000000000000" pitchFamily="2" charset="2"/>
              </a:rPr>
              <a:t>	</a:t>
            </a:r>
            <a:r>
              <a:rPr lang="it-IT" sz="2400" dirty="0" err="1">
                <a:sym typeface="Wingdings" panose="05000000000000000000" pitchFamily="2" charset="2"/>
              </a:rPr>
              <a:t>l</a:t>
            </a:r>
            <a:r>
              <a:rPr lang="it-IT" altLang="it-IT" sz="2400" dirty="0" err="1" smtClean="0"/>
              <a:t>ike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specifying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arguments</a:t>
            </a:r>
            <a:r>
              <a:rPr lang="it-IT" altLang="it-IT" sz="2400" dirty="0"/>
              <a:t> to the </a:t>
            </a:r>
            <a:r>
              <a:rPr lang="it-IT" altLang="it-IT" sz="2400" dirty="0" err="1" smtClean="0"/>
              <a:t>tramoseats_spec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</a:t>
            </a:r>
            <a:r>
              <a:rPr lang="it-IT" altLang="it-IT" sz="2400" dirty="0" err="1" smtClean="0"/>
              <a:t>function</a:t>
            </a:r>
            <a:r>
              <a:rPr lang="it-IT" altLang="it-IT" sz="2400" dirty="0" smtClean="0"/>
              <a:t> </a:t>
            </a:r>
            <a:r>
              <a:rPr lang="it-IT" altLang="it-IT" sz="2400" dirty="0" smtClean="0">
                <a:sym typeface="Wingdings" panose="05000000000000000000" pitchFamily="2" charset="2"/>
              </a:rPr>
              <a:t> default </a:t>
            </a:r>
            <a:r>
              <a:rPr lang="it-IT" altLang="it-IT" sz="2400" dirty="0" err="1">
                <a:sym typeface="Wingdings" panose="05000000000000000000" pitchFamily="2" charset="2"/>
              </a:rPr>
              <a:t>specification</a:t>
            </a:r>
            <a:r>
              <a:rPr lang="it-IT" altLang="it-IT" sz="2400" dirty="0">
                <a:sym typeface="Wingdings" panose="05000000000000000000" pitchFamily="2" charset="2"/>
              </a:rPr>
              <a:t> to </a:t>
            </a:r>
            <a:r>
              <a:rPr lang="it-IT" altLang="it-IT" sz="2400" dirty="0" err="1">
                <a:sym typeface="Wingdings" panose="05000000000000000000" pitchFamily="2" charset="2"/>
              </a:rPr>
              <a:t>assign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ym typeface="Wingdings" panose="05000000000000000000" pitchFamily="2" charset="2"/>
              </a:rPr>
              <a:t>values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not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it-IT" altLang="it-IT" sz="2400" dirty="0" smtClean="0">
                <a:sym typeface="Wingdings" panose="05000000000000000000" pitchFamily="2" charset="2"/>
              </a:rPr>
              <a:t> 											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provided</a:t>
            </a:r>
            <a:r>
              <a:rPr lang="it-IT" altLang="it-IT" sz="2400" dirty="0" smtClean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by the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user</a:t>
            </a:r>
            <a:r>
              <a:rPr lang="it-IT" altLang="it-IT" sz="2400" dirty="0" smtClean="0">
                <a:sym typeface="Wingdings" panose="05000000000000000000" pitchFamily="2" charset="2"/>
              </a:rPr>
              <a:t> (e.g</a:t>
            </a:r>
            <a:r>
              <a:rPr lang="it-IT" altLang="it-IT" sz="2400" dirty="0">
                <a:sym typeface="Wingdings" panose="05000000000000000000" pitchFamily="2" charset="2"/>
              </a:rPr>
              <a:t>. </a:t>
            </a:r>
            <a:r>
              <a:rPr lang="it-IT" altLang="it-IT" sz="2400" i="1" dirty="0">
                <a:sym typeface="Wingdings" panose="05000000000000000000" pitchFamily="2" charset="2"/>
              </a:rPr>
              <a:t>"RSA0</a:t>
            </a:r>
            <a:r>
              <a:rPr lang="it-IT" altLang="it-IT" sz="2400" i="1" dirty="0" smtClean="0">
                <a:sym typeface="Wingdings" panose="05000000000000000000" pitchFamily="2" charset="2"/>
              </a:rPr>
              <a:t>"</a:t>
            </a:r>
            <a:r>
              <a:rPr lang="it-IT" altLang="it-IT" sz="2400" dirty="0" smtClean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it-IT" sz="2400" dirty="0" smtClean="0">
                <a:sym typeface="Wingdings" panose="05000000000000000000" pitchFamily="2" charset="2"/>
              </a:rPr>
              <a:t>											</a:t>
            </a:r>
            <a:r>
              <a:rPr lang="it-IT" sz="2400" dirty="0" err="1" smtClean="0"/>
              <a:t>tools</a:t>
            </a:r>
            <a:r>
              <a:rPr lang="it-IT" sz="2400" dirty="0" smtClean="0"/>
              <a:t> to produce the full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(</a:t>
            </a:r>
            <a:r>
              <a:rPr lang="it-IT" sz="2400" dirty="0" err="1" smtClean="0"/>
              <a:t>see</a:t>
            </a:r>
            <a:r>
              <a:rPr lang="it-IT" sz="2400" dirty="0" smtClean="0"/>
              <a:t> slide </a:t>
            </a:r>
            <a:r>
              <a:rPr lang="it-IT" sz="2400" dirty="0" smtClean="0">
                <a:solidFill>
                  <a:srgbClr val="C00000"/>
                </a:solidFill>
              </a:rPr>
              <a:t>13</a:t>
            </a:r>
            <a:r>
              <a:rPr lang="it-IT" sz="2400" dirty="0" smtClean="0"/>
              <a:t>)</a:t>
            </a:r>
            <a:endParaRPr lang="it-IT" sz="3200" dirty="0" smtClean="0"/>
          </a:p>
          <a:p>
            <a:pPr eaLnBrk="1" hangingPunct="1">
              <a:spcBef>
                <a:spcPts val="0"/>
              </a:spcBef>
              <a:defRPr/>
            </a:pPr>
            <a:endParaRPr lang="it-IT" sz="24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en-GB" altLang="it-IT" sz="3200" dirty="0" smtClean="0">
                <a:solidFill>
                  <a:srgbClr val="C00000"/>
                </a:solidFill>
              </a:rPr>
              <a:t>From full to synthetic version and vice versa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6" y="2185036"/>
            <a:ext cx="5992061" cy="275310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92" y="1083410"/>
            <a:ext cx="2488517" cy="5571308"/>
          </a:xfrm>
          <a:prstGeom prst="rect">
            <a:avLst/>
          </a:prstGeom>
        </p:spPr>
      </p:pic>
      <p:sp>
        <p:nvSpPr>
          <p:cNvPr id="9" name="Freccia bidirezionale orizzontale 8"/>
          <p:cNvSpPr/>
          <p:nvPr/>
        </p:nvSpPr>
        <p:spPr>
          <a:xfrm>
            <a:off x="6560288" y="3391786"/>
            <a:ext cx="1180214" cy="477278"/>
          </a:xfrm>
          <a:prstGeom prst="leftRightArrow">
            <a:avLst/>
          </a:prstGeom>
          <a:solidFill>
            <a:srgbClr val="C00000"/>
          </a:solidFill>
          <a:ln>
            <a:solidFill>
              <a:srgbClr val="63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68895" y="5095454"/>
            <a:ext cx="4726807" cy="923330"/>
          </a:xfrm>
          <a:prstGeom prst="rect">
            <a:avLst/>
          </a:prstGeom>
          <a:solidFill>
            <a:srgbClr val="932338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JD_JSON.R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from_reduced_to_full_JD_JSON_file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from_full_to_reduced_JD_JSON_file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32080"/>
            <a:ext cx="12059920" cy="470351"/>
          </a:xfrm>
        </p:spPr>
        <p:txBody>
          <a:bodyPr/>
          <a:lstStyle/>
          <a:p>
            <a:pPr algn="ctr"/>
            <a:r>
              <a:rPr lang="it-IT" sz="3200" dirty="0" err="1" smtClean="0">
                <a:solidFill>
                  <a:srgbClr val="C00000"/>
                </a:solidFill>
              </a:rPr>
              <a:t>Workflow</a:t>
            </a:r>
            <a:r>
              <a:rPr lang="it-IT" sz="3200" dirty="0" smtClean="0">
                <a:solidFill>
                  <a:srgbClr val="C00000"/>
                </a:solidFill>
              </a:rPr>
              <a:t> &amp; Software</a:t>
            </a:r>
            <a:endParaRPr lang="it-IT" sz="28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99379"/>
            <a:ext cx="11541760" cy="206103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484502" y="1085460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5943096" y="1177581"/>
            <a:ext cx="1340206" cy="802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</a:rPr>
              <a:t>JD+</a:t>
            </a:r>
          </a:p>
          <a:p>
            <a:pPr algn="ctr"/>
            <a:r>
              <a:rPr lang="it-IT" altLang="it-IT" dirty="0" err="1" smtClean="0">
                <a:solidFill>
                  <a:schemeClr val="bg1"/>
                </a:solidFill>
              </a:rPr>
              <a:t>Workspace</a:t>
            </a:r>
            <a:endParaRPr lang="it-IT" altLang="it-IT" dirty="0" smtClean="0">
              <a:solidFill>
                <a:schemeClr val="bg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784980" y="1177579"/>
            <a:ext cx="1815528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3674332" y="1468156"/>
            <a:ext cx="2200185" cy="2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402805" y="860132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JDemetra</a:t>
            </a:r>
            <a:r>
              <a:rPr lang="it-IT" altLang="it-IT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GUI</a:t>
            </a:r>
          </a:p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sa-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ext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plugin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9031" y="1222465"/>
            <a:ext cx="233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err="1" smtClean="0">
                <a:sym typeface="Wingdings" panose="05000000000000000000" pitchFamily="2" charset="2"/>
              </a:rPr>
              <a:t>Now</a:t>
            </a:r>
            <a:r>
              <a:rPr lang="it-IT" altLang="it-IT" sz="2400" dirty="0" smtClean="0">
                <a:sym typeface="Wingdings" panose="05000000000000000000" pitchFamily="2" charset="2"/>
              </a:rPr>
              <a:t>: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42832" y="995807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7294315" y="1439474"/>
            <a:ext cx="2476506" cy="250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9032" y="2537953"/>
            <a:ext cx="161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smtClean="0">
                <a:sym typeface="Wingdings" panose="05000000000000000000" pitchFamily="2" charset="2"/>
              </a:rPr>
              <a:t>Work in progress:</a:t>
            </a:r>
            <a:endParaRPr lang="it-IT" sz="24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1484502" y="2482278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9865225" y="2532299"/>
            <a:ext cx="1735283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402346" y="2527858"/>
            <a:ext cx="6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</p:txBody>
      </p:sp>
      <p:sp>
        <p:nvSpPr>
          <p:cNvPr id="22" name="Freccia a destra 21"/>
          <p:cNvSpPr/>
          <p:nvPr/>
        </p:nvSpPr>
        <p:spPr>
          <a:xfrm>
            <a:off x="3674332" y="2815881"/>
            <a:ext cx="6209907" cy="27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484502" y="3817382"/>
            <a:ext cx="8941980" cy="2538266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4502" y="4547906"/>
            <a:ext cx="4786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JD_JSON_to_TSplus</a:t>
            </a:r>
            <a:r>
              <a:rPr lang="it-IT" dirty="0"/>
              <a:t> 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from_reduced_to_full_JD_JSON_obj</a:t>
            </a:r>
            <a:r>
              <a:rPr lang="it-IT" dirty="0" smtClean="0"/>
              <a:t> (…)</a:t>
            </a:r>
            <a:endParaRPr lang="it-IT" sz="2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883386" y="3918298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388" y="4547906"/>
            <a:ext cx="46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JD_JSON_from_materialized_workspace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JD_JSON_to_materialized_workspace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JD_JSON_from_TSplus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from_full_to_reduced_JD_JSON_obj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045054" y="6254732"/>
            <a:ext cx="239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= work in progress</a:t>
            </a:r>
            <a:endParaRPr lang="it-IT" sz="2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0426482" y="4649459"/>
            <a:ext cx="17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/>
              <a:t>interoperability</a:t>
            </a:r>
            <a:r>
              <a:rPr lang="it-IT" sz="1600" dirty="0" smtClean="0"/>
              <a:t> with JD+</a:t>
            </a:r>
            <a:endParaRPr lang="it-IT" sz="1600" dirty="0"/>
          </a:p>
        </p:txBody>
      </p:sp>
      <p:sp>
        <p:nvSpPr>
          <p:cNvPr id="43" name="Parentesi graffa chiusa 42"/>
          <p:cNvSpPr/>
          <p:nvPr/>
        </p:nvSpPr>
        <p:spPr>
          <a:xfrm>
            <a:off x="10357572" y="4610602"/>
            <a:ext cx="159530" cy="60824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0" y="1754372"/>
            <a:ext cx="12192000" cy="262364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Pt.2:</a:t>
            </a:r>
            <a:r>
              <a:rPr lang="en-US" sz="3600" b="1" dirty="0" smtClean="0">
                <a:solidFill>
                  <a:srgbClr val="636462"/>
                </a:solidFill>
              </a:rPr>
              <a:t>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Processor: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>		   an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processing pipeline ready for you</a:t>
            </a:r>
            <a:r>
              <a:rPr lang="en-US" sz="2800" b="1" dirty="0" smtClean="0">
                <a:solidFill>
                  <a:srgbClr val="CC2A2A"/>
                </a:solidFill>
              </a:rPr>
              <a:t> </a:t>
            </a: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5548" y="695450"/>
            <a:ext cx="1212252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it-IT" sz="2400" dirty="0" smtClean="0"/>
              <a:t>JD_JSON format </a:t>
            </a:r>
            <a:r>
              <a:rPr lang="it-IT" sz="2400" dirty="0" err="1" smtClean="0"/>
              <a:t>is</a:t>
            </a:r>
            <a:r>
              <a:rPr lang="it-IT" sz="2400" dirty="0" smtClean="0"/>
              <a:t> a component of a </a:t>
            </a:r>
            <a:r>
              <a:rPr lang="it-IT" sz="2400" dirty="0" err="1" smtClean="0"/>
              <a:t>larger</a:t>
            </a:r>
            <a:r>
              <a:rPr lang="it-IT" sz="2400" dirty="0" smtClean="0"/>
              <a:t> processing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R/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based</a:t>
            </a:r>
            <a:r>
              <a:rPr lang="it-IT" sz="2400" dirty="0"/>
              <a:t>	</a:t>
            </a:r>
            <a:r>
              <a:rPr lang="it-IT" sz="2400" dirty="0" smtClean="0"/>
              <a:t>								</a:t>
            </a:r>
            <a:r>
              <a:rPr lang="it-IT" sz="1900" dirty="0" smtClean="0">
                <a:sym typeface="Symbol" panose="05050102010706020507" pitchFamily="18" charset="2"/>
              </a:rPr>
              <a:t></a:t>
            </a:r>
            <a:r>
              <a:rPr lang="it-IT" sz="2400" dirty="0" smtClean="0">
                <a:sym typeface="Symbol" panose="05050102010706020507" pitchFamily="18" charset="2"/>
              </a:rPr>
              <a:t>  </a:t>
            </a:r>
            <a:r>
              <a:rPr lang="it-IT" sz="2400" b="1" dirty="0" smtClean="0"/>
              <a:t>Modular </a:t>
            </a:r>
            <a:r>
              <a:rPr lang="it-IT" sz="2400" b="1" dirty="0" err="1" smtClean="0"/>
              <a:t>architecture</a:t>
            </a:r>
            <a:endParaRPr lang="it-IT" sz="2400" b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Object </a:t>
            </a:r>
            <a:r>
              <a:rPr lang="it-IT" sz="2400" b="1" dirty="0" err="1" smtClean="0"/>
              <a:t>Oriented</a:t>
            </a:r>
            <a:r>
              <a:rPr lang="it-IT" sz="2400" b="1" dirty="0"/>
              <a:t>	</a:t>
            </a:r>
            <a:r>
              <a:rPr lang="it-IT" sz="2400" b="1" dirty="0" smtClean="0"/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</a:t>
            </a:r>
            <a:r>
              <a:rPr lang="it-IT" sz="2200" dirty="0" smtClean="0"/>
              <a:t> </a:t>
            </a:r>
            <a:r>
              <a:rPr lang="it-IT" sz="2200" dirty="0" smtClean="0">
                <a:sym typeface="Wingdings" panose="05000000000000000000" pitchFamily="2" charset="2"/>
              </a:rPr>
              <a:t>S4 Object System for R</a:t>
            </a:r>
            <a:endParaRPr lang="it-IT" sz="2200" dirty="0" smtClean="0"/>
          </a:p>
          <a:p>
            <a:pPr>
              <a:lnSpc>
                <a:spcPct val="130000"/>
              </a:lnSpc>
            </a:pPr>
            <a:endParaRPr lang="it-IT" dirty="0" smtClean="0"/>
          </a:p>
          <a:p>
            <a:pPr>
              <a:lnSpc>
                <a:spcPct val="130000"/>
              </a:lnSpc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response</a:t>
            </a:r>
            <a:r>
              <a:rPr lang="it-IT" sz="2400" dirty="0" smtClean="0"/>
              <a:t> of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a semi-</a:t>
            </a:r>
            <a:r>
              <a:rPr lang="it-IT" sz="2400" b="1" dirty="0" err="1" smtClean="0"/>
              <a:t>automated</a:t>
            </a:r>
            <a:r>
              <a:rPr lang="it-IT" sz="2400" b="1" dirty="0" smtClean="0"/>
              <a:t> production pipeline, </a:t>
            </a:r>
            <a:r>
              <a:rPr lang="it-IT" sz="2400" b="1" dirty="0" err="1" smtClean="0"/>
              <a:t>interoperable</a:t>
            </a:r>
            <a:r>
              <a:rPr lang="it-IT" sz="2400" b="1" dirty="0" smtClean="0"/>
              <a:t> with the JD+ suite </a:t>
            </a:r>
          </a:p>
          <a:p>
            <a:pPr lvl="1">
              <a:lnSpc>
                <a:spcPct val="130000"/>
              </a:lnSpc>
            </a:pPr>
            <a:r>
              <a:rPr lang="it-IT" sz="2200" dirty="0">
                <a:sym typeface="Wingdings" panose="05000000000000000000" pitchFamily="2" charset="2"/>
              </a:rPr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						 </a:t>
            </a:r>
            <a:r>
              <a:rPr lang="it-IT" sz="2200" dirty="0" err="1" smtClean="0">
                <a:sym typeface="Wingdings" panose="05000000000000000000" pitchFamily="2" charset="2"/>
              </a:rPr>
              <a:t>workspaces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as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interoperability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tool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</a:t>
            </a:r>
            <a:r>
              <a:rPr lang="it-IT" sz="2400" b="1" dirty="0" smtClean="0"/>
              <a:t>se 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API with </a:t>
            </a:r>
            <a:r>
              <a:rPr lang="it-IT" sz="2400" b="1" dirty="0" err="1" smtClean="0"/>
              <a:t>many</a:t>
            </a:r>
            <a:r>
              <a:rPr lang="it-IT" sz="2400" b="1" dirty="0" smtClean="0"/>
              <a:t> time </a:t>
            </a:r>
            <a:r>
              <a:rPr lang="it-IT" sz="2400" b="1" dirty="0" err="1" smtClean="0"/>
              <a:t>series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"</a:t>
            </a:r>
            <a:r>
              <a:rPr lang="it-IT" sz="2400" b="1" dirty="0" err="1" smtClean="0"/>
              <a:t>hardcoding</a:t>
            </a:r>
            <a:r>
              <a:rPr lang="it-IT" sz="2400" b="1" dirty="0" smtClean="0"/>
              <a:t>" </a:t>
            </a:r>
            <a:r>
              <a:rPr lang="it-IT" sz="2400" b="1" dirty="0" err="1" smtClean="0"/>
              <a:t>specifications</a:t>
            </a:r>
            <a:endParaRPr lang="it-IT" sz="2400" b="1" dirty="0"/>
          </a:p>
          <a:p>
            <a:pPr lvl="1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						 JD_JSON format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ym typeface="Wingdings" panose="05000000000000000000" pitchFamily="2" charset="2"/>
              </a:rPr>
              <a:t>a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tool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expandable</a:t>
            </a:r>
            <a:r>
              <a:rPr lang="it-IT" sz="2400" b="1" dirty="0" smtClean="0">
                <a:sym typeface="Wingdings" panose="05000000000000000000" pitchFamily="2" charset="2"/>
              </a:rPr>
              <a:t> and </a:t>
            </a:r>
            <a:r>
              <a:rPr lang="it-IT" sz="2400" b="1" dirty="0" err="1" smtClean="0">
                <a:sym typeface="Wingdings" panose="05000000000000000000" pitchFamily="2" charset="2"/>
              </a:rPr>
              <a:t>adaptable</a:t>
            </a:r>
            <a:r>
              <a:rPr lang="it-IT" sz="2400" b="1" dirty="0" smtClean="0">
                <a:sym typeface="Wingdings" panose="05000000000000000000" pitchFamily="2" charset="2"/>
              </a:rPr>
              <a:t> to </a:t>
            </a:r>
            <a:r>
              <a:rPr lang="it-IT" sz="2400" b="1" dirty="0" err="1" smtClean="0">
                <a:sym typeface="Wingdings" panose="05000000000000000000" pitchFamily="2" charset="2"/>
              </a:rPr>
              <a:t>many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situations</a:t>
            </a:r>
            <a:endParaRPr lang="it-IT" sz="2400" b="1" dirty="0">
              <a:sym typeface="Wingdings" panose="05000000000000000000" pitchFamily="2" charset="2"/>
            </a:endParaRPr>
          </a:p>
          <a:p>
            <a:pPr lvl="7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 </a:t>
            </a:r>
            <a:r>
              <a:rPr lang="it-IT" sz="2200" dirty="0" err="1" smtClean="0">
                <a:sym typeface="Wingdings" panose="05000000000000000000" pitchFamily="2" charset="2"/>
              </a:rPr>
              <a:t>adapting</a:t>
            </a:r>
            <a:r>
              <a:rPr lang="it-IT" sz="2200" dirty="0" smtClean="0">
                <a:sym typeface="Wingdings" panose="05000000000000000000" pitchFamily="2" charset="2"/>
              </a:rPr>
              <a:t> to </a:t>
            </a:r>
            <a:r>
              <a:rPr lang="it-IT" sz="2200" dirty="0" err="1" smtClean="0">
                <a:sym typeface="Wingdings" panose="05000000000000000000" pitchFamily="2" charset="2"/>
              </a:rPr>
              <a:t>various</a:t>
            </a:r>
            <a:r>
              <a:rPr lang="it-IT" sz="2200" dirty="0" smtClean="0">
                <a:sym typeface="Wingdings" panose="05000000000000000000" pitchFamily="2" charset="2"/>
              </a:rPr>
              <a:t> input formats/</a:t>
            </a:r>
            <a:r>
              <a:rPr lang="it-IT" sz="2200" dirty="0" err="1" smtClean="0">
                <a:sym typeface="Wingdings" panose="05000000000000000000" pitchFamily="2" charset="2"/>
              </a:rPr>
              <a:t>producing</a:t>
            </a:r>
            <a:r>
              <a:rPr lang="it-IT" sz="2200" dirty="0" smtClean="0">
                <a:sym typeface="Wingdings" panose="05000000000000000000" pitchFamily="2" charset="2"/>
              </a:rPr>
              <a:t> custom output  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platform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mantainable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also</a:t>
            </a:r>
            <a:r>
              <a:rPr lang="it-IT" sz="2400" b="1" dirty="0" smtClean="0"/>
              <a:t> by </a:t>
            </a:r>
            <a:r>
              <a:rPr lang="it-IT" sz="2400" b="1" dirty="0" err="1" smtClean="0"/>
              <a:t>statisticians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expertise in Java</a:t>
            </a:r>
          </a:p>
          <a:p>
            <a:pPr lvl="1">
              <a:lnSpc>
                <a:spcPct val="130000"/>
              </a:lnSpc>
            </a:pPr>
            <a:r>
              <a:rPr lang="it-IT" sz="2400" dirty="0" smtClean="0">
                <a:sym typeface="Wingdings" panose="05000000000000000000" pitchFamily="2" charset="2"/>
              </a:rPr>
              <a:t>							</a:t>
            </a:r>
            <a:r>
              <a:rPr lang="it-IT" sz="2200" dirty="0" smtClean="0">
                <a:sym typeface="Wingdings" panose="05000000000000000000" pitchFamily="2" charset="2"/>
              </a:rPr>
              <a:t> building R </a:t>
            </a:r>
            <a:r>
              <a:rPr lang="it-IT" sz="2200" dirty="0" err="1" smtClean="0">
                <a:sym typeface="Wingdings" panose="05000000000000000000" pitchFamily="2" charset="2"/>
              </a:rPr>
              <a:t>prototypes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converted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into</a:t>
            </a:r>
            <a:r>
              <a:rPr lang="it-IT" sz="2200" dirty="0" smtClean="0">
                <a:sym typeface="Wingdings" panose="05000000000000000000" pitchFamily="2" charset="2"/>
              </a:rPr>
              <a:t> Java by IT teams</a:t>
            </a:r>
            <a:endParaRPr lang="it-IT" dirty="0" smtClean="0"/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542154" y="-1"/>
            <a:ext cx="11269308" cy="592399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C00000"/>
                </a:solidFill>
              </a:rPr>
              <a:t>General overview</a:t>
            </a:r>
            <a:endParaRPr lang="it-IT" sz="40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44780"/>
            <a:ext cx="12059920" cy="442303"/>
          </a:xfrm>
        </p:spPr>
        <p:txBody>
          <a:bodyPr/>
          <a:lstStyle/>
          <a:p>
            <a:pPr algn="ctr"/>
            <a:r>
              <a:rPr lang="it-IT" sz="3600" dirty="0" smtClean="0">
                <a:solidFill>
                  <a:srgbClr val="C00000"/>
                </a:solidFill>
              </a:rPr>
              <a:t>Building </a:t>
            </a:r>
            <a:r>
              <a:rPr lang="it-IT" sz="3600" dirty="0" err="1" smtClean="0">
                <a:solidFill>
                  <a:srgbClr val="C00000"/>
                </a:solidFill>
              </a:rPr>
              <a:t>blocks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537479"/>
            <a:ext cx="11541760" cy="206103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1161" y="2952502"/>
            <a:ext cx="8017862" cy="2661493"/>
          </a:xfrm>
          <a:prstGeom prst="roundRect">
            <a:avLst/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160" y="2200058"/>
            <a:ext cx="8017862" cy="597642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443653" y="2266926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472672" y="2983431"/>
            <a:ext cx="44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>
                <a:solidFill>
                  <a:srgbClr val="C00000"/>
                </a:solidFill>
              </a:rPr>
              <a:t>c</a:t>
            </a:r>
            <a:r>
              <a:rPr lang="it-IT" sz="2000" b="1" u="sng" dirty="0" smtClean="0">
                <a:solidFill>
                  <a:srgbClr val="C00000"/>
                </a:solidFill>
              </a:rPr>
              <a:t> ("</a:t>
            </a:r>
            <a:r>
              <a:rPr lang="it-IT" sz="2000" b="1" u="sng" dirty="0" err="1" smtClean="0">
                <a:solidFill>
                  <a:srgbClr val="C00000"/>
                </a:solidFill>
              </a:rPr>
              <a:t>Extended_tramoseats_spec</a:t>
            </a:r>
            <a:r>
              <a:rPr lang="it-IT" sz="2000" b="1" u="sng" dirty="0" smtClean="0">
                <a:solidFill>
                  <a:srgbClr val="C00000"/>
                </a:solidFill>
              </a:rPr>
              <a:t>")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1161" y="3456556"/>
            <a:ext cx="4512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Extends</a:t>
            </a:r>
            <a:r>
              <a:rPr lang="it-IT" sz="1600" dirty="0" smtClean="0"/>
              <a:t> c("</a:t>
            </a:r>
            <a:r>
              <a:rPr lang="it-IT" sz="1600" dirty="0" err="1" smtClean="0"/>
              <a:t>SA_spec</a:t>
            </a:r>
            <a:r>
              <a:rPr lang="it-IT" sz="1600" dirty="0" smtClean="0"/>
              <a:t>", "TRAMOSEATS")</a:t>
            </a:r>
          </a:p>
          <a:p>
            <a:r>
              <a:rPr lang="it-IT" sz="1600" dirty="0" smtClean="0"/>
              <a:t>     from </a:t>
            </a:r>
            <a:r>
              <a:rPr lang="it-IT" sz="1600" dirty="0" err="1" smtClean="0"/>
              <a:t>RJDemetra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Attributes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Constructor</a:t>
            </a:r>
            <a:r>
              <a:rPr lang="it-IT" sz="1600" dirty="0" smtClean="0"/>
              <a:t>(…) 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123356" y="3434284"/>
            <a:ext cx="32856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to_JD_JSON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f</a:t>
            </a:r>
            <a:r>
              <a:rPr lang="it-IT" sz="1600" dirty="0" err="1" smtClean="0"/>
              <a:t>rom_JD_JSON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to_named_list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from_named_list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</a:t>
            </a:r>
            <a:r>
              <a:rPr lang="it-IT" dirty="0" err="1" smtClean="0"/>
              <a:t>rom_sa_spec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to_tramoseats_spec_args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54902" y="2028875"/>
            <a:ext cx="329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workspace</a:t>
            </a:r>
            <a:r>
              <a:rPr lang="it-IT" dirty="0" smtClean="0"/>
              <a:t> and input-output of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372599" y="647399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Responsibility</a:t>
            </a:r>
            <a:endParaRPr lang="it-IT" b="1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91160" y="1026048"/>
            <a:ext cx="8017862" cy="10473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694678" y="1000559"/>
            <a:ext cx="363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err="1" smtClean="0">
                <a:solidFill>
                  <a:srgbClr val="C00000"/>
                </a:solidFill>
              </a:rPr>
              <a:t>JD_JSON_file_processor.R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8654902" y="1338137"/>
            <a:ext cx="353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Processing and output of the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628720" y="3198875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RJDemetra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91160" y="5841820"/>
            <a:ext cx="8104254" cy="880687"/>
          </a:xfrm>
          <a:prstGeom prst="roundRect">
            <a:avLst/>
          </a:prstGeom>
          <a:solidFill>
            <a:srgbClr val="E1EA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458872" y="5876749"/>
            <a:ext cx="588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359636" y="6275710"/>
            <a:ext cx="70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 ("</a:t>
            </a:r>
            <a:r>
              <a:rPr lang="it-IT" b="1" dirty="0" err="1" smtClean="0">
                <a:solidFill>
                  <a:srgbClr val="C00000"/>
                </a:solidFill>
              </a:rPr>
              <a:t>Data_reader</a:t>
            </a:r>
            <a:r>
              <a:rPr lang="it-IT" b="1" dirty="0" smtClean="0">
                <a:solidFill>
                  <a:srgbClr val="C00000"/>
                </a:solidFill>
              </a:rPr>
              <a:t>")                              c ("</a:t>
            </a:r>
            <a:r>
              <a:rPr lang="it-IT" b="1" dirty="0" err="1" smtClean="0">
                <a:solidFill>
                  <a:srgbClr val="C00000"/>
                </a:solidFill>
              </a:rPr>
              <a:t>Data_reader_ext_reg</a:t>
            </a:r>
            <a:r>
              <a:rPr lang="it-IT" b="1" smtClean="0">
                <a:solidFill>
                  <a:srgbClr val="C00000"/>
                </a:solidFill>
              </a:rPr>
              <a:t>")</a:t>
            </a:r>
            <a:endParaRPr lang="it-IT" b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628720" y="5842862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Acquisition</a:t>
            </a:r>
            <a:r>
              <a:rPr lang="it-IT" dirty="0" smtClean="0"/>
              <a:t> of the input data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91160" y="1446207"/>
            <a:ext cx="1112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JD_JSON_file_processor</a:t>
            </a:r>
            <a:r>
              <a:rPr lang="it-IT" sz="1400" dirty="0" smtClean="0"/>
              <a:t> (</a:t>
            </a:r>
            <a:r>
              <a:rPr lang="it-IT" sz="1400" dirty="0" err="1" smtClean="0"/>
              <a:t>input_data_reader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ext_reg_data_reader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spec_file_name</a:t>
            </a:r>
            <a:r>
              <a:rPr lang="it-IT" sz="1400" dirty="0" smtClean="0"/>
              <a:t>, 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                                           </a:t>
            </a:r>
            <a:r>
              <a:rPr lang="it-IT" sz="1400" dirty="0" err="1" smtClean="0"/>
              <a:t>output_workspace_dir</a:t>
            </a:r>
            <a:r>
              <a:rPr lang="it-IT" sz="1400" dirty="0" smtClean="0"/>
              <a:t>,  </a:t>
            </a:r>
            <a:r>
              <a:rPr lang="it-IT" sz="1400" dirty="0" err="1" smtClean="0"/>
              <a:t>series_to_proc_names</a:t>
            </a:r>
            <a:r>
              <a:rPr lang="it-IT" sz="1400" dirty="0" smtClean="0"/>
              <a:t>)</a:t>
            </a:r>
            <a:endParaRPr lang="it-IT" sz="1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2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1157608" y="2218628"/>
            <a:ext cx="1351649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Full </a:t>
            </a:r>
            <a:r>
              <a:rPr lang="en-US" sz="3600" dirty="0" err="1" smtClean="0">
                <a:solidFill>
                  <a:srgbClr val="C00000"/>
                </a:solidFill>
              </a:rPr>
              <a:t>JDProcessor</a:t>
            </a:r>
            <a:r>
              <a:rPr lang="en-US" sz="3600" dirty="0" smtClean="0">
                <a:solidFill>
                  <a:srgbClr val="C00000"/>
                </a:solidFill>
              </a:rPr>
              <a:t> Stack + possible extensions(*)</a:t>
            </a: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521782" y="4866542"/>
            <a:ext cx="7260707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4940981" y="5138446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000" b="1" dirty="0" smtClean="0">
                <a:solidFill>
                  <a:srgbClr val="C00000"/>
                </a:solidFill>
              </a:rPr>
              <a:t>/rjd3*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509254" y="2527711"/>
            <a:ext cx="1550362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2923949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559101" y="4186693"/>
            <a:ext cx="186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4759385" y="3975657"/>
            <a:ext cx="2517269" cy="882501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837119" y="4076664"/>
            <a:ext cx="246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Extended_</a:t>
            </a:r>
          </a:p>
          <a:p>
            <a:pPr algn="ctr"/>
            <a:r>
              <a:rPr lang="it-IT" sz="2000" b="1" dirty="0" err="1">
                <a:solidFill>
                  <a:srgbClr val="C00000"/>
                </a:solidFill>
              </a:rPr>
              <a:t>t</a:t>
            </a:r>
            <a:r>
              <a:rPr lang="it-IT" sz="2000" b="1" dirty="0" err="1" smtClean="0">
                <a:solidFill>
                  <a:srgbClr val="C00000"/>
                </a:solidFill>
              </a:rPr>
              <a:t>ramoseats_spec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7289956" y="3999986"/>
            <a:ext cx="1958364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554427" y="4084638"/>
            <a:ext cx="159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Extended_</a:t>
            </a:r>
          </a:p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X13_spec*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4541758" y="4877174"/>
            <a:ext cx="446246" cy="901519"/>
          </a:xfrm>
          <a:prstGeom prst="rect">
            <a:avLst/>
          </a:prstGeom>
          <a:pattFill prst="ltVert">
            <a:fgClr>
              <a:srgbClr val="FFA7A7"/>
            </a:fgClr>
            <a:bgClr>
              <a:srgbClr val="F0F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9261622" y="2218627"/>
            <a:ext cx="1174873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3692834" y="3218299"/>
            <a:ext cx="5993424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481744" y="340256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JD_JSON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653070" y="2535969"/>
            <a:ext cx="5423098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1157607" y="2078227"/>
            <a:ext cx="9304827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</a:rPr>
              <a:t>Orchestrator (</a:t>
            </a:r>
            <a:r>
              <a:rPr lang="it-IT" sz="2000" b="1" dirty="0" err="1" smtClean="0">
                <a:solidFill>
                  <a:schemeClr val="bg1"/>
                </a:solidFill>
              </a:rPr>
              <a:t>User's</a:t>
            </a:r>
            <a:r>
              <a:rPr lang="it-IT" sz="2000" b="1" dirty="0" smtClean="0">
                <a:solidFill>
                  <a:schemeClr val="bg1"/>
                </a:solidFill>
              </a:rPr>
              <a:t> R script)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6076174" y="267707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1157609" y="2078226"/>
            <a:ext cx="9304826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25092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41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Notation</a:t>
            </a:r>
            <a:r>
              <a:rPr lang="it-IT" sz="2000" b="1" dirty="0" smtClean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a </a:t>
            </a:r>
            <a:r>
              <a:rPr lang="it-IT" sz="2000" dirty="0" err="1" smtClean="0"/>
              <a:t>block</a:t>
            </a:r>
            <a:r>
              <a:rPr lang="it-IT" sz="2000" dirty="0" smtClean="0"/>
              <a:t> </a:t>
            </a:r>
            <a:r>
              <a:rPr lang="it-IT" sz="2000" dirty="0" err="1" smtClean="0"/>
              <a:t>lies</a:t>
            </a:r>
            <a:r>
              <a:rPr lang="it-IT" sz="2000" dirty="0" smtClean="0"/>
              <a:t> </a:t>
            </a:r>
            <a:r>
              <a:rPr lang="en-US" sz="2000" dirty="0"/>
              <a:t>on top of another, it means that it </a:t>
            </a:r>
            <a:r>
              <a:rPr lang="en-US" sz="2000" dirty="0" smtClean="0"/>
              <a:t>uses (or could use) it.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dependencies description</a:t>
            </a:r>
            <a:endParaRPr lang="it-IT" sz="2000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3692832" y="2527711"/>
            <a:ext cx="995919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1521783" y="2534507"/>
            <a:ext cx="987471" cy="234491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9461" name="Titolo 4"/>
          <p:cNvSpPr>
            <a:spLocks noGrp="1"/>
          </p:cNvSpPr>
          <p:nvPr>
            <p:ph type="title" idx="4294967295"/>
          </p:nvPr>
        </p:nvSpPr>
        <p:spPr>
          <a:xfrm>
            <a:off x="922338" y="173627"/>
            <a:ext cx="11269662" cy="384175"/>
          </a:xfrm>
        </p:spPr>
        <p:txBody>
          <a:bodyPr/>
          <a:lstStyle/>
          <a:p>
            <a:r>
              <a:rPr lang="it-IT" altLang="it-IT" sz="28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2800" dirty="0" smtClean="0">
                <a:solidFill>
                  <a:srgbClr val="C00000"/>
                </a:solidFill>
              </a:rPr>
              <a:t> to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environment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sz="2800" dirty="0" smtClean="0">
                <a:solidFill>
                  <a:srgbClr val="C00000"/>
                </a:solidFill>
              </a:rPr>
              <a:t> PROVIDER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interfaces</a:t>
            </a:r>
            <a:endParaRPr lang="it-IT" altLang="it-IT" sz="2800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16958" y="840827"/>
            <a:ext cx="12075042" cy="659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utilize </a:t>
            </a:r>
            <a:r>
              <a:rPr lang="en-US" sz="2400" dirty="0" err="1"/>
              <a:t>JDProcessor</a:t>
            </a:r>
            <a:r>
              <a:rPr lang="en-US" sz="2400" dirty="0"/>
              <a:t> in your environment, simply </a:t>
            </a:r>
            <a:r>
              <a:rPr lang="en-US" sz="2400" b="1" dirty="0">
                <a:solidFill>
                  <a:srgbClr val="C00000"/>
                </a:solidFill>
              </a:rPr>
              <a:t>implement the Provider and </a:t>
            </a:r>
            <a:r>
              <a:rPr lang="en-US" sz="2400" b="1" dirty="0" err="1">
                <a:solidFill>
                  <a:srgbClr val="C00000"/>
                </a:solidFill>
              </a:rPr>
              <a:t>Provider_ext_reg</a:t>
            </a:r>
            <a:r>
              <a:rPr lang="en-US" sz="2400" b="1" dirty="0">
                <a:solidFill>
                  <a:srgbClr val="C00000"/>
                </a:solidFill>
              </a:rPr>
              <a:t> interfaces </a:t>
            </a:r>
            <a:r>
              <a:rPr lang="en-US" sz="2400" dirty="0"/>
              <a:t>to read your data and external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243138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400" dirty="0"/>
              <a:t>f</a:t>
            </a:r>
            <a:r>
              <a:rPr lang="en-US" sz="2400" dirty="0" smtClean="0"/>
              <a:t>lexible input</a:t>
            </a:r>
            <a:r>
              <a:rPr lang="en-US" sz="2400" dirty="0"/>
              <a:t>,  strict rules for the </a:t>
            </a:r>
            <a:r>
              <a:rPr lang="en-US" sz="2400" dirty="0" smtClean="0"/>
              <a:t>output</a:t>
            </a:r>
          </a:p>
          <a:p>
            <a:pPr marL="2243138" lvl="1" indent="-342900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it-IT" sz="2400" dirty="0"/>
              <a:t>e.g. </a:t>
            </a:r>
            <a:r>
              <a:rPr lang="it-IT" sz="2400" dirty="0" err="1"/>
              <a:t>Provider_csv</a:t>
            </a:r>
            <a:r>
              <a:rPr lang="it-IT" sz="2400" dirty="0"/>
              <a:t>, </a:t>
            </a:r>
            <a:r>
              <a:rPr lang="it-IT" sz="2400" dirty="0" err="1"/>
              <a:t>Provider_txt</a:t>
            </a:r>
            <a:r>
              <a:rPr lang="it-IT" sz="2400" dirty="0"/>
              <a:t>, </a:t>
            </a:r>
            <a:r>
              <a:rPr lang="it-IT" sz="2400" dirty="0" err="1" smtClean="0"/>
              <a:t>Provider_jdbc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Then, pass the Providers </a:t>
            </a:r>
            <a:r>
              <a:rPr lang="en-US" sz="2400" dirty="0"/>
              <a:t>to the processor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it-IT" sz="2400" b="1" dirty="0" smtClean="0">
                <a:solidFill>
                  <a:srgbClr val="C00000"/>
                </a:solidFill>
              </a:rPr>
              <a:t>Provider</a:t>
            </a:r>
            <a:r>
              <a:rPr lang="it-IT" sz="2400" dirty="0" smtClean="0">
                <a:solidFill>
                  <a:srgbClr val="C00000"/>
                </a:solidFill>
              </a:rPr>
              <a:t>:</a:t>
            </a:r>
            <a:endParaRPr lang="it-IT" sz="2400" dirty="0" smtClean="0"/>
          </a:p>
          <a:p>
            <a:pPr marL="7429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Constructor's</a:t>
            </a:r>
            <a:r>
              <a:rPr lang="it-IT" sz="2400" dirty="0" smtClean="0"/>
              <a:t> </a:t>
            </a:r>
            <a:r>
              <a:rPr lang="it-IT" sz="2400" dirty="0" err="1" smtClean="0"/>
              <a:t>arguments</a:t>
            </a:r>
            <a:r>
              <a:rPr lang="it-IT" sz="2400" dirty="0" smtClean="0"/>
              <a:t>: </a:t>
            </a:r>
          </a:p>
          <a:p>
            <a:pPr marL="2062163" lvl="2" indent="-247650"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it-IT" sz="2400" dirty="0" smtClean="0"/>
              <a:t>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: "ANY"</a:t>
            </a:r>
          </a:p>
          <a:p>
            <a:pPr marL="742950" lvl="2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read_data</a:t>
            </a:r>
            <a:r>
              <a:rPr lang="it-IT" sz="2400" b="1" dirty="0" smtClean="0"/>
              <a:t>(…) </a:t>
            </a:r>
            <a:r>
              <a:rPr lang="it-IT" sz="2400" dirty="0" err="1" smtClean="0"/>
              <a:t>method</a:t>
            </a:r>
            <a:r>
              <a:rPr lang="it-IT" sz="2400" dirty="0" smtClean="0"/>
              <a:t>:</a:t>
            </a:r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b="1" u="sng" dirty="0" smtClean="0"/>
              <a:t>output: </a:t>
            </a:r>
            <a:r>
              <a:rPr lang="it-IT" sz="2400" b="1" u="sng" dirty="0" err="1" smtClean="0"/>
              <a:t>mts</a:t>
            </a:r>
            <a:r>
              <a:rPr lang="it-IT" sz="2400" b="1" u="sng" dirty="0" smtClean="0"/>
              <a:t> </a:t>
            </a:r>
            <a:r>
              <a:rPr lang="it-IT" sz="2400" u="sng" dirty="0" smtClean="0"/>
              <a:t>(multivariate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) </a:t>
            </a:r>
            <a:r>
              <a:rPr lang="it-IT" sz="2400" u="sng" dirty="0" err="1" smtClean="0"/>
              <a:t>obj</a:t>
            </a:r>
            <a:r>
              <a:rPr lang="it-IT" sz="2400" u="sng" dirty="0" smtClean="0"/>
              <a:t>., with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 </a:t>
            </a:r>
            <a:r>
              <a:rPr lang="it-IT" sz="2400" u="sng" dirty="0" err="1" smtClean="0"/>
              <a:t>names</a:t>
            </a:r>
            <a:r>
              <a:rPr lang="it-IT" sz="2400" u="sng" dirty="0" smtClean="0"/>
              <a:t> and </a:t>
            </a:r>
            <a:r>
              <a:rPr lang="it-IT" sz="2400" u="sng" dirty="0" err="1" smtClean="0"/>
              <a:t>dates</a:t>
            </a:r>
            <a:endParaRPr lang="it-IT" sz="2400" u="sng" dirty="0" smtClean="0"/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no </a:t>
            </a:r>
            <a:r>
              <a:rPr lang="it-IT" sz="2400" dirty="0" err="1" smtClean="0"/>
              <a:t>specific</a:t>
            </a:r>
            <a:r>
              <a:rPr lang="it-IT" sz="2400" dirty="0" smtClean="0"/>
              <a:t> input (…)</a:t>
            </a:r>
            <a:endParaRPr lang="it-IT" sz="2400" dirty="0"/>
          </a:p>
          <a:p>
            <a:pPr marL="1804988" lvl="2"/>
            <a:r>
              <a:rPr lang="it-IT" sz="2400" dirty="0" smtClean="0"/>
              <a:t>     		</a:t>
            </a:r>
          </a:p>
          <a:p>
            <a:pPr marL="4125913" indent="-342900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5" y="3181941"/>
            <a:ext cx="4080286" cy="20689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9670088" y="5282820"/>
            <a:ext cx="0" cy="5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49867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Presentation </a:t>
            </a:r>
            <a:r>
              <a:rPr lang="it-IT" sz="3600" dirty="0" err="1" smtClean="0">
                <a:solidFill>
                  <a:srgbClr val="C00000"/>
                </a:solidFill>
              </a:rPr>
              <a:t>Overview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Pt.1: </a:t>
            </a:r>
            <a:r>
              <a:rPr lang="en-US" sz="3200" b="1" dirty="0">
                <a:solidFill>
                  <a:srgbClr val="CC2A2A"/>
                </a:solidFill>
              </a:rPr>
              <a:t>Tool for specification </a:t>
            </a:r>
            <a:r>
              <a:rPr lang="en-US" sz="3200" b="1" dirty="0" smtClean="0">
                <a:solidFill>
                  <a:srgbClr val="CC2A2A"/>
                </a:solidFill>
              </a:rPr>
              <a:t>conversion</a:t>
            </a:r>
            <a:endParaRPr lang="en-US" sz="3200" b="1" dirty="0" smtClean="0">
              <a:solidFill>
                <a:srgbClr val="636462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JD_JSON format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TRAMO-SEATS (Gomez &amp; </a:t>
            </a:r>
            <a:r>
              <a:rPr lang="en-US" sz="2400" b="0" dirty="0" err="1" smtClean="0">
                <a:solidFill>
                  <a:schemeClr val="tx1"/>
                </a:solidFill>
              </a:rPr>
              <a:t>Maravall</a:t>
            </a:r>
            <a:r>
              <a:rPr lang="en-US" sz="2400" b="0" dirty="0" smtClean="0">
                <a:solidFill>
                  <a:schemeClr val="tx1"/>
                </a:solidFill>
              </a:rPr>
              <a:t>) to </a:t>
            </a:r>
            <a:r>
              <a:rPr lang="en-US" sz="2400" b="0" dirty="0" err="1" smtClean="0">
                <a:solidFill>
                  <a:schemeClr val="tx1"/>
                </a:solidFill>
              </a:rPr>
              <a:t>RJDemetra</a:t>
            </a:r>
            <a:r>
              <a:rPr lang="en-US" sz="2400" b="0" dirty="0" smtClean="0">
                <a:solidFill>
                  <a:schemeClr val="tx1"/>
                </a:solidFill>
              </a:rPr>
              <a:t> (v2) / </a:t>
            </a:r>
            <a:r>
              <a:rPr lang="en-US" sz="2400" b="0" dirty="0" err="1" smtClean="0">
                <a:solidFill>
                  <a:schemeClr val="tx1"/>
                </a:solidFill>
              </a:rPr>
              <a:t>JDemetra</a:t>
            </a:r>
            <a:r>
              <a:rPr lang="en-US" sz="2400" b="0" dirty="0" smtClean="0">
                <a:solidFill>
                  <a:schemeClr val="tx1"/>
                </a:solidFill>
              </a:rPr>
              <a:t>+</a:t>
            </a: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 smtClean="0">
                <a:solidFill>
                  <a:srgbClr val="636462"/>
                </a:solidFill>
              </a:rPr>
              <a:t>	</a:t>
            </a:r>
            <a:r>
              <a:rPr lang="en-US" sz="2400" b="1" dirty="0" smtClean="0">
                <a:solidFill>
                  <a:srgbClr val="636462"/>
                </a:solidFill>
              </a:rPr>
              <a:t> 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3200" b="1" dirty="0" smtClean="0">
              <a:solidFill>
                <a:srgbClr val="CC2A2A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Pt.2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r>
              <a:rPr lang="en-US" sz="3200" b="1" dirty="0">
                <a:solidFill>
                  <a:srgbClr val="636462"/>
                </a:solidFill>
              </a:rPr>
              <a:t>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Processor:</a:t>
            </a:r>
            <a:br>
              <a:rPr lang="en-US" sz="3200" b="1" dirty="0" smtClean="0">
                <a:solidFill>
                  <a:srgbClr val="CC2A2A"/>
                </a:solidFill>
              </a:rPr>
            </a:br>
            <a:r>
              <a:rPr lang="en-US" sz="3200" b="1" dirty="0" smtClean="0">
                <a:solidFill>
                  <a:srgbClr val="CC2A2A"/>
                </a:solidFill>
              </a:rPr>
              <a:t>		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  an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processing pipeline ready for you</a:t>
            </a:r>
            <a:r>
              <a:rPr lang="en-US" sz="2400" b="1" dirty="0">
                <a:solidFill>
                  <a:srgbClr val="CC2A2A"/>
                </a:solidFill>
              </a:rPr>
              <a:t> </a:t>
            </a:r>
            <a:endParaRPr lang="en-US" sz="2400" b="1" dirty="0" smtClean="0">
              <a:solidFill>
                <a:srgbClr val="CC2A2A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it-IT" sz="2400" b="0" dirty="0" smtClean="0">
                <a:solidFill>
                  <a:schemeClr val="tx1"/>
                </a:solidFill>
              </a:rPr>
              <a:t>Architecture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400" b="0" dirty="0" err="1" smtClean="0">
                <a:solidFill>
                  <a:schemeClr val="tx1"/>
                </a:solidFill>
              </a:rPr>
              <a:t>Adaptable</a:t>
            </a:r>
            <a:r>
              <a:rPr lang="it-IT" sz="2400" b="0" dirty="0" smtClean="0">
                <a:solidFill>
                  <a:schemeClr val="tx1"/>
                </a:solidFill>
              </a:rPr>
              <a:t> input </a:t>
            </a:r>
            <a:r>
              <a:rPr lang="it-IT" sz="2400" b="0" dirty="0" err="1" smtClean="0">
                <a:solidFill>
                  <a:schemeClr val="tx1"/>
                </a:solidFill>
              </a:rPr>
              <a:t>interfaces</a:t>
            </a:r>
            <a:r>
              <a:rPr lang="it-IT" sz="2400" b="0" dirty="0" smtClean="0">
                <a:solidFill>
                  <a:schemeClr val="tx1"/>
                </a:solidFill>
              </a:rPr>
              <a:t> to </a:t>
            </a:r>
            <a:r>
              <a:rPr lang="it-IT" sz="2400" b="0" dirty="0" err="1" smtClean="0">
                <a:solidFill>
                  <a:schemeClr val="tx1"/>
                </a:solidFill>
              </a:rPr>
              <a:t>suit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your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context</a:t>
            </a:r>
            <a:r>
              <a:rPr lang="en-US" altLang="it-IT" sz="2400" dirty="0">
                <a:solidFill>
                  <a:schemeClr val="tx1"/>
                </a:solidFill>
              </a:rPr>
              <a:t>	</a:t>
            </a:r>
            <a:r>
              <a:rPr lang="en-US" altLang="it-IT" sz="2400" dirty="0" smtClean="0">
                <a:solidFill>
                  <a:srgbClr val="636462"/>
                </a:solidFill>
              </a:rPr>
              <a:t>	</a:t>
            </a:r>
            <a:endParaRPr lang="it-IT" altLang="it-IT" sz="24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79432" y="493779"/>
            <a:ext cx="11269662" cy="393634"/>
          </a:xfrm>
        </p:spPr>
        <p:txBody>
          <a:bodyPr/>
          <a:lstStyle/>
          <a:p>
            <a:r>
              <a:rPr lang="it-IT" altLang="it-IT" sz="3200" dirty="0" smtClean="0">
                <a:solidFill>
                  <a:srgbClr val="C00000"/>
                </a:solidFill>
              </a:rPr>
              <a:t>PROVIDER_EXT_REG </a:t>
            </a:r>
            <a:r>
              <a:rPr lang="it-IT" altLang="it-IT" sz="3200" dirty="0" err="1" smtClean="0">
                <a:solidFill>
                  <a:srgbClr val="C00000"/>
                </a:solidFill>
              </a:rPr>
              <a:t>interface</a:t>
            </a:r>
            <a:endParaRPr lang="it-IT" altLang="it-IT" sz="32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91" y="6454522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-41328" y="1086596"/>
            <a:ext cx="11868532" cy="596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sz="2400" b="1" dirty="0" smtClean="0">
                <a:solidFill>
                  <a:srgbClr val="C00000"/>
                </a:solidFill>
              </a:rPr>
              <a:t>:</a:t>
            </a:r>
          </a:p>
          <a:p>
            <a:pPr marL="808038" lvl="2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</a:t>
            </a:r>
            <a:r>
              <a:rPr lang="it-IT" sz="2400" dirty="0" smtClean="0"/>
              <a:t>: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 (</a:t>
            </a:r>
            <a:r>
              <a:rPr lang="it-IT" sz="2400" dirty="0" err="1" smtClean="0"/>
              <a:t>type</a:t>
            </a:r>
            <a:r>
              <a:rPr lang="it-IT" sz="2400" dirty="0" smtClean="0"/>
              <a:t> : "ANY")</a:t>
            </a:r>
          </a:p>
          <a:p>
            <a:pPr marL="808038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read_ext_reg_data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var_info</a:t>
            </a:r>
            <a:r>
              <a:rPr lang="it-IT" sz="2400" dirty="0" smtClean="0"/>
              <a:t>=NULL, </a:t>
            </a:r>
            <a:r>
              <a:rPr lang="it-IT" sz="2400" dirty="0" err="1" smtClean="0"/>
              <a:t>time_series_info</a:t>
            </a:r>
            <a:r>
              <a:rPr lang="it-IT" sz="2400" dirty="0" smtClean="0"/>
              <a:t>=NULL, … ):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var_info</a:t>
            </a:r>
            <a:r>
              <a:rPr lang="it-IT" sz="2400" dirty="0" smtClean="0"/>
              <a:t> =</a:t>
            </a:r>
            <a:r>
              <a:rPr lang="en-US" sz="2400" dirty="0" smtClean="0"/>
              <a:t> list with filename,</a:t>
            </a:r>
            <a:r>
              <a:rPr lang="it-IT" sz="2400" dirty="0" smtClean="0"/>
              <a:t> </a:t>
            </a:r>
            <a:r>
              <a:rPr lang="it-IT" sz="2400" dirty="0" err="1" smtClean="0"/>
              <a:t>start_date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/>
              <a:t>frequency</a:t>
            </a:r>
            <a:endParaRPr lang="it-IT" sz="2400" dirty="0" smtClean="0"/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time_series_info</a:t>
            </a:r>
            <a:r>
              <a:rPr lang="it-IT" sz="2400" dirty="0" smtClean="0"/>
              <a:t> = </a:t>
            </a:r>
            <a:r>
              <a:rPr lang="it-IT" sz="2400" dirty="0" err="1" smtClean="0"/>
              <a:t>series_name</a:t>
            </a:r>
            <a:r>
              <a:rPr lang="it-IT" sz="2400" dirty="0" smtClean="0"/>
              <a:t>, 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smtClean="0"/>
              <a:t>output: </a:t>
            </a:r>
            <a:r>
              <a:rPr lang="it-IT" sz="2400" dirty="0" err="1" smtClean="0"/>
              <a:t>ts</a:t>
            </a:r>
            <a:r>
              <a:rPr lang="it-IT" sz="2400" dirty="0" smtClean="0"/>
              <a:t> (time </a:t>
            </a:r>
            <a:r>
              <a:rPr lang="it-IT" sz="2400" dirty="0" err="1" smtClean="0"/>
              <a:t>series</a:t>
            </a:r>
            <a:r>
              <a:rPr lang="it-IT" sz="2400" dirty="0" smtClean="0"/>
              <a:t>) </a:t>
            </a:r>
            <a:r>
              <a:rPr lang="it-IT" sz="2400" dirty="0" err="1" smtClean="0"/>
              <a:t>object</a:t>
            </a:r>
            <a:endParaRPr lang="it-IT" sz="2400" dirty="0" smtClean="0"/>
          </a:p>
          <a:p>
            <a:pPr marL="107315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0803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read_ext_reg_info</a:t>
            </a:r>
            <a:r>
              <a:rPr lang="it-IT" sz="2400" dirty="0" smtClean="0"/>
              <a:t> (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, …): </a:t>
            </a:r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dirty="0" smtClean="0"/>
              <a:t>e.g. 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 = </a:t>
            </a:r>
            <a:r>
              <a:rPr lang="it-IT" sz="2400" dirty="0" err="1" smtClean="0"/>
              <a:t>ext_reg_files_folder</a:t>
            </a:r>
            <a:endParaRPr lang="it-IT" sz="2400" dirty="0" smtClean="0"/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b="1" dirty="0" smtClean="0"/>
              <a:t>output</a:t>
            </a:r>
            <a:r>
              <a:rPr lang="it-IT" sz="2400" b="1" dirty="0"/>
              <a:t>: </a:t>
            </a:r>
            <a:r>
              <a:rPr lang="it-IT" sz="2400" b="1" dirty="0" smtClean="0"/>
              <a:t>list of </a:t>
            </a:r>
            <a:r>
              <a:rPr lang="it-IT" sz="2400" b="1" dirty="0" err="1" smtClean="0"/>
              <a:t>ext_var_info</a:t>
            </a:r>
            <a:r>
              <a:rPr lang="it-IT" sz="2400" b="1" dirty="0" smtClean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 </a:t>
            </a:r>
            <a:r>
              <a:rPr lang="it-IT" sz="2400" dirty="0" err="1" smtClean="0"/>
              <a:t>ts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0" y="3749830"/>
            <a:ext cx="4302642" cy="25241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627476" y="2143832"/>
            <a:ext cx="1933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read</a:t>
            </a:r>
            <a:r>
              <a:rPr lang="it-IT" sz="1600" dirty="0"/>
              <a:t> data from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24172" y="4146055"/>
            <a:ext cx="121394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smtClean="0"/>
              <a:t>produce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 (</a:t>
            </a:r>
            <a:r>
              <a:rPr lang="it-IT" sz="1600" dirty="0" err="1" smtClean="0"/>
              <a:t>metadata</a:t>
            </a:r>
            <a:r>
              <a:rPr lang="it-IT" sz="1600" dirty="0" smtClean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48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3600" dirty="0" smtClean="0">
                <a:solidFill>
                  <a:srgbClr val="C00000"/>
                </a:solidFill>
              </a:rPr>
              <a:t> the processor with 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3600" dirty="0" smtClean="0">
                <a:solidFill>
                  <a:srgbClr val="C00000"/>
                </a:solidFill>
              </a:rPr>
              <a:t> Data Readers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1107" y="1336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Input_ext_reg</a:t>
            </a:r>
            <a:endParaRPr lang="it-IT" sz="2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1107" y="413952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Input_data</a:t>
            </a:r>
            <a:endParaRPr lang="it-IT" sz="2000" b="1" dirty="0"/>
          </a:p>
        </p:txBody>
      </p:sp>
      <p:sp>
        <p:nvSpPr>
          <p:cNvPr id="11" name="Angolo ripiegato 10"/>
          <p:cNvSpPr/>
          <p:nvPr/>
        </p:nvSpPr>
        <p:spPr>
          <a:xfrm>
            <a:off x="468313" y="180211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ngolo ripiegato 11"/>
          <p:cNvSpPr/>
          <p:nvPr/>
        </p:nvSpPr>
        <p:spPr>
          <a:xfrm>
            <a:off x="468113" y="2340643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ngolo ripiegato 12"/>
          <p:cNvSpPr/>
          <p:nvPr/>
        </p:nvSpPr>
        <p:spPr>
          <a:xfrm>
            <a:off x="468113" y="339727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Angolo ripiegato 13"/>
          <p:cNvSpPr/>
          <p:nvPr/>
        </p:nvSpPr>
        <p:spPr>
          <a:xfrm>
            <a:off x="468113" y="2863742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Angolo ripiegato 14"/>
          <p:cNvSpPr/>
          <p:nvPr/>
        </p:nvSpPr>
        <p:spPr>
          <a:xfrm>
            <a:off x="468113" y="4661935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Angolo ripiegato 15"/>
          <p:cNvSpPr/>
          <p:nvPr/>
        </p:nvSpPr>
        <p:spPr>
          <a:xfrm>
            <a:off x="467913" y="520045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Angolo ripiegato 16"/>
          <p:cNvSpPr/>
          <p:nvPr/>
        </p:nvSpPr>
        <p:spPr>
          <a:xfrm>
            <a:off x="467913" y="5698491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400299" y="1802120"/>
            <a:ext cx="3298751" cy="356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Data_reader_ext_reg_CSV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400300" y="2351030"/>
            <a:ext cx="3247950" cy="360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Data_reader_ext_reg_TXT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2400300" y="2892217"/>
            <a:ext cx="3258588" cy="317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Data_reader_ext_reg_ws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400299" y="3394051"/>
            <a:ext cx="3298751" cy="348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Data_reader</a:t>
            </a:r>
            <a:r>
              <a:rPr lang="it-IT" dirty="0" err="1" smtClean="0">
                <a:solidFill>
                  <a:schemeClr val="tx1"/>
                </a:solidFill>
              </a:rPr>
              <a:t>_ext_reg_CUSTOM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" name="Connettore 2 3"/>
          <p:cNvCxnSpPr>
            <a:stCxn id="11" idx="3"/>
            <a:endCxn id="2" idx="1"/>
          </p:cNvCxnSpPr>
          <p:nvPr/>
        </p:nvCxnSpPr>
        <p:spPr>
          <a:xfrm flipV="1">
            <a:off x="1811701" y="1980265"/>
            <a:ext cx="588598" cy="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811301" y="2520274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811300" y="307831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808107" y="359494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2400300" y="468225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2400300" y="5225672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400300" y="5721714"/>
            <a:ext cx="2768600" cy="359263"/>
          </a:xfrm>
          <a:prstGeom prst="rect">
            <a:avLst/>
          </a:prstGeom>
          <a:solidFill>
            <a:srgbClr val="DAF6F1">
              <a:alpha val="64706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/>
          <p:nvPr/>
        </p:nvCxnSpPr>
        <p:spPr>
          <a:xfrm>
            <a:off x="1808106" y="4862736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808105" y="5380090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843014" y="5901345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arrotondato 4"/>
          <p:cNvSpPr/>
          <p:nvPr/>
        </p:nvSpPr>
        <p:spPr>
          <a:xfrm>
            <a:off x="6832600" y="2348219"/>
            <a:ext cx="4178300" cy="2695980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7508830" y="255358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832600" y="3244847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Ext_reg_data_reader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832600" y="398326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Input_data_reader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658888" y="18021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648256" y="3380188"/>
            <a:ext cx="101600" cy="35956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858000" y="5597172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010399" y="5545970"/>
            <a:ext cx="4727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Data_reader_ext_reg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sp>
        <p:nvSpPr>
          <p:cNvPr id="42" name="Rettangolo 41"/>
          <p:cNvSpPr/>
          <p:nvPr/>
        </p:nvSpPr>
        <p:spPr>
          <a:xfrm>
            <a:off x="9601200" y="3244545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168900" y="4682258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601200" y="3983268"/>
            <a:ext cx="889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70700" y="6140713"/>
            <a:ext cx="101600" cy="36894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010400" y="6110891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cxnSp>
        <p:nvCxnSpPr>
          <p:cNvPr id="56" name="Connettore 4 55"/>
          <p:cNvCxnSpPr/>
          <p:nvPr/>
        </p:nvCxnSpPr>
        <p:spPr>
          <a:xfrm flipV="1">
            <a:off x="5600700" y="4150199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648250" y="23482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5648256" y="2887115"/>
            <a:ext cx="108125" cy="32235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5168900" y="5225859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168900" y="5721714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049926" y="3474251"/>
            <a:ext cx="528674" cy="259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0" y="149869"/>
            <a:ext cx="12046208" cy="769441"/>
          </a:xfrm>
        </p:spPr>
        <p:txBody>
          <a:bodyPr/>
          <a:lstStyle/>
          <a:p>
            <a:pPr algn="ctr"/>
            <a:r>
              <a:rPr lang="it-IT" altLang="it-IT" dirty="0" err="1" smtClean="0">
                <a:solidFill>
                  <a:srgbClr val="C00000"/>
                </a:solidFill>
              </a:rPr>
              <a:t>Interoperability</a:t>
            </a:r>
            <a:r>
              <a:rPr lang="it-IT" altLang="it-IT" dirty="0" smtClean="0">
                <a:solidFill>
                  <a:srgbClr val="C00000"/>
                </a:solidFill>
              </a:rPr>
              <a:t> with </a:t>
            </a:r>
            <a:r>
              <a:rPr lang="it-IT" altLang="it-IT" dirty="0" err="1" smtClean="0">
                <a:solidFill>
                  <a:srgbClr val="C00000"/>
                </a:solidFill>
              </a:rPr>
              <a:t>JDemetra</a:t>
            </a:r>
            <a:r>
              <a:rPr lang="it-IT" altLang="it-IT" dirty="0" smtClean="0">
                <a:solidFill>
                  <a:srgbClr val="C00000"/>
                </a:solidFill>
              </a:rPr>
              <a:t>+ (GUI, </a:t>
            </a:r>
            <a:r>
              <a:rPr lang="it-IT" altLang="it-IT" dirty="0" err="1" smtClean="0">
                <a:solidFill>
                  <a:srgbClr val="C00000"/>
                </a:solidFill>
              </a:rPr>
              <a:t>Cruncher</a:t>
            </a:r>
            <a:r>
              <a:rPr lang="it-IT" altLang="it-IT" dirty="0" smtClean="0">
                <a:solidFill>
                  <a:srgbClr val="C00000"/>
                </a:solidFill>
              </a:rPr>
              <a:t>, …)</a:t>
            </a:r>
            <a:br>
              <a:rPr lang="it-IT" altLang="it-IT" dirty="0" smtClean="0">
                <a:solidFill>
                  <a:srgbClr val="C00000"/>
                </a:solidFill>
              </a:rPr>
            </a:br>
            <a:r>
              <a:rPr lang="it-IT" altLang="it-IT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Workspace</a:t>
            </a:r>
            <a:endParaRPr lang="it-IT" altLang="it-IT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709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149501"/>
            <a:ext cx="2926590" cy="19619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16599" y="3873499"/>
            <a:ext cx="3989881" cy="2229153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softEdge rad="190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203581" y="36820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TRAMO-SEATS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1628518" y="1689254"/>
            <a:ext cx="2137610" cy="900708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JD_JSON_to_mat</a:t>
            </a:r>
            <a:r>
              <a:rPr lang="it-IT" smtClean="0">
                <a:solidFill>
                  <a:schemeClr val="tx1"/>
                </a:solidFill>
              </a:rPr>
              <a:t>._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7966245" y="3929884"/>
            <a:ext cx="1677352" cy="1027793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materialized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7966245" y="5031462"/>
            <a:ext cx="1677352" cy="1006405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virtual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600691" y="4338698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TRAMO_SEATS(…)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621991" y="364463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JD_JSON</a:t>
            </a:r>
          </a:p>
          <a:p>
            <a:pPr algn="ctr"/>
            <a:r>
              <a:rPr lang="it-IT" dirty="0" err="1" smtClean="0"/>
              <a:t>specifications</a:t>
            </a:r>
            <a:endParaRPr lang="it-IT" dirty="0"/>
          </a:p>
        </p:txBody>
      </p:sp>
      <p:cxnSp>
        <p:nvCxnSpPr>
          <p:cNvPr id="18" name="Connettore 4 17"/>
          <p:cNvCxnSpPr/>
          <p:nvPr/>
        </p:nvCxnSpPr>
        <p:spPr>
          <a:xfrm flipH="1" flipV="1">
            <a:off x="6949253" y="2130500"/>
            <a:ext cx="2866401" cy="2077879"/>
          </a:xfrm>
          <a:prstGeom prst="bentConnector5">
            <a:avLst>
              <a:gd name="adj1" fmla="val -15064"/>
              <a:gd name="adj2" fmla="val 42646"/>
              <a:gd name="adj3" fmla="val 151838"/>
            </a:avLst>
          </a:prstGeom>
          <a:ln w="3492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1" idx="3"/>
            <a:endCxn id="20" idx="1"/>
          </p:cNvCxnSpPr>
          <p:nvPr/>
        </p:nvCxnSpPr>
        <p:spPr>
          <a:xfrm flipV="1">
            <a:off x="847344" y="4705709"/>
            <a:ext cx="753347" cy="3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3814501" y="4702172"/>
            <a:ext cx="2002099" cy="125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ngolo ripiegato 21"/>
          <p:cNvSpPr/>
          <p:nvPr/>
        </p:nvSpPr>
        <p:spPr>
          <a:xfrm>
            <a:off x="4406873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>
            <a:off x="301244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upload.wikimedia.org/wikipedia/commons/thumb/1/1b/R_logo.svg/121px-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22" y="4750893"/>
            <a:ext cx="846832" cy="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sellaDiTesto 77"/>
          <p:cNvSpPr txBox="1"/>
          <p:nvPr/>
        </p:nvSpPr>
        <p:spPr>
          <a:xfrm>
            <a:off x="4352907" y="1361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0079531" y="413746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RJDemetra</a:t>
            </a:r>
            <a:r>
              <a:rPr lang="it-IT" dirty="0" smtClean="0"/>
              <a:t>/R output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10263795" y="1114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JD+</a:t>
            </a:r>
          </a:p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cxnSp>
        <p:nvCxnSpPr>
          <p:cNvPr id="19490" name="Connettore 4 19489"/>
          <p:cNvCxnSpPr/>
          <p:nvPr/>
        </p:nvCxnSpPr>
        <p:spPr>
          <a:xfrm rot="10800000" flipV="1">
            <a:off x="760904" y="2126526"/>
            <a:ext cx="10030160" cy="4197984"/>
          </a:xfrm>
          <a:prstGeom prst="bentConnector3">
            <a:avLst>
              <a:gd name="adj1" fmla="val -11410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85" name="Immagine 19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532" y="1750957"/>
            <a:ext cx="1428727" cy="72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ccia a destra 18"/>
          <p:cNvSpPr/>
          <p:nvPr/>
        </p:nvSpPr>
        <p:spPr>
          <a:xfrm>
            <a:off x="9838562" y="1939469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arrotondato 109"/>
          <p:cNvSpPr/>
          <p:nvPr/>
        </p:nvSpPr>
        <p:spPr>
          <a:xfrm>
            <a:off x="1600691" y="5327941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5" name="Connettore 4 114"/>
          <p:cNvCxnSpPr/>
          <p:nvPr/>
        </p:nvCxnSpPr>
        <p:spPr>
          <a:xfrm flipV="1">
            <a:off x="760904" y="5732506"/>
            <a:ext cx="826009" cy="592004"/>
          </a:xfrm>
          <a:prstGeom prst="bentConnector3">
            <a:avLst>
              <a:gd name="adj1" fmla="val -26876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Immagin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71" y="5515922"/>
            <a:ext cx="915979" cy="559190"/>
          </a:xfrm>
          <a:prstGeom prst="rect">
            <a:avLst/>
          </a:prstGeom>
        </p:spPr>
      </p:pic>
      <p:sp>
        <p:nvSpPr>
          <p:cNvPr id="122" name="CasellaDiTesto 121"/>
          <p:cNvSpPr txBox="1"/>
          <p:nvPr/>
        </p:nvSpPr>
        <p:spPr>
          <a:xfrm>
            <a:off x="-454134" y="51676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cxnSp>
        <p:nvCxnSpPr>
          <p:cNvPr id="134" name="Connettore 4 133"/>
          <p:cNvCxnSpPr>
            <a:stCxn id="110" idx="3"/>
            <a:endCxn id="22" idx="2"/>
          </p:cNvCxnSpPr>
          <p:nvPr/>
        </p:nvCxnSpPr>
        <p:spPr>
          <a:xfrm flipV="1">
            <a:off x="3793955" y="5077565"/>
            <a:ext cx="885968" cy="617387"/>
          </a:xfrm>
          <a:prstGeom prst="bentConnector2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ttore 4 140"/>
          <p:cNvCxnSpPr>
            <a:stCxn id="23" idx="0"/>
            <a:endCxn id="13" idx="1"/>
          </p:cNvCxnSpPr>
          <p:nvPr/>
        </p:nvCxnSpPr>
        <p:spPr>
          <a:xfrm rot="16200000" flipV="1">
            <a:off x="2387090" y="1381037"/>
            <a:ext cx="1505031" cy="3022173"/>
          </a:xfrm>
          <a:prstGeom prst="bentConnector4">
            <a:avLst>
              <a:gd name="adj1" fmla="val 35038"/>
              <a:gd name="adj2" fmla="val 136559"/>
            </a:avLst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13" idx="3"/>
            <a:endCxn id="2" idx="1"/>
          </p:cNvCxnSpPr>
          <p:nvPr/>
        </p:nvCxnSpPr>
        <p:spPr>
          <a:xfrm flipV="1">
            <a:off x="3766128" y="2130501"/>
            <a:ext cx="3142672" cy="91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Immagine 19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05" y="1788296"/>
            <a:ext cx="853502" cy="559190"/>
          </a:xfrm>
          <a:prstGeom prst="rect">
            <a:avLst/>
          </a:prstGeom>
        </p:spPr>
      </p:pic>
      <p:sp>
        <p:nvSpPr>
          <p:cNvPr id="162" name="Freccia a destra 161"/>
          <p:cNvSpPr/>
          <p:nvPr/>
        </p:nvSpPr>
        <p:spPr>
          <a:xfrm>
            <a:off x="9838562" y="4865077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asellaDiTesto 166"/>
          <p:cNvSpPr txBox="1"/>
          <p:nvPr/>
        </p:nvSpPr>
        <p:spPr>
          <a:xfrm>
            <a:off x="5651502" y="4398192"/>
            <a:ext cx="260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800" b="1" dirty="0" smtClean="0">
                <a:solidFill>
                  <a:srgbClr val="C00000"/>
                </a:solidFill>
              </a:rPr>
              <a:t>_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_processor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 flipH="1" flipV="1">
            <a:off x="5463631" y="2282902"/>
            <a:ext cx="1752" cy="767514"/>
          </a:xfrm>
          <a:prstGeom prst="straightConnector1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Example</a:t>
            </a:r>
            <a:r>
              <a:rPr lang="it-IT" altLang="it-IT" sz="3600" dirty="0" smtClean="0">
                <a:solidFill>
                  <a:srgbClr val="C00000"/>
                </a:solidFill>
              </a:rPr>
              <a:t> of use: </a:t>
            </a:r>
            <a:r>
              <a:rPr lang="it-IT" altLang="it-IT" sz="3600" dirty="0" err="1">
                <a:solidFill>
                  <a:srgbClr val="C00000"/>
                </a:solidFill>
              </a:rPr>
              <a:t>o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rchestrator.R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143" y="1158632"/>
            <a:ext cx="123904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C:\\Workspace-dir\\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WS-FAT.xml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sa_ext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\\raw_data.csv"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\\TS_regr"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#Folder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regressors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t-IT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:\\JD_JSON_specifications.txt"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Full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JD_JSON 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Operational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Provider_csv_istat_format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Provider_ext_reg_tsplus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JD_JSON_from_materialized_workspace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JD_JSON_file_processor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output_workspace_container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RJDemetra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from_reduced_to_full_JD_JSON_file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"JD_JSON_specifications_full.txt"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Future developments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915240"/>
            <a:ext cx="1141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X13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Developing</a:t>
            </a:r>
            <a:r>
              <a:rPr lang="it-IT" sz="2400" dirty="0" smtClean="0"/>
              <a:t> </a:t>
            </a:r>
            <a:r>
              <a:rPr lang="it-IT" sz="2400" dirty="0"/>
              <a:t>some </a:t>
            </a:r>
            <a:r>
              <a:rPr lang="it-IT" sz="2400" dirty="0" smtClean="0"/>
              <a:t>default input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a rjd3-based version instead of </a:t>
            </a:r>
            <a:r>
              <a:rPr lang="en-US" sz="2400" dirty="0" err="1" smtClean="0"/>
              <a:t>RJDemetra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Production of output formatting </a:t>
            </a:r>
            <a:r>
              <a:rPr lang="en-US" sz="2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code performance by using </a:t>
            </a:r>
            <a:r>
              <a:rPr lang="en-US" sz="2400" dirty="0" err="1"/>
              <a:t>RJDemetra</a:t>
            </a:r>
            <a:r>
              <a:rPr lang="en-US" sz="2400" dirty="0"/>
              <a:t> functions that operate </a:t>
            </a:r>
            <a:r>
              <a:rPr lang="en-US" sz="2400" dirty="0" smtClean="0"/>
              <a:t>directly on </a:t>
            </a:r>
            <a:r>
              <a:rPr lang="en-US" sz="2400" dirty="0"/>
              <a:t>Java objects rather than </a:t>
            </a:r>
            <a:r>
              <a:rPr lang="en-US" sz="2400" dirty="0" smtClean="0"/>
              <a:t>R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other custom fields to JD_JSON </a:t>
            </a:r>
            <a:r>
              <a:rPr lang="en-US" sz="2400" dirty="0">
                <a:sym typeface="Wingdings" panose="05000000000000000000" pitchFamily="2" charset="2"/>
              </a:rPr>
              <a:t> ("</a:t>
            </a:r>
            <a:r>
              <a:rPr lang="en-US" sz="2400" dirty="0" err="1">
                <a:sym typeface="Wingdings" panose="05000000000000000000" pitchFamily="2" charset="2"/>
              </a:rPr>
              <a:t>Keep_ARIMA_coefficients_fixed</a:t>
            </a:r>
            <a:r>
              <a:rPr lang="en-US" sz="2400" dirty="0">
                <a:sym typeface="Wingdings" panose="05000000000000000000" pitchFamily="2" charset="2"/>
              </a:rPr>
              <a:t>", </a:t>
            </a:r>
            <a:r>
              <a:rPr lang="en-US" sz="2400" dirty="0" smtClean="0">
                <a:sym typeface="Wingdings" panose="05000000000000000000" pitchFamily="2" charset="2"/>
              </a:rPr>
              <a:t>…) and relative functionalities in the processor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 of detailed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Additional testing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26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3786" y="2538582"/>
            <a:ext cx="11283042" cy="18394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Pt.1:</a:t>
            </a:r>
            <a:r>
              <a:rPr lang="en-US" sz="3600" b="1" dirty="0">
                <a:solidFill>
                  <a:srgbClr val="636462"/>
                </a:solidFill>
              </a:rPr>
              <a:t> </a:t>
            </a:r>
            <a:r>
              <a:rPr lang="en-US" sz="3600" b="1" dirty="0">
                <a:solidFill>
                  <a:srgbClr val="CC2A2A"/>
                </a:solidFill>
              </a:rPr>
              <a:t>Tool for specification </a:t>
            </a:r>
            <a:r>
              <a:rPr lang="en-US" sz="3600" b="1" dirty="0" smtClean="0">
                <a:solidFill>
                  <a:srgbClr val="CC2A2A"/>
                </a:solidFill>
              </a:rPr>
              <a:t>conversion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/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(TRAMO-SEATS to </a:t>
            </a:r>
            <a:r>
              <a:rPr lang="en-US" sz="2800" dirty="0" err="1" smtClean="0">
                <a:solidFill>
                  <a:schemeClr val="tx1"/>
                </a:solidFill>
              </a:rPr>
              <a:t>JDemetra</a:t>
            </a:r>
            <a:r>
              <a:rPr lang="en-US" sz="2800" dirty="0" smtClean="0">
                <a:solidFill>
                  <a:schemeClr val="tx1"/>
                </a:solidFill>
              </a:rPr>
              <a:t>+ and </a:t>
            </a:r>
            <a:r>
              <a:rPr lang="en-US" sz="2800" dirty="0" err="1" smtClean="0">
                <a:solidFill>
                  <a:schemeClr val="tx1"/>
                </a:solidFill>
              </a:rPr>
              <a:t>RJDemetra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rgbClr val="636462"/>
                </a:solidFill>
              </a:rPr>
              <a:t/>
            </a:r>
            <a:br>
              <a:rPr lang="en-US" sz="2800" dirty="0">
                <a:solidFill>
                  <a:srgbClr val="636462"/>
                </a:solidFill>
              </a:rPr>
            </a:b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Specifications</a:t>
            </a:r>
            <a:r>
              <a:rPr lang="it-IT" sz="3600" dirty="0" smtClean="0">
                <a:solidFill>
                  <a:srgbClr val="C00000"/>
                </a:solidFill>
              </a:rPr>
              <a:t> in </a:t>
            </a:r>
            <a:r>
              <a:rPr lang="it-IT" sz="3600" dirty="0" err="1" smtClean="0">
                <a:solidFill>
                  <a:srgbClr val="C00000"/>
                </a:solidFill>
              </a:rPr>
              <a:t>JDemetra</a:t>
            </a:r>
            <a:r>
              <a:rPr lang="it-IT" sz="3600" dirty="0" smtClean="0">
                <a:solidFill>
                  <a:srgbClr val="C00000"/>
                </a:solidFill>
              </a:rPr>
              <a:t>+ and </a:t>
            </a:r>
            <a:r>
              <a:rPr lang="it-IT" sz="3600" dirty="0" err="1" smtClean="0">
                <a:solidFill>
                  <a:srgbClr val="C00000"/>
                </a:solidFill>
              </a:rPr>
              <a:t>RJDemetra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-187380" y="2098634"/>
            <a:ext cx="11264002" cy="4481153"/>
          </a:xfrm>
        </p:spPr>
        <p:txBody>
          <a:bodyPr/>
          <a:lstStyle/>
          <a:p>
            <a:pPr lvl="1"/>
            <a:r>
              <a:rPr lang="en-GB" sz="2800" b="0" dirty="0" err="1" smtClean="0">
                <a:solidFill>
                  <a:schemeClr val="tx1"/>
                </a:solidFill>
              </a:rPr>
              <a:t>JDemetra</a:t>
            </a:r>
            <a:r>
              <a:rPr lang="en-GB" sz="2800" b="0" dirty="0" smtClean="0">
                <a:solidFill>
                  <a:schemeClr val="tx1"/>
                </a:solidFill>
              </a:rPr>
              <a:t>+ specifications can be retrieved from: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the </a:t>
            </a:r>
            <a:r>
              <a:rPr lang="it-IT" sz="2800" b="0" dirty="0" err="1">
                <a:solidFill>
                  <a:srgbClr val="CC2A2A"/>
                </a:solidFill>
              </a:rPr>
              <a:t>workspace</a:t>
            </a:r>
            <a:r>
              <a:rPr lang="it-IT" sz="2800" b="0" dirty="0">
                <a:solidFill>
                  <a:schemeClr val="tx1"/>
                </a:solidFill>
              </a:rPr>
              <a:t> (XML </a:t>
            </a:r>
            <a:r>
              <a:rPr lang="it-IT" sz="2800" b="0" dirty="0" err="1">
                <a:solidFill>
                  <a:schemeClr val="tx1"/>
                </a:solidFill>
              </a:rPr>
              <a:t>files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into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nested</a:t>
            </a:r>
            <a:r>
              <a:rPr lang="it-IT" sz="2800" b="0" dirty="0">
                <a:solidFill>
                  <a:schemeClr val="tx1"/>
                </a:solidFill>
              </a:rPr>
              <a:t> folders) 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rgbClr val="CC2A2A"/>
                </a:solidFill>
              </a:rPr>
              <a:t>.</a:t>
            </a:r>
            <a:r>
              <a:rPr lang="it-IT" sz="2800" b="0" dirty="0" err="1">
                <a:solidFill>
                  <a:srgbClr val="CC2A2A"/>
                </a:solidFill>
              </a:rPr>
              <a:t>cfgx</a:t>
            </a:r>
            <a:r>
              <a:rPr lang="it-IT" sz="2800" b="0" dirty="0">
                <a:solidFill>
                  <a:srgbClr val="CC2A2A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.</a:t>
            </a:r>
            <a:r>
              <a:rPr lang="it-IT" sz="2800" b="0" dirty="0" err="1" smtClean="0">
                <a:solidFill>
                  <a:srgbClr val="C00000"/>
                </a:solidFill>
              </a:rPr>
              <a:t>RData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r>
              <a:rPr lang="it-IT" sz="2800" b="0" dirty="0" smtClean="0">
                <a:solidFill>
                  <a:schemeClr val="tx1"/>
                </a:solidFill>
              </a:rPr>
              <a:t> (</a:t>
            </a:r>
            <a:r>
              <a:rPr lang="it-IT" sz="2800" b="0" dirty="0" err="1" smtClean="0">
                <a:solidFill>
                  <a:schemeClr val="tx1"/>
                </a:solidFill>
              </a:rPr>
              <a:t>only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RJDemetra</a:t>
            </a:r>
            <a:r>
              <a:rPr lang="it-IT" sz="2800" b="0" dirty="0" smtClean="0">
                <a:solidFill>
                  <a:schemeClr val="tx1"/>
                </a:solidFill>
              </a:rPr>
              <a:t> and rjd3)</a:t>
            </a:r>
            <a:r>
              <a:rPr lang="it-IT" sz="2800" b="0" dirty="0" smtClean="0">
                <a:solidFill>
                  <a:srgbClr val="CC2A2A"/>
                </a:solidFill>
              </a:rPr>
              <a:t> </a:t>
            </a:r>
            <a:endParaRPr lang="it-IT" sz="2800" b="0" dirty="0">
              <a:solidFill>
                <a:srgbClr val="CC2A2A"/>
              </a:solidFill>
            </a:endParaRPr>
          </a:p>
          <a:p>
            <a:pPr lvl="1"/>
            <a:endParaRPr lang="it-IT" sz="2200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30" y="1971547"/>
            <a:ext cx="3223573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70180"/>
            <a:ext cx="12059920" cy="470351"/>
          </a:xfrm>
        </p:spPr>
        <p:txBody>
          <a:bodyPr/>
          <a:lstStyle/>
          <a:p>
            <a:r>
              <a:rPr lang="it-IT" sz="3200" dirty="0" err="1" smtClean="0">
                <a:solidFill>
                  <a:srgbClr val="C00000"/>
                </a:solidFill>
              </a:rPr>
              <a:t>Why</a:t>
            </a:r>
            <a:r>
              <a:rPr lang="it-IT" sz="3200" dirty="0" smtClean="0">
                <a:solidFill>
                  <a:srgbClr val="C00000"/>
                </a:solidFill>
              </a:rPr>
              <a:t> do </a:t>
            </a:r>
            <a:r>
              <a:rPr lang="it-IT" sz="3200" dirty="0" err="1" smtClean="0">
                <a:solidFill>
                  <a:srgbClr val="C00000"/>
                </a:solidFill>
              </a:rPr>
              <a:t>we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need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this</a:t>
            </a:r>
            <a:r>
              <a:rPr lang="it-IT" sz="3200" dirty="0" smtClean="0">
                <a:solidFill>
                  <a:srgbClr val="C00000"/>
                </a:solidFill>
              </a:rPr>
              <a:t>?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74380"/>
            <a:ext cx="12059921" cy="595164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it-IT" sz="2400" b="0" dirty="0" smtClean="0">
                <a:solidFill>
                  <a:schemeClr val="tx1"/>
                </a:solidFill>
              </a:rPr>
              <a:t>  </a:t>
            </a:r>
            <a:r>
              <a:rPr lang="it-IT" sz="2400" b="0" dirty="0" err="1" smtClean="0">
                <a:solidFill>
                  <a:schemeClr val="tx1"/>
                </a:solidFill>
              </a:rPr>
              <a:t>We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found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err="1" smtClean="0">
                <a:solidFill>
                  <a:srgbClr val="CC2A2A"/>
                </a:solidFill>
              </a:rPr>
              <a:t>difficulties</a:t>
            </a:r>
            <a:r>
              <a:rPr lang="it-IT" sz="2400" b="0" dirty="0" smtClean="0">
                <a:solidFill>
                  <a:schemeClr val="tx1"/>
                </a:solidFill>
              </a:rPr>
              <a:t> in </a:t>
            </a:r>
            <a:r>
              <a:rPr lang="it-IT" sz="2400" b="0" dirty="0" err="1" smtClean="0">
                <a:solidFill>
                  <a:schemeClr val="tx1"/>
                </a:solidFill>
              </a:rPr>
              <a:t>handling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</a:t>
            </a:r>
            <a:r>
              <a:rPr lang="it-IT" sz="2400" b="0" dirty="0" err="1" smtClean="0">
                <a:solidFill>
                  <a:schemeClr val="tx1"/>
                </a:solidFill>
              </a:rPr>
              <a:t>pecifications</a:t>
            </a:r>
            <a:r>
              <a:rPr lang="it-IT" sz="2400" b="0" dirty="0" smtClean="0">
                <a:solidFill>
                  <a:schemeClr val="tx1"/>
                </a:solidFill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</a:rPr>
              <a:t>workspaces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smtClean="0">
                <a:solidFill>
                  <a:srgbClr val="CC2A2A"/>
                </a:solidFill>
              </a:rPr>
              <a:t>in </a:t>
            </a:r>
            <a:r>
              <a:rPr lang="en-GB" sz="2400" b="1" dirty="0" smtClean="0">
                <a:solidFill>
                  <a:srgbClr val="CC2A2A"/>
                </a:solidFill>
              </a:rPr>
              <a:t>memorization</a:t>
            </a:r>
            <a:r>
              <a:rPr lang="it-IT" sz="2400" b="1" dirty="0" smtClean="0">
                <a:solidFill>
                  <a:srgbClr val="CC2A2A"/>
                </a:solidFill>
              </a:rPr>
              <a:t> stage</a:t>
            </a:r>
            <a:r>
              <a:rPr lang="it-IT" sz="2400" b="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limited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transparency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err="1" smtClean="0">
                <a:solidFill>
                  <a:schemeClr val="tx1"/>
                </a:solidFill>
              </a:rPr>
              <a:t>workspace</a:t>
            </a:r>
            <a:r>
              <a:rPr lang="it-IT" sz="1800" b="0" dirty="0" smtClean="0">
                <a:solidFill>
                  <a:schemeClr val="tx1"/>
                </a:solidFill>
              </a:rPr>
              <a:t> </a:t>
            </a:r>
            <a:r>
              <a:rPr lang="it-IT" sz="1800" b="0" dirty="0">
                <a:solidFill>
                  <a:schemeClr val="tx1"/>
                </a:solidFill>
              </a:rPr>
              <a:t>XML </a:t>
            </a:r>
            <a:r>
              <a:rPr lang="it-IT" sz="1800" b="0" dirty="0" smtClean="0">
                <a:solidFill>
                  <a:schemeClr val="tx1"/>
                </a:solidFill>
              </a:rPr>
              <a:t>are </a:t>
            </a:r>
            <a:r>
              <a:rPr lang="it-IT" sz="1800" b="0" dirty="0" err="1" smtClean="0">
                <a:solidFill>
                  <a:schemeClr val="tx1"/>
                </a:solidFill>
              </a:rPr>
              <a:t>verbous</a:t>
            </a:r>
            <a:endParaRPr lang="it-IT" sz="1800" b="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smtClean="0">
                <a:solidFill>
                  <a:schemeClr val="tx1"/>
                </a:solidFill>
              </a:rPr>
              <a:t>.</a:t>
            </a:r>
            <a:r>
              <a:rPr lang="it-IT" sz="1800" b="0" dirty="0" err="1">
                <a:solidFill>
                  <a:schemeClr val="tx1"/>
                </a:solidFill>
              </a:rPr>
              <a:t>cfgx</a:t>
            </a:r>
            <a:r>
              <a:rPr lang="it-IT" sz="1800" b="0" dirty="0">
                <a:solidFill>
                  <a:schemeClr val="tx1"/>
                </a:solidFill>
              </a:rPr>
              <a:t> or .</a:t>
            </a:r>
            <a:r>
              <a:rPr lang="it-IT" sz="1800" b="0" dirty="0" err="1">
                <a:solidFill>
                  <a:schemeClr val="tx1"/>
                </a:solidFill>
              </a:rPr>
              <a:t>RData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</a:rPr>
              <a:t>files</a:t>
            </a:r>
            <a:r>
              <a:rPr lang="it-IT" sz="1800" b="0" dirty="0" smtClean="0">
                <a:solidFill>
                  <a:schemeClr val="tx1"/>
                </a:solidFill>
              </a:rPr>
              <a:t> are </a:t>
            </a:r>
            <a:r>
              <a:rPr lang="it-IT" sz="1800" b="0" dirty="0" err="1" smtClean="0">
                <a:solidFill>
                  <a:schemeClr val="tx1"/>
                </a:solidFill>
              </a:rPr>
              <a:t>not</a:t>
            </a:r>
            <a:r>
              <a:rPr lang="it-IT" sz="1800" b="0" dirty="0" smtClean="0">
                <a:solidFill>
                  <a:schemeClr val="tx1"/>
                </a:solidFill>
              </a:rPr>
              <a:t> human-</a:t>
            </a:r>
            <a:r>
              <a:rPr lang="it-IT" sz="1800" b="0" dirty="0" err="1" smtClean="0">
                <a:solidFill>
                  <a:schemeClr val="tx1"/>
                </a:solidFill>
              </a:rPr>
              <a:t>readable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chemeClr val="tx1"/>
                </a:solidFill>
              </a:rPr>
              <a:t>o</a:t>
            </a:r>
            <a:r>
              <a:rPr lang="en-US" sz="2200" b="0" dirty="0" smtClean="0">
                <a:solidFill>
                  <a:schemeClr val="tx1"/>
                </a:solidFill>
              </a:rPr>
              <a:t>ur </a:t>
            </a:r>
            <a:r>
              <a:rPr lang="en-US" sz="2200" b="0" dirty="0">
                <a:solidFill>
                  <a:schemeClr val="tx1"/>
                </a:solidFill>
              </a:rPr>
              <a:t>database stores individual </a:t>
            </a:r>
            <a:r>
              <a:rPr lang="en-US" sz="2200" b="0" dirty="0" smtClean="0">
                <a:solidFill>
                  <a:schemeClr val="tx1"/>
                </a:solidFill>
              </a:rPr>
              <a:t>time series </a:t>
            </a:r>
            <a:r>
              <a:rPr lang="en-US" sz="2200" b="0" dirty="0">
                <a:solidFill>
                  <a:schemeClr val="tx1"/>
                </a:solidFill>
              </a:rPr>
              <a:t>information, </a:t>
            </a:r>
            <a:r>
              <a:rPr lang="en-US" sz="2200" b="0" dirty="0" smtClean="0">
                <a:solidFill>
                  <a:schemeClr val="tx1"/>
                </a:solidFill>
              </a:rPr>
              <a:t>workspaces </a:t>
            </a:r>
            <a:r>
              <a:rPr lang="en-US" sz="2200" b="0" dirty="0">
                <a:solidFill>
                  <a:schemeClr val="tx1"/>
                </a:solidFill>
              </a:rPr>
              <a:t>are designed for multiple time </a:t>
            </a:r>
            <a:r>
              <a:rPr lang="en-US" sz="2200" b="0" dirty="0" smtClean="0">
                <a:solidFill>
                  <a:schemeClr val="tx1"/>
                </a:solidFill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one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b="0" dirty="0" smtClean="0">
                <a:solidFill>
                  <a:schemeClr val="tx1"/>
                </a:solidFill>
              </a:rPr>
              <a:t> for time-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is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not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practical</a:t>
            </a:r>
            <a:r>
              <a:rPr lang="it-IT" sz="2200" b="0" dirty="0" smtClean="0">
                <a:solidFill>
                  <a:schemeClr val="tx1"/>
                </a:solidFill>
              </a:rPr>
              <a:t> for </a:t>
            </a:r>
            <a:r>
              <a:rPr lang="it-IT" sz="2200" b="0" dirty="0" err="1" smtClean="0">
                <a:solidFill>
                  <a:schemeClr val="tx1"/>
                </a:solidFill>
              </a:rPr>
              <a:t>seasonal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adjustment</a:t>
            </a:r>
            <a:r>
              <a:rPr lang="it-IT" sz="2200" b="0" dirty="0" smtClean="0">
                <a:solidFill>
                  <a:schemeClr val="tx1"/>
                </a:solidFill>
              </a:rPr>
              <a:t> in JD+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n</a:t>
            </a:r>
            <a:r>
              <a:rPr lang="it-IT" sz="2200" b="0" dirty="0" err="1" smtClean="0">
                <a:solidFill>
                  <a:schemeClr val="tx1"/>
                </a:solidFill>
              </a:rPr>
              <a:t>eed</a:t>
            </a:r>
            <a:r>
              <a:rPr lang="it-IT" sz="2200" b="0" dirty="0" smtClean="0">
                <a:solidFill>
                  <a:schemeClr val="tx1"/>
                </a:solidFill>
              </a:rPr>
              <a:t> a directory </a:t>
            </a:r>
            <a:r>
              <a:rPr lang="it-IT" sz="2200" b="0" dirty="0" err="1" smtClean="0">
                <a:solidFill>
                  <a:schemeClr val="tx1"/>
                </a:solidFill>
              </a:rPr>
              <a:t>storage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system</a:t>
            </a:r>
            <a:r>
              <a:rPr lang="it-IT" sz="2200" b="0" dirty="0" smtClean="0">
                <a:solidFill>
                  <a:schemeClr val="tx1"/>
                </a:solidFill>
              </a:rPr>
              <a:t> (on </a:t>
            </a:r>
            <a:r>
              <a:rPr lang="it-IT" sz="2200" b="0" dirty="0" err="1" smtClean="0">
                <a:solidFill>
                  <a:schemeClr val="tx1"/>
                </a:solidFill>
              </a:rPr>
              <a:t>filesystem</a:t>
            </a:r>
            <a:r>
              <a:rPr lang="it-IT" sz="2200" b="0" dirty="0" smtClean="0">
                <a:solidFill>
                  <a:schemeClr val="tx1"/>
                </a:solidFill>
              </a:rPr>
              <a:t> or BLOB </a:t>
            </a:r>
            <a:r>
              <a:rPr lang="it-IT" sz="2200" b="0" dirty="0" err="1" smtClean="0">
                <a:solidFill>
                  <a:schemeClr val="tx1"/>
                </a:solidFill>
              </a:rPr>
              <a:t>type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field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on </a:t>
            </a:r>
            <a:r>
              <a:rPr lang="it-IT" sz="2200" b="0" dirty="0" smtClean="0">
                <a:solidFill>
                  <a:schemeClr val="tx1"/>
                </a:solidFill>
              </a:rPr>
              <a:t>DB) for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dirty="0" err="1" smtClean="0">
                <a:solidFill>
                  <a:schemeClr val="tx1"/>
                </a:solidFill>
              </a:rPr>
              <a:t>s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workspaces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store</a:t>
            </a:r>
            <a:r>
              <a:rPr lang="it-IT" sz="2200" b="0" dirty="0" smtClean="0">
                <a:solidFill>
                  <a:schemeClr val="tx1"/>
                </a:solidFill>
              </a:rPr>
              <a:t> data, </a:t>
            </a:r>
            <a:r>
              <a:rPr lang="it-IT" sz="2200" b="0" dirty="0" err="1" smtClean="0">
                <a:solidFill>
                  <a:schemeClr val="tx1"/>
                </a:solidFill>
              </a:rPr>
              <a:t>specifications</a:t>
            </a:r>
            <a:r>
              <a:rPr lang="it-IT" sz="2200" b="0" dirty="0" smtClean="0">
                <a:solidFill>
                  <a:schemeClr val="tx1"/>
                </a:solidFill>
              </a:rPr>
              <a:t>,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together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d</a:t>
            </a:r>
            <a:r>
              <a:rPr lang="it-IT" sz="2200" b="0" dirty="0" err="1" smtClean="0">
                <a:solidFill>
                  <a:schemeClr val="tx1"/>
                </a:solidFill>
              </a:rPr>
              <a:t>ifficulties</a:t>
            </a:r>
            <a:r>
              <a:rPr lang="it-IT" sz="2200" b="0" dirty="0" smtClean="0">
                <a:solidFill>
                  <a:schemeClr val="tx1"/>
                </a:solidFill>
              </a:rPr>
              <a:t> for the </a:t>
            </a:r>
            <a:r>
              <a:rPr lang="it-IT" sz="2200" b="0" dirty="0" err="1" smtClean="0">
                <a:solidFill>
                  <a:schemeClr val="tx1"/>
                </a:solidFill>
              </a:rPr>
              <a:t>users</a:t>
            </a:r>
            <a:r>
              <a:rPr lang="it-IT" sz="2200" b="0" dirty="0" smtClean="0">
                <a:solidFill>
                  <a:schemeClr val="tx1"/>
                </a:solidFill>
              </a:rPr>
              <a:t> in </a:t>
            </a:r>
            <a:r>
              <a:rPr lang="it-IT" sz="2200" b="0" dirty="0" err="1" smtClean="0">
                <a:solidFill>
                  <a:schemeClr val="tx1"/>
                </a:solidFill>
              </a:rPr>
              <a:t>refreshing</a:t>
            </a:r>
            <a:r>
              <a:rPr lang="it-IT" sz="2200" b="0" dirty="0" smtClean="0">
                <a:solidFill>
                  <a:schemeClr val="tx1"/>
                </a:solidFill>
              </a:rPr>
              <a:t> data (input time 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). </a:t>
            </a: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JD+ providers </a:t>
            </a:r>
            <a:r>
              <a:rPr lang="en-US" sz="1800" b="0" dirty="0">
                <a:solidFill>
                  <a:schemeClr val="tx1"/>
                </a:solidFill>
              </a:rPr>
              <a:t>keep searching for data </a:t>
            </a:r>
            <a:r>
              <a:rPr lang="en-US" sz="1800" b="0" dirty="0" smtClean="0">
                <a:solidFill>
                  <a:schemeClr val="tx1"/>
                </a:solidFill>
              </a:rPr>
              <a:t>in the exact same location where </a:t>
            </a:r>
            <a:r>
              <a:rPr lang="en-US" sz="1800" b="0" dirty="0">
                <a:solidFill>
                  <a:schemeClr val="tx1"/>
                </a:solidFill>
              </a:rPr>
              <a:t>they </a:t>
            </a:r>
            <a:r>
              <a:rPr lang="en-US" sz="1800" b="0" dirty="0" smtClean="0">
                <a:solidFill>
                  <a:schemeClr val="tx1"/>
                </a:solidFill>
              </a:rPr>
              <a:t>were originally </a:t>
            </a:r>
            <a:r>
              <a:rPr lang="en-US" sz="1800" b="0" dirty="0">
                <a:solidFill>
                  <a:schemeClr val="tx1"/>
                </a:solidFill>
              </a:rPr>
              <a:t>loaded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457200" lvl="1">
              <a:spcBef>
                <a:spcPts val="0"/>
              </a:spcBef>
              <a:defRPr/>
            </a:pPr>
            <a:endParaRPr lang="it-IT" sz="1800" b="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it-IT" dirty="0"/>
          </a:p>
          <a:p>
            <a:pPr>
              <a:spcBef>
                <a:spcPts val="0"/>
              </a:spcBef>
              <a:defRPr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0017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olo 2"/>
          <p:cNvSpPr txBox="1">
            <a:spLocks/>
          </p:cNvSpPr>
          <p:nvPr/>
        </p:nvSpPr>
        <p:spPr>
          <a:xfrm>
            <a:off x="220909" y="69327"/>
            <a:ext cx="11269308" cy="68558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3200" dirty="0" smtClean="0">
                <a:solidFill>
                  <a:srgbClr val="C00000"/>
                </a:solidFill>
              </a:rPr>
              <a:t>JD_JSON format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Segnaposto testo 1"/>
          <p:cNvSpPr txBox="1">
            <a:spLocks/>
          </p:cNvSpPr>
          <p:nvPr/>
        </p:nvSpPr>
        <p:spPr>
          <a:xfrm>
            <a:off x="8509" y="958117"/>
            <a:ext cx="12048811" cy="5757144"/>
          </a:xfrm>
          <a:prstGeom prst="rect">
            <a:avLst/>
          </a:prstGeom>
        </p:spPr>
        <p:txBody>
          <a:bodyPr/>
          <a:lstStyle>
            <a:lvl1pPr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64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66838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smtClean="0">
                <a:solidFill>
                  <a:srgbClr val="C00000"/>
                </a:solidFill>
              </a:rPr>
              <a:t>JSON format</a:t>
            </a:r>
            <a:r>
              <a:rPr lang="it-IT" altLang="it-IT" sz="2000" dirty="0" smtClean="0">
                <a:solidFill>
                  <a:schemeClr val="tx1"/>
                </a:solidFill>
              </a:rPr>
              <a:t>:</a:t>
            </a:r>
            <a:r>
              <a:rPr lang="it-IT" altLang="it-IT" sz="2000" dirty="0" smtClean="0"/>
              <a:t>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000" dirty="0" err="1" smtClean="0"/>
              <a:t>simple</a:t>
            </a:r>
            <a:r>
              <a:rPr lang="it-IT" sz="2000" dirty="0" smtClean="0"/>
              <a:t> and </a:t>
            </a:r>
            <a:r>
              <a:rPr lang="it-IT" sz="2000" dirty="0" err="1" smtClean="0"/>
              <a:t>widely</a:t>
            </a:r>
            <a:r>
              <a:rPr lang="it-IT" sz="2000" dirty="0" smtClean="0"/>
              <a:t> </a:t>
            </a:r>
            <a:r>
              <a:rPr lang="it-IT" sz="2000" dirty="0" err="1" smtClean="0"/>
              <a:t>recognized</a:t>
            </a:r>
            <a:r>
              <a:rPr lang="it-IT" sz="2000" dirty="0" smtClean="0"/>
              <a:t> format  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many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libraryes</a:t>
            </a:r>
            <a:r>
              <a:rPr lang="it-IT" sz="2000" dirty="0" smtClean="0">
                <a:sym typeface="Wingdings" panose="05000000000000000000" pitchFamily="2" charset="2"/>
              </a:rPr>
              <a:t> in </a:t>
            </a:r>
            <a:r>
              <a:rPr lang="it-IT" sz="2000" dirty="0" err="1" smtClean="0">
                <a:sym typeface="Wingdings" panose="05000000000000000000" pitchFamily="2" charset="2"/>
              </a:rPr>
              <a:t>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languages</a:t>
            </a:r>
            <a:r>
              <a:rPr lang="it-IT" sz="2000" dirty="0" smtClean="0">
                <a:sym typeface="Wingdings" panose="05000000000000000000" pitchFamily="2" charset="2"/>
              </a:rPr>
              <a:t> to </a:t>
            </a:r>
            <a:r>
              <a:rPr lang="it-IT" sz="2000" dirty="0" err="1" smtClean="0">
                <a:sym typeface="Wingdings" panose="05000000000000000000" pitchFamily="2" charset="2"/>
              </a:rPr>
              <a:t>handle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it</a:t>
            </a:r>
            <a:endParaRPr lang="it-IT" sz="2000" dirty="0" smtClean="0">
              <a:sym typeface="Wingdings" panose="05000000000000000000" pitchFamily="2" charset="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>
                <a:sym typeface="Wingdings" panose="05000000000000000000" pitchFamily="2" charset="2"/>
              </a:rPr>
              <a:t>JavaScript </a:t>
            </a:r>
            <a:r>
              <a:rPr lang="it-IT" altLang="it-IT" sz="2000" dirty="0" err="1" smtClean="0">
                <a:sym typeface="Wingdings" panose="05000000000000000000" pitchFamily="2" charset="2"/>
              </a:rPr>
              <a:t>types</a:t>
            </a:r>
            <a:r>
              <a:rPr lang="it-IT" altLang="it-IT" sz="2000" dirty="0" smtClean="0">
                <a:sym typeface="Wingdings" panose="05000000000000000000" pitchFamily="2" charset="2"/>
              </a:rPr>
              <a:t> to </a:t>
            </a:r>
            <a:r>
              <a:rPr lang="en-GB" altLang="it-IT" sz="2000" dirty="0" smtClean="0">
                <a:sym typeface="Wingdings" panose="05000000000000000000" pitchFamily="2" charset="2"/>
              </a:rPr>
              <a:t>represent</a:t>
            </a:r>
            <a:r>
              <a:rPr lang="it-IT" altLang="it-IT" sz="2000" dirty="0" smtClean="0">
                <a:sym typeface="Wingdings" panose="05000000000000000000" pitchFamily="2" charset="2"/>
              </a:rPr>
              <a:t> the data  </a:t>
            </a:r>
            <a:r>
              <a:rPr lang="en-US" sz="2000" dirty="0" smtClean="0"/>
              <a:t>similar and easy to be mapped in R/Java types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/>
              <a:t>"</a:t>
            </a:r>
            <a:r>
              <a:rPr lang="it-IT" altLang="it-IT" sz="2000" dirty="0" err="1" smtClean="0"/>
              <a:t>key</a:t>
            </a:r>
            <a:r>
              <a:rPr lang="it-IT" altLang="it-IT" sz="2000" dirty="0" smtClean="0"/>
              <a:t>":</a:t>
            </a:r>
            <a:r>
              <a:rPr lang="it-IT" altLang="it-IT" sz="2000" dirty="0" err="1" smtClean="0"/>
              <a:t>value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pairs</a:t>
            </a:r>
            <a:r>
              <a:rPr lang="it-IT" altLang="it-IT" sz="2000" dirty="0"/>
              <a:t>,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divided</a:t>
            </a:r>
            <a:r>
              <a:rPr lang="it-IT" altLang="it-IT" sz="2000" dirty="0" smtClean="0"/>
              <a:t> by comma,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{ }; </a:t>
            </a:r>
            <a:r>
              <a:rPr lang="it-IT" altLang="it-IT" sz="2000" dirty="0"/>
              <a:t>a</a:t>
            </a:r>
            <a:r>
              <a:rPr lang="it-IT" altLang="it-IT" sz="2000" dirty="0" smtClean="0"/>
              <a:t>rrays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[ ]; </a:t>
            </a:r>
            <a:r>
              <a:rPr lang="it-IT" altLang="it-IT" sz="2000" dirty="0" err="1"/>
              <a:t>n</a:t>
            </a:r>
            <a:r>
              <a:rPr lang="it-IT" altLang="it-IT" sz="2000" dirty="0" err="1" smtClean="0"/>
              <a:t>ested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JSONs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allowed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/>
              <a:t>e</a:t>
            </a:r>
            <a:r>
              <a:rPr lang="it-IT" altLang="it-IT" sz="2000" dirty="0" smtClean="0"/>
              <a:t>asy to </a:t>
            </a:r>
            <a:r>
              <a:rPr lang="it-IT" altLang="it-IT" sz="2000" dirty="0" err="1" smtClean="0"/>
              <a:t>read</a:t>
            </a:r>
            <a:r>
              <a:rPr lang="it-IT" altLang="it-IT" sz="2000" dirty="0" smtClean="0"/>
              <a:t> and </a:t>
            </a:r>
            <a:r>
              <a:rPr lang="it-IT" altLang="it-IT" sz="2000" dirty="0" err="1" smtClean="0"/>
              <a:t>write</a:t>
            </a:r>
            <a:r>
              <a:rPr lang="it-IT" altLang="it-IT" sz="2000" dirty="0" smtClean="0"/>
              <a:t> for </a:t>
            </a:r>
            <a:r>
              <a:rPr lang="it-IT" altLang="it-IT" sz="2000" dirty="0" err="1" smtClean="0"/>
              <a:t>users</a:t>
            </a:r>
            <a:endParaRPr lang="it-IT" altLang="it-IT" sz="2000" dirty="0" smtClean="0"/>
          </a:p>
          <a:p>
            <a:pPr marL="800100" lvl="1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altLang="it-IT" sz="2000" dirty="0" smtClean="0"/>
          </a:p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err="1" smtClean="0">
                <a:solidFill>
                  <a:schemeClr val="tx1"/>
                </a:solidFill>
              </a:rPr>
              <a:t>Key-values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err="1" smtClean="0">
                <a:solidFill>
                  <a:schemeClr val="tx1"/>
                </a:solidFill>
              </a:rPr>
              <a:t>specifications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format: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c("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", "TRAMO_SEATS")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class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attributes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from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(v2) 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b="1" dirty="0" err="1" smtClean="0">
                <a:solidFill>
                  <a:srgbClr val="CC2A2A"/>
                </a:solidFill>
              </a:rPr>
              <a:t>little</a:t>
            </a:r>
            <a:r>
              <a:rPr lang="it-IT" altLang="it-IT" sz="2000" b="1" dirty="0" smtClean="0">
                <a:solidFill>
                  <a:srgbClr val="CC2A2A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C2A2A"/>
                </a:solidFill>
              </a:rPr>
              <a:t>additions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marL="1257300" lvl="2" indent="-342900" eaLnBrk="1" hangingPunct="1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series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name</a:t>
            </a:r>
            <a:r>
              <a:rPr lang="it-IT" altLang="it-IT" sz="1800" dirty="0" smtClean="0">
                <a:solidFill>
                  <a:schemeClr val="tx1"/>
                </a:solidFill>
              </a:rPr>
              <a:t> 		       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to link </a:t>
            </a:r>
            <a:r>
              <a:rPr lang="it-IT" altLang="it-IT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specification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data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24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external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regressors</a:t>
            </a:r>
            <a:r>
              <a:rPr lang="it-IT" altLang="it-IT" sz="1800" dirty="0" smtClean="0">
                <a:solidFill>
                  <a:schemeClr val="tx1"/>
                </a:solidFill>
              </a:rPr>
              <a:t> info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altLang="it-IT" sz="1800" dirty="0" smtClean="0">
                <a:solidFill>
                  <a:schemeClr val="tx1"/>
                </a:solidFill>
              </a:rPr>
              <a:t>information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retrieve</a:t>
            </a:r>
            <a:r>
              <a:rPr lang="it-IT" altLang="it-IT" sz="1800" dirty="0" smtClean="0">
                <a:solidFill>
                  <a:schemeClr val="tx1"/>
                </a:solidFill>
              </a:rPr>
              <a:t> ext.reg.,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preferred</a:t>
            </a:r>
            <a:r>
              <a:rPr lang="it-IT" altLang="it-IT" sz="1800" dirty="0" smtClean="0">
                <a:solidFill>
                  <a:schemeClr val="tx1"/>
                </a:solidFill>
              </a:rPr>
              <a:t>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values</a:t>
            </a:r>
            <a:r>
              <a:rPr lang="it-IT" altLang="it-IT" sz="1800" dirty="0" smtClean="0">
                <a:solidFill>
                  <a:schemeClr val="tx1"/>
                </a:solidFill>
              </a:rPr>
              <a:t> for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readability</a:t>
            </a:r>
            <a:endParaRPr lang="it-IT" altLang="it-IT" sz="2000" dirty="0" smtClean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comments</a:t>
            </a:r>
            <a:r>
              <a:rPr lang="it-IT" altLang="it-IT" sz="2000" dirty="0" smtClean="0">
                <a:solidFill>
                  <a:schemeClr val="tx1"/>
                </a:solidFill>
              </a:rPr>
              <a:t> with JavaScript/Java format (//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inline</a:t>
            </a:r>
            <a:r>
              <a:rPr lang="it-IT" altLang="it-IT" sz="2000" dirty="0" smtClean="0">
                <a:solidFill>
                  <a:schemeClr val="tx1"/>
                </a:solidFill>
              </a:rPr>
              <a:t>, /* … */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multiline</a:t>
            </a:r>
            <a:r>
              <a:rPr lang="it-IT" altLang="it-IT" sz="2000" dirty="0" smtClean="0">
                <a:solidFill>
                  <a:schemeClr val="tx1"/>
                </a:solidFill>
              </a:rPr>
              <a:t>)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it-IT" altLang="it-IT" dirty="0" smtClean="0"/>
              <a:t> </a:t>
            </a:r>
          </a:p>
          <a:p>
            <a:pPr eaLnBrk="1" hangingPunct="1"/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292100"/>
            <a:ext cx="11269308" cy="596096"/>
          </a:xfrm>
        </p:spPr>
        <p:txBody>
          <a:bodyPr/>
          <a:lstStyle/>
          <a:p>
            <a:r>
              <a:rPr lang="it-IT" altLang="it-IT" sz="3600" dirty="0" smtClean="0">
                <a:solidFill>
                  <a:srgbClr val="C00000"/>
                </a:solidFill>
              </a:rPr>
              <a:t>JD_JSON: </a:t>
            </a:r>
            <a:r>
              <a:rPr lang="it-IT" altLang="it-IT" sz="3600" dirty="0" err="1">
                <a:solidFill>
                  <a:srgbClr val="C00000"/>
                </a:solidFill>
              </a:rPr>
              <a:t>e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xamples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>
                <a:solidFill>
                  <a:srgbClr val="C00000"/>
                </a:solidFill>
              </a:rPr>
              <a:t>a</a:t>
            </a:r>
            <a:r>
              <a:rPr lang="it-IT" altLang="it-IT" dirty="0" err="1" smtClean="0">
                <a:solidFill>
                  <a:srgbClr val="C00000"/>
                </a:solidFill>
              </a:rPr>
              <a:t>ttributes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borrowed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dirty="0" smtClean="0">
                <a:solidFill>
                  <a:srgbClr val="C00000"/>
                </a:solidFill>
              </a:rPr>
              <a:t>from </a:t>
            </a:r>
            <a:r>
              <a:rPr lang="it-IT" altLang="it-IT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class</a:t>
            </a:r>
            <a:r>
              <a:rPr lang="it-IT" altLang="it-IT" dirty="0" smtClean="0">
                <a:solidFill>
                  <a:srgbClr val="C00000"/>
                </a:solidFill>
              </a:rPr>
              <a:t> c</a:t>
            </a:r>
            <a:r>
              <a:rPr lang="it-IT" altLang="it-IT" dirty="0">
                <a:solidFill>
                  <a:srgbClr val="C00000"/>
                </a:solidFill>
              </a:rPr>
              <a:t>("</a:t>
            </a:r>
            <a:r>
              <a:rPr lang="it-IT" altLang="it-IT" dirty="0" err="1">
                <a:solidFill>
                  <a:srgbClr val="C00000"/>
                </a:solidFill>
              </a:rPr>
              <a:t>SA_spec</a:t>
            </a:r>
            <a:r>
              <a:rPr lang="it-IT" altLang="it-IT" dirty="0">
                <a:solidFill>
                  <a:srgbClr val="C00000"/>
                </a:solidFill>
              </a:rPr>
              <a:t>", "TRAMO_SEATS") 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0" y="1494064"/>
            <a:ext cx="6027580" cy="518319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69851" y="6469184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57" y="1533714"/>
            <a:ext cx="6556744" cy="513290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103549" y="6479817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895" y="112473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SOURCE:  </a:t>
            </a:r>
            <a:r>
              <a:rPr lang="it-IT" b="1" dirty="0" err="1" smtClean="0">
                <a:solidFill>
                  <a:srgbClr val="C00000"/>
                </a:solidFill>
              </a:rPr>
              <a:t>RJDemetra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documentation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55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series_name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name</a:t>
            </a:r>
            <a:r>
              <a:rPr lang="it-IT" sz="2300" dirty="0" smtClean="0"/>
              <a:t> of the time </a:t>
            </a:r>
            <a:r>
              <a:rPr lang="it-IT" sz="2300" dirty="0" err="1" smtClean="0"/>
              <a:t>series</a:t>
            </a:r>
            <a:r>
              <a:rPr lang="it-IT" sz="2300" dirty="0" smtClean="0"/>
              <a:t>. </a:t>
            </a:r>
            <a:r>
              <a:rPr lang="it-IT" sz="2300" dirty="0" err="1" smtClean="0"/>
              <a:t>Mandatory</a:t>
            </a:r>
            <a:r>
              <a:rPr lang="it-IT" sz="2300" dirty="0" smtClean="0"/>
              <a:t>, </a:t>
            </a:r>
            <a:r>
              <a:rPr lang="it-IT" sz="2300" dirty="0" err="1" smtClean="0"/>
              <a:t>because</a:t>
            </a:r>
            <a:r>
              <a:rPr lang="it-IT" sz="2300" dirty="0" smtClean="0"/>
              <a:t> </a:t>
            </a:r>
            <a:r>
              <a:rPr lang="it-IT" sz="2300" dirty="0" err="1" smtClean="0"/>
              <a:t>it</a:t>
            </a:r>
            <a:r>
              <a:rPr lang="it-IT" sz="2300" dirty="0" smtClean="0"/>
              <a:t> </a:t>
            </a:r>
            <a:r>
              <a:rPr lang="it-IT" sz="2300" dirty="0" err="1" smtClean="0"/>
              <a:t>allows</a:t>
            </a:r>
            <a:r>
              <a:rPr lang="it-IT" sz="2300" dirty="0" smtClean="0"/>
              <a:t> the </a:t>
            </a:r>
            <a:r>
              <a:rPr lang="it-IT" sz="2300" dirty="0" err="1" smtClean="0"/>
              <a:t>matching</a:t>
            </a:r>
            <a:r>
              <a:rPr lang="it-IT" sz="2300" dirty="0" smtClean="0"/>
              <a:t> </a:t>
            </a:r>
            <a:r>
              <a:rPr lang="it-IT" sz="2300" dirty="0" err="1" smtClean="0"/>
              <a:t>between</a:t>
            </a:r>
            <a:r>
              <a:rPr lang="it-IT" sz="2300" dirty="0" smtClean="0"/>
              <a:t> </a:t>
            </a:r>
            <a:r>
              <a:rPr lang="it-IT" sz="2300" dirty="0" err="1" smtClean="0"/>
              <a:t>specification</a:t>
            </a:r>
            <a:r>
              <a:rPr lang="it-IT" sz="2300" dirty="0" smtClean="0"/>
              <a:t> and </a:t>
            </a:r>
            <a:r>
              <a:rPr lang="it-IT" sz="2300" dirty="0" err="1" smtClean="0"/>
              <a:t>rawdata</a:t>
            </a:r>
            <a:r>
              <a:rPr lang="it-IT" sz="2300" dirty="0"/>
              <a:t>.</a:t>
            </a:r>
            <a:endParaRPr lang="it-IT" sz="2300" dirty="0" smtClean="0"/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dirty="0" smtClean="0"/>
              <a:t>: </a:t>
            </a:r>
            <a:r>
              <a:rPr lang="en-US" sz="2300" dirty="0" smtClean="0"/>
              <a:t>logical indicating whether </a:t>
            </a:r>
            <a:r>
              <a:rPr lang="en-US" sz="2300" dirty="0"/>
              <a:t>user-defined variable data will be read from the files specified </a:t>
            </a:r>
            <a:r>
              <a:rPr lang="en-US" sz="2300" dirty="0" smtClean="0"/>
              <a:t>by </a:t>
            </a:r>
            <a:r>
              <a:rPr lang="en-US" sz="2300" i="1" dirty="0" err="1" smtClean="0"/>
              <a:t>userdef.varFromFile.infoList</a:t>
            </a:r>
            <a:r>
              <a:rPr lang="en-US" sz="2300" dirty="0" smtClean="0"/>
              <a:t>, </a:t>
            </a:r>
            <a:r>
              <a:rPr lang="en-US" sz="2300" dirty="0"/>
              <a:t>instead of </a:t>
            </a:r>
            <a:r>
              <a:rPr lang="en-US" sz="2300" i="1" dirty="0" err="1" smtClean="0"/>
              <a:t>userdef.var</a:t>
            </a:r>
            <a:r>
              <a:rPr lang="en-US" sz="2300" i="1" dirty="0" smtClean="0"/>
              <a:t> </a:t>
            </a:r>
            <a:r>
              <a:rPr lang="en-US" sz="2300" dirty="0" smtClean="0"/>
              <a:t>(raw data). </a:t>
            </a:r>
            <a:r>
              <a:rPr lang="en-US" sz="2300" dirty="0"/>
              <a:t>If </a:t>
            </a:r>
            <a:r>
              <a:rPr lang="en-US" sz="2300" dirty="0" smtClean="0"/>
              <a:t>TRUE</a:t>
            </a:r>
            <a:r>
              <a:rPr lang="en-US" sz="2300" dirty="0"/>
              <a:t>, the </a:t>
            </a:r>
            <a:r>
              <a:rPr lang="en-US" sz="2300" i="1" dirty="0" err="1"/>
              <a:t>userdef.var</a:t>
            </a:r>
            <a:r>
              <a:rPr lang="en-US" sz="2300" dirty="0"/>
              <a:t> field is </a:t>
            </a:r>
            <a:r>
              <a:rPr lang="en-US" sz="2300" dirty="0" smtClean="0"/>
              <a:t>ignored</a:t>
            </a:r>
            <a:r>
              <a:rPr lang="en-US" sz="2300" dirty="0"/>
              <a:t>;</a:t>
            </a:r>
            <a:r>
              <a:rPr lang="en-US" sz="2300" dirty="0" smtClean="0"/>
              <a:t> </a:t>
            </a:r>
            <a:r>
              <a:rPr lang="en-US" sz="2300" dirty="0"/>
              <a:t>if </a:t>
            </a:r>
            <a:r>
              <a:rPr lang="en-US" sz="2300" dirty="0" smtClean="0"/>
              <a:t>FALSE, </a:t>
            </a:r>
            <a:r>
              <a:rPr lang="en-US" sz="2300" i="1" dirty="0" err="1"/>
              <a:t>userdef.varFromFile.infoList</a:t>
            </a:r>
            <a:r>
              <a:rPr lang="en-US" sz="2300" dirty="0"/>
              <a:t> </a:t>
            </a:r>
            <a:r>
              <a:rPr lang="en-US" sz="2300" dirty="0" smtClean="0"/>
              <a:t>is </a:t>
            </a:r>
            <a:r>
              <a:rPr lang="en-US" sz="2300" dirty="0"/>
              <a:t>ignored</a:t>
            </a:r>
            <a:r>
              <a:rPr lang="en-US" sz="2300" dirty="0" smtClean="0"/>
              <a:t>. Default = FALSE.</a:t>
            </a:r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b="1" dirty="0" err="1">
                <a:solidFill>
                  <a:srgbClr val="C00000"/>
                </a:solidFill>
              </a:rPr>
              <a:t>.infoList</a:t>
            </a:r>
            <a:r>
              <a:rPr lang="it-IT" sz="2300" dirty="0" smtClean="0"/>
              <a:t>: </a:t>
            </a:r>
            <a:r>
              <a:rPr lang="en-US" sz="2300" dirty="0"/>
              <a:t> A vector of JSON </a:t>
            </a:r>
            <a:r>
              <a:rPr lang="en-US" sz="2300" dirty="0" smtClean="0"/>
              <a:t>elements</a:t>
            </a:r>
            <a:r>
              <a:rPr lang="en-US" sz="2300" dirty="0"/>
              <a:t>, each </a:t>
            </a:r>
            <a:r>
              <a:rPr lang="en-US" sz="2300" dirty="0" smtClean="0"/>
              <a:t>with the </a:t>
            </a:r>
            <a:r>
              <a:rPr lang="en-US" sz="2300" dirty="0"/>
              <a:t>attributes: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container</a:t>
            </a:r>
            <a:r>
              <a:rPr lang="it-IT" sz="2300" dirty="0" smtClean="0"/>
              <a:t>: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representing</a:t>
            </a:r>
            <a:r>
              <a:rPr lang="it-IT" sz="2300" dirty="0" smtClean="0"/>
              <a:t> </a:t>
            </a:r>
            <a:r>
              <a:rPr lang="en-US" sz="2300" dirty="0" smtClean="0"/>
              <a:t>the name </a:t>
            </a:r>
            <a:r>
              <a:rPr lang="en-US" sz="2300" dirty="0"/>
              <a:t>of the </a:t>
            </a:r>
            <a:r>
              <a:rPr lang="en-US" sz="2300" dirty="0" smtClean="0"/>
              <a:t>file/entity </a:t>
            </a:r>
            <a:r>
              <a:rPr lang="en-US" sz="2300" dirty="0"/>
              <a:t>containing the external </a:t>
            </a:r>
            <a:r>
              <a:rPr lang="en-US" sz="2300" dirty="0" err="1"/>
              <a:t>regressor</a:t>
            </a:r>
            <a:r>
              <a:rPr lang="en-US" sz="2300" dirty="0"/>
              <a:t> </a:t>
            </a:r>
            <a:r>
              <a:rPr lang="en-US" sz="2300" dirty="0" smtClean="0"/>
              <a:t>data;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s</a:t>
            </a:r>
            <a:r>
              <a:rPr lang="it-IT" sz="2300" dirty="0" smtClean="0">
                <a:solidFill>
                  <a:srgbClr val="C00000"/>
                </a:solidFill>
              </a:rPr>
              <a:t>tart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in the format "YYYY-MM-DD"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starting</a:t>
            </a:r>
            <a:r>
              <a:rPr lang="it-IT" sz="2300" dirty="0" smtClean="0"/>
              <a:t> time of the </a:t>
            </a:r>
            <a:r>
              <a:rPr lang="it-IT" sz="2300" dirty="0" err="1" smtClean="0"/>
              <a:t>external</a:t>
            </a:r>
            <a:r>
              <a:rPr lang="it-IT" sz="2300" dirty="0" smtClean="0"/>
              <a:t> </a:t>
            </a:r>
            <a:r>
              <a:rPr lang="it-IT" sz="2300" dirty="0" err="1" smtClean="0"/>
              <a:t>regressor</a:t>
            </a:r>
            <a:r>
              <a:rPr lang="it-IT" sz="2300" dirty="0" smtClean="0"/>
              <a:t> data;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n_var</a:t>
            </a:r>
            <a:r>
              <a:rPr lang="it-IT" sz="2300" dirty="0" smtClean="0"/>
              <a:t>: </a:t>
            </a:r>
            <a:r>
              <a:rPr lang="it-IT" sz="2300" dirty="0" err="1" smtClean="0"/>
              <a:t>number</a:t>
            </a:r>
            <a:r>
              <a:rPr lang="it-IT" sz="2300" dirty="0" smtClean="0"/>
              <a:t> of </a:t>
            </a:r>
            <a:r>
              <a:rPr lang="it-IT" sz="2300" dirty="0" err="1" smtClean="0"/>
              <a:t>variables</a:t>
            </a:r>
            <a:r>
              <a:rPr lang="it-IT" sz="2300" dirty="0" smtClean="0"/>
              <a:t> </a:t>
            </a:r>
            <a:r>
              <a:rPr lang="it-IT" sz="2300" dirty="0" err="1" smtClean="0"/>
              <a:t>contained</a:t>
            </a:r>
            <a:r>
              <a:rPr lang="it-IT" sz="2300" dirty="0" smtClean="0"/>
              <a:t> in the file (in general =1 or =6 for 6TD </a:t>
            </a:r>
            <a:r>
              <a:rPr lang="it-IT" sz="2300" dirty="0" err="1" smtClean="0"/>
              <a:t>setting</a:t>
            </a:r>
            <a:r>
              <a:rPr lang="it-IT" sz="2300" dirty="0" smtClean="0"/>
              <a:t>)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c58f2efd-82a8-4ecf-b395-8c25e928921d"/>
    <ds:schemaRef ds:uri="http://schemas.openxmlformats.org/package/2006/metadata/core-properties"/>
    <ds:schemaRef ds:uri="http://purl.org/dc/elements/1.1/"/>
    <ds:schemaRef ds:uri="679261c3-551f-4e86-913f-177e0e529669"/>
    <ds:schemaRef ds:uri="459159c4-d20a-4ff3-9b11-fbd127bd52e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42474</TotalTime>
  <Words>1918</Words>
  <Application>Microsoft Office PowerPoint</Application>
  <PresentationFormat>Widescreen</PresentationFormat>
  <Paragraphs>328</Paragraphs>
  <Slides>26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elenco puntato</vt:lpstr>
      <vt:lpstr>RJDemetra tools for statistical production</vt:lpstr>
      <vt:lpstr>Presentation Overview</vt:lpstr>
      <vt:lpstr>Pt.1: Tool for specification conversion   (TRAMO-SEATS to JDemetra+ and RJDemetra) </vt:lpstr>
      <vt:lpstr>Specifications in JDemetra+ and RJDemetra</vt:lpstr>
      <vt:lpstr>Why do we need this?</vt:lpstr>
      <vt:lpstr>Presentazione standard di PowerPoint</vt:lpstr>
      <vt:lpstr>JD_JSON: examples</vt:lpstr>
      <vt:lpstr>JD_JSON: attributes borrowed from RJDemetra class c("SA_spec", "TRAMO_SEATS") 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features </vt:lpstr>
      <vt:lpstr>From full to synthetic version and vice versa</vt:lpstr>
      <vt:lpstr>Workflow &amp; Software</vt:lpstr>
      <vt:lpstr>Pt.2: RJDemetra Processor:      an RJDemetra processing pipeline ready for you </vt:lpstr>
      <vt:lpstr>Presentazione standard di PowerPoint</vt:lpstr>
      <vt:lpstr>Building blocks</vt:lpstr>
      <vt:lpstr>Full JDProcessor Stack + possible extensions(*)</vt:lpstr>
      <vt:lpstr>Adapt to your environment through PROVIDER interfaces</vt:lpstr>
      <vt:lpstr>PROVIDER_EXT_REG interface</vt:lpstr>
      <vt:lpstr>Adapt the processor with your Data Readers</vt:lpstr>
      <vt:lpstr>Interoperability with JDemetra+ (GUI, Cruncher, …) through Workspace</vt:lpstr>
      <vt:lpstr>Example of use: orchestrator.R</vt:lpstr>
      <vt:lpstr>Future developments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578</cp:revision>
  <cp:lastPrinted>2024-12-29T12:02:33Z</cp:lastPrinted>
  <dcterms:created xsi:type="dcterms:W3CDTF">2020-06-26T06:32:12Z</dcterms:created>
  <dcterms:modified xsi:type="dcterms:W3CDTF">2025-01-03T16:47:16Z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