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handoutMasterIdLst>
    <p:handoutMasterId r:id="rId19"/>
  </p:handoutMasterIdLst>
  <p:sldIdLst>
    <p:sldId id="268" r:id="rId2"/>
    <p:sldId id="274" r:id="rId3"/>
    <p:sldId id="273" r:id="rId4"/>
    <p:sldId id="269" r:id="rId5"/>
    <p:sldId id="259" r:id="rId6"/>
    <p:sldId id="263" r:id="rId7"/>
    <p:sldId id="260" r:id="rId8"/>
    <p:sldId id="265" r:id="rId9"/>
    <p:sldId id="261" r:id="rId10"/>
    <p:sldId id="262" r:id="rId11"/>
    <p:sldId id="266" r:id="rId12"/>
    <p:sldId id="267" r:id="rId13"/>
    <p:sldId id="275" r:id="rId14"/>
    <p:sldId id="272"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0CA8"/>
    <a:srgbClr val="8C3F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it-IT" smtClean="0"/>
              <a:t>Alessandro Pozzi (852358), Marco Romani (852361)</a:t>
            </a:r>
            <a:endParaRPr lang="en-US"/>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E4C3D8-10AC-47C5-96A0-5C2FD4CD3722}" type="datetimeFigureOut">
              <a:rPr lang="en-US" smtClean="0"/>
              <a:t>5/13/2016</a:t>
            </a:fld>
            <a:endParaRPr lang="en-US"/>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769817D-AF56-479C-B1F2-18D02832F6A7}" type="slidenum">
              <a:rPr lang="en-US" smtClean="0"/>
              <a:t>‹N›</a:t>
            </a:fld>
            <a:endParaRPr lang="en-US"/>
          </a:p>
        </p:txBody>
      </p:sp>
    </p:spTree>
    <p:extLst>
      <p:ext uri="{BB962C8B-B14F-4D97-AF65-F5344CB8AC3E}">
        <p14:creationId xmlns:p14="http://schemas.microsoft.com/office/powerpoint/2010/main" val="11311819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it-IT" smtClean="0"/>
              <a:t>Alessandro Pozzi (852358), Marco Romani (852361)</a:t>
            </a:r>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C684D7-6F9D-4F0B-995C-EBAAB74A998A}" type="datetimeFigureOut">
              <a:rPr lang="en-US" smtClean="0"/>
              <a:t>5/13/2016</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962A1-AAE7-4AA1-B990-E6EE2D5D0CB0}" type="slidenum">
              <a:rPr lang="en-US" smtClean="0"/>
              <a:t>‹N›</a:t>
            </a:fld>
            <a:endParaRPr lang="en-US"/>
          </a:p>
        </p:txBody>
      </p:sp>
    </p:spTree>
    <p:extLst>
      <p:ext uri="{BB962C8B-B14F-4D97-AF65-F5344CB8AC3E}">
        <p14:creationId xmlns:p14="http://schemas.microsoft.com/office/powerpoint/2010/main" val="26958050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10"/>
          </p:nvPr>
        </p:nvSpPr>
        <p:spPr/>
        <p:txBody>
          <a:bodyPr/>
          <a:lstStyle/>
          <a:p>
            <a:fld id="{FA4962A1-AAE7-4AA1-B990-E6EE2D5D0CB0}" type="slidenum">
              <a:rPr lang="en-US" smtClean="0"/>
              <a:t>1</a:t>
            </a:fld>
            <a:endParaRPr lang="en-US"/>
          </a:p>
        </p:txBody>
      </p:sp>
    </p:spTree>
    <p:extLst>
      <p:ext uri="{BB962C8B-B14F-4D97-AF65-F5344CB8AC3E}">
        <p14:creationId xmlns:p14="http://schemas.microsoft.com/office/powerpoint/2010/main" val="770196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FA4962A1-AAE7-4AA1-B990-E6EE2D5D0CB0}" type="slidenum">
              <a:rPr lang="en-US" smtClean="0"/>
              <a:t>4</a:t>
            </a:fld>
            <a:endParaRPr lang="en-US"/>
          </a:p>
        </p:txBody>
      </p:sp>
    </p:spTree>
    <p:extLst>
      <p:ext uri="{BB962C8B-B14F-4D97-AF65-F5344CB8AC3E}">
        <p14:creationId xmlns:p14="http://schemas.microsoft.com/office/powerpoint/2010/main" val="2852273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10"/>
          </p:nvPr>
        </p:nvSpPr>
        <p:spPr/>
        <p:txBody>
          <a:bodyPr/>
          <a:lstStyle/>
          <a:p>
            <a:fld id="{FA4962A1-AAE7-4AA1-B990-E6EE2D5D0CB0}" type="slidenum">
              <a:rPr lang="en-US" smtClean="0"/>
              <a:t>9</a:t>
            </a:fld>
            <a:endParaRPr lang="en-US"/>
          </a:p>
        </p:txBody>
      </p:sp>
    </p:spTree>
    <p:extLst>
      <p:ext uri="{BB962C8B-B14F-4D97-AF65-F5344CB8AC3E}">
        <p14:creationId xmlns:p14="http://schemas.microsoft.com/office/powerpoint/2010/main" val="2085516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FA4962A1-AAE7-4AA1-B990-E6EE2D5D0CB0}" type="slidenum">
              <a:rPr lang="en-US" smtClean="0"/>
              <a:t>10</a:t>
            </a:fld>
            <a:endParaRPr lang="en-US"/>
          </a:p>
        </p:txBody>
      </p:sp>
    </p:spTree>
    <p:extLst>
      <p:ext uri="{BB962C8B-B14F-4D97-AF65-F5344CB8AC3E}">
        <p14:creationId xmlns:p14="http://schemas.microsoft.com/office/powerpoint/2010/main" val="2787377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smtClean="0"/>
              <a:t>Fare clic per modificare lo stile del titolo</a:t>
            </a:r>
            <a:endParaRPr lang="en-US"/>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en-US"/>
          </a:p>
        </p:txBody>
      </p:sp>
      <p:sp>
        <p:nvSpPr>
          <p:cNvPr id="4" name="Segnaposto data 3"/>
          <p:cNvSpPr>
            <a:spLocks noGrp="1"/>
          </p:cNvSpPr>
          <p:nvPr>
            <p:ph type="dt" sz="half" idx="10"/>
          </p:nvPr>
        </p:nvSpPr>
        <p:spPr/>
        <p:txBody>
          <a:bodyPr/>
          <a:lstStyle/>
          <a:p>
            <a:fld id="{87E457F8-0B56-4905-994B-97897E4A2FA7}" type="datetime1">
              <a:rPr lang="en-US" smtClean="0"/>
              <a:t>5/13/2016</a:t>
            </a:fld>
            <a:endParaRPr lang="en-US"/>
          </a:p>
        </p:txBody>
      </p:sp>
      <p:sp>
        <p:nvSpPr>
          <p:cNvPr id="5" name="Segnaposto piè di pagina 4"/>
          <p:cNvSpPr>
            <a:spLocks noGrp="1"/>
          </p:cNvSpPr>
          <p:nvPr>
            <p:ph type="ftr" sz="quarter" idx="11"/>
          </p:nvPr>
        </p:nvSpPr>
        <p:spPr/>
        <p:txBody>
          <a:bodyPr/>
          <a:lstStyle/>
          <a:p>
            <a:r>
              <a:rPr lang="it-IT" smtClean="0"/>
              <a:t>Alessandro Pozzi (852358), Marco Romani (852361)</a:t>
            </a:r>
            <a:endParaRPr lang="en-US"/>
          </a:p>
        </p:txBody>
      </p:sp>
      <p:sp>
        <p:nvSpPr>
          <p:cNvPr id="6" name="Segnaposto numero diapositiva 5"/>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4004296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p>
            <a:fld id="{0EF41C28-503D-47D4-A7F9-EA2551F27181}" type="datetime1">
              <a:rPr lang="en-US" smtClean="0"/>
              <a:t>5/13/2016</a:t>
            </a:fld>
            <a:endParaRPr lang="en-US"/>
          </a:p>
        </p:txBody>
      </p:sp>
      <p:sp>
        <p:nvSpPr>
          <p:cNvPr id="5" name="Segnaposto piè di pagina 4"/>
          <p:cNvSpPr>
            <a:spLocks noGrp="1"/>
          </p:cNvSpPr>
          <p:nvPr>
            <p:ph type="ftr" sz="quarter" idx="11"/>
          </p:nvPr>
        </p:nvSpPr>
        <p:spPr/>
        <p:txBody>
          <a:bodyPr/>
          <a:lstStyle/>
          <a:p>
            <a:r>
              <a:rPr lang="it-IT" smtClean="0"/>
              <a:t>Alessandro Pozzi (852358), Marco Romani (852361)</a:t>
            </a:r>
            <a:endParaRPr lang="en-US"/>
          </a:p>
        </p:txBody>
      </p:sp>
      <p:sp>
        <p:nvSpPr>
          <p:cNvPr id="6" name="Segnaposto numero diapositiva 5"/>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990575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en-US"/>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p>
            <a:fld id="{4F9B00B1-6DCC-48C0-94D1-E2562DA772F9}" type="datetime1">
              <a:rPr lang="en-US" smtClean="0"/>
              <a:t>5/13/2016</a:t>
            </a:fld>
            <a:endParaRPr lang="en-US"/>
          </a:p>
        </p:txBody>
      </p:sp>
      <p:sp>
        <p:nvSpPr>
          <p:cNvPr id="5" name="Segnaposto piè di pagina 4"/>
          <p:cNvSpPr>
            <a:spLocks noGrp="1"/>
          </p:cNvSpPr>
          <p:nvPr>
            <p:ph type="ftr" sz="quarter" idx="11"/>
          </p:nvPr>
        </p:nvSpPr>
        <p:spPr/>
        <p:txBody>
          <a:bodyPr/>
          <a:lstStyle/>
          <a:p>
            <a:r>
              <a:rPr lang="it-IT" smtClean="0"/>
              <a:t>Alessandro Pozzi (852358), Marco Romani (852361)</a:t>
            </a:r>
            <a:endParaRPr lang="en-US"/>
          </a:p>
        </p:txBody>
      </p:sp>
      <p:sp>
        <p:nvSpPr>
          <p:cNvPr id="6" name="Segnaposto numero diapositiva 5"/>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853280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p>
            <a:fld id="{55D3F099-6E12-478E-8E8A-D1BA1E9A6A45}" type="datetime1">
              <a:rPr lang="en-US" smtClean="0"/>
              <a:t>5/13/2016</a:t>
            </a:fld>
            <a:endParaRPr lang="en-US"/>
          </a:p>
        </p:txBody>
      </p:sp>
      <p:sp>
        <p:nvSpPr>
          <p:cNvPr id="5" name="Segnaposto piè di pagina 4"/>
          <p:cNvSpPr>
            <a:spLocks noGrp="1"/>
          </p:cNvSpPr>
          <p:nvPr>
            <p:ph type="ftr" sz="quarter" idx="11"/>
          </p:nvPr>
        </p:nvSpPr>
        <p:spPr/>
        <p:txBody>
          <a:bodyPr/>
          <a:lstStyle/>
          <a:p>
            <a:r>
              <a:rPr lang="it-IT" smtClean="0"/>
              <a:t>Alessandro Pozzi (852358), Marco Romani (852361)</a:t>
            </a:r>
            <a:endParaRPr lang="en-US"/>
          </a:p>
        </p:txBody>
      </p:sp>
      <p:sp>
        <p:nvSpPr>
          <p:cNvPr id="6" name="Segnaposto numero diapositiva 5"/>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4051139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en-US"/>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33A8C20E-8476-4DF2-B5D3-0A7910B6520E}" type="datetime1">
              <a:rPr lang="en-US" smtClean="0"/>
              <a:t>5/13/2016</a:t>
            </a:fld>
            <a:endParaRPr lang="en-US"/>
          </a:p>
        </p:txBody>
      </p:sp>
      <p:sp>
        <p:nvSpPr>
          <p:cNvPr id="5" name="Segnaposto piè di pagina 4"/>
          <p:cNvSpPr>
            <a:spLocks noGrp="1"/>
          </p:cNvSpPr>
          <p:nvPr>
            <p:ph type="ftr" sz="quarter" idx="11"/>
          </p:nvPr>
        </p:nvSpPr>
        <p:spPr/>
        <p:txBody>
          <a:bodyPr/>
          <a:lstStyle/>
          <a:p>
            <a:r>
              <a:rPr lang="it-IT" smtClean="0"/>
              <a:t>Alessandro Pozzi (852358), Marco Romani (852361)</a:t>
            </a:r>
            <a:endParaRPr lang="en-US"/>
          </a:p>
        </p:txBody>
      </p:sp>
      <p:sp>
        <p:nvSpPr>
          <p:cNvPr id="6" name="Segnaposto numero diapositiva 5"/>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2303577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contenuto 2"/>
          <p:cNvSpPr>
            <a:spLocks noGrp="1"/>
          </p:cNvSpPr>
          <p:nvPr>
            <p:ph sz="half" idx="1"/>
          </p:nvPr>
        </p:nvSpPr>
        <p:spPr>
          <a:xfrm>
            <a:off x="838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contenuto 3"/>
          <p:cNvSpPr>
            <a:spLocks noGrp="1"/>
          </p:cNvSpPr>
          <p:nvPr>
            <p:ph sz="half" idx="2"/>
          </p:nvPr>
        </p:nvSpPr>
        <p:spPr>
          <a:xfrm>
            <a:off x="6172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Segnaposto data 4"/>
          <p:cNvSpPr>
            <a:spLocks noGrp="1"/>
          </p:cNvSpPr>
          <p:nvPr>
            <p:ph type="dt" sz="half" idx="10"/>
          </p:nvPr>
        </p:nvSpPr>
        <p:spPr/>
        <p:txBody>
          <a:bodyPr/>
          <a:lstStyle/>
          <a:p>
            <a:fld id="{204073A1-A9F0-4A38-B887-4E78C4EE0693}" type="datetime1">
              <a:rPr lang="en-US" smtClean="0"/>
              <a:t>5/13/2016</a:t>
            </a:fld>
            <a:endParaRPr lang="en-US"/>
          </a:p>
        </p:txBody>
      </p:sp>
      <p:sp>
        <p:nvSpPr>
          <p:cNvPr id="6" name="Segnaposto piè di pagina 5"/>
          <p:cNvSpPr>
            <a:spLocks noGrp="1"/>
          </p:cNvSpPr>
          <p:nvPr>
            <p:ph type="ftr" sz="quarter" idx="11"/>
          </p:nvPr>
        </p:nvSpPr>
        <p:spPr/>
        <p:txBody>
          <a:bodyPr/>
          <a:lstStyle/>
          <a:p>
            <a:r>
              <a:rPr lang="it-IT" smtClean="0"/>
              <a:t>Alessandro Pozzi (852358), Marco Romani (852361)</a:t>
            </a:r>
            <a:endParaRPr lang="en-US"/>
          </a:p>
        </p:txBody>
      </p:sp>
      <p:sp>
        <p:nvSpPr>
          <p:cNvPr id="7" name="Segnaposto numero diapositiva 6"/>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1805575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smtClean="0"/>
              <a:t>Fare clic per modificare lo stile del titolo</a:t>
            </a:r>
            <a:endParaRPr lang="en-US"/>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7" name="Segnaposto data 6"/>
          <p:cNvSpPr>
            <a:spLocks noGrp="1"/>
          </p:cNvSpPr>
          <p:nvPr>
            <p:ph type="dt" sz="half" idx="10"/>
          </p:nvPr>
        </p:nvSpPr>
        <p:spPr/>
        <p:txBody>
          <a:bodyPr/>
          <a:lstStyle/>
          <a:p>
            <a:fld id="{AE41D6FC-17DB-4206-A175-F942F7303862}" type="datetime1">
              <a:rPr lang="en-US" smtClean="0"/>
              <a:t>5/13/2016</a:t>
            </a:fld>
            <a:endParaRPr lang="en-US"/>
          </a:p>
        </p:txBody>
      </p:sp>
      <p:sp>
        <p:nvSpPr>
          <p:cNvPr id="8" name="Segnaposto piè di pagina 7"/>
          <p:cNvSpPr>
            <a:spLocks noGrp="1"/>
          </p:cNvSpPr>
          <p:nvPr>
            <p:ph type="ftr" sz="quarter" idx="11"/>
          </p:nvPr>
        </p:nvSpPr>
        <p:spPr/>
        <p:txBody>
          <a:bodyPr/>
          <a:lstStyle/>
          <a:p>
            <a:r>
              <a:rPr lang="it-IT" smtClean="0"/>
              <a:t>Alessandro Pozzi (852358), Marco Romani (852361)</a:t>
            </a:r>
            <a:endParaRPr lang="en-US"/>
          </a:p>
        </p:txBody>
      </p:sp>
      <p:sp>
        <p:nvSpPr>
          <p:cNvPr id="9" name="Segnaposto numero diapositiva 8"/>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3832214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data 2"/>
          <p:cNvSpPr>
            <a:spLocks noGrp="1"/>
          </p:cNvSpPr>
          <p:nvPr>
            <p:ph type="dt" sz="half" idx="10"/>
          </p:nvPr>
        </p:nvSpPr>
        <p:spPr/>
        <p:txBody>
          <a:bodyPr/>
          <a:lstStyle/>
          <a:p>
            <a:fld id="{68A40982-7091-4D65-BE0B-06DD589FA293}" type="datetime1">
              <a:rPr lang="en-US" smtClean="0"/>
              <a:t>5/13/2016</a:t>
            </a:fld>
            <a:endParaRPr lang="en-US"/>
          </a:p>
        </p:txBody>
      </p:sp>
      <p:sp>
        <p:nvSpPr>
          <p:cNvPr id="4" name="Segnaposto piè di pagina 3"/>
          <p:cNvSpPr>
            <a:spLocks noGrp="1"/>
          </p:cNvSpPr>
          <p:nvPr>
            <p:ph type="ftr" sz="quarter" idx="11"/>
          </p:nvPr>
        </p:nvSpPr>
        <p:spPr/>
        <p:txBody>
          <a:bodyPr/>
          <a:lstStyle/>
          <a:p>
            <a:r>
              <a:rPr lang="it-IT" smtClean="0"/>
              <a:t>Alessandro Pozzi (852358), Marco Romani (852361)</a:t>
            </a:r>
            <a:endParaRPr lang="en-US"/>
          </a:p>
        </p:txBody>
      </p:sp>
      <p:sp>
        <p:nvSpPr>
          <p:cNvPr id="5" name="Segnaposto numero diapositiva 4"/>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2764403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2FC435E1-B8EB-4BC6-8B5A-1E0B765A89F3}" type="datetime1">
              <a:rPr lang="en-US" smtClean="0"/>
              <a:t>5/13/2016</a:t>
            </a:fld>
            <a:endParaRPr lang="en-US"/>
          </a:p>
        </p:txBody>
      </p:sp>
      <p:sp>
        <p:nvSpPr>
          <p:cNvPr id="3" name="Segnaposto piè di pagina 2"/>
          <p:cNvSpPr>
            <a:spLocks noGrp="1"/>
          </p:cNvSpPr>
          <p:nvPr>
            <p:ph type="ftr" sz="quarter" idx="11"/>
          </p:nvPr>
        </p:nvSpPr>
        <p:spPr/>
        <p:txBody>
          <a:bodyPr/>
          <a:lstStyle/>
          <a:p>
            <a:r>
              <a:rPr lang="it-IT" smtClean="0"/>
              <a:t>Alessandro Pozzi (852358), Marco Romani (852361)</a:t>
            </a:r>
            <a:endParaRPr lang="en-US"/>
          </a:p>
        </p:txBody>
      </p:sp>
      <p:sp>
        <p:nvSpPr>
          <p:cNvPr id="4" name="Segnaposto numero diapositiva 3"/>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3082349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US"/>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8B4317CE-46F0-4745-90BD-7B5D3579B6B8}" type="datetime1">
              <a:rPr lang="en-US" smtClean="0"/>
              <a:t>5/13/2016</a:t>
            </a:fld>
            <a:endParaRPr lang="en-US"/>
          </a:p>
        </p:txBody>
      </p:sp>
      <p:sp>
        <p:nvSpPr>
          <p:cNvPr id="6" name="Segnaposto piè di pagina 5"/>
          <p:cNvSpPr>
            <a:spLocks noGrp="1"/>
          </p:cNvSpPr>
          <p:nvPr>
            <p:ph type="ftr" sz="quarter" idx="11"/>
          </p:nvPr>
        </p:nvSpPr>
        <p:spPr/>
        <p:txBody>
          <a:bodyPr/>
          <a:lstStyle/>
          <a:p>
            <a:r>
              <a:rPr lang="it-IT" smtClean="0"/>
              <a:t>Alessandro Pozzi (852358), Marco Romani (852361)</a:t>
            </a:r>
            <a:endParaRPr lang="en-US"/>
          </a:p>
        </p:txBody>
      </p:sp>
      <p:sp>
        <p:nvSpPr>
          <p:cNvPr id="7" name="Segnaposto numero diapositiva 6"/>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3015449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US"/>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9E889A4C-9E49-476D-85C2-C6640BEB8EEC}" type="datetime1">
              <a:rPr lang="en-US" smtClean="0"/>
              <a:t>5/13/2016</a:t>
            </a:fld>
            <a:endParaRPr lang="en-US"/>
          </a:p>
        </p:txBody>
      </p:sp>
      <p:sp>
        <p:nvSpPr>
          <p:cNvPr id="6" name="Segnaposto piè di pagina 5"/>
          <p:cNvSpPr>
            <a:spLocks noGrp="1"/>
          </p:cNvSpPr>
          <p:nvPr>
            <p:ph type="ftr" sz="quarter" idx="11"/>
          </p:nvPr>
        </p:nvSpPr>
        <p:spPr/>
        <p:txBody>
          <a:bodyPr/>
          <a:lstStyle/>
          <a:p>
            <a:r>
              <a:rPr lang="it-IT" smtClean="0"/>
              <a:t>Alessandro Pozzi (852358), Marco Romani (852361)</a:t>
            </a:r>
            <a:endParaRPr lang="en-US"/>
          </a:p>
        </p:txBody>
      </p:sp>
      <p:sp>
        <p:nvSpPr>
          <p:cNvPr id="7" name="Segnaposto numero diapositiva 6"/>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2388525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en-US"/>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765244-A5D2-4F98-B33B-0BB5CFD5BC24}" type="datetime1">
              <a:rPr lang="en-US" smtClean="0"/>
              <a:t>5/13/2016</a:t>
            </a:fld>
            <a:endParaRPr lang="en-US"/>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smtClean="0"/>
              <a:t>Alessandro Pozzi (852358), Marco Romani (852361)</a:t>
            </a:r>
            <a:endParaRPr lang="en-US"/>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5EBF88-B503-4859-AB0B-08A40868D068}" type="slidenum">
              <a:rPr lang="en-US" smtClean="0"/>
              <a:t>‹N›</a:t>
            </a:fld>
            <a:endParaRPr lang="en-US"/>
          </a:p>
        </p:txBody>
      </p:sp>
    </p:spTree>
    <p:extLst>
      <p:ext uri="{BB962C8B-B14F-4D97-AF65-F5344CB8AC3E}">
        <p14:creationId xmlns:p14="http://schemas.microsoft.com/office/powerpoint/2010/main" val="456073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ttotitolo 2"/>
          <p:cNvSpPr>
            <a:spLocks noGrp="1"/>
          </p:cNvSpPr>
          <p:nvPr>
            <p:ph type="subTitle" idx="1"/>
          </p:nvPr>
        </p:nvSpPr>
        <p:spPr>
          <a:xfrm>
            <a:off x="764552" y="3035324"/>
            <a:ext cx="10540967" cy="3599882"/>
          </a:xfrm>
        </p:spPr>
        <p:txBody>
          <a:bodyPr>
            <a:normAutofit/>
          </a:bodyPr>
          <a:lstStyle/>
          <a:p>
            <a:r>
              <a:rPr lang="it-IT" sz="1600" b="1" dirty="0">
                <a:solidFill>
                  <a:srgbClr val="870CA8"/>
                </a:solidFill>
                <a:latin typeface="Cambria" panose="02040503050406030204" pitchFamily="18" charset="0"/>
              </a:rPr>
              <a:t>Politecnico di Milano</a:t>
            </a:r>
            <a:endParaRPr lang="en-US" sz="1600" b="1" dirty="0">
              <a:solidFill>
                <a:srgbClr val="870CA8"/>
              </a:solidFill>
              <a:latin typeface="Cambria" panose="02040503050406030204" pitchFamily="18" charset="0"/>
            </a:endParaRPr>
          </a:p>
          <a:p>
            <a:r>
              <a:rPr lang="it-IT" sz="1600" b="1" dirty="0">
                <a:solidFill>
                  <a:srgbClr val="870CA8"/>
                </a:solidFill>
                <a:latin typeface="Cambria" panose="02040503050406030204" pitchFamily="18" charset="0"/>
              </a:rPr>
              <a:t>A.A. 2015-2016</a:t>
            </a:r>
            <a:endParaRPr lang="en-US" sz="1600" b="1" dirty="0">
              <a:solidFill>
                <a:srgbClr val="870CA8"/>
              </a:solidFill>
              <a:latin typeface="Cambria" panose="02040503050406030204" pitchFamily="18" charset="0"/>
            </a:endParaRPr>
          </a:p>
          <a:p>
            <a:r>
              <a:rPr lang="en-US" sz="1600" b="1" dirty="0" smtClean="0">
                <a:solidFill>
                  <a:srgbClr val="870CA8"/>
                </a:solidFill>
                <a:latin typeface="Cambria" panose="02040503050406030204" pitchFamily="18" charset="0"/>
              </a:rPr>
              <a:t>Hypermedia Applications project</a:t>
            </a:r>
            <a:r>
              <a:rPr lang="en-US" sz="1600" b="1" dirty="0">
                <a:solidFill>
                  <a:srgbClr val="870CA8"/>
                </a:solidFill>
                <a:latin typeface="Cambria" panose="02040503050406030204" pitchFamily="18" charset="0"/>
              </a:rPr>
              <a:t>: </a:t>
            </a:r>
            <a:endParaRPr lang="en-US" sz="1600" b="1" dirty="0" smtClean="0">
              <a:solidFill>
                <a:srgbClr val="870CA8"/>
              </a:solidFill>
              <a:latin typeface="Cambria" panose="02040503050406030204" pitchFamily="18" charset="0"/>
            </a:endParaRPr>
          </a:p>
          <a:p>
            <a:r>
              <a:rPr lang="en-US" sz="2800" b="1" dirty="0" smtClean="0">
                <a:solidFill>
                  <a:schemeClr val="tx1"/>
                </a:solidFill>
                <a:latin typeface="Cambria" panose="02040503050406030204" pitchFamily="18" charset="0"/>
              </a:rPr>
              <a:t>Design part</a:t>
            </a:r>
          </a:p>
          <a:p>
            <a:r>
              <a:rPr lang="en-US" sz="2000" dirty="0" smtClean="0">
                <a:latin typeface="Cambria" panose="02040503050406030204" pitchFamily="18" charset="0"/>
              </a:rPr>
              <a:t>IDM </a:t>
            </a:r>
            <a:r>
              <a:rPr lang="en-US" sz="2000" dirty="0">
                <a:latin typeface="Cambria" panose="02040503050406030204" pitchFamily="18" charset="0"/>
              </a:rPr>
              <a:t>C/L/P design + interactive </a:t>
            </a:r>
            <a:r>
              <a:rPr lang="en-US" sz="2000" dirty="0" smtClean="0">
                <a:latin typeface="Cambria" panose="02040503050406030204" pitchFamily="18" charset="0"/>
              </a:rPr>
              <a:t>mock-up</a:t>
            </a:r>
            <a:endParaRPr lang="en-US" sz="2000" dirty="0">
              <a:latin typeface="Cambria" panose="02040503050406030204" pitchFamily="18" charset="0"/>
            </a:endParaRPr>
          </a:p>
          <a:p>
            <a:r>
              <a:rPr lang="en-US" sz="1600" dirty="0" smtClean="0">
                <a:latin typeface="Cambria" panose="02040503050406030204" pitchFamily="18" charset="0"/>
              </a:rPr>
              <a:t>Delivery date: 16 May 2016</a:t>
            </a:r>
            <a:endParaRPr lang="en-US" sz="1600" dirty="0">
              <a:latin typeface="Cambria" panose="02040503050406030204" pitchFamily="18" charset="0"/>
            </a:endParaRPr>
          </a:p>
          <a:p>
            <a:r>
              <a:rPr lang="en-US" sz="2800" b="1" dirty="0" smtClean="0">
                <a:solidFill>
                  <a:schemeClr val="tx1"/>
                </a:solidFill>
                <a:latin typeface="Cambria" panose="02040503050406030204" pitchFamily="18" charset="0"/>
              </a:rPr>
              <a:t> </a:t>
            </a:r>
            <a:endParaRPr lang="en-US" sz="1600" i="1" dirty="0">
              <a:solidFill>
                <a:srgbClr val="870CA8"/>
              </a:solidFill>
              <a:latin typeface="Cambria" panose="02040503050406030204" pitchFamily="18" charset="0"/>
            </a:endParaRPr>
          </a:p>
        </p:txBody>
      </p:sp>
      <p:pic>
        <p:nvPicPr>
          <p:cNvPr id="5" name="Immagine 4" descr="http://www.grep.it/downloads/Loghi/logo-polimi.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4871" y="185831"/>
            <a:ext cx="2720331" cy="2720331"/>
          </a:xfrm>
          <a:prstGeom prst="rect">
            <a:avLst/>
          </a:prstGeom>
          <a:noFill/>
          <a:ln>
            <a:noFill/>
          </a:ln>
        </p:spPr>
      </p:pic>
      <p:sp>
        <p:nvSpPr>
          <p:cNvPr id="3" name="CasellaDiTesto 2"/>
          <p:cNvSpPr txBox="1"/>
          <p:nvPr/>
        </p:nvSpPr>
        <p:spPr>
          <a:xfrm>
            <a:off x="6382693" y="5513558"/>
            <a:ext cx="5495455" cy="646331"/>
          </a:xfrm>
          <a:prstGeom prst="rect">
            <a:avLst/>
          </a:prstGeom>
          <a:noFill/>
        </p:spPr>
        <p:txBody>
          <a:bodyPr wrap="square" rtlCol="0">
            <a:spAutoFit/>
          </a:bodyPr>
          <a:lstStyle/>
          <a:p>
            <a:pPr algn="ctr"/>
            <a:r>
              <a:rPr lang="it-IT" b="1" i="1" dirty="0">
                <a:solidFill>
                  <a:srgbClr val="870CA8"/>
                </a:solidFill>
                <a:latin typeface="Cambria" panose="02040503050406030204" pitchFamily="18" charset="0"/>
              </a:rPr>
              <a:t>Marco Romani </a:t>
            </a:r>
            <a:endParaRPr lang="it-IT" b="1" i="1" dirty="0" smtClean="0">
              <a:solidFill>
                <a:srgbClr val="870CA8"/>
              </a:solidFill>
              <a:latin typeface="Cambria" panose="02040503050406030204" pitchFamily="18" charset="0"/>
            </a:endParaRPr>
          </a:p>
          <a:p>
            <a:pPr algn="ctr"/>
            <a:r>
              <a:rPr lang="it-IT" i="1" dirty="0" smtClean="0">
                <a:solidFill>
                  <a:srgbClr val="870CA8"/>
                </a:solidFill>
                <a:latin typeface="Cambria" panose="02040503050406030204" pitchFamily="18" charset="0"/>
              </a:rPr>
              <a:t>(</a:t>
            </a:r>
            <a:r>
              <a:rPr lang="it-IT" i="1" dirty="0">
                <a:solidFill>
                  <a:srgbClr val="870CA8"/>
                </a:solidFill>
                <a:latin typeface="Cambria" panose="02040503050406030204" pitchFamily="18" charset="0"/>
              </a:rPr>
              <a:t>ID: 852361  Email: marco.romani@mail.polimi.it)</a:t>
            </a:r>
            <a:endParaRPr lang="en-US" i="1" dirty="0">
              <a:solidFill>
                <a:srgbClr val="870CA8"/>
              </a:solidFill>
              <a:latin typeface="Cambria" panose="02040503050406030204" pitchFamily="18" charset="0"/>
            </a:endParaRPr>
          </a:p>
        </p:txBody>
      </p:sp>
      <p:sp>
        <p:nvSpPr>
          <p:cNvPr id="6" name="CasellaDiTesto 5"/>
          <p:cNvSpPr txBox="1"/>
          <p:nvPr/>
        </p:nvSpPr>
        <p:spPr>
          <a:xfrm>
            <a:off x="764552" y="5513558"/>
            <a:ext cx="5495455" cy="646331"/>
          </a:xfrm>
          <a:prstGeom prst="rect">
            <a:avLst/>
          </a:prstGeom>
          <a:noFill/>
        </p:spPr>
        <p:txBody>
          <a:bodyPr wrap="square" rtlCol="0">
            <a:spAutoFit/>
          </a:bodyPr>
          <a:lstStyle/>
          <a:p>
            <a:pPr algn="ctr"/>
            <a:r>
              <a:rPr lang="it-IT" b="1" i="1" dirty="0">
                <a:solidFill>
                  <a:srgbClr val="870CA8"/>
                </a:solidFill>
                <a:latin typeface="Cambria" panose="02040503050406030204" pitchFamily="18" charset="0"/>
              </a:rPr>
              <a:t>Alessandro Pozzi </a:t>
            </a:r>
            <a:endParaRPr lang="it-IT" b="1" i="1" dirty="0" smtClean="0">
              <a:solidFill>
                <a:srgbClr val="870CA8"/>
              </a:solidFill>
              <a:latin typeface="Cambria" panose="02040503050406030204" pitchFamily="18" charset="0"/>
            </a:endParaRPr>
          </a:p>
          <a:p>
            <a:pPr algn="ctr"/>
            <a:r>
              <a:rPr lang="it-IT" i="1" dirty="0" smtClean="0">
                <a:solidFill>
                  <a:srgbClr val="870CA8"/>
                </a:solidFill>
                <a:latin typeface="Cambria" panose="02040503050406030204" pitchFamily="18" charset="0"/>
              </a:rPr>
              <a:t>(</a:t>
            </a:r>
            <a:r>
              <a:rPr lang="it-IT" i="1" dirty="0">
                <a:solidFill>
                  <a:srgbClr val="870CA8"/>
                </a:solidFill>
                <a:latin typeface="Cambria" panose="02040503050406030204" pitchFamily="18" charset="0"/>
              </a:rPr>
              <a:t>ID: </a:t>
            </a:r>
            <a:r>
              <a:rPr lang="it-IT" i="1" dirty="0" smtClean="0">
                <a:solidFill>
                  <a:srgbClr val="870CA8"/>
                </a:solidFill>
                <a:latin typeface="Cambria" panose="02040503050406030204" pitchFamily="18" charset="0"/>
              </a:rPr>
              <a:t>852358 Email</a:t>
            </a:r>
            <a:r>
              <a:rPr lang="it-IT" i="1" dirty="0">
                <a:solidFill>
                  <a:srgbClr val="870CA8"/>
                </a:solidFill>
                <a:latin typeface="Cambria" panose="02040503050406030204" pitchFamily="18" charset="0"/>
              </a:rPr>
              <a:t>: </a:t>
            </a:r>
            <a:r>
              <a:rPr lang="en-US" i="1" dirty="0">
                <a:solidFill>
                  <a:srgbClr val="870CA8"/>
                </a:solidFill>
                <a:latin typeface="Cambria" panose="02040503050406030204" pitchFamily="18" charset="0"/>
              </a:rPr>
              <a:t>alessandro10.pozzi@mail.polimi.it</a:t>
            </a:r>
            <a:r>
              <a:rPr lang="it-IT" i="1" dirty="0">
                <a:solidFill>
                  <a:srgbClr val="870CA8"/>
                </a:solidFill>
                <a:latin typeface="Cambria" panose="02040503050406030204" pitchFamily="18" charset="0"/>
              </a:rPr>
              <a:t>)</a:t>
            </a:r>
            <a:endParaRPr lang="en-US" dirty="0"/>
          </a:p>
        </p:txBody>
      </p:sp>
    </p:spTree>
    <p:extLst>
      <p:ext uri="{BB962C8B-B14F-4D97-AF65-F5344CB8AC3E}">
        <p14:creationId xmlns:p14="http://schemas.microsoft.com/office/powerpoint/2010/main" val="1511849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o 3"/>
          <p:cNvGrpSpPr/>
          <p:nvPr/>
        </p:nvGrpSpPr>
        <p:grpSpPr>
          <a:xfrm>
            <a:off x="484908" y="461144"/>
            <a:ext cx="1387197" cy="1678386"/>
            <a:chOff x="7017729" y="2804266"/>
            <a:chExt cx="1382515" cy="1619952"/>
          </a:xfrm>
        </p:grpSpPr>
        <p:grpSp>
          <p:nvGrpSpPr>
            <p:cNvPr id="5" name="Gruppo 4"/>
            <p:cNvGrpSpPr/>
            <p:nvPr/>
          </p:nvGrpSpPr>
          <p:grpSpPr>
            <a:xfrm>
              <a:off x="7017729" y="2804266"/>
              <a:ext cx="1382515" cy="1619952"/>
              <a:chOff x="3350195" y="2804266"/>
              <a:chExt cx="1382515" cy="1619952"/>
            </a:xfrm>
          </p:grpSpPr>
          <p:sp>
            <p:nvSpPr>
              <p:cNvPr id="12" name="Scheda 11"/>
              <p:cNvSpPr/>
              <p:nvPr/>
            </p:nvSpPr>
            <p:spPr>
              <a:xfrm flipH="1">
                <a:off x="3596637"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e 12"/>
              <p:cNvSpPr/>
              <p:nvPr/>
            </p:nvSpPr>
            <p:spPr>
              <a:xfrm>
                <a:off x="3350195"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14" name="Gruppo 13"/>
              <p:cNvGrpSpPr/>
              <p:nvPr/>
            </p:nvGrpSpPr>
            <p:grpSpPr>
              <a:xfrm>
                <a:off x="3350195" y="2804266"/>
                <a:ext cx="492890" cy="492890"/>
                <a:chOff x="5316567" y="2715285"/>
                <a:chExt cx="325790" cy="325790"/>
              </a:xfrm>
            </p:grpSpPr>
            <p:sp>
              <p:nvSpPr>
                <p:cNvPr id="15" name="Ovale 14"/>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6" name="Connettore 1 61"/>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 name="Connettore 1 62"/>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 name="Connettore 1 63"/>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grpSp>
          <p:nvGrpSpPr>
            <p:cNvPr id="6" name="Gruppo 5"/>
            <p:cNvGrpSpPr/>
            <p:nvPr/>
          </p:nvGrpSpPr>
          <p:grpSpPr>
            <a:xfrm>
              <a:off x="7941042" y="3964576"/>
              <a:ext cx="387618" cy="387618"/>
              <a:chOff x="4445500" y="3234900"/>
              <a:chExt cx="427168" cy="427168"/>
            </a:xfrm>
          </p:grpSpPr>
          <p:sp>
            <p:nvSpPr>
              <p:cNvPr id="7" name="Ovale 6"/>
              <p:cNvSpPr/>
              <p:nvPr/>
            </p:nvSpPr>
            <p:spPr>
              <a:xfrm>
                <a:off x="4445500" y="3234900"/>
                <a:ext cx="427168" cy="427168"/>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sp>
            <p:nvSpPr>
              <p:cNvPr id="8" name="Ovale 7"/>
              <p:cNvSpPr/>
              <p:nvPr/>
            </p:nvSpPr>
            <p:spPr>
              <a:xfrm>
                <a:off x="4476538" y="3265936"/>
                <a:ext cx="365096" cy="365096"/>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9" name="Connettore 1 67"/>
              <p:cNvCxnSpPr/>
              <p:nvPr/>
            </p:nvCxnSpPr>
            <p:spPr>
              <a:xfrm>
                <a:off x="4533009" y="3396797"/>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 name="Connettore 1 68"/>
              <p:cNvCxnSpPr/>
              <p:nvPr/>
            </p:nvCxnSpPr>
            <p:spPr>
              <a:xfrm>
                <a:off x="4530003" y="3457256"/>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 name="Connettore 1 69"/>
              <p:cNvCxnSpPr/>
              <p:nvPr/>
            </p:nvCxnSpPr>
            <p:spPr>
              <a:xfrm>
                <a:off x="4530003" y="3522219"/>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cxnSp>
        <p:nvCxnSpPr>
          <p:cNvPr id="19" name="Connettore 2 151"/>
          <p:cNvCxnSpPr>
            <a:endCxn id="12" idx="0"/>
          </p:cNvCxnSpPr>
          <p:nvPr/>
        </p:nvCxnSpPr>
        <p:spPr>
          <a:xfrm>
            <a:off x="1301963" y="0"/>
            <a:ext cx="182" cy="71367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3" name="Freccia a incrocio 22"/>
          <p:cNvSpPr/>
          <p:nvPr/>
        </p:nvSpPr>
        <p:spPr>
          <a:xfrm>
            <a:off x="1605813" y="849555"/>
            <a:ext cx="505436" cy="538792"/>
          </a:xfrm>
          <a:prstGeom prst="quad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asellaDiTesto 23"/>
          <p:cNvSpPr txBox="1"/>
          <p:nvPr/>
        </p:nvSpPr>
        <p:spPr>
          <a:xfrm>
            <a:off x="1372693" y="426111"/>
            <a:ext cx="1237968" cy="292388"/>
          </a:xfrm>
          <a:prstGeom prst="rect">
            <a:avLst/>
          </a:prstGeom>
          <a:noFill/>
        </p:spPr>
        <p:txBody>
          <a:bodyPr wrap="square" rtlCol="0">
            <a:spAutoFit/>
          </a:bodyPr>
          <a:lstStyle/>
          <a:p>
            <a:r>
              <a:rPr lang="it-IT" sz="1300" dirty="0" err="1" smtClean="0"/>
              <a:t>Promotions</a:t>
            </a:r>
            <a:endParaRPr lang="it-IT" sz="1300" dirty="0"/>
          </a:p>
        </p:txBody>
      </p:sp>
      <p:grpSp>
        <p:nvGrpSpPr>
          <p:cNvPr id="25" name="Gruppo 24"/>
          <p:cNvGrpSpPr/>
          <p:nvPr/>
        </p:nvGrpSpPr>
        <p:grpSpPr>
          <a:xfrm>
            <a:off x="930620" y="3047601"/>
            <a:ext cx="2514567" cy="3047939"/>
            <a:chOff x="4463143" y="1001485"/>
            <a:chExt cx="2107474" cy="1323703"/>
          </a:xfrm>
        </p:grpSpPr>
        <p:sp>
          <p:nvSpPr>
            <p:cNvPr id="26" name="Rettangolo 25"/>
            <p:cNvSpPr/>
            <p:nvPr/>
          </p:nvSpPr>
          <p:spPr>
            <a:xfrm>
              <a:off x="4463143" y="1001485"/>
              <a:ext cx="2107474" cy="1323703"/>
            </a:xfrm>
            <a:prstGeom prst="rect">
              <a:avLst/>
            </a:prstGeom>
            <a:solidFill>
              <a:schemeClr val="bg1"/>
            </a:solid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ttangolo 26"/>
            <p:cNvSpPr/>
            <p:nvPr/>
          </p:nvSpPr>
          <p:spPr>
            <a:xfrm>
              <a:off x="4542608" y="1067338"/>
              <a:ext cx="1948544" cy="1191996"/>
            </a:xfrm>
            <a:prstGeom prst="rect">
              <a:avLst/>
            </a:prstGeom>
            <a:solidFill>
              <a:schemeClr val="bg1"/>
            </a:solid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uppo 27"/>
          <p:cNvGrpSpPr/>
          <p:nvPr/>
        </p:nvGrpSpPr>
        <p:grpSpPr>
          <a:xfrm>
            <a:off x="9936409" y="2734676"/>
            <a:ext cx="1617828" cy="2269024"/>
            <a:chOff x="4463143" y="1001485"/>
            <a:chExt cx="2107474" cy="1323703"/>
          </a:xfrm>
        </p:grpSpPr>
        <p:sp>
          <p:nvSpPr>
            <p:cNvPr id="29" name="Rettangolo 28"/>
            <p:cNvSpPr/>
            <p:nvPr/>
          </p:nvSpPr>
          <p:spPr>
            <a:xfrm>
              <a:off x="4463143" y="1001485"/>
              <a:ext cx="2107474" cy="1323703"/>
            </a:xfrm>
            <a:prstGeom prst="rect">
              <a:avLst/>
            </a:prstGeom>
            <a:solidFill>
              <a:schemeClr val="bg1"/>
            </a:solid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ttangolo 29"/>
            <p:cNvSpPr/>
            <p:nvPr/>
          </p:nvSpPr>
          <p:spPr>
            <a:xfrm>
              <a:off x="4542608" y="1067338"/>
              <a:ext cx="1948544" cy="1191996"/>
            </a:xfrm>
            <a:prstGeom prst="rect">
              <a:avLst/>
            </a:prstGeom>
            <a:solidFill>
              <a:schemeClr val="bg1"/>
            </a:solid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uppo 30"/>
          <p:cNvGrpSpPr/>
          <p:nvPr/>
        </p:nvGrpSpPr>
        <p:grpSpPr>
          <a:xfrm>
            <a:off x="5693777" y="3123243"/>
            <a:ext cx="2662251" cy="2709521"/>
            <a:chOff x="4463143" y="1001485"/>
            <a:chExt cx="2107474" cy="1323703"/>
          </a:xfrm>
        </p:grpSpPr>
        <p:sp>
          <p:nvSpPr>
            <p:cNvPr id="32" name="Rettangolo 31"/>
            <p:cNvSpPr/>
            <p:nvPr/>
          </p:nvSpPr>
          <p:spPr>
            <a:xfrm>
              <a:off x="4463143" y="1001485"/>
              <a:ext cx="2107474" cy="1323703"/>
            </a:xfrm>
            <a:prstGeom prst="rect">
              <a:avLst/>
            </a:prstGeom>
            <a:solidFill>
              <a:schemeClr val="bg1"/>
            </a:solid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ttangolo 32"/>
            <p:cNvSpPr/>
            <p:nvPr/>
          </p:nvSpPr>
          <p:spPr>
            <a:xfrm>
              <a:off x="4542608" y="1067338"/>
              <a:ext cx="1948544" cy="1191996"/>
            </a:xfrm>
            <a:prstGeom prst="rect">
              <a:avLst/>
            </a:prstGeom>
            <a:solidFill>
              <a:schemeClr val="bg1"/>
            </a:solid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Scheda 33"/>
          <p:cNvSpPr/>
          <p:nvPr/>
        </p:nvSpPr>
        <p:spPr>
          <a:xfrm flipH="1">
            <a:off x="1958657" y="3418712"/>
            <a:ext cx="812249" cy="946392"/>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Characteristics</a:t>
            </a:r>
            <a:endParaRPr lang="en-US" sz="1300" dirty="0">
              <a:solidFill>
                <a:schemeClr val="tx1"/>
              </a:solidFill>
            </a:endParaRPr>
          </a:p>
        </p:txBody>
      </p:sp>
      <p:sp>
        <p:nvSpPr>
          <p:cNvPr id="35" name="Scheda 34"/>
          <p:cNvSpPr/>
          <p:nvPr/>
        </p:nvSpPr>
        <p:spPr>
          <a:xfrm flipH="1">
            <a:off x="2302406" y="4609277"/>
            <a:ext cx="812249" cy="936960"/>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Technical features</a:t>
            </a:r>
            <a:endParaRPr lang="en-US" sz="1300" dirty="0">
              <a:solidFill>
                <a:schemeClr val="tx1"/>
              </a:solidFill>
            </a:endParaRPr>
          </a:p>
        </p:txBody>
      </p:sp>
      <p:sp>
        <p:nvSpPr>
          <p:cNvPr id="36" name="Rettangolo 35"/>
          <p:cNvSpPr/>
          <p:nvPr/>
        </p:nvSpPr>
        <p:spPr>
          <a:xfrm>
            <a:off x="2058458" y="6067027"/>
            <a:ext cx="447317" cy="177013"/>
          </a:xfrm>
          <a:prstGeom prst="rect">
            <a:avLst/>
          </a:prstGeom>
          <a:gradFill flip="none" rotWithShape="1">
            <a:gsLst>
              <a:gs pos="13000">
                <a:srgbClr val="7030A0"/>
              </a:gs>
              <a:gs pos="88000">
                <a:srgbClr val="7030A0">
                  <a:tint val="44500"/>
                  <a:satMod val="160000"/>
                </a:srgbClr>
              </a:gs>
              <a:gs pos="100000">
                <a:srgbClr val="7030A0">
                  <a:tint val="23500"/>
                  <a:satMod val="160000"/>
                </a:srgbClr>
              </a:gs>
            </a:gsLst>
            <a:lin ang="5400000" scaled="1"/>
            <a:tileRect/>
          </a:gra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ttangolo 37"/>
          <p:cNvSpPr/>
          <p:nvPr/>
        </p:nvSpPr>
        <p:spPr>
          <a:xfrm rot="16200000">
            <a:off x="5368172" y="3330206"/>
            <a:ext cx="447317" cy="177013"/>
          </a:xfrm>
          <a:prstGeom prst="rect">
            <a:avLst/>
          </a:prstGeom>
          <a:gradFill flip="none" rotWithShape="1">
            <a:gsLst>
              <a:gs pos="13000">
                <a:srgbClr val="7030A0"/>
              </a:gs>
              <a:gs pos="88000">
                <a:srgbClr val="7030A0">
                  <a:tint val="44500"/>
                  <a:satMod val="160000"/>
                </a:srgbClr>
              </a:gs>
              <a:gs pos="100000">
                <a:srgbClr val="7030A0">
                  <a:tint val="23500"/>
                  <a:satMod val="160000"/>
                </a:srgbClr>
              </a:gs>
            </a:gsLst>
            <a:lin ang="5400000" scaled="1"/>
            <a:tileRect/>
          </a:gra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ttangolo 38"/>
          <p:cNvSpPr/>
          <p:nvPr/>
        </p:nvSpPr>
        <p:spPr>
          <a:xfrm rot="16200000">
            <a:off x="611638" y="3391801"/>
            <a:ext cx="447317" cy="177013"/>
          </a:xfrm>
          <a:prstGeom prst="rect">
            <a:avLst/>
          </a:prstGeom>
          <a:gradFill flip="none" rotWithShape="1">
            <a:gsLst>
              <a:gs pos="13000">
                <a:srgbClr val="7030A0"/>
              </a:gs>
              <a:gs pos="88000">
                <a:srgbClr val="7030A0">
                  <a:tint val="44500"/>
                  <a:satMod val="160000"/>
                </a:srgbClr>
              </a:gs>
              <a:gs pos="100000">
                <a:srgbClr val="7030A0">
                  <a:tint val="23500"/>
                  <a:satMod val="160000"/>
                </a:srgbClr>
              </a:gs>
            </a:gsLst>
            <a:lin ang="5400000" scaled="1"/>
            <a:tileRect/>
          </a:gra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Connettore 2 39"/>
          <p:cNvCxnSpPr>
            <a:stCxn id="39" idx="2"/>
          </p:cNvCxnSpPr>
          <p:nvPr/>
        </p:nvCxnSpPr>
        <p:spPr>
          <a:xfrm>
            <a:off x="923803" y="3480307"/>
            <a:ext cx="1062036" cy="36986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1179747" y="5624142"/>
            <a:ext cx="588974" cy="292388"/>
          </a:xfrm>
          <a:prstGeom prst="rect">
            <a:avLst/>
          </a:prstGeom>
          <a:noFill/>
        </p:spPr>
        <p:txBody>
          <a:bodyPr wrap="square" rtlCol="0">
            <a:spAutoFit/>
          </a:bodyPr>
          <a:lstStyle/>
          <a:p>
            <a:r>
              <a:rPr lang="it-IT" sz="1300" dirty="0" smtClean="0"/>
              <a:t>A2A</a:t>
            </a:r>
            <a:endParaRPr lang="it-IT" sz="1300" dirty="0"/>
          </a:p>
        </p:txBody>
      </p:sp>
      <p:sp>
        <p:nvSpPr>
          <p:cNvPr id="44" name="CasellaDiTesto 43"/>
          <p:cNvSpPr txBox="1"/>
          <p:nvPr/>
        </p:nvSpPr>
        <p:spPr>
          <a:xfrm>
            <a:off x="1764175" y="2717329"/>
            <a:ext cx="1237968" cy="292388"/>
          </a:xfrm>
          <a:prstGeom prst="rect">
            <a:avLst/>
          </a:prstGeom>
          <a:noFill/>
        </p:spPr>
        <p:txBody>
          <a:bodyPr wrap="square" rtlCol="0">
            <a:spAutoFit/>
          </a:bodyPr>
          <a:lstStyle/>
          <a:p>
            <a:r>
              <a:rPr lang="it-IT" sz="1300" dirty="0" smtClean="0"/>
              <a:t>Device [10,100]</a:t>
            </a:r>
            <a:endParaRPr lang="it-IT" sz="1300" dirty="0"/>
          </a:p>
        </p:txBody>
      </p:sp>
      <p:cxnSp>
        <p:nvCxnSpPr>
          <p:cNvPr id="45" name="Connettore 2 44"/>
          <p:cNvCxnSpPr/>
          <p:nvPr/>
        </p:nvCxnSpPr>
        <p:spPr>
          <a:xfrm>
            <a:off x="1488287" y="2139530"/>
            <a:ext cx="0" cy="908071"/>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ttore 2 47"/>
          <p:cNvCxnSpPr/>
          <p:nvPr/>
        </p:nvCxnSpPr>
        <p:spPr>
          <a:xfrm>
            <a:off x="1872105" y="1663308"/>
            <a:ext cx="3898057" cy="1384293"/>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4" name="Scheda 53"/>
          <p:cNvSpPr/>
          <p:nvPr/>
        </p:nvSpPr>
        <p:spPr>
          <a:xfrm flipH="1">
            <a:off x="5939699" y="3418712"/>
            <a:ext cx="739021" cy="84726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Description</a:t>
            </a:r>
            <a:endParaRPr lang="en-US" sz="1300" dirty="0">
              <a:solidFill>
                <a:schemeClr val="tx1"/>
              </a:solidFill>
            </a:endParaRPr>
          </a:p>
        </p:txBody>
      </p:sp>
      <p:sp>
        <p:nvSpPr>
          <p:cNvPr id="55" name="Scheda 54"/>
          <p:cNvSpPr/>
          <p:nvPr/>
        </p:nvSpPr>
        <p:spPr>
          <a:xfrm flipH="1">
            <a:off x="10321303" y="4024711"/>
            <a:ext cx="737196" cy="715043"/>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FAQs</a:t>
            </a:r>
            <a:endParaRPr lang="en-US" sz="1300" dirty="0">
              <a:solidFill>
                <a:schemeClr val="tx1"/>
              </a:solidFill>
            </a:endParaRPr>
          </a:p>
        </p:txBody>
      </p:sp>
      <p:sp>
        <p:nvSpPr>
          <p:cNvPr id="56" name="Scheda 55"/>
          <p:cNvSpPr/>
          <p:nvPr/>
        </p:nvSpPr>
        <p:spPr>
          <a:xfrm flipH="1">
            <a:off x="6875868" y="3418712"/>
            <a:ext cx="739021" cy="84726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Benefits</a:t>
            </a:r>
            <a:endParaRPr lang="en-US" sz="1300" dirty="0">
              <a:solidFill>
                <a:schemeClr val="tx1"/>
              </a:solidFill>
            </a:endParaRPr>
          </a:p>
        </p:txBody>
      </p:sp>
      <p:sp>
        <p:nvSpPr>
          <p:cNvPr id="57" name="Scheda 56"/>
          <p:cNvSpPr/>
          <p:nvPr/>
        </p:nvSpPr>
        <p:spPr>
          <a:xfrm flipH="1">
            <a:off x="5939698" y="4494463"/>
            <a:ext cx="739021" cy="84726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How to</a:t>
            </a:r>
            <a:endParaRPr lang="en-US" sz="1300" dirty="0">
              <a:solidFill>
                <a:schemeClr val="tx1"/>
              </a:solidFill>
            </a:endParaRPr>
          </a:p>
        </p:txBody>
      </p:sp>
      <p:sp>
        <p:nvSpPr>
          <p:cNvPr id="58" name="CasellaDiTesto 57"/>
          <p:cNvSpPr txBox="1"/>
          <p:nvPr/>
        </p:nvSpPr>
        <p:spPr>
          <a:xfrm>
            <a:off x="7789246" y="3364432"/>
            <a:ext cx="588974" cy="292388"/>
          </a:xfrm>
          <a:prstGeom prst="rect">
            <a:avLst/>
          </a:prstGeom>
          <a:noFill/>
        </p:spPr>
        <p:txBody>
          <a:bodyPr wrap="square" rtlCol="0">
            <a:spAutoFit/>
          </a:bodyPr>
          <a:lstStyle/>
          <a:p>
            <a:r>
              <a:rPr lang="it-IT" sz="1300" dirty="0" smtClean="0"/>
              <a:t>A2A</a:t>
            </a:r>
            <a:endParaRPr lang="it-IT" sz="1300" dirty="0"/>
          </a:p>
        </p:txBody>
      </p:sp>
      <p:sp>
        <p:nvSpPr>
          <p:cNvPr id="59" name="CasellaDiTesto 58"/>
          <p:cNvSpPr txBox="1"/>
          <p:nvPr/>
        </p:nvSpPr>
        <p:spPr>
          <a:xfrm>
            <a:off x="6074337" y="2793034"/>
            <a:ext cx="1609253" cy="292388"/>
          </a:xfrm>
          <a:prstGeom prst="rect">
            <a:avLst/>
          </a:prstGeom>
          <a:noFill/>
        </p:spPr>
        <p:txBody>
          <a:bodyPr wrap="square" rtlCol="0">
            <a:spAutoFit/>
          </a:bodyPr>
          <a:lstStyle/>
          <a:p>
            <a:r>
              <a:rPr lang="it-IT" sz="1300" dirty="0" smtClean="0"/>
              <a:t>Smart Life [10,50]</a:t>
            </a:r>
            <a:endParaRPr lang="it-IT" sz="1300" dirty="0"/>
          </a:p>
        </p:txBody>
      </p:sp>
      <p:cxnSp>
        <p:nvCxnSpPr>
          <p:cNvPr id="60" name="Connettore 2 59"/>
          <p:cNvCxnSpPr/>
          <p:nvPr/>
        </p:nvCxnSpPr>
        <p:spPr>
          <a:xfrm>
            <a:off x="2987287" y="-17248"/>
            <a:ext cx="14856" cy="3064846"/>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ttore 2 63"/>
          <p:cNvCxnSpPr/>
          <p:nvPr/>
        </p:nvCxnSpPr>
        <p:spPr>
          <a:xfrm>
            <a:off x="3237007" y="-17248"/>
            <a:ext cx="14856" cy="3064846"/>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ttore 2 64"/>
          <p:cNvCxnSpPr/>
          <p:nvPr/>
        </p:nvCxnSpPr>
        <p:spPr>
          <a:xfrm>
            <a:off x="7534935" y="0"/>
            <a:ext cx="0" cy="3103915"/>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ttore 2 65"/>
          <p:cNvCxnSpPr/>
          <p:nvPr/>
        </p:nvCxnSpPr>
        <p:spPr>
          <a:xfrm>
            <a:off x="5939698" y="-17248"/>
            <a:ext cx="14856" cy="3102670"/>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nettore 2 68"/>
          <p:cNvCxnSpPr>
            <a:endCxn id="54" idx="3"/>
          </p:cNvCxnSpPr>
          <p:nvPr/>
        </p:nvCxnSpPr>
        <p:spPr>
          <a:xfrm>
            <a:off x="5693777" y="3418711"/>
            <a:ext cx="245922" cy="42363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81" name="Gruppo 80"/>
          <p:cNvGrpSpPr/>
          <p:nvPr/>
        </p:nvGrpSpPr>
        <p:grpSpPr>
          <a:xfrm>
            <a:off x="3924815" y="3744802"/>
            <a:ext cx="1017690" cy="1181816"/>
            <a:chOff x="8938272" y="2780584"/>
            <a:chExt cx="1415373" cy="1643634"/>
          </a:xfrm>
        </p:grpSpPr>
        <p:sp>
          <p:nvSpPr>
            <p:cNvPr id="82" name="Scheda 81"/>
            <p:cNvSpPr/>
            <p:nvPr/>
          </p:nvSpPr>
          <p:spPr>
            <a:xfrm flipH="1">
              <a:off x="9217572"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e 82"/>
            <p:cNvSpPr/>
            <p:nvPr/>
          </p:nvSpPr>
          <p:spPr>
            <a:xfrm>
              <a:off x="8971127"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84" name="Gruppo 83"/>
            <p:cNvGrpSpPr/>
            <p:nvPr/>
          </p:nvGrpSpPr>
          <p:grpSpPr>
            <a:xfrm>
              <a:off x="8938272" y="2780584"/>
              <a:ext cx="558600" cy="558600"/>
              <a:chOff x="6249180" y="5105874"/>
              <a:chExt cx="394507" cy="394507"/>
            </a:xfrm>
          </p:grpSpPr>
          <p:sp>
            <p:nvSpPr>
              <p:cNvPr id="85" name="Ovale 84"/>
              <p:cNvSpPr/>
              <p:nvPr/>
            </p:nvSpPr>
            <p:spPr>
              <a:xfrm>
                <a:off x="6249180" y="5105874"/>
                <a:ext cx="394507" cy="394507"/>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grpSp>
            <p:nvGrpSpPr>
              <p:cNvPr id="86" name="Gruppo 85"/>
              <p:cNvGrpSpPr/>
              <p:nvPr/>
            </p:nvGrpSpPr>
            <p:grpSpPr>
              <a:xfrm>
                <a:off x="6283538" y="5140232"/>
                <a:ext cx="325790" cy="325790"/>
                <a:chOff x="3647530" y="2818173"/>
                <a:chExt cx="511901" cy="511901"/>
              </a:xfrm>
            </p:grpSpPr>
            <p:sp>
              <p:nvSpPr>
                <p:cNvPr id="87" name="Ovale 86"/>
                <p:cNvSpPr/>
                <p:nvPr/>
              </p:nvSpPr>
              <p:spPr>
                <a:xfrm>
                  <a:off x="3647530" y="2818173"/>
                  <a:ext cx="511901" cy="511901"/>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cxnSp>
              <p:nvCxnSpPr>
                <p:cNvPr id="88" name="Connettore 1 111"/>
                <p:cNvCxnSpPr/>
                <p:nvPr/>
              </p:nvCxnSpPr>
              <p:spPr>
                <a:xfrm>
                  <a:off x="3722495" y="2971721"/>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9" name="Connettore 1 112"/>
                <p:cNvCxnSpPr/>
                <p:nvPr/>
              </p:nvCxnSpPr>
              <p:spPr>
                <a:xfrm>
                  <a:off x="3722494" y="3076425"/>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0" name="Connettore 1 113"/>
                <p:cNvCxnSpPr/>
                <p:nvPr/>
              </p:nvCxnSpPr>
              <p:spPr>
                <a:xfrm>
                  <a:off x="3722494" y="3186033"/>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grpSp>
      <p:sp>
        <p:nvSpPr>
          <p:cNvPr id="91" name="Rettangolo 90"/>
          <p:cNvSpPr/>
          <p:nvPr/>
        </p:nvSpPr>
        <p:spPr>
          <a:xfrm rot="16200000">
            <a:off x="5381612" y="4351676"/>
            <a:ext cx="447317" cy="177013"/>
          </a:xfrm>
          <a:prstGeom prst="rect">
            <a:avLst/>
          </a:prstGeom>
          <a:gradFill flip="none" rotWithShape="1">
            <a:gsLst>
              <a:gs pos="13000">
                <a:srgbClr val="7030A0"/>
              </a:gs>
              <a:gs pos="88000">
                <a:srgbClr val="7030A0">
                  <a:tint val="44500"/>
                  <a:satMod val="160000"/>
                </a:srgbClr>
              </a:gs>
              <a:gs pos="100000">
                <a:srgbClr val="7030A0">
                  <a:tint val="23500"/>
                  <a:satMod val="160000"/>
                </a:srgbClr>
              </a:gs>
            </a:gsLst>
            <a:lin ang="5400000" scaled="1"/>
            <a:tileRect/>
          </a:gra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Connettore 2 91"/>
          <p:cNvCxnSpPr>
            <a:stCxn id="91" idx="0"/>
            <a:endCxn id="82" idx="1"/>
          </p:cNvCxnSpPr>
          <p:nvPr/>
        </p:nvCxnSpPr>
        <p:spPr>
          <a:xfrm flipH="1" flipV="1">
            <a:off x="4942505" y="4431850"/>
            <a:ext cx="574259" cy="8332"/>
          </a:xfrm>
          <a:prstGeom prst="straightConnector1">
            <a:avLst/>
          </a:prstGeom>
          <a:ln w="28575">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ttore 2 94"/>
          <p:cNvCxnSpPr>
            <a:stCxn id="82" idx="3"/>
          </p:cNvCxnSpPr>
          <p:nvPr/>
        </p:nvCxnSpPr>
        <p:spPr>
          <a:xfrm flipH="1" flipV="1">
            <a:off x="3464298" y="4431849"/>
            <a:ext cx="661341" cy="1"/>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8" name="CasellaDiTesto 97"/>
          <p:cNvSpPr txBox="1"/>
          <p:nvPr/>
        </p:nvSpPr>
        <p:spPr>
          <a:xfrm>
            <a:off x="3528788" y="4094621"/>
            <a:ext cx="588974" cy="292388"/>
          </a:xfrm>
          <a:prstGeom prst="rect">
            <a:avLst/>
          </a:prstGeom>
          <a:noFill/>
        </p:spPr>
        <p:txBody>
          <a:bodyPr wrap="square" rtlCol="0">
            <a:spAutoFit/>
          </a:bodyPr>
          <a:lstStyle/>
          <a:p>
            <a:r>
              <a:rPr lang="it-IT" sz="1300" dirty="0" smtClean="0"/>
              <a:t>I+GT</a:t>
            </a:r>
            <a:endParaRPr lang="it-IT" sz="1300" dirty="0"/>
          </a:p>
        </p:txBody>
      </p:sp>
      <p:sp>
        <p:nvSpPr>
          <p:cNvPr id="99" name="CasellaDiTesto 98"/>
          <p:cNvSpPr txBox="1"/>
          <p:nvPr/>
        </p:nvSpPr>
        <p:spPr>
          <a:xfrm>
            <a:off x="3648838" y="3476079"/>
            <a:ext cx="1762010" cy="292388"/>
          </a:xfrm>
          <a:prstGeom prst="rect">
            <a:avLst/>
          </a:prstGeom>
          <a:noFill/>
        </p:spPr>
        <p:txBody>
          <a:bodyPr wrap="square" rtlCol="0">
            <a:spAutoFit/>
          </a:bodyPr>
          <a:lstStyle/>
          <a:p>
            <a:r>
              <a:rPr lang="it-IT" sz="1300" dirty="0" smtClean="0"/>
              <a:t>For Device(s)_1 [1,30]</a:t>
            </a:r>
            <a:endParaRPr lang="it-IT" sz="1300" dirty="0"/>
          </a:p>
        </p:txBody>
      </p:sp>
      <p:sp>
        <p:nvSpPr>
          <p:cNvPr id="100" name="Scheda 99"/>
          <p:cNvSpPr/>
          <p:nvPr/>
        </p:nvSpPr>
        <p:spPr>
          <a:xfrm flipH="1">
            <a:off x="10316047" y="2929913"/>
            <a:ext cx="812249" cy="946392"/>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Characteristics</a:t>
            </a:r>
            <a:endParaRPr lang="en-US" sz="1300" dirty="0">
              <a:solidFill>
                <a:schemeClr val="tx1"/>
              </a:solidFill>
            </a:endParaRPr>
          </a:p>
        </p:txBody>
      </p:sp>
      <p:grpSp>
        <p:nvGrpSpPr>
          <p:cNvPr id="111" name="Gruppo 110"/>
          <p:cNvGrpSpPr/>
          <p:nvPr/>
        </p:nvGrpSpPr>
        <p:grpSpPr>
          <a:xfrm>
            <a:off x="10461170" y="5547060"/>
            <a:ext cx="973182" cy="1130130"/>
            <a:chOff x="8938272" y="2780584"/>
            <a:chExt cx="1415373" cy="1643634"/>
          </a:xfrm>
        </p:grpSpPr>
        <p:sp>
          <p:nvSpPr>
            <p:cNvPr id="112" name="Scheda 111"/>
            <p:cNvSpPr/>
            <p:nvPr/>
          </p:nvSpPr>
          <p:spPr>
            <a:xfrm flipH="1">
              <a:off x="9217572"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e 112"/>
            <p:cNvSpPr/>
            <p:nvPr/>
          </p:nvSpPr>
          <p:spPr>
            <a:xfrm>
              <a:off x="8971127"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114" name="Gruppo 113"/>
            <p:cNvGrpSpPr/>
            <p:nvPr/>
          </p:nvGrpSpPr>
          <p:grpSpPr>
            <a:xfrm>
              <a:off x="8938272" y="2780584"/>
              <a:ext cx="558600" cy="558600"/>
              <a:chOff x="6249180" y="5105874"/>
              <a:chExt cx="394507" cy="394507"/>
            </a:xfrm>
          </p:grpSpPr>
          <p:sp>
            <p:nvSpPr>
              <p:cNvPr id="115" name="Ovale 114"/>
              <p:cNvSpPr/>
              <p:nvPr/>
            </p:nvSpPr>
            <p:spPr>
              <a:xfrm>
                <a:off x="6249180" y="5105874"/>
                <a:ext cx="394507" cy="394507"/>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grpSp>
            <p:nvGrpSpPr>
              <p:cNvPr id="116" name="Gruppo 115"/>
              <p:cNvGrpSpPr/>
              <p:nvPr/>
            </p:nvGrpSpPr>
            <p:grpSpPr>
              <a:xfrm>
                <a:off x="6283538" y="5140232"/>
                <a:ext cx="325790" cy="325790"/>
                <a:chOff x="3647530" y="2818173"/>
                <a:chExt cx="511901" cy="511901"/>
              </a:xfrm>
            </p:grpSpPr>
            <p:sp>
              <p:nvSpPr>
                <p:cNvPr id="117" name="Ovale 116"/>
                <p:cNvSpPr/>
                <p:nvPr/>
              </p:nvSpPr>
              <p:spPr>
                <a:xfrm>
                  <a:off x="3647530" y="2818173"/>
                  <a:ext cx="511901" cy="511901"/>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cxnSp>
              <p:nvCxnSpPr>
                <p:cNvPr id="118" name="Connettore 1 111"/>
                <p:cNvCxnSpPr/>
                <p:nvPr/>
              </p:nvCxnSpPr>
              <p:spPr>
                <a:xfrm>
                  <a:off x="3722495" y="2971721"/>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9" name="Connettore 1 112"/>
                <p:cNvCxnSpPr/>
                <p:nvPr/>
              </p:nvCxnSpPr>
              <p:spPr>
                <a:xfrm>
                  <a:off x="3722494" y="3076425"/>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0" name="Connettore 1 113"/>
                <p:cNvCxnSpPr/>
                <p:nvPr/>
              </p:nvCxnSpPr>
              <p:spPr>
                <a:xfrm>
                  <a:off x="3722494" y="3186033"/>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grpSp>
      <p:grpSp>
        <p:nvGrpSpPr>
          <p:cNvPr id="121" name="Gruppo 120"/>
          <p:cNvGrpSpPr/>
          <p:nvPr/>
        </p:nvGrpSpPr>
        <p:grpSpPr>
          <a:xfrm>
            <a:off x="8452111" y="3581901"/>
            <a:ext cx="973182" cy="1130130"/>
            <a:chOff x="8938272" y="2780584"/>
            <a:chExt cx="1415373" cy="1643634"/>
          </a:xfrm>
        </p:grpSpPr>
        <p:sp>
          <p:nvSpPr>
            <p:cNvPr id="122" name="Scheda 121"/>
            <p:cNvSpPr/>
            <p:nvPr/>
          </p:nvSpPr>
          <p:spPr>
            <a:xfrm flipH="1">
              <a:off x="9217572"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e 122"/>
            <p:cNvSpPr/>
            <p:nvPr/>
          </p:nvSpPr>
          <p:spPr>
            <a:xfrm>
              <a:off x="8971127"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124" name="Gruppo 123"/>
            <p:cNvGrpSpPr/>
            <p:nvPr/>
          </p:nvGrpSpPr>
          <p:grpSpPr>
            <a:xfrm>
              <a:off x="8938272" y="2780584"/>
              <a:ext cx="558600" cy="558600"/>
              <a:chOff x="6249180" y="5105874"/>
              <a:chExt cx="394507" cy="394507"/>
            </a:xfrm>
          </p:grpSpPr>
          <p:sp>
            <p:nvSpPr>
              <p:cNvPr id="125" name="Ovale 124"/>
              <p:cNvSpPr/>
              <p:nvPr/>
            </p:nvSpPr>
            <p:spPr>
              <a:xfrm>
                <a:off x="6249180" y="5105874"/>
                <a:ext cx="394507" cy="394507"/>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grpSp>
            <p:nvGrpSpPr>
              <p:cNvPr id="126" name="Gruppo 125"/>
              <p:cNvGrpSpPr/>
              <p:nvPr/>
            </p:nvGrpSpPr>
            <p:grpSpPr>
              <a:xfrm>
                <a:off x="6283538" y="5140232"/>
                <a:ext cx="325790" cy="325790"/>
                <a:chOff x="3647530" y="2818173"/>
                <a:chExt cx="511901" cy="511901"/>
              </a:xfrm>
            </p:grpSpPr>
            <p:sp>
              <p:nvSpPr>
                <p:cNvPr id="127" name="Ovale 126"/>
                <p:cNvSpPr/>
                <p:nvPr/>
              </p:nvSpPr>
              <p:spPr>
                <a:xfrm>
                  <a:off x="3647530" y="2818173"/>
                  <a:ext cx="511901" cy="511901"/>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cxnSp>
              <p:nvCxnSpPr>
                <p:cNvPr id="128" name="Connettore 1 111"/>
                <p:cNvCxnSpPr/>
                <p:nvPr/>
              </p:nvCxnSpPr>
              <p:spPr>
                <a:xfrm>
                  <a:off x="3722495" y="2971721"/>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9" name="Connettore 1 112"/>
                <p:cNvCxnSpPr/>
                <p:nvPr/>
              </p:nvCxnSpPr>
              <p:spPr>
                <a:xfrm>
                  <a:off x="3722494" y="3076425"/>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0" name="Connettore 1 113"/>
                <p:cNvCxnSpPr/>
                <p:nvPr/>
              </p:nvCxnSpPr>
              <p:spPr>
                <a:xfrm>
                  <a:off x="3722494" y="3186033"/>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grpSp>
      <p:cxnSp>
        <p:nvCxnSpPr>
          <p:cNvPr id="131" name="Connettore 2 130"/>
          <p:cNvCxnSpPr/>
          <p:nvPr/>
        </p:nvCxnSpPr>
        <p:spPr>
          <a:xfrm flipH="1" flipV="1">
            <a:off x="11017600" y="5008253"/>
            <a:ext cx="12907" cy="730847"/>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2" name="CasellaDiTesto 131"/>
          <p:cNvSpPr txBox="1"/>
          <p:nvPr/>
        </p:nvSpPr>
        <p:spPr>
          <a:xfrm>
            <a:off x="11055141" y="5302657"/>
            <a:ext cx="588974" cy="292388"/>
          </a:xfrm>
          <a:prstGeom prst="rect">
            <a:avLst/>
          </a:prstGeom>
          <a:noFill/>
        </p:spPr>
        <p:txBody>
          <a:bodyPr wrap="square" rtlCol="0">
            <a:spAutoFit/>
          </a:bodyPr>
          <a:lstStyle/>
          <a:p>
            <a:r>
              <a:rPr lang="it-IT" sz="1300" dirty="0" smtClean="0"/>
              <a:t>I+GT</a:t>
            </a:r>
            <a:endParaRPr lang="it-IT" sz="1300" dirty="0"/>
          </a:p>
        </p:txBody>
      </p:sp>
      <p:cxnSp>
        <p:nvCxnSpPr>
          <p:cNvPr id="133" name="Connettore 2 132"/>
          <p:cNvCxnSpPr>
            <a:stCxn id="122" idx="2"/>
          </p:cNvCxnSpPr>
          <p:nvPr/>
        </p:nvCxnSpPr>
        <p:spPr>
          <a:xfrm rot="5400000">
            <a:off x="5596040" y="2561181"/>
            <a:ext cx="1287833" cy="5589533"/>
          </a:xfrm>
          <a:prstGeom prst="bentConnector2">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9" name="CasellaDiTesto 138"/>
          <p:cNvSpPr txBox="1"/>
          <p:nvPr/>
        </p:nvSpPr>
        <p:spPr>
          <a:xfrm>
            <a:off x="9130806" y="4859285"/>
            <a:ext cx="588974" cy="292388"/>
          </a:xfrm>
          <a:prstGeom prst="rect">
            <a:avLst/>
          </a:prstGeom>
          <a:noFill/>
        </p:spPr>
        <p:txBody>
          <a:bodyPr wrap="square" rtlCol="0">
            <a:spAutoFit/>
          </a:bodyPr>
          <a:lstStyle/>
          <a:p>
            <a:r>
              <a:rPr lang="it-IT" sz="1300" dirty="0" smtClean="0"/>
              <a:t>I+GT</a:t>
            </a:r>
            <a:endParaRPr lang="it-IT" sz="1300" dirty="0"/>
          </a:p>
        </p:txBody>
      </p:sp>
      <p:cxnSp>
        <p:nvCxnSpPr>
          <p:cNvPr id="140" name="Connettore 2 139"/>
          <p:cNvCxnSpPr>
            <a:stCxn id="36" idx="2"/>
          </p:cNvCxnSpPr>
          <p:nvPr/>
        </p:nvCxnSpPr>
        <p:spPr>
          <a:xfrm rot="16200000" flipH="1">
            <a:off x="6335490" y="2190666"/>
            <a:ext cx="265377" cy="8372123"/>
          </a:xfrm>
          <a:prstGeom prst="bentConnector2">
            <a:avLst/>
          </a:prstGeom>
          <a:ln w="28575">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Connettore 2 142"/>
          <p:cNvCxnSpPr>
            <a:endCxn id="122" idx="1"/>
          </p:cNvCxnSpPr>
          <p:nvPr/>
        </p:nvCxnSpPr>
        <p:spPr>
          <a:xfrm flipH="1" flipV="1">
            <a:off x="9425293" y="4238901"/>
            <a:ext cx="538666" cy="6082"/>
          </a:xfrm>
          <a:prstGeom prst="straightConnector1">
            <a:avLst/>
          </a:prstGeom>
          <a:ln w="28575">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8" name="CasellaDiTesto 147"/>
          <p:cNvSpPr txBox="1"/>
          <p:nvPr/>
        </p:nvSpPr>
        <p:spPr>
          <a:xfrm>
            <a:off x="8595540" y="3095925"/>
            <a:ext cx="1659505" cy="492443"/>
          </a:xfrm>
          <a:prstGeom prst="rect">
            <a:avLst/>
          </a:prstGeom>
          <a:noFill/>
        </p:spPr>
        <p:txBody>
          <a:bodyPr wrap="square" rtlCol="0">
            <a:spAutoFit/>
          </a:bodyPr>
          <a:lstStyle/>
          <a:p>
            <a:r>
              <a:rPr lang="it-IT" sz="1300" dirty="0" smtClean="0"/>
              <a:t>For </a:t>
            </a:r>
            <a:r>
              <a:rPr lang="it-IT" sz="1300" dirty="0" err="1" smtClean="0"/>
              <a:t>device</a:t>
            </a:r>
            <a:r>
              <a:rPr lang="it-IT" sz="1300" dirty="0" smtClean="0"/>
              <a:t>(s)_2 </a:t>
            </a:r>
          </a:p>
          <a:p>
            <a:r>
              <a:rPr lang="it-IT" sz="1300" dirty="0" smtClean="0"/>
              <a:t>[1,10]</a:t>
            </a:r>
            <a:endParaRPr lang="it-IT" sz="1300" dirty="0"/>
          </a:p>
        </p:txBody>
      </p:sp>
      <p:sp>
        <p:nvSpPr>
          <p:cNvPr id="149" name="CasellaDiTesto 148"/>
          <p:cNvSpPr txBox="1"/>
          <p:nvPr/>
        </p:nvSpPr>
        <p:spPr>
          <a:xfrm>
            <a:off x="9778870" y="5273199"/>
            <a:ext cx="1659505" cy="492443"/>
          </a:xfrm>
          <a:prstGeom prst="rect">
            <a:avLst/>
          </a:prstGeom>
          <a:noFill/>
        </p:spPr>
        <p:txBody>
          <a:bodyPr wrap="square" rtlCol="0">
            <a:spAutoFit/>
          </a:bodyPr>
          <a:lstStyle/>
          <a:p>
            <a:r>
              <a:rPr lang="it-IT" sz="1300" dirty="0" smtClean="0"/>
              <a:t>Assistance for</a:t>
            </a:r>
          </a:p>
          <a:p>
            <a:r>
              <a:rPr lang="it-IT" sz="1300" dirty="0" smtClean="0"/>
              <a:t>[1,10]</a:t>
            </a:r>
            <a:endParaRPr lang="it-IT" sz="1300" dirty="0"/>
          </a:p>
        </p:txBody>
      </p:sp>
      <p:cxnSp>
        <p:nvCxnSpPr>
          <p:cNvPr id="150" name="Connettore 2 149"/>
          <p:cNvCxnSpPr/>
          <p:nvPr/>
        </p:nvCxnSpPr>
        <p:spPr>
          <a:xfrm flipH="1">
            <a:off x="10280166" y="-3691"/>
            <a:ext cx="6809" cy="2734577"/>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Connettore 2 151"/>
          <p:cNvCxnSpPr/>
          <p:nvPr/>
        </p:nvCxnSpPr>
        <p:spPr>
          <a:xfrm>
            <a:off x="11316627" y="-220946"/>
            <a:ext cx="0" cy="2983272"/>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3" name="CasellaDiTesto 152"/>
          <p:cNvSpPr txBox="1"/>
          <p:nvPr/>
        </p:nvSpPr>
        <p:spPr>
          <a:xfrm>
            <a:off x="3265101" y="1133780"/>
            <a:ext cx="588974" cy="292388"/>
          </a:xfrm>
          <a:prstGeom prst="rect">
            <a:avLst/>
          </a:prstGeom>
          <a:noFill/>
        </p:spPr>
        <p:txBody>
          <a:bodyPr wrap="square" rtlCol="0">
            <a:spAutoFit/>
          </a:bodyPr>
          <a:lstStyle/>
          <a:p>
            <a:r>
              <a:rPr lang="it-IT" sz="1300" dirty="0" smtClean="0"/>
              <a:t>I+GT</a:t>
            </a:r>
            <a:endParaRPr lang="it-IT" sz="1300" dirty="0"/>
          </a:p>
        </p:txBody>
      </p:sp>
      <p:sp>
        <p:nvSpPr>
          <p:cNvPr id="154" name="CasellaDiTesto 153"/>
          <p:cNvSpPr txBox="1"/>
          <p:nvPr/>
        </p:nvSpPr>
        <p:spPr>
          <a:xfrm>
            <a:off x="5982198" y="1132774"/>
            <a:ext cx="588974" cy="292388"/>
          </a:xfrm>
          <a:prstGeom prst="rect">
            <a:avLst/>
          </a:prstGeom>
          <a:noFill/>
        </p:spPr>
        <p:txBody>
          <a:bodyPr wrap="square" rtlCol="0">
            <a:spAutoFit/>
          </a:bodyPr>
          <a:lstStyle/>
          <a:p>
            <a:r>
              <a:rPr lang="it-IT" sz="1300" dirty="0" smtClean="0"/>
              <a:t>I+GT</a:t>
            </a:r>
            <a:endParaRPr lang="it-IT" sz="1300" dirty="0"/>
          </a:p>
        </p:txBody>
      </p:sp>
      <p:sp>
        <p:nvSpPr>
          <p:cNvPr id="155" name="CasellaDiTesto 154"/>
          <p:cNvSpPr txBox="1"/>
          <p:nvPr/>
        </p:nvSpPr>
        <p:spPr>
          <a:xfrm>
            <a:off x="7562580" y="1133780"/>
            <a:ext cx="588974" cy="292388"/>
          </a:xfrm>
          <a:prstGeom prst="rect">
            <a:avLst/>
          </a:prstGeom>
          <a:noFill/>
        </p:spPr>
        <p:txBody>
          <a:bodyPr wrap="square" rtlCol="0">
            <a:spAutoFit/>
          </a:bodyPr>
          <a:lstStyle/>
          <a:p>
            <a:r>
              <a:rPr lang="it-IT" sz="1300" dirty="0" smtClean="0"/>
              <a:t>I+GT</a:t>
            </a:r>
            <a:endParaRPr lang="it-IT" sz="1300" dirty="0"/>
          </a:p>
        </p:txBody>
      </p:sp>
      <p:sp>
        <p:nvSpPr>
          <p:cNvPr id="156" name="CasellaDiTesto 155"/>
          <p:cNvSpPr txBox="1"/>
          <p:nvPr/>
        </p:nvSpPr>
        <p:spPr>
          <a:xfrm>
            <a:off x="11359364" y="986580"/>
            <a:ext cx="588974" cy="292388"/>
          </a:xfrm>
          <a:prstGeom prst="rect">
            <a:avLst/>
          </a:prstGeom>
          <a:noFill/>
        </p:spPr>
        <p:txBody>
          <a:bodyPr wrap="square" rtlCol="0">
            <a:spAutoFit/>
          </a:bodyPr>
          <a:lstStyle/>
          <a:p>
            <a:r>
              <a:rPr lang="it-IT" sz="1300" dirty="0" smtClean="0"/>
              <a:t>I+GT</a:t>
            </a:r>
            <a:endParaRPr lang="it-IT" sz="1300" dirty="0"/>
          </a:p>
        </p:txBody>
      </p:sp>
      <p:sp>
        <p:nvSpPr>
          <p:cNvPr id="157" name="CasellaDiTesto 156"/>
          <p:cNvSpPr txBox="1"/>
          <p:nvPr/>
        </p:nvSpPr>
        <p:spPr>
          <a:xfrm>
            <a:off x="10283264" y="806454"/>
            <a:ext cx="588974" cy="292388"/>
          </a:xfrm>
          <a:prstGeom prst="rect">
            <a:avLst/>
          </a:prstGeom>
          <a:noFill/>
        </p:spPr>
        <p:txBody>
          <a:bodyPr wrap="square" rtlCol="0">
            <a:spAutoFit/>
          </a:bodyPr>
          <a:lstStyle/>
          <a:p>
            <a:r>
              <a:rPr lang="it-IT" sz="1300" dirty="0" smtClean="0"/>
              <a:t>I+GT</a:t>
            </a:r>
            <a:endParaRPr lang="it-IT" sz="1300" dirty="0"/>
          </a:p>
        </p:txBody>
      </p:sp>
      <p:sp>
        <p:nvSpPr>
          <p:cNvPr id="158" name="CasellaDiTesto 157"/>
          <p:cNvSpPr txBox="1"/>
          <p:nvPr/>
        </p:nvSpPr>
        <p:spPr>
          <a:xfrm>
            <a:off x="2505775" y="1135360"/>
            <a:ext cx="588974" cy="292388"/>
          </a:xfrm>
          <a:prstGeom prst="rect">
            <a:avLst/>
          </a:prstGeom>
          <a:noFill/>
        </p:spPr>
        <p:txBody>
          <a:bodyPr wrap="square" rtlCol="0">
            <a:spAutoFit/>
          </a:bodyPr>
          <a:lstStyle/>
          <a:p>
            <a:r>
              <a:rPr lang="it-IT" sz="1300" dirty="0" smtClean="0"/>
              <a:t>I+GT</a:t>
            </a:r>
            <a:endParaRPr lang="it-IT" sz="1300" dirty="0"/>
          </a:p>
        </p:txBody>
      </p:sp>
      <p:sp>
        <p:nvSpPr>
          <p:cNvPr id="161" name="CasellaDiTesto 160"/>
          <p:cNvSpPr txBox="1"/>
          <p:nvPr/>
        </p:nvSpPr>
        <p:spPr>
          <a:xfrm>
            <a:off x="936855" y="2340539"/>
            <a:ext cx="588974" cy="292388"/>
          </a:xfrm>
          <a:prstGeom prst="rect">
            <a:avLst/>
          </a:prstGeom>
          <a:noFill/>
        </p:spPr>
        <p:txBody>
          <a:bodyPr wrap="square" rtlCol="0">
            <a:spAutoFit/>
          </a:bodyPr>
          <a:lstStyle/>
          <a:p>
            <a:r>
              <a:rPr lang="it-IT" sz="1300" dirty="0" smtClean="0"/>
              <a:t>Index</a:t>
            </a:r>
            <a:endParaRPr lang="it-IT" sz="1300" dirty="0"/>
          </a:p>
        </p:txBody>
      </p:sp>
      <p:cxnSp>
        <p:nvCxnSpPr>
          <p:cNvPr id="162" name="Connettore 2 161"/>
          <p:cNvCxnSpPr/>
          <p:nvPr/>
        </p:nvCxnSpPr>
        <p:spPr>
          <a:xfrm>
            <a:off x="3382004" y="5611488"/>
            <a:ext cx="2329396" cy="0"/>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66" name="CasellaDiTesto 165"/>
          <p:cNvSpPr txBox="1"/>
          <p:nvPr/>
        </p:nvSpPr>
        <p:spPr>
          <a:xfrm>
            <a:off x="3635382" y="5281133"/>
            <a:ext cx="1863925" cy="292388"/>
          </a:xfrm>
          <a:prstGeom prst="rect">
            <a:avLst/>
          </a:prstGeom>
          <a:noFill/>
        </p:spPr>
        <p:txBody>
          <a:bodyPr wrap="square" rtlCol="0">
            <a:spAutoFit/>
          </a:bodyPr>
          <a:lstStyle/>
          <a:p>
            <a:r>
              <a:rPr lang="it-IT" sz="1300" dirty="0" err="1" smtClean="0"/>
              <a:t>Available</a:t>
            </a:r>
            <a:r>
              <a:rPr lang="it-IT" sz="1300" dirty="0" smtClean="0"/>
              <a:t> SL service [1,5]</a:t>
            </a:r>
            <a:endParaRPr lang="it-IT" sz="1300" dirty="0"/>
          </a:p>
        </p:txBody>
      </p:sp>
      <p:sp>
        <p:nvSpPr>
          <p:cNvPr id="167" name="Triangolo isoscele 12"/>
          <p:cNvSpPr/>
          <p:nvPr/>
        </p:nvSpPr>
        <p:spPr>
          <a:xfrm>
            <a:off x="2902171" y="5521939"/>
            <a:ext cx="462212" cy="422608"/>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0 w 1084534"/>
              <a:gd name="connsiteY0" fmla="*/ 969818 h 969818"/>
              <a:gd name="connsiteX1" fmla="*/ 1084534 w 1084534"/>
              <a:gd name="connsiteY1" fmla="*/ 0 h 969818"/>
              <a:gd name="connsiteX2" fmla="*/ 1060704 w 1084534"/>
              <a:gd name="connsiteY2" fmla="*/ 969818 h 969818"/>
              <a:gd name="connsiteX3" fmla="*/ 0 w 1084534"/>
              <a:gd name="connsiteY3" fmla="*/ 969818 h 969818"/>
              <a:gd name="connsiteX0" fmla="*/ 0 w 1060704"/>
              <a:gd name="connsiteY0" fmla="*/ 969818 h 969818"/>
              <a:gd name="connsiteX1" fmla="*/ 1042970 w 1060704"/>
              <a:gd name="connsiteY1" fmla="*/ 0 h 969818"/>
              <a:gd name="connsiteX2" fmla="*/ 1060704 w 1060704"/>
              <a:gd name="connsiteY2" fmla="*/ 969818 h 969818"/>
              <a:gd name="connsiteX3" fmla="*/ 0 w 1060704"/>
              <a:gd name="connsiteY3" fmla="*/ 969818 h 969818"/>
            </a:gdLst>
            <a:ahLst/>
            <a:cxnLst>
              <a:cxn ang="0">
                <a:pos x="connsiteX0" y="connsiteY0"/>
              </a:cxn>
              <a:cxn ang="0">
                <a:pos x="connsiteX1" y="connsiteY1"/>
              </a:cxn>
              <a:cxn ang="0">
                <a:pos x="connsiteX2" y="connsiteY2"/>
              </a:cxn>
              <a:cxn ang="0">
                <a:pos x="connsiteX3" y="connsiteY3"/>
              </a:cxn>
            </a:cxnLst>
            <a:rect l="l" t="t" r="r" b="b"/>
            <a:pathLst>
              <a:path w="1060704" h="969818">
                <a:moveTo>
                  <a:pt x="0" y="969818"/>
                </a:moveTo>
                <a:lnTo>
                  <a:pt x="1042970" y="0"/>
                </a:lnTo>
                <a:lnTo>
                  <a:pt x="1060704" y="969818"/>
                </a:lnTo>
                <a:lnTo>
                  <a:pt x="0" y="969818"/>
                </a:lnTo>
                <a:close/>
              </a:path>
            </a:pathLst>
          </a:custGeom>
          <a:solidFill>
            <a:srgbClr val="7030A0"/>
          </a:solidFill>
          <a:ln>
            <a:solidFill>
              <a:srgbClr val="870C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9" name="CasellaDiTesto 168"/>
          <p:cNvSpPr txBox="1"/>
          <p:nvPr/>
        </p:nvSpPr>
        <p:spPr>
          <a:xfrm>
            <a:off x="3957728" y="2132742"/>
            <a:ext cx="588974" cy="292388"/>
          </a:xfrm>
          <a:prstGeom prst="rect">
            <a:avLst/>
          </a:prstGeom>
          <a:noFill/>
        </p:spPr>
        <p:txBody>
          <a:bodyPr wrap="square" rtlCol="0">
            <a:spAutoFit/>
          </a:bodyPr>
          <a:lstStyle/>
          <a:p>
            <a:r>
              <a:rPr lang="it-IT" sz="1300" dirty="0" smtClean="0"/>
              <a:t>Index</a:t>
            </a:r>
            <a:endParaRPr lang="it-IT" sz="1300" dirty="0"/>
          </a:p>
        </p:txBody>
      </p:sp>
      <p:sp>
        <p:nvSpPr>
          <p:cNvPr id="170" name="CasellaDiTesto 169"/>
          <p:cNvSpPr txBox="1"/>
          <p:nvPr/>
        </p:nvSpPr>
        <p:spPr>
          <a:xfrm>
            <a:off x="10329711" y="2241656"/>
            <a:ext cx="1061582" cy="492443"/>
          </a:xfrm>
          <a:prstGeom prst="rect">
            <a:avLst/>
          </a:prstGeom>
          <a:noFill/>
        </p:spPr>
        <p:txBody>
          <a:bodyPr wrap="square" rtlCol="0">
            <a:spAutoFit/>
          </a:bodyPr>
          <a:lstStyle/>
          <a:p>
            <a:r>
              <a:rPr lang="it-IT" sz="1300" dirty="0" smtClean="0"/>
              <a:t>Assistance </a:t>
            </a:r>
          </a:p>
          <a:p>
            <a:r>
              <a:rPr lang="it-IT" sz="1300" dirty="0" smtClean="0"/>
              <a:t>Service [50]</a:t>
            </a:r>
            <a:endParaRPr lang="it-IT" sz="1300" dirty="0"/>
          </a:p>
        </p:txBody>
      </p:sp>
      <p:sp>
        <p:nvSpPr>
          <p:cNvPr id="108" name="Scheda 107"/>
          <p:cNvSpPr/>
          <p:nvPr/>
        </p:nvSpPr>
        <p:spPr>
          <a:xfrm flipH="1">
            <a:off x="1209555" y="4576147"/>
            <a:ext cx="905328" cy="970913"/>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Promotion</a:t>
            </a:r>
            <a:endParaRPr lang="en-US" sz="1300" dirty="0">
              <a:solidFill>
                <a:schemeClr val="tx1"/>
              </a:solidFill>
            </a:endParaRPr>
          </a:p>
        </p:txBody>
      </p:sp>
      <p:sp>
        <p:nvSpPr>
          <p:cNvPr id="109" name="Scheda 108"/>
          <p:cNvSpPr/>
          <p:nvPr/>
        </p:nvSpPr>
        <p:spPr>
          <a:xfrm flipH="1">
            <a:off x="6773855" y="4512667"/>
            <a:ext cx="716767" cy="839931"/>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Promotion</a:t>
            </a:r>
            <a:endParaRPr lang="en-US" sz="1300" dirty="0">
              <a:solidFill>
                <a:schemeClr val="tx1"/>
              </a:solidFill>
            </a:endParaRPr>
          </a:p>
        </p:txBody>
      </p:sp>
      <p:sp>
        <p:nvSpPr>
          <p:cNvPr id="134" name="CasellaDiTesto 133"/>
          <p:cNvSpPr txBox="1"/>
          <p:nvPr/>
        </p:nvSpPr>
        <p:spPr>
          <a:xfrm>
            <a:off x="11066736" y="4568036"/>
            <a:ext cx="588974" cy="292388"/>
          </a:xfrm>
          <a:prstGeom prst="rect">
            <a:avLst/>
          </a:prstGeom>
          <a:noFill/>
        </p:spPr>
        <p:txBody>
          <a:bodyPr wrap="square" rtlCol="0">
            <a:spAutoFit/>
          </a:bodyPr>
          <a:lstStyle/>
          <a:p>
            <a:r>
              <a:rPr lang="it-IT" sz="1300" dirty="0" smtClean="0"/>
              <a:t>A2A</a:t>
            </a:r>
            <a:endParaRPr lang="it-IT" sz="1300" dirty="0"/>
          </a:p>
        </p:txBody>
      </p:sp>
      <p:sp>
        <p:nvSpPr>
          <p:cNvPr id="135" name="Rettangolo 134"/>
          <p:cNvSpPr/>
          <p:nvPr/>
        </p:nvSpPr>
        <p:spPr>
          <a:xfrm rot="16200000">
            <a:off x="9619891" y="2833920"/>
            <a:ext cx="447317" cy="177013"/>
          </a:xfrm>
          <a:prstGeom prst="rect">
            <a:avLst/>
          </a:prstGeom>
          <a:gradFill flip="none" rotWithShape="1">
            <a:gsLst>
              <a:gs pos="13000">
                <a:srgbClr val="7030A0"/>
              </a:gs>
              <a:gs pos="88000">
                <a:srgbClr val="7030A0">
                  <a:tint val="44500"/>
                  <a:satMod val="160000"/>
                </a:srgbClr>
              </a:gs>
              <a:gs pos="100000">
                <a:srgbClr val="7030A0">
                  <a:tint val="23500"/>
                  <a:satMod val="160000"/>
                </a:srgbClr>
              </a:gs>
            </a:gsLst>
            <a:lin ang="5400000" scaled="1"/>
            <a:tileRect/>
          </a:gra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6" name="Connettore 2 135"/>
          <p:cNvCxnSpPr>
            <a:endCxn id="100" idx="3"/>
          </p:cNvCxnSpPr>
          <p:nvPr/>
        </p:nvCxnSpPr>
        <p:spPr>
          <a:xfrm>
            <a:off x="9945496" y="2922425"/>
            <a:ext cx="370551" cy="48068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7" name="CasellaDiTesto 136"/>
          <p:cNvSpPr txBox="1"/>
          <p:nvPr/>
        </p:nvSpPr>
        <p:spPr>
          <a:xfrm>
            <a:off x="4196459" y="5611488"/>
            <a:ext cx="588974" cy="292388"/>
          </a:xfrm>
          <a:prstGeom prst="rect">
            <a:avLst/>
          </a:prstGeom>
          <a:noFill/>
        </p:spPr>
        <p:txBody>
          <a:bodyPr wrap="square" rtlCol="0">
            <a:spAutoFit/>
          </a:bodyPr>
          <a:lstStyle/>
          <a:p>
            <a:r>
              <a:rPr lang="it-IT" sz="1300" dirty="0" smtClean="0"/>
              <a:t>Index</a:t>
            </a:r>
            <a:endParaRPr lang="it-IT" sz="1300" dirty="0"/>
          </a:p>
        </p:txBody>
      </p:sp>
      <p:cxnSp>
        <p:nvCxnSpPr>
          <p:cNvPr id="138" name="Connettore 2 137"/>
          <p:cNvCxnSpPr/>
          <p:nvPr/>
        </p:nvCxnSpPr>
        <p:spPr>
          <a:xfrm flipH="1">
            <a:off x="10031016" y="-10731"/>
            <a:ext cx="6809" cy="2734577"/>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1" name="CasellaDiTesto 140"/>
          <p:cNvSpPr txBox="1"/>
          <p:nvPr/>
        </p:nvSpPr>
        <p:spPr>
          <a:xfrm>
            <a:off x="9497533" y="1619976"/>
            <a:ext cx="588974" cy="292388"/>
          </a:xfrm>
          <a:prstGeom prst="rect">
            <a:avLst/>
          </a:prstGeom>
          <a:noFill/>
        </p:spPr>
        <p:txBody>
          <a:bodyPr wrap="square" rtlCol="0">
            <a:spAutoFit/>
          </a:bodyPr>
          <a:lstStyle/>
          <a:p>
            <a:r>
              <a:rPr lang="it-IT" sz="1300" dirty="0" smtClean="0"/>
              <a:t>Index</a:t>
            </a:r>
            <a:endParaRPr lang="it-IT" sz="1300" dirty="0"/>
          </a:p>
        </p:txBody>
      </p:sp>
      <p:sp>
        <p:nvSpPr>
          <p:cNvPr id="142" name="CasellaDiTesto 141"/>
          <p:cNvSpPr txBox="1"/>
          <p:nvPr/>
        </p:nvSpPr>
        <p:spPr>
          <a:xfrm>
            <a:off x="80623" y="6314844"/>
            <a:ext cx="2257863" cy="523220"/>
          </a:xfrm>
          <a:prstGeom prst="rect">
            <a:avLst/>
          </a:prstGeom>
          <a:noFill/>
        </p:spPr>
        <p:txBody>
          <a:bodyPr wrap="square" rtlCol="0">
            <a:spAutoFit/>
          </a:bodyPr>
          <a:lstStyle/>
          <a:p>
            <a:r>
              <a:rPr lang="en-US" sz="2800" b="1" dirty="0" smtClean="0">
                <a:solidFill>
                  <a:srgbClr val="FF0000"/>
                </a:solidFill>
                <a:latin typeface="Cambria" panose="02040503050406030204" pitchFamily="18" charset="0"/>
              </a:rPr>
              <a:t>P-IDM </a:t>
            </a:r>
            <a:r>
              <a:rPr lang="en-US" sz="1600" b="1" dirty="0" smtClean="0">
                <a:solidFill>
                  <a:srgbClr val="FF0000"/>
                </a:solidFill>
                <a:latin typeface="Cambria" panose="02040503050406030204" pitchFamily="18" charset="0"/>
              </a:rPr>
              <a:t>(part 2)</a:t>
            </a:r>
            <a:endParaRPr lang="en-US" sz="1200" b="1" dirty="0" smtClean="0">
              <a:solidFill>
                <a:srgbClr val="FF0000"/>
              </a:solidFill>
              <a:latin typeface="Cambria" panose="02040503050406030204" pitchFamily="18" charset="0"/>
            </a:endParaRPr>
          </a:p>
        </p:txBody>
      </p:sp>
      <p:sp>
        <p:nvSpPr>
          <p:cNvPr id="2" name="CasellaDiTesto 1"/>
          <p:cNvSpPr txBox="1"/>
          <p:nvPr/>
        </p:nvSpPr>
        <p:spPr>
          <a:xfrm>
            <a:off x="1872612" y="4893091"/>
            <a:ext cx="300082" cy="369332"/>
          </a:xfrm>
          <a:prstGeom prst="rect">
            <a:avLst/>
          </a:prstGeom>
          <a:noFill/>
        </p:spPr>
        <p:txBody>
          <a:bodyPr wrap="none" rtlCol="0">
            <a:spAutoFit/>
          </a:bodyPr>
          <a:lstStyle/>
          <a:p>
            <a:r>
              <a:rPr lang="en-US" dirty="0" smtClean="0">
                <a:solidFill>
                  <a:srgbClr val="00B0F0"/>
                </a:solidFill>
              </a:rPr>
              <a:t>*</a:t>
            </a:r>
            <a:endParaRPr lang="en-US" dirty="0">
              <a:solidFill>
                <a:srgbClr val="00B0F0"/>
              </a:solidFill>
            </a:endParaRPr>
          </a:p>
        </p:txBody>
      </p:sp>
      <p:sp>
        <p:nvSpPr>
          <p:cNvPr id="144" name="CasellaDiTesto 143"/>
          <p:cNvSpPr txBox="1"/>
          <p:nvPr/>
        </p:nvSpPr>
        <p:spPr>
          <a:xfrm>
            <a:off x="7241901" y="4635922"/>
            <a:ext cx="300082" cy="369332"/>
          </a:xfrm>
          <a:prstGeom prst="rect">
            <a:avLst/>
          </a:prstGeom>
          <a:noFill/>
        </p:spPr>
        <p:txBody>
          <a:bodyPr wrap="none" rtlCol="0">
            <a:spAutoFit/>
          </a:bodyPr>
          <a:lstStyle/>
          <a:p>
            <a:r>
              <a:rPr lang="en-US" dirty="0" smtClean="0">
                <a:solidFill>
                  <a:srgbClr val="00B0F0"/>
                </a:solidFill>
              </a:rPr>
              <a:t>*</a:t>
            </a:r>
            <a:endParaRPr lang="en-US" dirty="0">
              <a:solidFill>
                <a:srgbClr val="00B0F0"/>
              </a:solidFill>
            </a:endParaRPr>
          </a:p>
        </p:txBody>
      </p:sp>
      <p:sp>
        <p:nvSpPr>
          <p:cNvPr id="145" name="CasellaDiTesto 144"/>
          <p:cNvSpPr txBox="1"/>
          <p:nvPr/>
        </p:nvSpPr>
        <p:spPr>
          <a:xfrm>
            <a:off x="10743699" y="4193171"/>
            <a:ext cx="300082" cy="369332"/>
          </a:xfrm>
          <a:prstGeom prst="rect">
            <a:avLst/>
          </a:prstGeom>
          <a:noFill/>
        </p:spPr>
        <p:txBody>
          <a:bodyPr wrap="none" rtlCol="0">
            <a:spAutoFit/>
          </a:bodyPr>
          <a:lstStyle/>
          <a:p>
            <a:r>
              <a:rPr lang="en-US" dirty="0" smtClean="0">
                <a:solidFill>
                  <a:srgbClr val="00B0F0"/>
                </a:solidFill>
              </a:rPr>
              <a:t>*</a:t>
            </a:r>
            <a:endParaRPr lang="en-US" dirty="0">
              <a:solidFill>
                <a:srgbClr val="00B0F0"/>
              </a:solidFill>
            </a:endParaRPr>
          </a:p>
        </p:txBody>
      </p:sp>
      <p:sp>
        <p:nvSpPr>
          <p:cNvPr id="146" name="CasellaDiTesto 145"/>
          <p:cNvSpPr txBox="1"/>
          <p:nvPr/>
        </p:nvSpPr>
        <p:spPr>
          <a:xfrm>
            <a:off x="5190214" y="6551220"/>
            <a:ext cx="1765804" cy="338554"/>
          </a:xfrm>
          <a:prstGeom prst="rect">
            <a:avLst/>
          </a:prstGeom>
          <a:noFill/>
        </p:spPr>
        <p:txBody>
          <a:bodyPr wrap="none" rtlCol="0">
            <a:spAutoFit/>
          </a:bodyPr>
          <a:lstStyle/>
          <a:p>
            <a:r>
              <a:rPr lang="en-US" sz="1600" dirty="0" smtClean="0">
                <a:solidFill>
                  <a:srgbClr val="00B0F0"/>
                </a:solidFill>
              </a:rPr>
              <a:t>* -&gt; optional pages</a:t>
            </a:r>
            <a:endParaRPr lang="en-US" sz="1600" dirty="0">
              <a:solidFill>
                <a:srgbClr val="00B0F0"/>
              </a:solidFill>
            </a:endParaRPr>
          </a:p>
        </p:txBody>
      </p:sp>
      <p:sp>
        <p:nvSpPr>
          <p:cNvPr id="147" name="Segnaposto piè di pagina 1"/>
          <p:cNvSpPr>
            <a:spLocks noGrp="1"/>
          </p:cNvSpPr>
          <p:nvPr>
            <p:ph type="ftr" sz="quarter" idx="11"/>
          </p:nvPr>
        </p:nvSpPr>
        <p:spPr>
          <a:xfrm>
            <a:off x="3516993" y="-514"/>
            <a:ext cx="2219997" cy="553705"/>
          </a:xfrm>
        </p:spPr>
        <p:txBody>
          <a:bodyPr/>
          <a:lstStyle/>
          <a:p>
            <a:r>
              <a:rPr lang="it-IT" dirty="0" smtClean="0"/>
              <a:t>Alessandro Pozzi (852358), </a:t>
            </a:r>
          </a:p>
          <a:p>
            <a:r>
              <a:rPr lang="it-IT" dirty="0" smtClean="0"/>
              <a:t>Marco Romani (852361)</a:t>
            </a:r>
            <a:endParaRPr lang="en-US" dirty="0"/>
          </a:p>
        </p:txBody>
      </p:sp>
    </p:spTree>
    <p:extLst>
      <p:ext uri="{BB962C8B-B14F-4D97-AF65-F5344CB8AC3E}">
        <p14:creationId xmlns:p14="http://schemas.microsoft.com/office/powerpoint/2010/main" val="2919614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a:xfrm>
            <a:off x="838200" y="505097"/>
            <a:ext cx="10515600" cy="6185413"/>
          </a:xfrm>
        </p:spPr>
        <p:txBody>
          <a:bodyPr/>
          <a:lstStyle/>
          <a:p>
            <a:pPr marL="0" indent="0">
              <a:buNone/>
            </a:pPr>
            <a:r>
              <a:rPr lang="en-US" b="1" dirty="0" smtClean="0">
                <a:latin typeface="Cambria" panose="02040503050406030204" pitchFamily="18" charset="0"/>
              </a:rPr>
              <a:t>Notes on the P-IDM diagram</a:t>
            </a:r>
          </a:p>
          <a:p>
            <a:r>
              <a:rPr lang="en-US" sz="2000" dirty="0" smtClean="0">
                <a:latin typeface="Cambria" panose="02040503050406030204" pitchFamily="18" charset="0"/>
              </a:rPr>
              <a:t>As stated in the L-IDM, we think that “</a:t>
            </a:r>
            <a:r>
              <a:rPr lang="en-US" sz="2000" b="1" dirty="0" smtClean="0">
                <a:latin typeface="Cambria" panose="02040503050406030204" pitchFamily="18" charset="0"/>
              </a:rPr>
              <a:t>News</a:t>
            </a:r>
            <a:r>
              <a:rPr lang="en-US" sz="2000" dirty="0" smtClean="0">
                <a:latin typeface="Cambria" panose="02040503050406030204" pitchFamily="18" charset="0"/>
              </a:rPr>
              <a:t>” should have a more relevant role. For this reason, it will also be a landmark well visible in any moment (see the mock-up).</a:t>
            </a:r>
          </a:p>
          <a:p>
            <a:endParaRPr lang="en-US" sz="2000" dirty="0" smtClean="0">
              <a:latin typeface="Cambria" panose="02040503050406030204" pitchFamily="18" charset="0"/>
            </a:endParaRPr>
          </a:p>
          <a:p>
            <a:r>
              <a:rPr lang="en-US" sz="2000" b="1" dirty="0" smtClean="0">
                <a:latin typeface="Cambria" panose="02040503050406030204" pitchFamily="18" charset="0"/>
              </a:rPr>
              <a:t>Business</a:t>
            </a:r>
            <a:r>
              <a:rPr lang="en-US" sz="2000" dirty="0" smtClean="0">
                <a:latin typeface="Cambria" panose="02040503050406030204" pitchFamily="18" charset="0"/>
              </a:rPr>
              <a:t> and </a:t>
            </a:r>
            <a:r>
              <a:rPr lang="en-US" sz="2000" b="1" dirty="0" smtClean="0">
                <a:latin typeface="Cambria" panose="02040503050406030204" pitchFamily="18" charset="0"/>
              </a:rPr>
              <a:t>governance</a:t>
            </a:r>
            <a:r>
              <a:rPr lang="en-US" sz="2000" dirty="0" smtClean="0">
                <a:latin typeface="Cambria" panose="02040503050406030204" pitchFamily="18" charset="0"/>
              </a:rPr>
              <a:t> are logically separated so that the user can find quickly the information (s)he needs; however it is possible to navigate directly from one to the other. They are not landmarks, since </a:t>
            </a:r>
            <a:r>
              <a:rPr lang="en-US" sz="2000" dirty="0" smtClean="0">
                <a:latin typeface="Cambria" panose="02040503050406030204" pitchFamily="18" charset="0"/>
              </a:rPr>
              <a:t>in our opinion they are </a:t>
            </a:r>
            <a:r>
              <a:rPr lang="en-US" sz="2000" dirty="0" smtClean="0">
                <a:latin typeface="Cambria" panose="02040503050406030204" pitchFamily="18" charset="0"/>
              </a:rPr>
              <a:t>not information that need to be </a:t>
            </a:r>
            <a:r>
              <a:rPr lang="en-US" sz="2000" dirty="0" smtClean="0">
                <a:latin typeface="Cambria" panose="02040503050406030204" pitchFamily="18" charset="0"/>
              </a:rPr>
              <a:t>accessible from </a:t>
            </a:r>
            <a:r>
              <a:rPr lang="en-US" sz="2000" dirty="0" smtClean="0">
                <a:latin typeface="Cambria" panose="02040503050406030204" pitchFamily="18" charset="0"/>
              </a:rPr>
              <a:t>any page.</a:t>
            </a:r>
          </a:p>
          <a:p>
            <a:endParaRPr lang="en-US" sz="2000" dirty="0" smtClean="0">
              <a:latin typeface="Cambria" panose="02040503050406030204" pitchFamily="18" charset="0"/>
            </a:endParaRPr>
          </a:p>
          <a:p>
            <a:r>
              <a:rPr lang="en-US" sz="2000" dirty="0" smtClean="0">
                <a:latin typeface="Cambria" panose="02040503050406030204" pitchFamily="18" charset="0"/>
              </a:rPr>
              <a:t>The “</a:t>
            </a:r>
            <a:r>
              <a:rPr lang="en-US" sz="2000" b="1" dirty="0" smtClean="0">
                <a:latin typeface="Cambria" panose="02040503050406030204" pitchFamily="18" charset="0"/>
              </a:rPr>
              <a:t>Promotion</a:t>
            </a:r>
            <a:r>
              <a:rPr lang="en-US" sz="2000" dirty="0" smtClean="0">
                <a:latin typeface="Cambria" panose="02040503050406030204" pitchFamily="18" charset="0"/>
              </a:rPr>
              <a:t>” page have been added in both the “Device” and “Smart Life” multiple topics. We thought it would be confusing for the user to do not find a section containing info about the promotions, especially if the user have reached that Device or Smart Life page </a:t>
            </a:r>
            <a:r>
              <a:rPr lang="en-US" sz="2000" i="1" dirty="0" smtClean="0">
                <a:latin typeface="Cambria" panose="02040503050406030204" pitchFamily="18" charset="0"/>
              </a:rPr>
              <a:t>from</a:t>
            </a:r>
            <a:r>
              <a:rPr lang="en-US" sz="2000" dirty="0" smtClean="0">
                <a:latin typeface="Cambria" panose="02040503050406030204" pitchFamily="18" charset="0"/>
              </a:rPr>
              <a:t> the “Promotions” introductory page</a:t>
            </a:r>
            <a:r>
              <a:rPr lang="en-US" sz="2000" dirty="0" smtClean="0">
                <a:latin typeface="Cambria" panose="02040503050406030204" pitchFamily="18" charset="0"/>
              </a:rPr>
              <a:t>! This also allow to quickly see if a product is in promotion.</a:t>
            </a:r>
            <a:endParaRPr lang="en-US" sz="2000" dirty="0" smtClean="0">
              <a:latin typeface="Cambria" panose="02040503050406030204" pitchFamily="18" charset="0"/>
            </a:endParaRPr>
          </a:p>
          <a:p>
            <a:endParaRPr lang="en-US" sz="2000" dirty="0" smtClean="0">
              <a:latin typeface="Cambria" panose="02040503050406030204" pitchFamily="18" charset="0"/>
            </a:endParaRPr>
          </a:p>
          <a:p>
            <a:r>
              <a:rPr lang="en-US" sz="2000" dirty="0" smtClean="0">
                <a:latin typeface="Cambria" panose="02040503050406030204" pitchFamily="18" charset="0"/>
              </a:rPr>
              <a:t>“</a:t>
            </a:r>
            <a:r>
              <a:rPr lang="en-US" sz="2000" b="1" dirty="0" smtClean="0">
                <a:latin typeface="Cambria" panose="02040503050406030204" pitchFamily="18" charset="0"/>
              </a:rPr>
              <a:t>Highlights</a:t>
            </a:r>
            <a:r>
              <a:rPr lang="en-US" sz="2000" dirty="0" smtClean="0">
                <a:latin typeface="Cambria" panose="02040503050406030204" pitchFamily="18" charset="0"/>
              </a:rPr>
              <a:t>” have been merged with the introductory page of assistance services. A list of highlighted assistance services will be shown together with the possible category of assistances. In this way, if the user is interested in receiving an assistance, (s)he might immediately find the service (s)he need.</a:t>
            </a:r>
          </a:p>
        </p:txBody>
      </p:sp>
      <p:sp>
        <p:nvSpPr>
          <p:cNvPr id="4" name="Segnaposto piè di pagina 1"/>
          <p:cNvSpPr>
            <a:spLocks noGrp="1"/>
          </p:cNvSpPr>
          <p:nvPr>
            <p:ph type="ftr" sz="quarter" idx="11"/>
          </p:nvPr>
        </p:nvSpPr>
        <p:spPr>
          <a:xfrm>
            <a:off x="8077200" y="0"/>
            <a:ext cx="4114800" cy="365125"/>
          </a:xfrm>
        </p:spPr>
        <p:txBody>
          <a:bodyPr/>
          <a:lstStyle/>
          <a:p>
            <a:r>
              <a:rPr lang="it-IT" dirty="0" smtClean="0"/>
              <a:t>Alessandro Pozzi (852358), Marco Romani (852361)</a:t>
            </a:r>
            <a:endParaRPr lang="en-US" dirty="0"/>
          </a:p>
        </p:txBody>
      </p:sp>
    </p:spTree>
    <p:extLst>
      <p:ext uri="{BB962C8B-B14F-4D97-AF65-F5344CB8AC3E}">
        <p14:creationId xmlns:p14="http://schemas.microsoft.com/office/powerpoint/2010/main" val="3662075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a:xfrm>
            <a:off x="838200" y="505098"/>
            <a:ext cx="10515600" cy="5671866"/>
          </a:xfrm>
        </p:spPr>
        <p:txBody>
          <a:bodyPr/>
          <a:lstStyle/>
          <a:p>
            <a:r>
              <a:rPr lang="en-US" sz="2000" dirty="0">
                <a:latin typeface="Cambria" panose="02040503050406030204" pitchFamily="18" charset="0"/>
              </a:rPr>
              <a:t>Similarly, </a:t>
            </a:r>
            <a:r>
              <a:rPr lang="en-US" sz="2000" b="1" dirty="0">
                <a:latin typeface="Cambria" panose="02040503050406030204" pitchFamily="18" charset="0"/>
              </a:rPr>
              <a:t>Devices</a:t>
            </a:r>
            <a:r>
              <a:rPr lang="en-US" sz="2000" dirty="0">
                <a:latin typeface="Cambria" panose="02040503050406030204" pitchFamily="18" charset="0"/>
              </a:rPr>
              <a:t> and </a:t>
            </a:r>
            <a:r>
              <a:rPr lang="en-US" sz="2000" b="1" dirty="0">
                <a:latin typeface="Cambria" panose="02040503050406030204" pitchFamily="18" charset="0"/>
              </a:rPr>
              <a:t>Smart Life </a:t>
            </a:r>
            <a:r>
              <a:rPr lang="en-US" sz="2000" dirty="0">
                <a:latin typeface="Cambria" panose="02040503050406030204" pitchFamily="18" charset="0"/>
              </a:rPr>
              <a:t>services in </a:t>
            </a:r>
            <a:r>
              <a:rPr lang="en-US" sz="2000" b="1" dirty="0">
                <a:latin typeface="Cambria" panose="02040503050406030204" pitchFamily="18" charset="0"/>
              </a:rPr>
              <a:t>promotion</a:t>
            </a:r>
            <a:r>
              <a:rPr lang="en-US" sz="2000" dirty="0">
                <a:latin typeface="Cambria" panose="02040503050406030204" pitchFamily="18" charset="0"/>
              </a:rPr>
              <a:t> have been merged into a single introductory page, to make it easier to have an overview of what is actually on promotion</a:t>
            </a:r>
            <a:r>
              <a:rPr lang="en-US" sz="2000" dirty="0" smtClean="0">
                <a:latin typeface="Cambria" panose="02040503050406030204" pitchFamily="18" charset="0"/>
              </a:rPr>
              <a:t>.</a:t>
            </a:r>
          </a:p>
          <a:p>
            <a:endParaRPr lang="en-US" sz="2000" dirty="0" smtClean="0">
              <a:latin typeface="Cambria" panose="02040503050406030204" pitchFamily="18" charset="0"/>
            </a:endParaRPr>
          </a:p>
          <a:p>
            <a:r>
              <a:rPr lang="en-US" sz="2000" dirty="0" smtClean="0">
                <a:latin typeface="Cambria" panose="02040503050406030204" pitchFamily="18" charset="0"/>
              </a:rPr>
              <a:t>The relationship “</a:t>
            </a:r>
            <a:r>
              <a:rPr lang="en-US" sz="2000" b="1" dirty="0" smtClean="0">
                <a:latin typeface="Cambria" panose="02040503050406030204" pitchFamily="18" charset="0"/>
              </a:rPr>
              <a:t>available SL service</a:t>
            </a:r>
            <a:r>
              <a:rPr lang="en-US" sz="2000" dirty="0" smtClean="0">
                <a:latin typeface="Cambria" panose="02040503050406030204" pitchFamily="18" charset="0"/>
              </a:rPr>
              <a:t>” have been treated as a Transition Act inside the “Device” topic because of the very low (maximum 5) number of SL services associated. It will be possible to reach such SL services directly from the specific Device page. </a:t>
            </a:r>
          </a:p>
          <a:p>
            <a:endParaRPr lang="en-US" sz="2000" dirty="0" smtClean="0">
              <a:latin typeface="Cambria" panose="02040503050406030204" pitchFamily="18" charset="0"/>
            </a:endParaRPr>
          </a:p>
          <a:p>
            <a:r>
              <a:rPr lang="en-US" sz="2000" dirty="0" smtClean="0">
                <a:latin typeface="Cambria" panose="02040503050406030204" pitchFamily="18" charset="0"/>
              </a:rPr>
              <a:t>The “</a:t>
            </a:r>
            <a:r>
              <a:rPr lang="en-US" sz="2000" b="1" dirty="0" smtClean="0">
                <a:latin typeface="Cambria" panose="02040503050406030204" pitchFamily="18" charset="0"/>
              </a:rPr>
              <a:t>Index +  Guided Tour</a:t>
            </a:r>
            <a:r>
              <a:rPr lang="en-US" sz="2000" dirty="0" smtClean="0">
                <a:latin typeface="Cambria" panose="02040503050406030204" pitchFamily="18" charset="0"/>
              </a:rPr>
              <a:t>” pattern have been used in most cases, basically in all the occasion in which it had sense to be able to move between pages of the same group. Between “Promotions” and its specific </a:t>
            </a:r>
            <a:r>
              <a:rPr lang="en-US" sz="2000" dirty="0" smtClean="0">
                <a:latin typeface="Cambria" panose="02040503050406030204" pitchFamily="18" charset="0"/>
              </a:rPr>
              <a:t>instances (devices and/or SL in promotion) we </a:t>
            </a:r>
            <a:r>
              <a:rPr lang="en-US" sz="2000" dirty="0" smtClean="0">
                <a:latin typeface="Cambria" panose="02040503050406030204" pitchFamily="18" charset="0"/>
              </a:rPr>
              <a:t>have used the “</a:t>
            </a:r>
            <a:r>
              <a:rPr lang="en-US" sz="2000" b="1" dirty="0" smtClean="0">
                <a:latin typeface="Cambria" panose="02040503050406030204" pitchFamily="18" charset="0"/>
              </a:rPr>
              <a:t>Index</a:t>
            </a:r>
            <a:r>
              <a:rPr lang="en-US" sz="2000" dirty="0" smtClean="0">
                <a:latin typeface="Cambria" panose="02040503050406030204" pitchFamily="18" charset="0"/>
              </a:rPr>
              <a:t>” pattern, since there is no real correlation of </a:t>
            </a:r>
            <a:r>
              <a:rPr lang="en-US" sz="2000" dirty="0" smtClean="0">
                <a:latin typeface="Cambria" panose="02040503050406030204" pitchFamily="18" charset="0"/>
              </a:rPr>
              <a:t>specifications, characteristics </a:t>
            </a:r>
            <a:r>
              <a:rPr lang="en-US" sz="2000" dirty="0" smtClean="0">
                <a:latin typeface="Cambria" panose="02040503050406030204" pitchFamily="18" charset="0"/>
              </a:rPr>
              <a:t>and/or </a:t>
            </a:r>
            <a:r>
              <a:rPr lang="en-US" sz="2000" dirty="0" smtClean="0">
                <a:latin typeface="Cambria" panose="02040503050406030204" pitchFamily="18" charset="0"/>
              </a:rPr>
              <a:t>types </a:t>
            </a:r>
            <a:r>
              <a:rPr lang="en-US" sz="2000" dirty="0" smtClean="0">
                <a:latin typeface="Cambria" panose="02040503050406030204" pitchFamily="18" charset="0"/>
              </a:rPr>
              <a:t>among the set of things in promotion.</a:t>
            </a:r>
          </a:p>
        </p:txBody>
      </p:sp>
      <p:sp>
        <p:nvSpPr>
          <p:cNvPr id="4" name="Segnaposto piè di pagina 1"/>
          <p:cNvSpPr>
            <a:spLocks noGrp="1"/>
          </p:cNvSpPr>
          <p:nvPr>
            <p:ph type="ftr" sz="quarter" idx="11"/>
          </p:nvPr>
        </p:nvSpPr>
        <p:spPr>
          <a:xfrm>
            <a:off x="8077200" y="0"/>
            <a:ext cx="4114800" cy="365125"/>
          </a:xfrm>
        </p:spPr>
        <p:txBody>
          <a:bodyPr/>
          <a:lstStyle/>
          <a:p>
            <a:r>
              <a:rPr lang="it-IT" dirty="0" smtClean="0"/>
              <a:t>Alessandro Pozzi (852358), Marco Romani (852361)</a:t>
            </a:r>
            <a:endParaRPr lang="en-US" dirty="0"/>
          </a:p>
        </p:txBody>
      </p:sp>
    </p:spTree>
    <p:extLst>
      <p:ext uri="{BB962C8B-B14F-4D97-AF65-F5344CB8AC3E}">
        <p14:creationId xmlns:p14="http://schemas.microsoft.com/office/powerpoint/2010/main" val="8521573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a:spLocks noGrp="1"/>
          </p:cNvSpPr>
          <p:nvPr>
            <p:ph type="title"/>
          </p:nvPr>
        </p:nvSpPr>
        <p:spPr>
          <a:xfrm>
            <a:off x="811039" y="2465528"/>
            <a:ext cx="10515600" cy="1325563"/>
          </a:xfrm>
        </p:spPr>
        <p:txBody>
          <a:bodyPr/>
          <a:lstStyle/>
          <a:p>
            <a:pPr algn="ctr"/>
            <a:r>
              <a:rPr lang="en-US" b="1" dirty="0" smtClean="0"/>
              <a:t>MOCK-UP</a:t>
            </a:r>
            <a:endParaRPr lang="en-US" b="1" dirty="0"/>
          </a:p>
        </p:txBody>
      </p:sp>
      <p:sp>
        <p:nvSpPr>
          <p:cNvPr id="5" name="Segnaposto piè di pagina 1"/>
          <p:cNvSpPr>
            <a:spLocks noGrp="1"/>
          </p:cNvSpPr>
          <p:nvPr>
            <p:ph type="ftr" sz="quarter" idx="11"/>
          </p:nvPr>
        </p:nvSpPr>
        <p:spPr>
          <a:xfrm>
            <a:off x="8077200" y="0"/>
            <a:ext cx="4114800" cy="365125"/>
          </a:xfrm>
        </p:spPr>
        <p:txBody>
          <a:bodyPr/>
          <a:lstStyle/>
          <a:p>
            <a:r>
              <a:rPr lang="it-IT" dirty="0" smtClean="0"/>
              <a:t>Alessandro Pozzi (852358), Marco Romani (852361)</a:t>
            </a:r>
            <a:endParaRPr lang="en-US" dirty="0"/>
          </a:p>
        </p:txBody>
      </p:sp>
    </p:spTree>
    <p:extLst>
      <p:ext uri="{BB962C8B-B14F-4D97-AF65-F5344CB8AC3E}">
        <p14:creationId xmlns:p14="http://schemas.microsoft.com/office/powerpoint/2010/main" val="3362101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4"/>
          <p:cNvSpPr txBox="1">
            <a:spLocks/>
          </p:cNvSpPr>
          <p:nvPr/>
        </p:nvSpPr>
        <p:spPr>
          <a:xfrm>
            <a:off x="681446" y="452846"/>
            <a:ext cx="8384177" cy="8011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b="1" dirty="0" smtClean="0"/>
              <a:t>General </a:t>
            </a:r>
            <a:r>
              <a:rPr lang="it-IT" b="1" dirty="0" err="1" smtClean="0"/>
              <a:t>structure</a:t>
            </a:r>
            <a:r>
              <a:rPr lang="it-IT" b="1" dirty="0" smtClean="0"/>
              <a:t> of the </a:t>
            </a:r>
            <a:r>
              <a:rPr lang="it-IT" b="1" dirty="0" err="1" smtClean="0"/>
              <a:t>mock</a:t>
            </a:r>
            <a:r>
              <a:rPr lang="it-IT" b="1" dirty="0" smtClean="0"/>
              <a:t>-up </a:t>
            </a:r>
            <a:r>
              <a:rPr lang="it-IT" b="1" dirty="0" err="1" smtClean="0"/>
              <a:t>pages</a:t>
            </a:r>
            <a:r>
              <a:rPr lang="it-IT" b="1" dirty="0" smtClean="0"/>
              <a:t>:</a:t>
            </a:r>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5113" y="1147354"/>
            <a:ext cx="7130144" cy="5347609"/>
          </a:xfrm>
          <a:prstGeom prst="rect">
            <a:avLst/>
          </a:prstGeom>
        </p:spPr>
      </p:pic>
      <p:sp>
        <p:nvSpPr>
          <p:cNvPr id="6" name="Segnaposto piè di pagina 1"/>
          <p:cNvSpPr>
            <a:spLocks noGrp="1"/>
          </p:cNvSpPr>
          <p:nvPr>
            <p:ph type="ftr" sz="quarter" idx="11"/>
          </p:nvPr>
        </p:nvSpPr>
        <p:spPr>
          <a:xfrm>
            <a:off x="8077200" y="0"/>
            <a:ext cx="4114800" cy="365125"/>
          </a:xfrm>
        </p:spPr>
        <p:txBody>
          <a:bodyPr/>
          <a:lstStyle/>
          <a:p>
            <a:r>
              <a:rPr lang="it-IT" dirty="0" smtClean="0"/>
              <a:t>Alessandro Pozzi (852358), Marco Romani (852361)</a:t>
            </a:r>
            <a:endParaRPr lang="en-US" dirty="0"/>
          </a:p>
        </p:txBody>
      </p:sp>
    </p:spTree>
    <p:extLst>
      <p:ext uri="{BB962C8B-B14F-4D97-AF65-F5344CB8AC3E}">
        <p14:creationId xmlns:p14="http://schemas.microsoft.com/office/powerpoint/2010/main" val="28404931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a:xfrm>
            <a:off x="838200" y="661851"/>
            <a:ext cx="10515600" cy="5617030"/>
          </a:xfrm>
        </p:spPr>
        <p:txBody>
          <a:bodyPr>
            <a:normAutofit fontScale="62500" lnSpcReduction="20000"/>
          </a:bodyPr>
          <a:lstStyle/>
          <a:p>
            <a:pPr marL="0" indent="0">
              <a:buNone/>
            </a:pPr>
            <a:r>
              <a:rPr lang="it-IT" sz="3600" b="1" dirty="0" smtClean="0">
                <a:latin typeface="Cambria" panose="02040503050406030204" pitchFamily="18" charset="0"/>
              </a:rPr>
              <a:t>Notes </a:t>
            </a:r>
            <a:r>
              <a:rPr lang="it-IT" sz="3600" b="1" dirty="0" err="1" smtClean="0">
                <a:latin typeface="Cambria" panose="02040503050406030204" pitchFamily="18" charset="0"/>
              </a:rPr>
              <a:t>about</a:t>
            </a:r>
            <a:r>
              <a:rPr lang="it-IT" sz="3600" b="1" dirty="0" smtClean="0">
                <a:latin typeface="Cambria" panose="02040503050406030204" pitchFamily="18" charset="0"/>
              </a:rPr>
              <a:t> </a:t>
            </a:r>
            <a:r>
              <a:rPr lang="it-IT" sz="3600" b="1" dirty="0">
                <a:latin typeface="Cambria" panose="02040503050406030204" pitchFamily="18" charset="0"/>
              </a:rPr>
              <a:t>the </a:t>
            </a:r>
            <a:r>
              <a:rPr lang="it-IT" sz="3600" b="1" dirty="0" err="1" smtClean="0">
                <a:latin typeface="Cambria" panose="02040503050406030204" pitchFamily="18" charset="0"/>
              </a:rPr>
              <a:t>mockups</a:t>
            </a:r>
            <a:endParaRPr lang="it-IT" sz="3600" b="1" dirty="0" smtClean="0">
              <a:latin typeface="Cambria" panose="02040503050406030204" pitchFamily="18" charset="0"/>
            </a:endParaRPr>
          </a:p>
          <a:p>
            <a:pPr marL="0" indent="0">
              <a:buNone/>
            </a:pPr>
            <a:endParaRPr lang="it-IT" sz="3500" dirty="0" smtClean="0"/>
          </a:p>
          <a:p>
            <a:r>
              <a:rPr lang="en-US" sz="3200" dirty="0" smtClean="0">
                <a:latin typeface="Cambria" panose="02040503050406030204" pitchFamily="18" charset="0"/>
              </a:rPr>
              <a:t>Since the number of possible navigation paths would make the number of static mock up pages increase exponentially, we decided to </a:t>
            </a:r>
            <a:r>
              <a:rPr lang="en-US" sz="3200" b="1" dirty="0" smtClean="0">
                <a:latin typeface="Cambria" panose="02040503050406030204" pitchFamily="18" charset="0"/>
              </a:rPr>
              <a:t>disable</a:t>
            </a:r>
            <a:r>
              <a:rPr lang="en-US" sz="3200" dirty="0" smtClean="0">
                <a:latin typeface="Cambria" panose="02040503050406030204" pitchFamily="18" charset="0"/>
              </a:rPr>
              <a:t> a considerable amount of </a:t>
            </a:r>
            <a:r>
              <a:rPr lang="en-US" sz="3200" b="1" dirty="0" smtClean="0">
                <a:latin typeface="Cambria" panose="02040503050406030204" pitchFamily="18" charset="0"/>
              </a:rPr>
              <a:t>links</a:t>
            </a:r>
            <a:r>
              <a:rPr lang="en-US" sz="3200" dirty="0" smtClean="0">
                <a:latin typeface="Cambria" panose="02040503050406030204" pitchFamily="18" charset="0"/>
              </a:rPr>
              <a:t>. However, each ‘’type of link’’ is available at least in one instance of the replicated pages. In particular, for the multiple topics, we suggest to follow the path ‘’categories-categoryX-topic1’’ which should provide an example of all functionalities. </a:t>
            </a:r>
          </a:p>
          <a:p>
            <a:endParaRPr lang="en-US" sz="3200" dirty="0" smtClean="0">
              <a:latin typeface="Cambria" panose="02040503050406030204" pitchFamily="18" charset="0"/>
            </a:endParaRPr>
          </a:p>
          <a:p>
            <a:endParaRPr lang="en-US" sz="3200" dirty="0">
              <a:latin typeface="Cambria" panose="02040503050406030204" pitchFamily="18" charset="0"/>
            </a:endParaRPr>
          </a:p>
          <a:p>
            <a:r>
              <a:rPr lang="en-US" sz="3200" dirty="0">
                <a:latin typeface="Cambria" panose="02040503050406030204" pitchFamily="18" charset="0"/>
              </a:rPr>
              <a:t>We put in </a:t>
            </a:r>
            <a:r>
              <a:rPr lang="en-US" sz="3200" b="1" dirty="0">
                <a:solidFill>
                  <a:srgbClr val="FF0000"/>
                </a:solidFill>
                <a:latin typeface="Cambria" panose="02040503050406030204" pitchFamily="18" charset="0"/>
              </a:rPr>
              <a:t>red</a:t>
            </a:r>
            <a:r>
              <a:rPr lang="en-US" sz="3200" dirty="0">
                <a:solidFill>
                  <a:srgbClr val="FF0000"/>
                </a:solidFill>
                <a:latin typeface="Cambria" panose="02040503050406030204" pitchFamily="18" charset="0"/>
              </a:rPr>
              <a:t> </a:t>
            </a:r>
            <a:r>
              <a:rPr lang="en-US" sz="3200" dirty="0">
                <a:latin typeface="Cambria" panose="02040503050406030204" pitchFamily="18" charset="0"/>
              </a:rPr>
              <a:t>the </a:t>
            </a:r>
            <a:r>
              <a:rPr lang="en-US" sz="3200" b="1" dirty="0">
                <a:latin typeface="Cambria" panose="02040503050406030204" pitchFamily="18" charset="0"/>
              </a:rPr>
              <a:t>links</a:t>
            </a:r>
            <a:r>
              <a:rPr lang="en-US" sz="3200" dirty="0">
                <a:latin typeface="Cambria" panose="02040503050406030204" pitchFamily="18" charset="0"/>
              </a:rPr>
              <a:t> that should appear in a page, but are not active in the mock ups.</a:t>
            </a:r>
          </a:p>
          <a:p>
            <a:endParaRPr lang="en-US" sz="3200" dirty="0" smtClean="0">
              <a:latin typeface="Cambria" panose="02040503050406030204" pitchFamily="18" charset="0"/>
            </a:endParaRPr>
          </a:p>
          <a:p>
            <a:endParaRPr lang="en-US" sz="3200" dirty="0" smtClean="0">
              <a:latin typeface="Cambria" panose="02040503050406030204" pitchFamily="18" charset="0"/>
            </a:endParaRPr>
          </a:p>
          <a:p>
            <a:r>
              <a:rPr lang="en-US" sz="3200" dirty="0">
                <a:latin typeface="Cambria" panose="02040503050406030204" pitchFamily="18" charset="0"/>
              </a:rPr>
              <a:t>The Assistance Services’ </a:t>
            </a:r>
            <a:r>
              <a:rPr lang="en-US" sz="3200" b="1" dirty="0">
                <a:latin typeface="Cambria" panose="02040503050406030204" pitchFamily="18" charset="0"/>
              </a:rPr>
              <a:t>content</a:t>
            </a:r>
            <a:r>
              <a:rPr lang="en-US" sz="3200" dirty="0">
                <a:latin typeface="Cambria" panose="02040503050406030204" pitchFamily="18" charset="0"/>
              </a:rPr>
              <a:t> has been </a:t>
            </a:r>
            <a:r>
              <a:rPr lang="en-US" sz="3200" b="1" dirty="0" smtClean="0">
                <a:latin typeface="Cambria" panose="02040503050406030204" pitchFamily="18" charset="0"/>
              </a:rPr>
              <a:t>simplified,</a:t>
            </a:r>
            <a:r>
              <a:rPr lang="en-US" sz="3200" dirty="0" smtClean="0">
                <a:latin typeface="Cambria" panose="02040503050406030204" pitchFamily="18" charset="0"/>
              </a:rPr>
              <a:t> </a:t>
            </a:r>
            <a:r>
              <a:rPr lang="en-US" sz="3200" dirty="0">
                <a:latin typeface="Cambria" panose="02040503050406030204" pitchFamily="18" charset="0"/>
              </a:rPr>
              <a:t>compared to the one on TIM </a:t>
            </a:r>
            <a:r>
              <a:rPr lang="en-US" sz="3200" dirty="0" smtClean="0">
                <a:latin typeface="Cambria" panose="02040503050406030204" pitchFamily="18" charset="0"/>
              </a:rPr>
              <a:t>website, </a:t>
            </a:r>
            <a:r>
              <a:rPr lang="en-US" sz="3200" dirty="0">
                <a:latin typeface="Cambria" panose="02040503050406030204" pitchFamily="18" charset="0"/>
              </a:rPr>
              <a:t>because it had a very deep and complex structure that would have been infeasible to represent in the mockups. </a:t>
            </a:r>
            <a:r>
              <a:rPr lang="en-US" sz="3200" dirty="0" smtClean="0">
                <a:latin typeface="Cambria" panose="02040503050406030204" pitchFamily="18" charset="0"/>
              </a:rPr>
              <a:t>The same </a:t>
            </a:r>
            <a:r>
              <a:rPr lang="en-US" sz="3200" dirty="0">
                <a:latin typeface="Cambria" panose="02040503050406030204" pitchFamily="18" charset="0"/>
              </a:rPr>
              <a:t>thing </a:t>
            </a:r>
            <a:r>
              <a:rPr lang="en-US" sz="3200" dirty="0" smtClean="0">
                <a:latin typeface="Cambria" panose="02040503050406030204" pitchFamily="18" charset="0"/>
              </a:rPr>
              <a:t>is valid for </a:t>
            </a:r>
            <a:r>
              <a:rPr lang="en-US" sz="3200" dirty="0">
                <a:latin typeface="Cambria" panose="02040503050406030204" pitchFamily="18" charset="0"/>
              </a:rPr>
              <a:t>the single topics which had a lot </a:t>
            </a:r>
            <a:r>
              <a:rPr lang="en-US" sz="3200" dirty="0" smtClean="0">
                <a:latin typeface="Cambria" panose="02040503050406030204" pitchFamily="18" charset="0"/>
              </a:rPr>
              <a:t>of more </a:t>
            </a:r>
            <a:r>
              <a:rPr lang="en-US" sz="3200" dirty="0">
                <a:latin typeface="Cambria" panose="02040503050406030204" pitchFamily="18" charset="0"/>
              </a:rPr>
              <a:t>(confusing) content w.r.t the one indicated in the specification.</a:t>
            </a:r>
          </a:p>
          <a:p>
            <a:endParaRPr lang="en-US" sz="3200" dirty="0" smtClean="0">
              <a:latin typeface="Cambria" panose="02040503050406030204" pitchFamily="18" charset="0"/>
            </a:endParaRPr>
          </a:p>
          <a:p>
            <a:pPr marL="0" indent="0">
              <a:buNone/>
            </a:pPr>
            <a:endParaRPr lang="en-US" sz="3200" dirty="0" smtClean="0">
              <a:latin typeface="Cambria" panose="02040503050406030204" pitchFamily="18" charset="0"/>
            </a:endParaRPr>
          </a:p>
          <a:p>
            <a:endParaRPr lang="en-US" sz="3200" dirty="0" smtClean="0">
              <a:latin typeface="Cambria" panose="02040503050406030204" pitchFamily="18" charset="0"/>
            </a:endParaRPr>
          </a:p>
        </p:txBody>
      </p:sp>
      <p:sp>
        <p:nvSpPr>
          <p:cNvPr id="4" name="Segnaposto piè di pagina 1"/>
          <p:cNvSpPr>
            <a:spLocks noGrp="1"/>
          </p:cNvSpPr>
          <p:nvPr>
            <p:ph type="ftr" sz="quarter" idx="11"/>
          </p:nvPr>
        </p:nvSpPr>
        <p:spPr>
          <a:xfrm>
            <a:off x="8077200" y="0"/>
            <a:ext cx="4114800" cy="365125"/>
          </a:xfrm>
        </p:spPr>
        <p:txBody>
          <a:bodyPr/>
          <a:lstStyle/>
          <a:p>
            <a:r>
              <a:rPr lang="it-IT" dirty="0" smtClean="0"/>
              <a:t>Alessandro Pozzi (852358), Marco Romani (852361)</a:t>
            </a:r>
            <a:endParaRPr lang="en-US" dirty="0"/>
          </a:p>
        </p:txBody>
      </p:sp>
    </p:spTree>
    <p:extLst>
      <p:ext uri="{BB962C8B-B14F-4D97-AF65-F5344CB8AC3E}">
        <p14:creationId xmlns:p14="http://schemas.microsoft.com/office/powerpoint/2010/main" val="20850730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838200" y="1045029"/>
            <a:ext cx="10515600" cy="5131934"/>
          </a:xfrm>
        </p:spPr>
        <p:txBody>
          <a:bodyPr>
            <a:normAutofit fontScale="85000" lnSpcReduction="20000"/>
          </a:bodyPr>
          <a:lstStyle/>
          <a:p>
            <a:endParaRPr lang="en-US" sz="2400" dirty="0">
              <a:latin typeface="Cambria" panose="02040503050406030204" pitchFamily="18" charset="0"/>
            </a:endParaRPr>
          </a:p>
          <a:p>
            <a:r>
              <a:rPr lang="en-US" sz="2400" dirty="0">
                <a:latin typeface="Cambria" panose="02040503050406030204" pitchFamily="18" charset="0"/>
              </a:rPr>
              <a:t>There is </a:t>
            </a:r>
            <a:r>
              <a:rPr lang="en-US" sz="2400" dirty="0" smtClean="0">
                <a:latin typeface="Cambria" panose="02040503050406030204" pitchFamily="18" charset="0"/>
              </a:rPr>
              <a:t>not always </a:t>
            </a:r>
            <a:r>
              <a:rPr lang="en-US" sz="2400" dirty="0">
                <a:latin typeface="Cambria" panose="02040503050406030204" pitchFamily="18" charset="0"/>
              </a:rPr>
              <a:t>complete </a:t>
            </a:r>
            <a:r>
              <a:rPr lang="en-US" sz="2400" b="1" dirty="0">
                <a:latin typeface="Cambria" panose="02040503050406030204" pitchFamily="18" charset="0"/>
              </a:rPr>
              <a:t>coherence</a:t>
            </a:r>
            <a:r>
              <a:rPr lang="en-US" sz="2400" dirty="0">
                <a:latin typeface="Cambria" panose="02040503050406030204" pitchFamily="18" charset="0"/>
              </a:rPr>
              <a:t> between the </a:t>
            </a:r>
            <a:r>
              <a:rPr lang="en-US" sz="2400" dirty="0" smtClean="0">
                <a:latin typeface="Cambria" panose="02040503050406030204" pitchFamily="18" charset="0"/>
              </a:rPr>
              <a:t>introductory act pages </a:t>
            </a:r>
            <a:r>
              <a:rPr lang="en-US" sz="2400" dirty="0">
                <a:latin typeface="Cambria" panose="02040503050406030204" pitchFamily="18" charset="0"/>
              </a:rPr>
              <a:t>and their </a:t>
            </a:r>
            <a:r>
              <a:rPr lang="en-US" sz="2400" dirty="0" smtClean="0">
                <a:latin typeface="Cambria" panose="02040503050406030204" pitchFamily="18" charset="0"/>
              </a:rPr>
              <a:t>content. </a:t>
            </a:r>
            <a:r>
              <a:rPr lang="en-US" sz="2400" dirty="0">
                <a:latin typeface="Cambria" panose="02040503050406030204" pitchFamily="18" charset="0"/>
              </a:rPr>
              <a:t>For example we called the multiple group pages </a:t>
            </a:r>
            <a:r>
              <a:rPr lang="en-US" sz="2400" dirty="0" smtClean="0">
                <a:latin typeface="Cambria" panose="02040503050406030204" pitchFamily="18" charset="0"/>
              </a:rPr>
              <a:t>“</a:t>
            </a:r>
            <a:r>
              <a:rPr lang="en-US" sz="2400" dirty="0" err="1" smtClean="0">
                <a:latin typeface="Cambria" panose="02040503050406030204" pitchFamily="18" charset="0"/>
              </a:rPr>
              <a:t>CategoryX</a:t>
            </a:r>
            <a:r>
              <a:rPr lang="en-US" sz="2400" dirty="0" smtClean="0">
                <a:latin typeface="Cambria" panose="02040503050406030204" pitchFamily="18" charset="0"/>
              </a:rPr>
              <a:t>”,</a:t>
            </a:r>
            <a:r>
              <a:rPr lang="en-US" sz="2400" dirty="0" smtClean="0">
                <a:latin typeface="Cambria" panose="02040503050406030204" pitchFamily="18" charset="0"/>
              </a:rPr>
              <a:t> </a:t>
            </a:r>
            <a:r>
              <a:rPr lang="en-US" sz="2400" dirty="0">
                <a:latin typeface="Cambria" panose="02040503050406030204" pitchFamily="18" charset="0"/>
              </a:rPr>
              <a:t>which means that it might not represent an actual </a:t>
            </a:r>
            <a:r>
              <a:rPr lang="en-US" sz="2400" dirty="0" smtClean="0">
                <a:latin typeface="Cambria" panose="02040503050406030204" pitchFamily="18" charset="0"/>
              </a:rPr>
              <a:t>category, </a:t>
            </a:r>
            <a:r>
              <a:rPr lang="en-US" sz="2400" dirty="0">
                <a:latin typeface="Cambria" panose="02040503050406030204" pitchFamily="18" charset="0"/>
              </a:rPr>
              <a:t>and sometimes we put in it mixed content from the real categories. We made this choice because we wanted to take the content with best material from the web and because we think that the important part </a:t>
            </a:r>
            <a:r>
              <a:rPr lang="en-US" sz="2400" dirty="0" smtClean="0">
                <a:latin typeface="Cambria" panose="02040503050406030204" pitchFamily="18" charset="0"/>
              </a:rPr>
              <a:t>in this context is </a:t>
            </a:r>
            <a:r>
              <a:rPr lang="en-US" sz="2400" dirty="0">
                <a:latin typeface="Cambria" panose="02040503050406030204" pitchFamily="18" charset="0"/>
              </a:rPr>
              <a:t>the structure of the pages, not the actual content</a:t>
            </a:r>
            <a:r>
              <a:rPr lang="en-US" sz="2400" dirty="0" smtClean="0">
                <a:latin typeface="Cambria" panose="02040503050406030204" pitchFamily="18" charset="0"/>
              </a:rPr>
              <a:t>.</a:t>
            </a:r>
          </a:p>
          <a:p>
            <a:endParaRPr lang="en-US" sz="2400" dirty="0" smtClean="0">
              <a:latin typeface="Cambria" panose="02040503050406030204" pitchFamily="18" charset="0"/>
            </a:endParaRPr>
          </a:p>
          <a:p>
            <a:endParaRPr lang="en-US" sz="2400" dirty="0">
              <a:latin typeface="Cambria" panose="02040503050406030204" pitchFamily="18" charset="0"/>
            </a:endParaRPr>
          </a:p>
          <a:p>
            <a:r>
              <a:rPr lang="en-US" sz="2400" dirty="0" smtClean="0">
                <a:latin typeface="Cambria" panose="02040503050406030204" pitchFamily="18" charset="0"/>
              </a:rPr>
              <a:t>For </a:t>
            </a:r>
            <a:r>
              <a:rPr lang="en-US" sz="2400" dirty="0">
                <a:latin typeface="Cambria" panose="02040503050406030204" pitchFamily="18" charset="0"/>
              </a:rPr>
              <a:t>the same reason we created some transition pages associating products that in reality might not have any connection, especially  in the case of Assistance Services that in the TIM website </a:t>
            </a:r>
            <a:r>
              <a:rPr lang="en-US" sz="2400" dirty="0" smtClean="0">
                <a:latin typeface="Cambria" panose="02040503050406030204" pitchFamily="18" charset="0"/>
              </a:rPr>
              <a:t>haven’t </a:t>
            </a:r>
            <a:r>
              <a:rPr lang="en-US" sz="2400" dirty="0">
                <a:latin typeface="Cambria" panose="02040503050406030204" pitchFamily="18" charset="0"/>
              </a:rPr>
              <a:t>connections with anything</a:t>
            </a:r>
            <a:r>
              <a:rPr lang="en-US" sz="2400" dirty="0" smtClean="0">
                <a:latin typeface="Cambria" panose="02040503050406030204" pitchFamily="18" charset="0"/>
              </a:rPr>
              <a:t>.</a:t>
            </a:r>
            <a:endParaRPr lang="en-US" sz="2400" dirty="0">
              <a:latin typeface="Cambria" panose="02040503050406030204" pitchFamily="18" charset="0"/>
            </a:endParaRPr>
          </a:p>
          <a:p>
            <a:endParaRPr lang="it-IT" dirty="0"/>
          </a:p>
        </p:txBody>
      </p:sp>
      <p:sp>
        <p:nvSpPr>
          <p:cNvPr id="4" name="Segnaposto piè di pagina 1"/>
          <p:cNvSpPr>
            <a:spLocks noGrp="1"/>
          </p:cNvSpPr>
          <p:nvPr>
            <p:ph type="ftr" sz="quarter" idx="11"/>
          </p:nvPr>
        </p:nvSpPr>
        <p:spPr>
          <a:xfrm>
            <a:off x="8077200" y="0"/>
            <a:ext cx="4114800" cy="365125"/>
          </a:xfrm>
        </p:spPr>
        <p:txBody>
          <a:bodyPr/>
          <a:lstStyle/>
          <a:p>
            <a:r>
              <a:rPr lang="it-IT" dirty="0" smtClean="0"/>
              <a:t>Alessandro Pozzi (852358), Marco Romani (852361)</a:t>
            </a:r>
            <a:endParaRPr lang="en-US" dirty="0"/>
          </a:p>
        </p:txBody>
      </p:sp>
    </p:spTree>
    <p:extLst>
      <p:ext uri="{BB962C8B-B14F-4D97-AF65-F5344CB8AC3E}">
        <p14:creationId xmlns:p14="http://schemas.microsoft.com/office/powerpoint/2010/main" val="27297868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11039" y="2465528"/>
            <a:ext cx="10515600" cy="1325563"/>
          </a:xfrm>
        </p:spPr>
        <p:txBody>
          <a:bodyPr/>
          <a:lstStyle/>
          <a:p>
            <a:pPr algn="ctr"/>
            <a:r>
              <a:rPr lang="en-US" b="1" dirty="0" smtClean="0"/>
              <a:t>C / L / P IDM DIAGRAMS</a:t>
            </a:r>
            <a:endParaRPr lang="en-US" b="1" dirty="0"/>
          </a:p>
        </p:txBody>
      </p:sp>
      <p:sp>
        <p:nvSpPr>
          <p:cNvPr id="4" name="Segnaposto piè di pagina 1"/>
          <p:cNvSpPr>
            <a:spLocks noGrp="1"/>
          </p:cNvSpPr>
          <p:nvPr>
            <p:ph type="ftr" sz="quarter" idx="11"/>
          </p:nvPr>
        </p:nvSpPr>
        <p:spPr>
          <a:xfrm>
            <a:off x="8077200" y="0"/>
            <a:ext cx="4114800" cy="365125"/>
          </a:xfrm>
        </p:spPr>
        <p:txBody>
          <a:bodyPr/>
          <a:lstStyle/>
          <a:p>
            <a:r>
              <a:rPr lang="it-IT" dirty="0" smtClean="0"/>
              <a:t>Alessandro Pozzi (852358), Marco Romani (852361)</a:t>
            </a:r>
            <a:endParaRPr lang="en-US" dirty="0"/>
          </a:p>
        </p:txBody>
      </p:sp>
    </p:spTree>
    <p:extLst>
      <p:ext uri="{BB962C8B-B14F-4D97-AF65-F5344CB8AC3E}">
        <p14:creationId xmlns:p14="http://schemas.microsoft.com/office/powerpoint/2010/main" val="3408143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b="1" dirty="0" smtClean="0">
                <a:latin typeface="Cambria" panose="02040503050406030204" pitchFamily="18" charset="0"/>
              </a:rPr>
              <a:t>Introduction</a:t>
            </a:r>
            <a:endParaRPr lang="en-US" b="1" dirty="0">
              <a:latin typeface="Cambria" panose="02040503050406030204" pitchFamily="18" charset="0"/>
            </a:endParaRPr>
          </a:p>
        </p:txBody>
      </p:sp>
      <p:sp>
        <p:nvSpPr>
          <p:cNvPr id="3" name="Segnaposto contenuto 2"/>
          <p:cNvSpPr>
            <a:spLocks noGrp="1"/>
          </p:cNvSpPr>
          <p:nvPr>
            <p:ph idx="1"/>
          </p:nvPr>
        </p:nvSpPr>
        <p:spPr/>
        <p:txBody>
          <a:bodyPr>
            <a:normAutofit/>
          </a:bodyPr>
          <a:lstStyle/>
          <a:p>
            <a:pPr marL="0" indent="0">
              <a:buNone/>
            </a:pPr>
            <a:r>
              <a:rPr lang="en-US" sz="2400" dirty="0" smtClean="0">
                <a:latin typeface="Cambria" panose="02040503050406030204" pitchFamily="18" charset="0"/>
              </a:rPr>
              <a:t>The first section of this document contains the C/L/P IDM diagrams for the Hypermedia Applications project, along with some notes about the notation used and the decisions that have been taken. </a:t>
            </a:r>
          </a:p>
          <a:p>
            <a:pPr marL="0" indent="0">
              <a:buNone/>
            </a:pPr>
            <a:r>
              <a:rPr lang="en-US" sz="2400" dirty="0" smtClean="0">
                <a:latin typeface="Cambria" panose="02040503050406030204" pitchFamily="18" charset="0"/>
              </a:rPr>
              <a:t>In the second and last section, the general structure of the Mock-up pages is shown. Here are provided some comments that should be read </a:t>
            </a:r>
            <a:r>
              <a:rPr lang="en-US" sz="2400" dirty="0">
                <a:latin typeface="Cambria" panose="02040503050406030204" pitchFamily="18" charset="0"/>
              </a:rPr>
              <a:t>before </a:t>
            </a:r>
            <a:r>
              <a:rPr lang="en-US" sz="2400" dirty="0" smtClean="0">
                <a:latin typeface="Cambria" panose="02040503050406030204" pitchFamily="18" charset="0"/>
              </a:rPr>
              <a:t>looking into the interactive mock-up.</a:t>
            </a:r>
            <a:endParaRPr lang="en-US" sz="2400" dirty="0">
              <a:latin typeface="Cambria" panose="02040503050406030204" pitchFamily="18" charset="0"/>
            </a:endParaRPr>
          </a:p>
        </p:txBody>
      </p:sp>
      <p:sp>
        <p:nvSpPr>
          <p:cNvPr id="4" name="Segnaposto piè di pagina 1"/>
          <p:cNvSpPr>
            <a:spLocks noGrp="1"/>
          </p:cNvSpPr>
          <p:nvPr>
            <p:ph type="ftr" sz="quarter" idx="11"/>
          </p:nvPr>
        </p:nvSpPr>
        <p:spPr>
          <a:xfrm>
            <a:off x="8077200" y="0"/>
            <a:ext cx="4114800" cy="365125"/>
          </a:xfrm>
        </p:spPr>
        <p:txBody>
          <a:bodyPr/>
          <a:lstStyle/>
          <a:p>
            <a:r>
              <a:rPr lang="it-IT" dirty="0" smtClean="0"/>
              <a:t>Alessandro Pozzi (852358), Marco Romani (852361)</a:t>
            </a:r>
            <a:endParaRPr lang="en-US" dirty="0"/>
          </a:p>
        </p:txBody>
      </p:sp>
    </p:spTree>
    <p:extLst>
      <p:ext uri="{BB962C8B-B14F-4D97-AF65-F5344CB8AC3E}">
        <p14:creationId xmlns:p14="http://schemas.microsoft.com/office/powerpoint/2010/main" val="2868399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873035" y="745762"/>
            <a:ext cx="10515600" cy="5228318"/>
          </a:xfrm>
        </p:spPr>
        <p:txBody>
          <a:bodyPr/>
          <a:lstStyle/>
          <a:p>
            <a:pPr marL="0" indent="0">
              <a:buNone/>
            </a:pPr>
            <a:r>
              <a:rPr lang="en-US" b="1" dirty="0" smtClean="0">
                <a:latin typeface="Cambria" panose="02040503050406030204" pitchFamily="18" charset="0"/>
              </a:rPr>
              <a:t>Technical notes</a:t>
            </a:r>
            <a:endParaRPr lang="en-US" b="1" dirty="0">
              <a:latin typeface="Cambria" panose="02040503050406030204" pitchFamily="18" charset="0"/>
            </a:endParaRPr>
          </a:p>
          <a:p>
            <a:pPr marL="0" indent="0">
              <a:buNone/>
            </a:pPr>
            <a:endParaRPr lang="en-US" sz="2400" dirty="0" smtClean="0">
              <a:latin typeface="Cambria" panose="02040503050406030204" pitchFamily="18" charset="0"/>
            </a:endParaRPr>
          </a:p>
          <a:p>
            <a:r>
              <a:rPr lang="en-US" sz="2400" dirty="0">
                <a:latin typeface="Cambria" panose="02040503050406030204" pitchFamily="18" charset="0"/>
              </a:rPr>
              <a:t>The mock-ups have been created with </a:t>
            </a:r>
            <a:r>
              <a:rPr lang="en-US" sz="2400" b="1" dirty="0">
                <a:latin typeface="Cambria" panose="02040503050406030204" pitchFamily="18" charset="0"/>
              </a:rPr>
              <a:t>Pencil</a:t>
            </a:r>
            <a:r>
              <a:rPr lang="en-US" sz="2400" dirty="0">
                <a:latin typeface="Cambria" panose="02040503050406030204" pitchFamily="18" charset="0"/>
              </a:rPr>
              <a:t>. If you open the Pencil source file, just ignore the “resource missing” errors you may get, since they do not influence at all the mock-up navigation. </a:t>
            </a:r>
            <a:endParaRPr lang="en-US" sz="2400" dirty="0"/>
          </a:p>
          <a:p>
            <a:pPr marL="0" indent="0">
              <a:buNone/>
            </a:pPr>
            <a:endParaRPr lang="en-US" sz="2400" dirty="0">
              <a:latin typeface="Cambria" panose="02040503050406030204" pitchFamily="18" charset="0"/>
            </a:endParaRPr>
          </a:p>
          <a:p>
            <a:r>
              <a:rPr lang="en-US" sz="2400" dirty="0" smtClean="0">
                <a:latin typeface="Cambria" panose="02040503050406030204" pitchFamily="18" charset="0"/>
              </a:rPr>
              <a:t>Documentation and IDM </a:t>
            </a:r>
            <a:r>
              <a:rPr lang="en-US" sz="2400" dirty="0">
                <a:latin typeface="Cambria" panose="02040503050406030204" pitchFamily="18" charset="0"/>
              </a:rPr>
              <a:t>diagrams have been written in </a:t>
            </a:r>
            <a:r>
              <a:rPr lang="en-US" sz="2400" b="1" dirty="0">
                <a:latin typeface="Cambria" panose="02040503050406030204" pitchFamily="18" charset="0"/>
              </a:rPr>
              <a:t>English</a:t>
            </a:r>
            <a:r>
              <a:rPr lang="en-US" sz="2400" dirty="0">
                <a:latin typeface="Cambria" panose="02040503050406030204" pitchFamily="18" charset="0"/>
              </a:rPr>
              <a:t>. However, since TIM’s website content is strictly in Italian, we have decided to present the mockup in Italian. In particular, the (English) name of the pages in the P-IDM is shown again before each page in the mockup, so that the correlation becomes easier</a:t>
            </a:r>
            <a:r>
              <a:rPr lang="en-US" sz="2400" dirty="0" smtClean="0">
                <a:latin typeface="Cambria" panose="02040503050406030204" pitchFamily="18" charset="0"/>
              </a:rPr>
              <a:t>. </a:t>
            </a:r>
            <a:r>
              <a:rPr lang="en-US" sz="2400" dirty="0">
                <a:latin typeface="Cambria" panose="02040503050406030204" pitchFamily="18" charset="0"/>
              </a:rPr>
              <a:t>However, for the instances of the multiple topics, we decided to use this kind of naming convention: </a:t>
            </a:r>
            <a:r>
              <a:rPr lang="en-US" sz="2400" i="1" dirty="0">
                <a:latin typeface="Cambria" panose="02040503050406030204" pitchFamily="18" charset="0"/>
              </a:rPr>
              <a:t>Product1</a:t>
            </a:r>
            <a:r>
              <a:rPr lang="en-US" sz="2400" dirty="0">
                <a:latin typeface="Cambria" panose="02040503050406030204" pitchFamily="18" charset="0"/>
              </a:rPr>
              <a:t>, </a:t>
            </a:r>
            <a:r>
              <a:rPr lang="en-US" sz="2400" i="1" dirty="0" smtClean="0">
                <a:latin typeface="Cambria" panose="02040503050406030204" pitchFamily="18" charset="0"/>
              </a:rPr>
              <a:t>Product2</a:t>
            </a:r>
            <a:r>
              <a:rPr lang="en-US" sz="2400" dirty="0" smtClean="0">
                <a:latin typeface="Cambria" panose="02040503050406030204" pitchFamily="18" charset="0"/>
              </a:rPr>
              <a:t>, etc</a:t>
            </a:r>
            <a:r>
              <a:rPr lang="en-US" sz="2400" dirty="0">
                <a:latin typeface="Cambria" panose="02040503050406030204" pitchFamily="18" charset="0"/>
              </a:rPr>
              <a:t>. and </a:t>
            </a:r>
            <a:r>
              <a:rPr lang="en-US" sz="2400" i="1" dirty="0">
                <a:latin typeface="Cambria" panose="02040503050406030204" pitchFamily="18" charset="0"/>
              </a:rPr>
              <a:t>Product(</a:t>
            </a:r>
            <a:r>
              <a:rPr lang="en-US" sz="2400" i="1" dirty="0" err="1">
                <a:latin typeface="Cambria" panose="02040503050406030204" pitchFamily="18" charset="0"/>
              </a:rPr>
              <a:t>association_source</a:t>
            </a:r>
            <a:r>
              <a:rPr lang="en-US" sz="2400" i="1" dirty="0">
                <a:latin typeface="Cambria" panose="02040503050406030204" pitchFamily="18" charset="0"/>
              </a:rPr>
              <a:t>) </a:t>
            </a:r>
            <a:r>
              <a:rPr lang="en-US" sz="2400" dirty="0">
                <a:latin typeface="Cambria" panose="02040503050406030204" pitchFamily="18" charset="0"/>
              </a:rPr>
              <a:t>if the page is reached through a transition</a:t>
            </a:r>
            <a:r>
              <a:rPr lang="en-US" sz="2400" dirty="0" smtClean="0">
                <a:latin typeface="Cambria" panose="02040503050406030204" pitchFamily="18" charset="0"/>
              </a:rPr>
              <a:t>.</a:t>
            </a:r>
          </a:p>
          <a:p>
            <a:endParaRPr lang="en-US" sz="2400" dirty="0" smtClean="0">
              <a:latin typeface="Cambria" panose="02040503050406030204" pitchFamily="18" charset="0"/>
            </a:endParaRPr>
          </a:p>
        </p:txBody>
      </p:sp>
      <p:sp>
        <p:nvSpPr>
          <p:cNvPr id="4" name="Segnaposto piè di pagina 1"/>
          <p:cNvSpPr>
            <a:spLocks noGrp="1"/>
          </p:cNvSpPr>
          <p:nvPr>
            <p:ph type="ftr" sz="quarter" idx="11"/>
          </p:nvPr>
        </p:nvSpPr>
        <p:spPr>
          <a:xfrm>
            <a:off x="8077200" y="0"/>
            <a:ext cx="4114800" cy="365125"/>
          </a:xfrm>
        </p:spPr>
        <p:txBody>
          <a:bodyPr/>
          <a:lstStyle/>
          <a:p>
            <a:r>
              <a:rPr lang="it-IT" dirty="0" smtClean="0"/>
              <a:t>Alessandro Pozzi (852358), Marco Romani (852361)</a:t>
            </a:r>
            <a:endParaRPr lang="en-US" dirty="0"/>
          </a:p>
        </p:txBody>
      </p:sp>
    </p:spTree>
    <p:extLst>
      <p:ext uri="{BB962C8B-B14F-4D97-AF65-F5344CB8AC3E}">
        <p14:creationId xmlns:p14="http://schemas.microsoft.com/office/powerpoint/2010/main" val="3964441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arrotondato 3"/>
          <p:cNvSpPr/>
          <p:nvPr/>
        </p:nvSpPr>
        <p:spPr>
          <a:xfrm rot="10800000" flipV="1">
            <a:off x="9742978" y="4939386"/>
            <a:ext cx="1445623" cy="924169"/>
          </a:xfrm>
          <a:prstGeom prst="round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Who we are</a:t>
            </a:r>
            <a:endParaRPr lang="en-US" dirty="0">
              <a:solidFill>
                <a:schemeClr val="tx1"/>
              </a:solidFill>
            </a:endParaRPr>
          </a:p>
        </p:txBody>
      </p:sp>
      <p:sp>
        <p:nvSpPr>
          <p:cNvPr id="6" name="Rettangolo arrotondato 5"/>
          <p:cNvSpPr/>
          <p:nvPr/>
        </p:nvSpPr>
        <p:spPr>
          <a:xfrm>
            <a:off x="9742981" y="3588437"/>
            <a:ext cx="1445623" cy="984069"/>
          </a:xfrm>
          <a:prstGeom prst="round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group</a:t>
            </a:r>
            <a:endParaRPr lang="en-US" dirty="0">
              <a:solidFill>
                <a:schemeClr val="tx1"/>
              </a:solidFill>
            </a:endParaRPr>
          </a:p>
        </p:txBody>
      </p:sp>
      <p:sp>
        <p:nvSpPr>
          <p:cNvPr id="7" name="Figura a mano libera 6"/>
          <p:cNvSpPr/>
          <p:nvPr/>
        </p:nvSpPr>
        <p:spPr>
          <a:xfrm>
            <a:off x="2554383" y="2649780"/>
            <a:ext cx="1445623" cy="984069"/>
          </a:xfrm>
          <a:custGeom>
            <a:avLst/>
            <a:gdLst>
              <a:gd name="connsiteX0" fmla="*/ 199920 w 1445623"/>
              <a:gd name="connsiteY0" fmla="*/ 41686 h 984069"/>
              <a:gd name="connsiteX1" fmla="*/ 49801 w 1445623"/>
              <a:gd name="connsiteY1" fmla="*/ 191805 h 984069"/>
              <a:gd name="connsiteX2" fmla="*/ 49801 w 1445623"/>
              <a:gd name="connsiteY2" fmla="*/ 792262 h 984069"/>
              <a:gd name="connsiteX3" fmla="*/ 199920 w 1445623"/>
              <a:gd name="connsiteY3" fmla="*/ 942381 h 984069"/>
              <a:gd name="connsiteX4" fmla="*/ 1245701 w 1445623"/>
              <a:gd name="connsiteY4" fmla="*/ 942381 h 984069"/>
              <a:gd name="connsiteX5" fmla="*/ 1395820 w 1445623"/>
              <a:gd name="connsiteY5" fmla="*/ 792262 h 984069"/>
              <a:gd name="connsiteX6" fmla="*/ 1395820 w 1445623"/>
              <a:gd name="connsiteY6" fmla="*/ 191805 h 984069"/>
              <a:gd name="connsiteX7" fmla="*/ 1245701 w 1445623"/>
              <a:gd name="connsiteY7" fmla="*/ 41686 h 984069"/>
              <a:gd name="connsiteX8" fmla="*/ 164015 w 1445623"/>
              <a:gd name="connsiteY8" fmla="*/ 0 h 984069"/>
              <a:gd name="connsiteX9" fmla="*/ 1281608 w 1445623"/>
              <a:gd name="connsiteY9" fmla="*/ 0 h 984069"/>
              <a:gd name="connsiteX10" fmla="*/ 1445623 w 1445623"/>
              <a:gd name="connsiteY10" fmla="*/ 164015 h 984069"/>
              <a:gd name="connsiteX11" fmla="*/ 1445623 w 1445623"/>
              <a:gd name="connsiteY11" fmla="*/ 820054 h 984069"/>
              <a:gd name="connsiteX12" fmla="*/ 1281608 w 1445623"/>
              <a:gd name="connsiteY12" fmla="*/ 984069 h 984069"/>
              <a:gd name="connsiteX13" fmla="*/ 164015 w 1445623"/>
              <a:gd name="connsiteY13" fmla="*/ 984069 h 984069"/>
              <a:gd name="connsiteX14" fmla="*/ 0 w 1445623"/>
              <a:gd name="connsiteY14" fmla="*/ 820054 h 984069"/>
              <a:gd name="connsiteX15" fmla="*/ 0 w 1445623"/>
              <a:gd name="connsiteY15" fmla="*/ 164015 h 984069"/>
              <a:gd name="connsiteX16" fmla="*/ 164015 w 1445623"/>
              <a:gd name="connsiteY16" fmla="*/ 0 h 984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5623" h="984069">
                <a:moveTo>
                  <a:pt x="199920" y="41686"/>
                </a:moveTo>
                <a:cubicBezTo>
                  <a:pt x="117012" y="41686"/>
                  <a:pt x="49801" y="108897"/>
                  <a:pt x="49801" y="191805"/>
                </a:cubicBezTo>
                <a:lnTo>
                  <a:pt x="49801" y="792262"/>
                </a:lnTo>
                <a:cubicBezTo>
                  <a:pt x="49801" y="875170"/>
                  <a:pt x="117012" y="942381"/>
                  <a:pt x="199920" y="942381"/>
                </a:cubicBezTo>
                <a:lnTo>
                  <a:pt x="1245701" y="942381"/>
                </a:lnTo>
                <a:cubicBezTo>
                  <a:pt x="1328609" y="942381"/>
                  <a:pt x="1395820" y="875170"/>
                  <a:pt x="1395820" y="792262"/>
                </a:cubicBezTo>
                <a:lnTo>
                  <a:pt x="1395820" y="191805"/>
                </a:lnTo>
                <a:cubicBezTo>
                  <a:pt x="1395820" y="108897"/>
                  <a:pt x="1328609" y="41686"/>
                  <a:pt x="1245701" y="41686"/>
                </a:cubicBezTo>
                <a:close/>
                <a:moveTo>
                  <a:pt x="164015" y="0"/>
                </a:moveTo>
                <a:lnTo>
                  <a:pt x="1281608" y="0"/>
                </a:lnTo>
                <a:cubicBezTo>
                  <a:pt x="1372191" y="0"/>
                  <a:pt x="1445623" y="73432"/>
                  <a:pt x="1445623" y="164015"/>
                </a:cubicBezTo>
                <a:lnTo>
                  <a:pt x="1445623" y="820054"/>
                </a:lnTo>
                <a:cubicBezTo>
                  <a:pt x="1445623" y="910637"/>
                  <a:pt x="1372191" y="984069"/>
                  <a:pt x="1281608" y="984069"/>
                </a:cubicBezTo>
                <a:lnTo>
                  <a:pt x="164015" y="984069"/>
                </a:lnTo>
                <a:cubicBezTo>
                  <a:pt x="73432" y="984069"/>
                  <a:pt x="0" y="910637"/>
                  <a:pt x="0" y="820054"/>
                </a:cubicBezTo>
                <a:lnTo>
                  <a:pt x="0" y="164015"/>
                </a:lnTo>
                <a:cubicBezTo>
                  <a:pt x="0" y="73432"/>
                  <a:pt x="73432" y="0"/>
                  <a:pt x="164015" y="0"/>
                </a:cubicBezTo>
                <a:close/>
              </a:path>
            </a:pathLst>
          </a:cu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Device</a:t>
            </a:r>
            <a:endParaRPr lang="en-US" dirty="0">
              <a:ln w="0"/>
              <a:solidFill>
                <a:schemeClr val="tx1"/>
              </a:solidFill>
              <a:effectLst>
                <a:outerShdw blurRad="38100" dist="19050" dir="2700000" algn="tl" rotWithShape="0">
                  <a:schemeClr val="dk1">
                    <a:alpha val="40000"/>
                  </a:schemeClr>
                </a:outerShdw>
              </a:effectLst>
            </a:endParaRPr>
          </a:p>
        </p:txBody>
      </p:sp>
      <p:sp>
        <p:nvSpPr>
          <p:cNvPr id="8" name="Figura a mano libera 7"/>
          <p:cNvSpPr/>
          <p:nvPr/>
        </p:nvSpPr>
        <p:spPr>
          <a:xfrm>
            <a:off x="5756069" y="2649779"/>
            <a:ext cx="1445623" cy="984069"/>
          </a:xfrm>
          <a:custGeom>
            <a:avLst/>
            <a:gdLst>
              <a:gd name="connsiteX0" fmla="*/ 199920 w 1445623"/>
              <a:gd name="connsiteY0" fmla="*/ 41686 h 984069"/>
              <a:gd name="connsiteX1" fmla="*/ 49801 w 1445623"/>
              <a:gd name="connsiteY1" fmla="*/ 191805 h 984069"/>
              <a:gd name="connsiteX2" fmla="*/ 49801 w 1445623"/>
              <a:gd name="connsiteY2" fmla="*/ 792262 h 984069"/>
              <a:gd name="connsiteX3" fmla="*/ 199920 w 1445623"/>
              <a:gd name="connsiteY3" fmla="*/ 942381 h 984069"/>
              <a:gd name="connsiteX4" fmla="*/ 1245701 w 1445623"/>
              <a:gd name="connsiteY4" fmla="*/ 942381 h 984069"/>
              <a:gd name="connsiteX5" fmla="*/ 1395820 w 1445623"/>
              <a:gd name="connsiteY5" fmla="*/ 792262 h 984069"/>
              <a:gd name="connsiteX6" fmla="*/ 1395820 w 1445623"/>
              <a:gd name="connsiteY6" fmla="*/ 191805 h 984069"/>
              <a:gd name="connsiteX7" fmla="*/ 1245701 w 1445623"/>
              <a:gd name="connsiteY7" fmla="*/ 41686 h 984069"/>
              <a:gd name="connsiteX8" fmla="*/ 164015 w 1445623"/>
              <a:gd name="connsiteY8" fmla="*/ 0 h 984069"/>
              <a:gd name="connsiteX9" fmla="*/ 1281608 w 1445623"/>
              <a:gd name="connsiteY9" fmla="*/ 0 h 984069"/>
              <a:gd name="connsiteX10" fmla="*/ 1445623 w 1445623"/>
              <a:gd name="connsiteY10" fmla="*/ 164015 h 984069"/>
              <a:gd name="connsiteX11" fmla="*/ 1445623 w 1445623"/>
              <a:gd name="connsiteY11" fmla="*/ 820054 h 984069"/>
              <a:gd name="connsiteX12" fmla="*/ 1281608 w 1445623"/>
              <a:gd name="connsiteY12" fmla="*/ 984069 h 984069"/>
              <a:gd name="connsiteX13" fmla="*/ 164015 w 1445623"/>
              <a:gd name="connsiteY13" fmla="*/ 984069 h 984069"/>
              <a:gd name="connsiteX14" fmla="*/ 0 w 1445623"/>
              <a:gd name="connsiteY14" fmla="*/ 820054 h 984069"/>
              <a:gd name="connsiteX15" fmla="*/ 0 w 1445623"/>
              <a:gd name="connsiteY15" fmla="*/ 164015 h 984069"/>
              <a:gd name="connsiteX16" fmla="*/ 164015 w 1445623"/>
              <a:gd name="connsiteY16" fmla="*/ 0 h 984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5623" h="984069">
                <a:moveTo>
                  <a:pt x="199920" y="41686"/>
                </a:moveTo>
                <a:cubicBezTo>
                  <a:pt x="117012" y="41686"/>
                  <a:pt x="49801" y="108897"/>
                  <a:pt x="49801" y="191805"/>
                </a:cubicBezTo>
                <a:lnTo>
                  <a:pt x="49801" y="792262"/>
                </a:lnTo>
                <a:cubicBezTo>
                  <a:pt x="49801" y="875170"/>
                  <a:pt x="117012" y="942381"/>
                  <a:pt x="199920" y="942381"/>
                </a:cubicBezTo>
                <a:lnTo>
                  <a:pt x="1245701" y="942381"/>
                </a:lnTo>
                <a:cubicBezTo>
                  <a:pt x="1328609" y="942381"/>
                  <a:pt x="1395820" y="875170"/>
                  <a:pt x="1395820" y="792262"/>
                </a:cubicBezTo>
                <a:lnTo>
                  <a:pt x="1395820" y="191805"/>
                </a:lnTo>
                <a:cubicBezTo>
                  <a:pt x="1395820" y="108897"/>
                  <a:pt x="1328609" y="41686"/>
                  <a:pt x="1245701" y="41686"/>
                </a:cubicBezTo>
                <a:close/>
                <a:moveTo>
                  <a:pt x="164015" y="0"/>
                </a:moveTo>
                <a:lnTo>
                  <a:pt x="1281608" y="0"/>
                </a:lnTo>
                <a:cubicBezTo>
                  <a:pt x="1372191" y="0"/>
                  <a:pt x="1445623" y="73432"/>
                  <a:pt x="1445623" y="164015"/>
                </a:cubicBezTo>
                <a:lnTo>
                  <a:pt x="1445623" y="820054"/>
                </a:lnTo>
                <a:cubicBezTo>
                  <a:pt x="1445623" y="910637"/>
                  <a:pt x="1372191" y="984069"/>
                  <a:pt x="1281608" y="984069"/>
                </a:cubicBezTo>
                <a:lnTo>
                  <a:pt x="164015" y="984069"/>
                </a:lnTo>
                <a:cubicBezTo>
                  <a:pt x="73432" y="984069"/>
                  <a:pt x="0" y="910637"/>
                  <a:pt x="0" y="820054"/>
                </a:cubicBezTo>
                <a:lnTo>
                  <a:pt x="0" y="164015"/>
                </a:lnTo>
                <a:cubicBezTo>
                  <a:pt x="0" y="73432"/>
                  <a:pt x="73432" y="0"/>
                  <a:pt x="164015" y="0"/>
                </a:cubicBezTo>
                <a:close/>
              </a:path>
            </a:pathLst>
          </a:cu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Smart Life</a:t>
            </a:r>
          </a:p>
        </p:txBody>
      </p:sp>
      <p:sp>
        <p:nvSpPr>
          <p:cNvPr id="9" name="Figura a mano libera 8"/>
          <p:cNvSpPr/>
          <p:nvPr/>
        </p:nvSpPr>
        <p:spPr>
          <a:xfrm>
            <a:off x="2554383" y="4857750"/>
            <a:ext cx="1445623" cy="1012495"/>
          </a:xfrm>
          <a:custGeom>
            <a:avLst/>
            <a:gdLst>
              <a:gd name="connsiteX0" fmla="*/ 199920 w 1445623"/>
              <a:gd name="connsiteY0" fmla="*/ 41686 h 984069"/>
              <a:gd name="connsiteX1" fmla="*/ 49801 w 1445623"/>
              <a:gd name="connsiteY1" fmla="*/ 191805 h 984069"/>
              <a:gd name="connsiteX2" fmla="*/ 49801 w 1445623"/>
              <a:gd name="connsiteY2" fmla="*/ 792262 h 984069"/>
              <a:gd name="connsiteX3" fmla="*/ 199920 w 1445623"/>
              <a:gd name="connsiteY3" fmla="*/ 942381 h 984069"/>
              <a:gd name="connsiteX4" fmla="*/ 1245701 w 1445623"/>
              <a:gd name="connsiteY4" fmla="*/ 942381 h 984069"/>
              <a:gd name="connsiteX5" fmla="*/ 1395820 w 1445623"/>
              <a:gd name="connsiteY5" fmla="*/ 792262 h 984069"/>
              <a:gd name="connsiteX6" fmla="*/ 1395820 w 1445623"/>
              <a:gd name="connsiteY6" fmla="*/ 191805 h 984069"/>
              <a:gd name="connsiteX7" fmla="*/ 1245701 w 1445623"/>
              <a:gd name="connsiteY7" fmla="*/ 41686 h 984069"/>
              <a:gd name="connsiteX8" fmla="*/ 164015 w 1445623"/>
              <a:gd name="connsiteY8" fmla="*/ 0 h 984069"/>
              <a:gd name="connsiteX9" fmla="*/ 1281608 w 1445623"/>
              <a:gd name="connsiteY9" fmla="*/ 0 h 984069"/>
              <a:gd name="connsiteX10" fmla="*/ 1445623 w 1445623"/>
              <a:gd name="connsiteY10" fmla="*/ 164015 h 984069"/>
              <a:gd name="connsiteX11" fmla="*/ 1445623 w 1445623"/>
              <a:gd name="connsiteY11" fmla="*/ 820054 h 984069"/>
              <a:gd name="connsiteX12" fmla="*/ 1281608 w 1445623"/>
              <a:gd name="connsiteY12" fmla="*/ 984069 h 984069"/>
              <a:gd name="connsiteX13" fmla="*/ 164015 w 1445623"/>
              <a:gd name="connsiteY13" fmla="*/ 984069 h 984069"/>
              <a:gd name="connsiteX14" fmla="*/ 0 w 1445623"/>
              <a:gd name="connsiteY14" fmla="*/ 820054 h 984069"/>
              <a:gd name="connsiteX15" fmla="*/ 0 w 1445623"/>
              <a:gd name="connsiteY15" fmla="*/ 164015 h 984069"/>
              <a:gd name="connsiteX16" fmla="*/ 164015 w 1445623"/>
              <a:gd name="connsiteY16" fmla="*/ 0 h 984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5623" h="984069">
                <a:moveTo>
                  <a:pt x="199920" y="41686"/>
                </a:moveTo>
                <a:cubicBezTo>
                  <a:pt x="117012" y="41686"/>
                  <a:pt x="49801" y="108897"/>
                  <a:pt x="49801" y="191805"/>
                </a:cubicBezTo>
                <a:lnTo>
                  <a:pt x="49801" y="792262"/>
                </a:lnTo>
                <a:cubicBezTo>
                  <a:pt x="49801" y="875170"/>
                  <a:pt x="117012" y="942381"/>
                  <a:pt x="199920" y="942381"/>
                </a:cubicBezTo>
                <a:lnTo>
                  <a:pt x="1245701" y="942381"/>
                </a:lnTo>
                <a:cubicBezTo>
                  <a:pt x="1328609" y="942381"/>
                  <a:pt x="1395820" y="875170"/>
                  <a:pt x="1395820" y="792262"/>
                </a:cubicBezTo>
                <a:lnTo>
                  <a:pt x="1395820" y="191805"/>
                </a:lnTo>
                <a:cubicBezTo>
                  <a:pt x="1395820" y="108897"/>
                  <a:pt x="1328609" y="41686"/>
                  <a:pt x="1245701" y="41686"/>
                </a:cubicBezTo>
                <a:close/>
                <a:moveTo>
                  <a:pt x="164015" y="0"/>
                </a:moveTo>
                <a:lnTo>
                  <a:pt x="1281608" y="0"/>
                </a:lnTo>
                <a:cubicBezTo>
                  <a:pt x="1372191" y="0"/>
                  <a:pt x="1445623" y="73432"/>
                  <a:pt x="1445623" y="164015"/>
                </a:cubicBezTo>
                <a:lnTo>
                  <a:pt x="1445623" y="820054"/>
                </a:lnTo>
                <a:cubicBezTo>
                  <a:pt x="1445623" y="910637"/>
                  <a:pt x="1372191" y="984069"/>
                  <a:pt x="1281608" y="984069"/>
                </a:cubicBezTo>
                <a:lnTo>
                  <a:pt x="164015" y="984069"/>
                </a:lnTo>
                <a:cubicBezTo>
                  <a:pt x="73432" y="984069"/>
                  <a:pt x="0" y="910637"/>
                  <a:pt x="0" y="820054"/>
                </a:cubicBezTo>
                <a:lnTo>
                  <a:pt x="0" y="164015"/>
                </a:lnTo>
                <a:cubicBezTo>
                  <a:pt x="0" y="73432"/>
                  <a:pt x="73432" y="0"/>
                  <a:pt x="164015" y="0"/>
                </a:cubicBezTo>
                <a:close/>
              </a:path>
            </a:pathLst>
          </a:cu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Assistance Service</a:t>
            </a:r>
          </a:p>
        </p:txBody>
      </p:sp>
      <p:cxnSp>
        <p:nvCxnSpPr>
          <p:cNvPr id="11" name="Connettore 2 10"/>
          <p:cNvCxnSpPr>
            <a:stCxn id="7" idx="11"/>
            <a:endCxn id="8" idx="14"/>
          </p:cNvCxnSpPr>
          <p:nvPr/>
        </p:nvCxnSpPr>
        <p:spPr>
          <a:xfrm flipV="1">
            <a:off x="4000006" y="3469833"/>
            <a:ext cx="1756063" cy="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p:cNvCxnSpPr>
            <a:stCxn id="8" idx="15"/>
            <a:endCxn id="7" idx="10"/>
          </p:cNvCxnSpPr>
          <p:nvPr/>
        </p:nvCxnSpPr>
        <p:spPr>
          <a:xfrm flipH="1">
            <a:off x="4000006" y="2813794"/>
            <a:ext cx="1756063" cy="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3" name="CasellaDiTesto 22"/>
          <p:cNvSpPr txBox="1"/>
          <p:nvPr/>
        </p:nvSpPr>
        <p:spPr>
          <a:xfrm>
            <a:off x="4310446" y="3225474"/>
            <a:ext cx="1024576" cy="492443"/>
          </a:xfrm>
          <a:prstGeom prst="rect">
            <a:avLst/>
          </a:prstGeom>
          <a:noFill/>
        </p:spPr>
        <p:txBody>
          <a:bodyPr wrap="none" rtlCol="0">
            <a:spAutoFit/>
          </a:bodyPr>
          <a:lstStyle/>
          <a:p>
            <a:r>
              <a:rPr lang="it-IT" sz="1300" dirty="0" err="1" smtClean="0"/>
              <a:t>Available</a:t>
            </a:r>
            <a:r>
              <a:rPr lang="it-IT" sz="1300" dirty="0" smtClean="0"/>
              <a:t> SL </a:t>
            </a:r>
          </a:p>
          <a:p>
            <a:r>
              <a:rPr lang="it-IT" sz="1300" dirty="0" smtClean="0"/>
              <a:t>Service [1,5]</a:t>
            </a:r>
            <a:endParaRPr lang="it-IT" sz="1300" dirty="0"/>
          </a:p>
        </p:txBody>
      </p:sp>
      <p:sp>
        <p:nvSpPr>
          <p:cNvPr id="24" name="CasellaDiTesto 23"/>
          <p:cNvSpPr txBox="1"/>
          <p:nvPr/>
        </p:nvSpPr>
        <p:spPr>
          <a:xfrm>
            <a:off x="4207661" y="2571750"/>
            <a:ext cx="1237968" cy="492443"/>
          </a:xfrm>
          <a:prstGeom prst="rect">
            <a:avLst/>
          </a:prstGeom>
          <a:noFill/>
        </p:spPr>
        <p:txBody>
          <a:bodyPr wrap="square" rtlCol="0">
            <a:spAutoFit/>
          </a:bodyPr>
          <a:lstStyle/>
          <a:p>
            <a:r>
              <a:rPr lang="it-IT" sz="1300" dirty="0" smtClean="0"/>
              <a:t>For Device(s)_1 [1,30]</a:t>
            </a:r>
            <a:endParaRPr lang="it-IT" sz="1300" dirty="0"/>
          </a:p>
        </p:txBody>
      </p:sp>
      <p:cxnSp>
        <p:nvCxnSpPr>
          <p:cNvPr id="25" name="Connettore 2 24"/>
          <p:cNvCxnSpPr>
            <a:stCxn id="7" idx="12"/>
            <a:endCxn id="9" idx="7"/>
          </p:cNvCxnSpPr>
          <p:nvPr/>
        </p:nvCxnSpPr>
        <p:spPr>
          <a:xfrm flipH="1">
            <a:off x="3800084" y="3633849"/>
            <a:ext cx="35907" cy="126679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ttore 2 28"/>
          <p:cNvCxnSpPr>
            <a:stCxn id="9" idx="8"/>
            <a:endCxn id="7" idx="3"/>
          </p:cNvCxnSpPr>
          <p:nvPr/>
        </p:nvCxnSpPr>
        <p:spPr>
          <a:xfrm flipV="1">
            <a:off x="2718398" y="3592161"/>
            <a:ext cx="35905" cy="1265589"/>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8" name="CasellaDiTesto 37"/>
          <p:cNvSpPr txBox="1"/>
          <p:nvPr/>
        </p:nvSpPr>
        <p:spPr>
          <a:xfrm>
            <a:off x="3825764" y="3903458"/>
            <a:ext cx="1237968" cy="492443"/>
          </a:xfrm>
          <a:prstGeom prst="rect">
            <a:avLst/>
          </a:prstGeom>
          <a:noFill/>
        </p:spPr>
        <p:txBody>
          <a:bodyPr wrap="square" rtlCol="0">
            <a:spAutoFit/>
          </a:bodyPr>
          <a:lstStyle/>
          <a:p>
            <a:r>
              <a:rPr lang="it-IT" sz="1300" dirty="0" smtClean="0"/>
              <a:t>Assistance For</a:t>
            </a:r>
          </a:p>
          <a:p>
            <a:r>
              <a:rPr lang="it-IT" sz="1300" dirty="0" smtClean="0"/>
              <a:t>[1,10]</a:t>
            </a:r>
            <a:endParaRPr lang="it-IT" sz="1300" dirty="0"/>
          </a:p>
        </p:txBody>
      </p:sp>
      <p:sp>
        <p:nvSpPr>
          <p:cNvPr id="39" name="CasellaDiTesto 38"/>
          <p:cNvSpPr txBox="1"/>
          <p:nvPr/>
        </p:nvSpPr>
        <p:spPr>
          <a:xfrm>
            <a:off x="1529077" y="4041872"/>
            <a:ext cx="1237968" cy="492443"/>
          </a:xfrm>
          <a:prstGeom prst="rect">
            <a:avLst/>
          </a:prstGeom>
          <a:noFill/>
        </p:spPr>
        <p:txBody>
          <a:bodyPr wrap="square" rtlCol="0">
            <a:spAutoFit/>
          </a:bodyPr>
          <a:lstStyle/>
          <a:p>
            <a:r>
              <a:rPr lang="it-IT" sz="1300" dirty="0" smtClean="0"/>
              <a:t>For Device(s)_2</a:t>
            </a:r>
          </a:p>
          <a:p>
            <a:r>
              <a:rPr lang="it-IT" sz="1300" dirty="0" smtClean="0"/>
              <a:t>[1:10]</a:t>
            </a:r>
            <a:endParaRPr lang="it-IT" sz="1300" dirty="0"/>
          </a:p>
        </p:txBody>
      </p:sp>
      <p:sp>
        <p:nvSpPr>
          <p:cNvPr id="41" name="Figura a mano libera 40"/>
          <p:cNvSpPr/>
          <p:nvPr/>
        </p:nvSpPr>
        <p:spPr>
          <a:xfrm>
            <a:off x="7768589" y="2649779"/>
            <a:ext cx="409706" cy="469712"/>
          </a:xfrm>
          <a:custGeom>
            <a:avLst/>
            <a:gdLst>
              <a:gd name="connsiteX0" fmla="*/ 360203 w 720406"/>
              <a:gd name="connsiteY0" fmla="*/ 83910 h 942884"/>
              <a:gd name="connsiteX1" fmla="*/ 64111 w 720406"/>
              <a:gd name="connsiteY1" fmla="*/ 471442 h 942884"/>
              <a:gd name="connsiteX2" fmla="*/ 360203 w 720406"/>
              <a:gd name="connsiteY2" fmla="*/ 858973 h 942884"/>
              <a:gd name="connsiteX3" fmla="*/ 656294 w 720406"/>
              <a:gd name="connsiteY3" fmla="*/ 471442 h 942884"/>
              <a:gd name="connsiteX4" fmla="*/ 360203 w 720406"/>
              <a:gd name="connsiteY4" fmla="*/ 0 h 942884"/>
              <a:gd name="connsiteX5" fmla="*/ 720406 w 720406"/>
              <a:gd name="connsiteY5" fmla="*/ 471442 h 942884"/>
              <a:gd name="connsiteX6" fmla="*/ 360203 w 720406"/>
              <a:gd name="connsiteY6" fmla="*/ 942884 h 942884"/>
              <a:gd name="connsiteX7" fmla="*/ 0 w 720406"/>
              <a:gd name="connsiteY7" fmla="*/ 471442 h 9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406" h="942884">
                <a:moveTo>
                  <a:pt x="360203" y="83910"/>
                </a:moveTo>
                <a:lnTo>
                  <a:pt x="64111" y="471442"/>
                </a:lnTo>
                <a:lnTo>
                  <a:pt x="360203" y="858973"/>
                </a:lnTo>
                <a:lnTo>
                  <a:pt x="656294" y="471442"/>
                </a:lnTo>
                <a:close/>
                <a:moveTo>
                  <a:pt x="360203" y="0"/>
                </a:moveTo>
                <a:lnTo>
                  <a:pt x="720406" y="471442"/>
                </a:lnTo>
                <a:lnTo>
                  <a:pt x="360203" y="942884"/>
                </a:lnTo>
                <a:lnTo>
                  <a:pt x="0" y="471442"/>
                </a:lnTo>
                <a:close/>
              </a:path>
            </a:pathLst>
          </a:cu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igura a mano libera 41"/>
          <p:cNvSpPr/>
          <p:nvPr/>
        </p:nvSpPr>
        <p:spPr>
          <a:xfrm>
            <a:off x="1459445" y="2641378"/>
            <a:ext cx="417034" cy="478113"/>
          </a:xfrm>
          <a:custGeom>
            <a:avLst/>
            <a:gdLst>
              <a:gd name="connsiteX0" fmla="*/ 360203 w 720406"/>
              <a:gd name="connsiteY0" fmla="*/ 83910 h 942884"/>
              <a:gd name="connsiteX1" fmla="*/ 64111 w 720406"/>
              <a:gd name="connsiteY1" fmla="*/ 471442 h 942884"/>
              <a:gd name="connsiteX2" fmla="*/ 360203 w 720406"/>
              <a:gd name="connsiteY2" fmla="*/ 858973 h 942884"/>
              <a:gd name="connsiteX3" fmla="*/ 656294 w 720406"/>
              <a:gd name="connsiteY3" fmla="*/ 471442 h 942884"/>
              <a:gd name="connsiteX4" fmla="*/ 360203 w 720406"/>
              <a:gd name="connsiteY4" fmla="*/ 0 h 942884"/>
              <a:gd name="connsiteX5" fmla="*/ 720406 w 720406"/>
              <a:gd name="connsiteY5" fmla="*/ 471442 h 942884"/>
              <a:gd name="connsiteX6" fmla="*/ 360203 w 720406"/>
              <a:gd name="connsiteY6" fmla="*/ 942884 h 942884"/>
              <a:gd name="connsiteX7" fmla="*/ 0 w 720406"/>
              <a:gd name="connsiteY7" fmla="*/ 471442 h 9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406" h="942884">
                <a:moveTo>
                  <a:pt x="360203" y="83910"/>
                </a:moveTo>
                <a:lnTo>
                  <a:pt x="64111" y="471442"/>
                </a:lnTo>
                <a:lnTo>
                  <a:pt x="360203" y="858973"/>
                </a:lnTo>
                <a:lnTo>
                  <a:pt x="656294" y="471442"/>
                </a:lnTo>
                <a:close/>
                <a:moveTo>
                  <a:pt x="360203" y="0"/>
                </a:moveTo>
                <a:lnTo>
                  <a:pt x="720406" y="471442"/>
                </a:lnTo>
                <a:lnTo>
                  <a:pt x="360203" y="942884"/>
                </a:lnTo>
                <a:lnTo>
                  <a:pt x="0" y="471442"/>
                </a:lnTo>
                <a:close/>
              </a:path>
            </a:pathLst>
          </a:cu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igura a mano libera 42"/>
          <p:cNvSpPr/>
          <p:nvPr/>
        </p:nvSpPr>
        <p:spPr>
          <a:xfrm>
            <a:off x="4596314" y="4857750"/>
            <a:ext cx="409706" cy="469712"/>
          </a:xfrm>
          <a:custGeom>
            <a:avLst/>
            <a:gdLst>
              <a:gd name="connsiteX0" fmla="*/ 360203 w 720406"/>
              <a:gd name="connsiteY0" fmla="*/ 83910 h 942884"/>
              <a:gd name="connsiteX1" fmla="*/ 64111 w 720406"/>
              <a:gd name="connsiteY1" fmla="*/ 471442 h 942884"/>
              <a:gd name="connsiteX2" fmla="*/ 360203 w 720406"/>
              <a:gd name="connsiteY2" fmla="*/ 858973 h 942884"/>
              <a:gd name="connsiteX3" fmla="*/ 656294 w 720406"/>
              <a:gd name="connsiteY3" fmla="*/ 471442 h 942884"/>
              <a:gd name="connsiteX4" fmla="*/ 360203 w 720406"/>
              <a:gd name="connsiteY4" fmla="*/ 0 h 942884"/>
              <a:gd name="connsiteX5" fmla="*/ 720406 w 720406"/>
              <a:gd name="connsiteY5" fmla="*/ 471442 h 942884"/>
              <a:gd name="connsiteX6" fmla="*/ 360203 w 720406"/>
              <a:gd name="connsiteY6" fmla="*/ 942884 h 942884"/>
              <a:gd name="connsiteX7" fmla="*/ 0 w 720406"/>
              <a:gd name="connsiteY7" fmla="*/ 471442 h 9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406" h="942884">
                <a:moveTo>
                  <a:pt x="360203" y="83910"/>
                </a:moveTo>
                <a:lnTo>
                  <a:pt x="64111" y="471442"/>
                </a:lnTo>
                <a:lnTo>
                  <a:pt x="360203" y="858973"/>
                </a:lnTo>
                <a:lnTo>
                  <a:pt x="656294" y="471442"/>
                </a:lnTo>
                <a:close/>
                <a:moveTo>
                  <a:pt x="360203" y="0"/>
                </a:moveTo>
                <a:lnTo>
                  <a:pt x="720406" y="471442"/>
                </a:lnTo>
                <a:lnTo>
                  <a:pt x="360203" y="942884"/>
                </a:lnTo>
                <a:lnTo>
                  <a:pt x="0" y="471442"/>
                </a:lnTo>
                <a:close/>
              </a:path>
            </a:pathLst>
          </a:cu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ccia a destra 43"/>
          <p:cNvSpPr/>
          <p:nvPr/>
        </p:nvSpPr>
        <p:spPr>
          <a:xfrm rot="2365133">
            <a:off x="4794664" y="1945046"/>
            <a:ext cx="1440535" cy="307361"/>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ccia a destra 44"/>
          <p:cNvSpPr/>
          <p:nvPr/>
        </p:nvSpPr>
        <p:spPr>
          <a:xfrm>
            <a:off x="1945196" y="2744585"/>
            <a:ext cx="570411" cy="274897"/>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ccia a destra 45"/>
          <p:cNvSpPr/>
          <p:nvPr/>
        </p:nvSpPr>
        <p:spPr>
          <a:xfrm rot="19061827" flipH="1">
            <a:off x="3163998" y="1949812"/>
            <a:ext cx="1323533" cy="291438"/>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ccia a destra 46"/>
          <p:cNvSpPr/>
          <p:nvPr/>
        </p:nvSpPr>
        <p:spPr>
          <a:xfrm flipH="1">
            <a:off x="4053843" y="4939386"/>
            <a:ext cx="507242" cy="33393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ccia a destra 47"/>
          <p:cNvSpPr/>
          <p:nvPr/>
        </p:nvSpPr>
        <p:spPr>
          <a:xfrm flipH="1">
            <a:off x="7231519" y="2730260"/>
            <a:ext cx="499382" cy="33393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ccia a destra 48"/>
          <p:cNvSpPr/>
          <p:nvPr/>
        </p:nvSpPr>
        <p:spPr>
          <a:xfrm>
            <a:off x="1987486" y="3308673"/>
            <a:ext cx="507664" cy="244359"/>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ccia a destra 49"/>
          <p:cNvSpPr/>
          <p:nvPr/>
        </p:nvSpPr>
        <p:spPr>
          <a:xfrm>
            <a:off x="906822" y="2746211"/>
            <a:ext cx="459822" cy="274897"/>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mbo 50"/>
          <p:cNvSpPr/>
          <p:nvPr/>
        </p:nvSpPr>
        <p:spPr>
          <a:xfrm>
            <a:off x="1526379" y="3240723"/>
            <a:ext cx="350100" cy="458219"/>
          </a:xfrm>
          <a:prstGeom prst="diamond">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mbo 51"/>
          <p:cNvSpPr/>
          <p:nvPr/>
        </p:nvSpPr>
        <p:spPr>
          <a:xfrm>
            <a:off x="465752" y="2641378"/>
            <a:ext cx="350100" cy="458219"/>
          </a:xfrm>
          <a:prstGeom prst="diamond">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sellaDiTesto 52"/>
          <p:cNvSpPr txBox="1"/>
          <p:nvPr/>
        </p:nvSpPr>
        <p:spPr>
          <a:xfrm>
            <a:off x="240644" y="2155542"/>
            <a:ext cx="1237968" cy="492443"/>
          </a:xfrm>
          <a:prstGeom prst="rect">
            <a:avLst/>
          </a:prstGeom>
          <a:noFill/>
        </p:spPr>
        <p:txBody>
          <a:bodyPr wrap="square" rtlCol="0">
            <a:spAutoFit/>
          </a:bodyPr>
          <a:lstStyle/>
          <a:p>
            <a:r>
              <a:rPr lang="it-IT" sz="1300" dirty="0" err="1" smtClean="0"/>
              <a:t>All</a:t>
            </a:r>
            <a:r>
              <a:rPr lang="it-IT" sz="1300" dirty="0" smtClean="0"/>
              <a:t> </a:t>
            </a:r>
            <a:r>
              <a:rPr lang="it-IT" sz="1300" dirty="0" err="1" smtClean="0"/>
              <a:t>devices</a:t>
            </a:r>
            <a:r>
              <a:rPr lang="it-IT" sz="1300" dirty="0" smtClean="0"/>
              <a:t> </a:t>
            </a:r>
            <a:r>
              <a:rPr lang="it-IT" sz="1300" dirty="0" err="1" smtClean="0"/>
              <a:t>categories</a:t>
            </a:r>
            <a:endParaRPr lang="it-IT" sz="1300" dirty="0"/>
          </a:p>
        </p:txBody>
      </p:sp>
      <p:sp>
        <p:nvSpPr>
          <p:cNvPr id="54" name="CasellaDiTesto 53"/>
          <p:cNvSpPr txBox="1"/>
          <p:nvPr/>
        </p:nvSpPr>
        <p:spPr>
          <a:xfrm>
            <a:off x="640802" y="3296049"/>
            <a:ext cx="1237968" cy="292388"/>
          </a:xfrm>
          <a:prstGeom prst="rect">
            <a:avLst/>
          </a:prstGeom>
          <a:noFill/>
        </p:spPr>
        <p:txBody>
          <a:bodyPr wrap="square" rtlCol="0">
            <a:spAutoFit/>
          </a:bodyPr>
          <a:lstStyle/>
          <a:p>
            <a:r>
              <a:rPr lang="it-IT" sz="1300" dirty="0" err="1" smtClean="0"/>
              <a:t>All</a:t>
            </a:r>
            <a:r>
              <a:rPr lang="it-IT" sz="1300" dirty="0" smtClean="0"/>
              <a:t> </a:t>
            </a:r>
            <a:r>
              <a:rPr lang="it-IT" sz="1300" dirty="0" err="1" smtClean="0"/>
              <a:t>devices</a:t>
            </a:r>
            <a:endParaRPr lang="it-IT" sz="1300" dirty="0"/>
          </a:p>
        </p:txBody>
      </p:sp>
      <p:sp>
        <p:nvSpPr>
          <p:cNvPr id="55" name="CasellaDiTesto 54"/>
          <p:cNvSpPr txBox="1"/>
          <p:nvPr/>
        </p:nvSpPr>
        <p:spPr>
          <a:xfrm>
            <a:off x="1368502" y="2141637"/>
            <a:ext cx="1237968" cy="492443"/>
          </a:xfrm>
          <a:prstGeom prst="rect">
            <a:avLst/>
          </a:prstGeom>
          <a:noFill/>
        </p:spPr>
        <p:txBody>
          <a:bodyPr wrap="square" rtlCol="0">
            <a:spAutoFit/>
          </a:bodyPr>
          <a:lstStyle/>
          <a:p>
            <a:r>
              <a:rPr lang="it-IT" sz="1300" dirty="0" smtClean="0"/>
              <a:t>Device by </a:t>
            </a:r>
            <a:r>
              <a:rPr lang="it-IT" sz="1300" dirty="0" err="1" smtClean="0"/>
              <a:t>category</a:t>
            </a:r>
            <a:endParaRPr lang="it-IT" sz="1300" dirty="0"/>
          </a:p>
        </p:txBody>
      </p:sp>
      <p:sp>
        <p:nvSpPr>
          <p:cNvPr id="56" name="Rombo 55"/>
          <p:cNvSpPr/>
          <p:nvPr/>
        </p:nvSpPr>
        <p:spPr>
          <a:xfrm>
            <a:off x="7768589" y="3213133"/>
            <a:ext cx="394205" cy="458219"/>
          </a:xfrm>
          <a:prstGeom prst="diamond">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ccia a destra 56"/>
          <p:cNvSpPr/>
          <p:nvPr/>
        </p:nvSpPr>
        <p:spPr>
          <a:xfrm flipH="1">
            <a:off x="7223645" y="3256678"/>
            <a:ext cx="507256" cy="34834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mbo 57"/>
          <p:cNvSpPr/>
          <p:nvPr/>
        </p:nvSpPr>
        <p:spPr>
          <a:xfrm>
            <a:off x="4596314" y="5363997"/>
            <a:ext cx="394205" cy="458219"/>
          </a:xfrm>
          <a:prstGeom prst="diamond">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ccia a destra 58"/>
          <p:cNvSpPr/>
          <p:nvPr/>
        </p:nvSpPr>
        <p:spPr>
          <a:xfrm flipH="1">
            <a:off x="4035235" y="5386079"/>
            <a:ext cx="525850" cy="34834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mbo 59"/>
          <p:cNvSpPr/>
          <p:nvPr/>
        </p:nvSpPr>
        <p:spPr>
          <a:xfrm>
            <a:off x="5694121" y="4900640"/>
            <a:ext cx="394205" cy="458219"/>
          </a:xfrm>
          <a:prstGeom prst="diamond">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mbo 60"/>
          <p:cNvSpPr/>
          <p:nvPr/>
        </p:nvSpPr>
        <p:spPr>
          <a:xfrm>
            <a:off x="8858386" y="2660911"/>
            <a:ext cx="394205" cy="458219"/>
          </a:xfrm>
          <a:prstGeom prst="diamond">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ccia a destra 61"/>
          <p:cNvSpPr/>
          <p:nvPr/>
        </p:nvSpPr>
        <p:spPr>
          <a:xfrm flipH="1">
            <a:off x="8215983" y="2744585"/>
            <a:ext cx="547710" cy="303632"/>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ccia a destra 62"/>
          <p:cNvSpPr/>
          <p:nvPr/>
        </p:nvSpPr>
        <p:spPr>
          <a:xfrm flipH="1">
            <a:off x="5041249" y="4940338"/>
            <a:ext cx="601281" cy="34834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mbo 65"/>
          <p:cNvSpPr/>
          <p:nvPr/>
        </p:nvSpPr>
        <p:spPr>
          <a:xfrm>
            <a:off x="4423561" y="1232370"/>
            <a:ext cx="394205" cy="458219"/>
          </a:xfrm>
          <a:prstGeom prst="diamond">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CasellaDiTesto 66"/>
          <p:cNvSpPr txBox="1"/>
          <p:nvPr/>
        </p:nvSpPr>
        <p:spPr>
          <a:xfrm>
            <a:off x="6098677" y="4878202"/>
            <a:ext cx="1237968" cy="492443"/>
          </a:xfrm>
          <a:prstGeom prst="rect">
            <a:avLst/>
          </a:prstGeom>
          <a:noFill/>
        </p:spPr>
        <p:txBody>
          <a:bodyPr wrap="square" rtlCol="0">
            <a:spAutoFit/>
          </a:bodyPr>
          <a:lstStyle/>
          <a:p>
            <a:r>
              <a:rPr lang="it-IT" sz="1300" dirty="0" err="1" smtClean="0"/>
              <a:t>All</a:t>
            </a:r>
            <a:r>
              <a:rPr lang="it-IT" sz="1300" dirty="0" smtClean="0"/>
              <a:t> </a:t>
            </a:r>
            <a:r>
              <a:rPr lang="it-IT" sz="1300" dirty="0" err="1" smtClean="0"/>
              <a:t>assistance</a:t>
            </a:r>
            <a:r>
              <a:rPr lang="it-IT" sz="1300" dirty="0" smtClean="0"/>
              <a:t> </a:t>
            </a:r>
            <a:r>
              <a:rPr lang="it-IT" sz="1300" dirty="0" err="1" smtClean="0"/>
              <a:t>categories</a:t>
            </a:r>
            <a:endParaRPr lang="it-IT" sz="1300" dirty="0"/>
          </a:p>
        </p:txBody>
      </p:sp>
      <p:sp>
        <p:nvSpPr>
          <p:cNvPr id="68" name="CasellaDiTesto 67"/>
          <p:cNvSpPr txBox="1"/>
          <p:nvPr/>
        </p:nvSpPr>
        <p:spPr>
          <a:xfrm>
            <a:off x="4422265" y="4395901"/>
            <a:ext cx="1237968" cy="492443"/>
          </a:xfrm>
          <a:prstGeom prst="rect">
            <a:avLst/>
          </a:prstGeom>
          <a:noFill/>
        </p:spPr>
        <p:txBody>
          <a:bodyPr wrap="square" rtlCol="0">
            <a:spAutoFit/>
          </a:bodyPr>
          <a:lstStyle/>
          <a:p>
            <a:r>
              <a:rPr lang="it-IT" sz="1300" dirty="0" smtClean="0"/>
              <a:t>Assistance by </a:t>
            </a:r>
            <a:r>
              <a:rPr lang="it-IT" sz="1300" dirty="0" err="1" smtClean="0"/>
              <a:t>category</a:t>
            </a:r>
            <a:endParaRPr lang="it-IT" sz="1300" dirty="0"/>
          </a:p>
        </p:txBody>
      </p:sp>
      <p:sp>
        <p:nvSpPr>
          <p:cNvPr id="70" name="CasellaDiTesto 69"/>
          <p:cNvSpPr txBox="1"/>
          <p:nvPr/>
        </p:nvSpPr>
        <p:spPr>
          <a:xfrm>
            <a:off x="4182183" y="921089"/>
            <a:ext cx="1237968" cy="292388"/>
          </a:xfrm>
          <a:prstGeom prst="rect">
            <a:avLst/>
          </a:prstGeom>
          <a:noFill/>
        </p:spPr>
        <p:txBody>
          <a:bodyPr wrap="square" rtlCol="0">
            <a:spAutoFit/>
          </a:bodyPr>
          <a:lstStyle/>
          <a:p>
            <a:r>
              <a:rPr lang="it-IT" sz="1300" dirty="0" err="1" smtClean="0"/>
              <a:t>Promotions</a:t>
            </a:r>
            <a:endParaRPr lang="it-IT" sz="1300" dirty="0"/>
          </a:p>
        </p:txBody>
      </p:sp>
      <p:sp>
        <p:nvSpPr>
          <p:cNvPr id="72" name="CasellaDiTesto 71"/>
          <p:cNvSpPr txBox="1"/>
          <p:nvPr/>
        </p:nvSpPr>
        <p:spPr>
          <a:xfrm>
            <a:off x="588650" y="5111753"/>
            <a:ext cx="1237968" cy="292388"/>
          </a:xfrm>
          <a:prstGeom prst="rect">
            <a:avLst/>
          </a:prstGeom>
          <a:noFill/>
        </p:spPr>
        <p:txBody>
          <a:bodyPr wrap="square" rtlCol="0">
            <a:spAutoFit/>
          </a:bodyPr>
          <a:lstStyle/>
          <a:p>
            <a:r>
              <a:rPr lang="it-IT" sz="1300" dirty="0" err="1" smtClean="0"/>
              <a:t>Highlights</a:t>
            </a:r>
            <a:endParaRPr lang="it-IT" sz="1300" dirty="0"/>
          </a:p>
        </p:txBody>
      </p:sp>
      <p:sp>
        <p:nvSpPr>
          <p:cNvPr id="73" name="Rombo 72"/>
          <p:cNvSpPr/>
          <p:nvPr/>
        </p:nvSpPr>
        <p:spPr>
          <a:xfrm flipH="1">
            <a:off x="1415830" y="5044194"/>
            <a:ext cx="394205" cy="458219"/>
          </a:xfrm>
          <a:prstGeom prst="diamond">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ccia a destra 73"/>
          <p:cNvSpPr/>
          <p:nvPr/>
        </p:nvSpPr>
        <p:spPr>
          <a:xfrm>
            <a:off x="1914576" y="5099133"/>
            <a:ext cx="525850" cy="34834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asellaDiTesto 74"/>
          <p:cNvSpPr txBox="1"/>
          <p:nvPr/>
        </p:nvSpPr>
        <p:spPr>
          <a:xfrm>
            <a:off x="4967843" y="5404141"/>
            <a:ext cx="1237968" cy="492443"/>
          </a:xfrm>
          <a:prstGeom prst="rect">
            <a:avLst/>
          </a:prstGeom>
          <a:noFill/>
        </p:spPr>
        <p:txBody>
          <a:bodyPr wrap="square" rtlCol="0">
            <a:spAutoFit/>
          </a:bodyPr>
          <a:lstStyle/>
          <a:p>
            <a:r>
              <a:rPr lang="it-IT" sz="1300" dirty="0" err="1" smtClean="0"/>
              <a:t>All</a:t>
            </a:r>
            <a:r>
              <a:rPr lang="it-IT" sz="1300" dirty="0" smtClean="0"/>
              <a:t> Assistance </a:t>
            </a:r>
            <a:r>
              <a:rPr lang="it-IT" sz="1300" dirty="0" err="1" smtClean="0"/>
              <a:t>services</a:t>
            </a:r>
            <a:endParaRPr lang="it-IT" sz="1300" dirty="0"/>
          </a:p>
        </p:txBody>
      </p:sp>
      <p:sp>
        <p:nvSpPr>
          <p:cNvPr id="76" name="CasellaDiTesto 75"/>
          <p:cNvSpPr txBox="1"/>
          <p:nvPr/>
        </p:nvSpPr>
        <p:spPr>
          <a:xfrm>
            <a:off x="8173340" y="3284655"/>
            <a:ext cx="1237968" cy="292388"/>
          </a:xfrm>
          <a:prstGeom prst="rect">
            <a:avLst/>
          </a:prstGeom>
          <a:noFill/>
        </p:spPr>
        <p:txBody>
          <a:bodyPr wrap="square" rtlCol="0">
            <a:spAutoFit/>
          </a:bodyPr>
          <a:lstStyle/>
          <a:p>
            <a:r>
              <a:rPr lang="it-IT" sz="1300" dirty="0" err="1" smtClean="0"/>
              <a:t>All</a:t>
            </a:r>
            <a:r>
              <a:rPr lang="it-IT" sz="1300" dirty="0" smtClean="0"/>
              <a:t> Smart Life</a:t>
            </a:r>
            <a:endParaRPr lang="it-IT" sz="1300" dirty="0"/>
          </a:p>
        </p:txBody>
      </p:sp>
      <p:sp>
        <p:nvSpPr>
          <p:cNvPr id="77" name="CasellaDiTesto 76"/>
          <p:cNvSpPr txBox="1"/>
          <p:nvPr/>
        </p:nvSpPr>
        <p:spPr>
          <a:xfrm>
            <a:off x="7554356" y="2168468"/>
            <a:ext cx="1237968" cy="492443"/>
          </a:xfrm>
          <a:prstGeom prst="rect">
            <a:avLst/>
          </a:prstGeom>
          <a:noFill/>
        </p:spPr>
        <p:txBody>
          <a:bodyPr wrap="square" rtlCol="0">
            <a:spAutoFit/>
          </a:bodyPr>
          <a:lstStyle/>
          <a:p>
            <a:r>
              <a:rPr lang="it-IT" sz="1300" dirty="0" smtClean="0"/>
              <a:t>Smart Life by </a:t>
            </a:r>
            <a:r>
              <a:rPr lang="it-IT" sz="1300" dirty="0" err="1" smtClean="0"/>
              <a:t>categories</a:t>
            </a:r>
            <a:endParaRPr lang="it-IT" sz="1300" dirty="0"/>
          </a:p>
        </p:txBody>
      </p:sp>
      <p:sp>
        <p:nvSpPr>
          <p:cNvPr id="78" name="CasellaDiTesto 77"/>
          <p:cNvSpPr txBox="1"/>
          <p:nvPr/>
        </p:nvSpPr>
        <p:spPr>
          <a:xfrm>
            <a:off x="9252591" y="2647985"/>
            <a:ext cx="1237968" cy="492443"/>
          </a:xfrm>
          <a:prstGeom prst="rect">
            <a:avLst/>
          </a:prstGeom>
          <a:noFill/>
        </p:spPr>
        <p:txBody>
          <a:bodyPr wrap="square" rtlCol="0">
            <a:spAutoFit/>
          </a:bodyPr>
          <a:lstStyle/>
          <a:p>
            <a:r>
              <a:rPr lang="it-IT" sz="1300" dirty="0" err="1" smtClean="0"/>
              <a:t>All</a:t>
            </a:r>
            <a:r>
              <a:rPr lang="it-IT" sz="1300" dirty="0" smtClean="0"/>
              <a:t> Smart Life </a:t>
            </a:r>
            <a:r>
              <a:rPr lang="it-IT" sz="1300" dirty="0" err="1" smtClean="0"/>
              <a:t>categories</a:t>
            </a:r>
            <a:endParaRPr lang="it-IT" sz="1300" dirty="0"/>
          </a:p>
        </p:txBody>
      </p:sp>
      <p:sp>
        <p:nvSpPr>
          <p:cNvPr id="2" name="CasellaDiTesto 1"/>
          <p:cNvSpPr txBox="1"/>
          <p:nvPr/>
        </p:nvSpPr>
        <p:spPr>
          <a:xfrm>
            <a:off x="419728" y="424270"/>
            <a:ext cx="1581775" cy="523220"/>
          </a:xfrm>
          <a:prstGeom prst="rect">
            <a:avLst/>
          </a:prstGeom>
          <a:noFill/>
        </p:spPr>
        <p:txBody>
          <a:bodyPr wrap="square" rtlCol="0">
            <a:spAutoFit/>
          </a:bodyPr>
          <a:lstStyle/>
          <a:p>
            <a:r>
              <a:rPr lang="en-US" sz="2800" b="1" dirty="0" smtClean="0">
                <a:solidFill>
                  <a:srgbClr val="FF0000"/>
                </a:solidFill>
                <a:latin typeface="Cambria" panose="02040503050406030204" pitchFamily="18" charset="0"/>
              </a:rPr>
              <a:t>C-IDM</a:t>
            </a:r>
            <a:endParaRPr lang="en-US" sz="2000" b="1" dirty="0" smtClean="0">
              <a:solidFill>
                <a:srgbClr val="FF0000"/>
              </a:solidFill>
              <a:latin typeface="Cambria" panose="02040503050406030204" pitchFamily="18" charset="0"/>
            </a:endParaRPr>
          </a:p>
        </p:txBody>
      </p:sp>
      <p:sp>
        <p:nvSpPr>
          <p:cNvPr id="65" name="Segnaposto piè di pagina 1"/>
          <p:cNvSpPr>
            <a:spLocks noGrp="1"/>
          </p:cNvSpPr>
          <p:nvPr>
            <p:ph type="ftr" sz="quarter" idx="11"/>
          </p:nvPr>
        </p:nvSpPr>
        <p:spPr>
          <a:xfrm>
            <a:off x="8077200" y="0"/>
            <a:ext cx="4114800" cy="365125"/>
          </a:xfrm>
        </p:spPr>
        <p:txBody>
          <a:bodyPr/>
          <a:lstStyle/>
          <a:p>
            <a:r>
              <a:rPr lang="it-IT" dirty="0" smtClean="0"/>
              <a:t>Alessandro Pozzi (852358), Marco Romani (852361)</a:t>
            </a:r>
            <a:endParaRPr lang="en-US" dirty="0"/>
          </a:p>
        </p:txBody>
      </p:sp>
    </p:spTree>
    <p:extLst>
      <p:ext uri="{BB962C8B-B14F-4D97-AF65-F5344CB8AC3E}">
        <p14:creationId xmlns:p14="http://schemas.microsoft.com/office/powerpoint/2010/main" val="20440447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a:xfrm>
            <a:off x="838200" y="505098"/>
            <a:ext cx="10515600" cy="5671866"/>
          </a:xfrm>
        </p:spPr>
        <p:txBody>
          <a:bodyPr/>
          <a:lstStyle/>
          <a:p>
            <a:pPr marL="0" indent="0">
              <a:buNone/>
            </a:pPr>
            <a:r>
              <a:rPr lang="en-US" b="1" dirty="0" smtClean="0">
                <a:latin typeface="Cambria" panose="02040503050406030204" pitchFamily="18" charset="0"/>
              </a:rPr>
              <a:t>Note on the C-IDM diagram</a:t>
            </a:r>
          </a:p>
          <a:p>
            <a:pPr marL="0" indent="0">
              <a:buNone/>
            </a:pPr>
            <a:r>
              <a:rPr lang="en-US" sz="2000" dirty="0" smtClean="0">
                <a:latin typeface="Cambria" panose="02040503050406030204" pitchFamily="18" charset="0"/>
              </a:rPr>
              <a:t>Even if it wasn’t explicitly stated in the specification, we have decided to add the following </a:t>
            </a:r>
            <a:r>
              <a:rPr lang="en-US" sz="2000" i="1" dirty="0" smtClean="0">
                <a:latin typeface="Cambria" panose="02040503050406030204" pitchFamily="18" charset="0"/>
              </a:rPr>
              <a:t>group of topics</a:t>
            </a:r>
            <a:r>
              <a:rPr lang="en-US" sz="2000" dirty="0" smtClean="0">
                <a:latin typeface="Cambria" panose="02040503050406030204" pitchFamily="18" charset="0"/>
              </a:rPr>
              <a:t>:</a:t>
            </a:r>
          </a:p>
          <a:p>
            <a:pPr>
              <a:buFontTx/>
              <a:buChar char="-"/>
            </a:pPr>
            <a:r>
              <a:rPr lang="en-US" sz="2000" dirty="0" smtClean="0">
                <a:latin typeface="Cambria" panose="02040503050406030204" pitchFamily="18" charset="0"/>
              </a:rPr>
              <a:t>All devices</a:t>
            </a:r>
          </a:p>
          <a:p>
            <a:pPr>
              <a:buFontTx/>
              <a:buChar char="-"/>
            </a:pPr>
            <a:r>
              <a:rPr lang="en-US" sz="2000" dirty="0">
                <a:latin typeface="Cambria" panose="02040503050406030204" pitchFamily="18" charset="0"/>
              </a:rPr>
              <a:t>All smart </a:t>
            </a:r>
            <a:r>
              <a:rPr lang="en-US" sz="2000" dirty="0" smtClean="0">
                <a:latin typeface="Cambria" panose="02040503050406030204" pitchFamily="18" charset="0"/>
              </a:rPr>
              <a:t>life</a:t>
            </a:r>
          </a:p>
          <a:p>
            <a:pPr>
              <a:buFontTx/>
              <a:buChar char="-"/>
            </a:pPr>
            <a:r>
              <a:rPr lang="en-US" sz="2000" dirty="0" smtClean="0">
                <a:latin typeface="Cambria" panose="02040503050406030204" pitchFamily="18" charset="0"/>
              </a:rPr>
              <a:t>All assistance services</a:t>
            </a:r>
          </a:p>
          <a:p>
            <a:pPr marL="0" indent="0">
              <a:buNone/>
            </a:pPr>
            <a:r>
              <a:rPr lang="en-US" sz="2000" dirty="0" smtClean="0">
                <a:latin typeface="Cambria" panose="02040503050406030204" pitchFamily="18" charset="0"/>
              </a:rPr>
              <a:t>Which represents respectively the complete set of devices, smart life and assistance services. We think that such lists could be useful to the user, especially in a future possible implementation of a filter system.</a:t>
            </a:r>
            <a:endParaRPr lang="en-US" sz="2000" dirty="0">
              <a:latin typeface="Cambria" panose="02040503050406030204" pitchFamily="18" charset="0"/>
            </a:endParaRPr>
          </a:p>
        </p:txBody>
      </p:sp>
      <p:sp>
        <p:nvSpPr>
          <p:cNvPr id="4" name="Segnaposto piè di pagina 1"/>
          <p:cNvSpPr>
            <a:spLocks noGrp="1"/>
          </p:cNvSpPr>
          <p:nvPr>
            <p:ph type="ftr" sz="quarter" idx="11"/>
          </p:nvPr>
        </p:nvSpPr>
        <p:spPr>
          <a:xfrm>
            <a:off x="8077200" y="0"/>
            <a:ext cx="4114800" cy="365125"/>
          </a:xfrm>
        </p:spPr>
        <p:txBody>
          <a:bodyPr/>
          <a:lstStyle/>
          <a:p>
            <a:r>
              <a:rPr lang="it-IT" dirty="0" smtClean="0"/>
              <a:t>Alessandro Pozzi (852358), Marco Romani (852361)</a:t>
            </a:r>
            <a:endParaRPr lang="en-US" dirty="0"/>
          </a:p>
        </p:txBody>
      </p:sp>
    </p:spTree>
    <p:extLst>
      <p:ext uri="{BB962C8B-B14F-4D97-AF65-F5344CB8AC3E}">
        <p14:creationId xmlns:p14="http://schemas.microsoft.com/office/powerpoint/2010/main" val="41194501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igura a mano libera 3"/>
          <p:cNvSpPr/>
          <p:nvPr/>
        </p:nvSpPr>
        <p:spPr>
          <a:xfrm>
            <a:off x="2378892" y="2056674"/>
            <a:ext cx="2180408" cy="1258026"/>
          </a:xfrm>
          <a:custGeom>
            <a:avLst/>
            <a:gdLst>
              <a:gd name="connsiteX0" fmla="*/ 199920 w 1445623"/>
              <a:gd name="connsiteY0" fmla="*/ 41686 h 984069"/>
              <a:gd name="connsiteX1" fmla="*/ 49801 w 1445623"/>
              <a:gd name="connsiteY1" fmla="*/ 191805 h 984069"/>
              <a:gd name="connsiteX2" fmla="*/ 49801 w 1445623"/>
              <a:gd name="connsiteY2" fmla="*/ 792262 h 984069"/>
              <a:gd name="connsiteX3" fmla="*/ 199920 w 1445623"/>
              <a:gd name="connsiteY3" fmla="*/ 942381 h 984069"/>
              <a:gd name="connsiteX4" fmla="*/ 1245701 w 1445623"/>
              <a:gd name="connsiteY4" fmla="*/ 942381 h 984069"/>
              <a:gd name="connsiteX5" fmla="*/ 1395820 w 1445623"/>
              <a:gd name="connsiteY5" fmla="*/ 792262 h 984069"/>
              <a:gd name="connsiteX6" fmla="*/ 1395820 w 1445623"/>
              <a:gd name="connsiteY6" fmla="*/ 191805 h 984069"/>
              <a:gd name="connsiteX7" fmla="*/ 1245701 w 1445623"/>
              <a:gd name="connsiteY7" fmla="*/ 41686 h 984069"/>
              <a:gd name="connsiteX8" fmla="*/ 164015 w 1445623"/>
              <a:gd name="connsiteY8" fmla="*/ 0 h 984069"/>
              <a:gd name="connsiteX9" fmla="*/ 1281608 w 1445623"/>
              <a:gd name="connsiteY9" fmla="*/ 0 h 984069"/>
              <a:gd name="connsiteX10" fmla="*/ 1445623 w 1445623"/>
              <a:gd name="connsiteY10" fmla="*/ 164015 h 984069"/>
              <a:gd name="connsiteX11" fmla="*/ 1445623 w 1445623"/>
              <a:gd name="connsiteY11" fmla="*/ 820054 h 984069"/>
              <a:gd name="connsiteX12" fmla="*/ 1281608 w 1445623"/>
              <a:gd name="connsiteY12" fmla="*/ 984069 h 984069"/>
              <a:gd name="connsiteX13" fmla="*/ 164015 w 1445623"/>
              <a:gd name="connsiteY13" fmla="*/ 984069 h 984069"/>
              <a:gd name="connsiteX14" fmla="*/ 0 w 1445623"/>
              <a:gd name="connsiteY14" fmla="*/ 820054 h 984069"/>
              <a:gd name="connsiteX15" fmla="*/ 0 w 1445623"/>
              <a:gd name="connsiteY15" fmla="*/ 164015 h 984069"/>
              <a:gd name="connsiteX16" fmla="*/ 164015 w 1445623"/>
              <a:gd name="connsiteY16" fmla="*/ 0 h 984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5623" h="984069">
                <a:moveTo>
                  <a:pt x="199920" y="41686"/>
                </a:moveTo>
                <a:cubicBezTo>
                  <a:pt x="117012" y="41686"/>
                  <a:pt x="49801" y="108897"/>
                  <a:pt x="49801" y="191805"/>
                </a:cubicBezTo>
                <a:lnTo>
                  <a:pt x="49801" y="792262"/>
                </a:lnTo>
                <a:cubicBezTo>
                  <a:pt x="49801" y="875170"/>
                  <a:pt x="117012" y="942381"/>
                  <a:pt x="199920" y="942381"/>
                </a:cubicBezTo>
                <a:lnTo>
                  <a:pt x="1245701" y="942381"/>
                </a:lnTo>
                <a:cubicBezTo>
                  <a:pt x="1328609" y="942381"/>
                  <a:pt x="1395820" y="875170"/>
                  <a:pt x="1395820" y="792262"/>
                </a:cubicBezTo>
                <a:lnTo>
                  <a:pt x="1395820" y="191805"/>
                </a:lnTo>
                <a:cubicBezTo>
                  <a:pt x="1395820" y="108897"/>
                  <a:pt x="1328609" y="41686"/>
                  <a:pt x="1245701" y="41686"/>
                </a:cubicBezTo>
                <a:close/>
                <a:moveTo>
                  <a:pt x="164015" y="0"/>
                </a:moveTo>
                <a:lnTo>
                  <a:pt x="1281608" y="0"/>
                </a:lnTo>
                <a:cubicBezTo>
                  <a:pt x="1372191" y="0"/>
                  <a:pt x="1445623" y="73432"/>
                  <a:pt x="1445623" y="164015"/>
                </a:cubicBezTo>
                <a:lnTo>
                  <a:pt x="1445623" y="820054"/>
                </a:lnTo>
                <a:cubicBezTo>
                  <a:pt x="1445623" y="910637"/>
                  <a:pt x="1372191" y="984069"/>
                  <a:pt x="1281608" y="984069"/>
                </a:cubicBezTo>
                <a:lnTo>
                  <a:pt x="164015" y="984069"/>
                </a:lnTo>
                <a:cubicBezTo>
                  <a:pt x="73432" y="984069"/>
                  <a:pt x="0" y="910637"/>
                  <a:pt x="0" y="820054"/>
                </a:cubicBezTo>
                <a:lnTo>
                  <a:pt x="0" y="164015"/>
                </a:lnTo>
                <a:cubicBezTo>
                  <a:pt x="0" y="73432"/>
                  <a:pt x="73432" y="0"/>
                  <a:pt x="164015" y="0"/>
                </a:cubicBezTo>
                <a:close/>
              </a:path>
            </a:pathLst>
          </a:cu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    Characteristics </a:t>
            </a:r>
          </a:p>
          <a:p>
            <a:r>
              <a:rPr lang="en-US" dirty="0">
                <a:solidFill>
                  <a:schemeClr val="tx1"/>
                </a:solidFill>
              </a:rPr>
              <a:t> </a:t>
            </a:r>
            <a:r>
              <a:rPr lang="en-US" dirty="0" smtClean="0">
                <a:solidFill>
                  <a:schemeClr val="tx1"/>
                </a:solidFill>
              </a:rPr>
              <a:t>   Technical features</a:t>
            </a:r>
          </a:p>
          <a:p>
            <a:r>
              <a:rPr lang="en-US" dirty="0" smtClean="0">
                <a:solidFill>
                  <a:schemeClr val="tx1"/>
                </a:solidFill>
              </a:rPr>
              <a:t>    Promotion</a:t>
            </a:r>
            <a:endParaRPr lang="en-US" dirty="0">
              <a:solidFill>
                <a:schemeClr val="tx1"/>
              </a:solidFill>
            </a:endParaRPr>
          </a:p>
        </p:txBody>
      </p:sp>
      <p:sp>
        <p:nvSpPr>
          <p:cNvPr id="5" name="Figura a mano libera 4"/>
          <p:cNvSpPr/>
          <p:nvPr/>
        </p:nvSpPr>
        <p:spPr>
          <a:xfrm>
            <a:off x="5766823" y="2056674"/>
            <a:ext cx="1720668" cy="1258026"/>
          </a:xfrm>
          <a:custGeom>
            <a:avLst/>
            <a:gdLst>
              <a:gd name="connsiteX0" fmla="*/ 199920 w 1445623"/>
              <a:gd name="connsiteY0" fmla="*/ 41686 h 984069"/>
              <a:gd name="connsiteX1" fmla="*/ 49801 w 1445623"/>
              <a:gd name="connsiteY1" fmla="*/ 191805 h 984069"/>
              <a:gd name="connsiteX2" fmla="*/ 49801 w 1445623"/>
              <a:gd name="connsiteY2" fmla="*/ 792262 h 984069"/>
              <a:gd name="connsiteX3" fmla="*/ 199920 w 1445623"/>
              <a:gd name="connsiteY3" fmla="*/ 942381 h 984069"/>
              <a:gd name="connsiteX4" fmla="*/ 1245701 w 1445623"/>
              <a:gd name="connsiteY4" fmla="*/ 942381 h 984069"/>
              <a:gd name="connsiteX5" fmla="*/ 1395820 w 1445623"/>
              <a:gd name="connsiteY5" fmla="*/ 792262 h 984069"/>
              <a:gd name="connsiteX6" fmla="*/ 1395820 w 1445623"/>
              <a:gd name="connsiteY6" fmla="*/ 191805 h 984069"/>
              <a:gd name="connsiteX7" fmla="*/ 1245701 w 1445623"/>
              <a:gd name="connsiteY7" fmla="*/ 41686 h 984069"/>
              <a:gd name="connsiteX8" fmla="*/ 164015 w 1445623"/>
              <a:gd name="connsiteY8" fmla="*/ 0 h 984069"/>
              <a:gd name="connsiteX9" fmla="*/ 1281608 w 1445623"/>
              <a:gd name="connsiteY9" fmla="*/ 0 h 984069"/>
              <a:gd name="connsiteX10" fmla="*/ 1445623 w 1445623"/>
              <a:gd name="connsiteY10" fmla="*/ 164015 h 984069"/>
              <a:gd name="connsiteX11" fmla="*/ 1445623 w 1445623"/>
              <a:gd name="connsiteY11" fmla="*/ 820054 h 984069"/>
              <a:gd name="connsiteX12" fmla="*/ 1281608 w 1445623"/>
              <a:gd name="connsiteY12" fmla="*/ 984069 h 984069"/>
              <a:gd name="connsiteX13" fmla="*/ 164015 w 1445623"/>
              <a:gd name="connsiteY13" fmla="*/ 984069 h 984069"/>
              <a:gd name="connsiteX14" fmla="*/ 0 w 1445623"/>
              <a:gd name="connsiteY14" fmla="*/ 820054 h 984069"/>
              <a:gd name="connsiteX15" fmla="*/ 0 w 1445623"/>
              <a:gd name="connsiteY15" fmla="*/ 164015 h 984069"/>
              <a:gd name="connsiteX16" fmla="*/ 164015 w 1445623"/>
              <a:gd name="connsiteY16" fmla="*/ 0 h 984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5623" h="984069">
                <a:moveTo>
                  <a:pt x="199920" y="41686"/>
                </a:moveTo>
                <a:cubicBezTo>
                  <a:pt x="117012" y="41686"/>
                  <a:pt x="49801" y="108897"/>
                  <a:pt x="49801" y="191805"/>
                </a:cubicBezTo>
                <a:lnTo>
                  <a:pt x="49801" y="792262"/>
                </a:lnTo>
                <a:cubicBezTo>
                  <a:pt x="49801" y="875170"/>
                  <a:pt x="117012" y="942381"/>
                  <a:pt x="199920" y="942381"/>
                </a:cubicBezTo>
                <a:lnTo>
                  <a:pt x="1245701" y="942381"/>
                </a:lnTo>
                <a:cubicBezTo>
                  <a:pt x="1328609" y="942381"/>
                  <a:pt x="1395820" y="875170"/>
                  <a:pt x="1395820" y="792262"/>
                </a:cubicBezTo>
                <a:lnTo>
                  <a:pt x="1395820" y="191805"/>
                </a:lnTo>
                <a:cubicBezTo>
                  <a:pt x="1395820" y="108897"/>
                  <a:pt x="1328609" y="41686"/>
                  <a:pt x="1245701" y="41686"/>
                </a:cubicBezTo>
                <a:close/>
                <a:moveTo>
                  <a:pt x="164015" y="0"/>
                </a:moveTo>
                <a:lnTo>
                  <a:pt x="1281608" y="0"/>
                </a:lnTo>
                <a:cubicBezTo>
                  <a:pt x="1372191" y="0"/>
                  <a:pt x="1445623" y="73432"/>
                  <a:pt x="1445623" y="164015"/>
                </a:cubicBezTo>
                <a:lnTo>
                  <a:pt x="1445623" y="820054"/>
                </a:lnTo>
                <a:cubicBezTo>
                  <a:pt x="1445623" y="910637"/>
                  <a:pt x="1372191" y="984069"/>
                  <a:pt x="1281608" y="984069"/>
                </a:cubicBezTo>
                <a:lnTo>
                  <a:pt x="164015" y="984069"/>
                </a:lnTo>
                <a:cubicBezTo>
                  <a:pt x="73432" y="984069"/>
                  <a:pt x="0" y="910637"/>
                  <a:pt x="0" y="820054"/>
                </a:cubicBezTo>
                <a:lnTo>
                  <a:pt x="0" y="164015"/>
                </a:lnTo>
                <a:cubicBezTo>
                  <a:pt x="0" y="73432"/>
                  <a:pt x="73432" y="0"/>
                  <a:pt x="164015" y="0"/>
                </a:cubicBezTo>
                <a:close/>
              </a:path>
            </a:pathLst>
          </a:cu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     Description</a:t>
            </a:r>
          </a:p>
          <a:p>
            <a:r>
              <a:rPr lang="en-US" dirty="0" smtClean="0">
                <a:solidFill>
                  <a:schemeClr val="tx1"/>
                </a:solidFill>
              </a:rPr>
              <a:t>     Benefits</a:t>
            </a:r>
          </a:p>
          <a:p>
            <a:r>
              <a:rPr lang="en-US" dirty="0" smtClean="0">
                <a:solidFill>
                  <a:schemeClr val="tx1"/>
                </a:solidFill>
              </a:rPr>
              <a:t>     How to</a:t>
            </a:r>
          </a:p>
          <a:p>
            <a:r>
              <a:rPr lang="en-US" dirty="0">
                <a:solidFill>
                  <a:schemeClr val="tx1"/>
                </a:solidFill>
              </a:rPr>
              <a:t> </a:t>
            </a:r>
            <a:r>
              <a:rPr lang="en-US" dirty="0" smtClean="0">
                <a:solidFill>
                  <a:schemeClr val="tx1"/>
                </a:solidFill>
              </a:rPr>
              <a:t>    Promotion</a:t>
            </a:r>
          </a:p>
        </p:txBody>
      </p:sp>
      <p:sp>
        <p:nvSpPr>
          <p:cNvPr id="6" name="Figura a mano libera 5"/>
          <p:cNvSpPr/>
          <p:nvPr/>
        </p:nvSpPr>
        <p:spPr>
          <a:xfrm>
            <a:off x="2392723" y="4557475"/>
            <a:ext cx="1445623" cy="984069"/>
          </a:xfrm>
          <a:custGeom>
            <a:avLst/>
            <a:gdLst>
              <a:gd name="connsiteX0" fmla="*/ 199920 w 1445623"/>
              <a:gd name="connsiteY0" fmla="*/ 41686 h 984069"/>
              <a:gd name="connsiteX1" fmla="*/ 49801 w 1445623"/>
              <a:gd name="connsiteY1" fmla="*/ 191805 h 984069"/>
              <a:gd name="connsiteX2" fmla="*/ 49801 w 1445623"/>
              <a:gd name="connsiteY2" fmla="*/ 792262 h 984069"/>
              <a:gd name="connsiteX3" fmla="*/ 199920 w 1445623"/>
              <a:gd name="connsiteY3" fmla="*/ 942381 h 984069"/>
              <a:gd name="connsiteX4" fmla="*/ 1245701 w 1445623"/>
              <a:gd name="connsiteY4" fmla="*/ 942381 h 984069"/>
              <a:gd name="connsiteX5" fmla="*/ 1395820 w 1445623"/>
              <a:gd name="connsiteY5" fmla="*/ 792262 h 984069"/>
              <a:gd name="connsiteX6" fmla="*/ 1395820 w 1445623"/>
              <a:gd name="connsiteY6" fmla="*/ 191805 h 984069"/>
              <a:gd name="connsiteX7" fmla="*/ 1245701 w 1445623"/>
              <a:gd name="connsiteY7" fmla="*/ 41686 h 984069"/>
              <a:gd name="connsiteX8" fmla="*/ 164015 w 1445623"/>
              <a:gd name="connsiteY8" fmla="*/ 0 h 984069"/>
              <a:gd name="connsiteX9" fmla="*/ 1281608 w 1445623"/>
              <a:gd name="connsiteY9" fmla="*/ 0 h 984069"/>
              <a:gd name="connsiteX10" fmla="*/ 1445623 w 1445623"/>
              <a:gd name="connsiteY10" fmla="*/ 164015 h 984069"/>
              <a:gd name="connsiteX11" fmla="*/ 1445623 w 1445623"/>
              <a:gd name="connsiteY11" fmla="*/ 820054 h 984069"/>
              <a:gd name="connsiteX12" fmla="*/ 1281608 w 1445623"/>
              <a:gd name="connsiteY12" fmla="*/ 984069 h 984069"/>
              <a:gd name="connsiteX13" fmla="*/ 164015 w 1445623"/>
              <a:gd name="connsiteY13" fmla="*/ 984069 h 984069"/>
              <a:gd name="connsiteX14" fmla="*/ 0 w 1445623"/>
              <a:gd name="connsiteY14" fmla="*/ 820054 h 984069"/>
              <a:gd name="connsiteX15" fmla="*/ 0 w 1445623"/>
              <a:gd name="connsiteY15" fmla="*/ 164015 h 984069"/>
              <a:gd name="connsiteX16" fmla="*/ 164015 w 1445623"/>
              <a:gd name="connsiteY16" fmla="*/ 0 h 984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5623" h="984069">
                <a:moveTo>
                  <a:pt x="199920" y="41686"/>
                </a:moveTo>
                <a:cubicBezTo>
                  <a:pt x="117012" y="41686"/>
                  <a:pt x="49801" y="108897"/>
                  <a:pt x="49801" y="191805"/>
                </a:cubicBezTo>
                <a:lnTo>
                  <a:pt x="49801" y="792262"/>
                </a:lnTo>
                <a:cubicBezTo>
                  <a:pt x="49801" y="875170"/>
                  <a:pt x="117012" y="942381"/>
                  <a:pt x="199920" y="942381"/>
                </a:cubicBezTo>
                <a:lnTo>
                  <a:pt x="1245701" y="942381"/>
                </a:lnTo>
                <a:cubicBezTo>
                  <a:pt x="1328609" y="942381"/>
                  <a:pt x="1395820" y="875170"/>
                  <a:pt x="1395820" y="792262"/>
                </a:cubicBezTo>
                <a:lnTo>
                  <a:pt x="1395820" y="191805"/>
                </a:lnTo>
                <a:cubicBezTo>
                  <a:pt x="1395820" y="108897"/>
                  <a:pt x="1328609" y="41686"/>
                  <a:pt x="1245701" y="41686"/>
                </a:cubicBezTo>
                <a:close/>
                <a:moveTo>
                  <a:pt x="164015" y="0"/>
                </a:moveTo>
                <a:lnTo>
                  <a:pt x="1281608" y="0"/>
                </a:lnTo>
                <a:cubicBezTo>
                  <a:pt x="1372191" y="0"/>
                  <a:pt x="1445623" y="73432"/>
                  <a:pt x="1445623" y="164015"/>
                </a:cubicBezTo>
                <a:lnTo>
                  <a:pt x="1445623" y="820054"/>
                </a:lnTo>
                <a:cubicBezTo>
                  <a:pt x="1445623" y="910637"/>
                  <a:pt x="1372191" y="984069"/>
                  <a:pt x="1281608" y="984069"/>
                </a:cubicBezTo>
                <a:lnTo>
                  <a:pt x="164015" y="984069"/>
                </a:lnTo>
                <a:cubicBezTo>
                  <a:pt x="73432" y="984069"/>
                  <a:pt x="0" y="910637"/>
                  <a:pt x="0" y="820054"/>
                </a:cubicBezTo>
                <a:lnTo>
                  <a:pt x="0" y="164015"/>
                </a:lnTo>
                <a:cubicBezTo>
                  <a:pt x="0" y="73432"/>
                  <a:pt x="73432" y="0"/>
                  <a:pt x="164015" y="0"/>
                </a:cubicBezTo>
                <a:close/>
              </a:path>
            </a:pathLst>
          </a:cu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   Description</a:t>
            </a:r>
          </a:p>
          <a:p>
            <a:r>
              <a:rPr lang="en-US" dirty="0">
                <a:solidFill>
                  <a:schemeClr val="tx1"/>
                </a:solidFill>
              </a:rPr>
              <a:t> </a:t>
            </a:r>
            <a:r>
              <a:rPr lang="en-US" dirty="0" smtClean="0">
                <a:solidFill>
                  <a:schemeClr val="tx1"/>
                </a:solidFill>
              </a:rPr>
              <a:t>  FAQs</a:t>
            </a:r>
            <a:endParaRPr lang="en-US" dirty="0">
              <a:solidFill>
                <a:schemeClr val="tx1"/>
              </a:solidFill>
            </a:endParaRPr>
          </a:p>
        </p:txBody>
      </p:sp>
      <p:sp>
        <p:nvSpPr>
          <p:cNvPr id="7" name="Rettangolo arrotondato 6"/>
          <p:cNvSpPr/>
          <p:nvPr/>
        </p:nvSpPr>
        <p:spPr>
          <a:xfrm>
            <a:off x="6615612" y="4507775"/>
            <a:ext cx="1445623" cy="984069"/>
          </a:xfrm>
          <a:prstGeom prst="round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smtClean="0">
                <a:solidFill>
                  <a:schemeClr val="tx1"/>
                </a:solidFill>
              </a:rPr>
              <a:t>   Testimonials</a:t>
            </a:r>
          </a:p>
          <a:p>
            <a:r>
              <a:rPr lang="en-US" sz="1500" dirty="0" smtClean="0">
                <a:solidFill>
                  <a:schemeClr val="tx1"/>
                </a:solidFill>
              </a:rPr>
              <a:t>   Innovations</a:t>
            </a:r>
          </a:p>
          <a:p>
            <a:r>
              <a:rPr lang="en-US" sz="1500" dirty="0" smtClean="0">
                <a:solidFill>
                  <a:schemeClr val="tx1"/>
                </a:solidFill>
              </a:rPr>
              <a:t>   Projects</a:t>
            </a:r>
            <a:endParaRPr lang="en-US" sz="1500" dirty="0">
              <a:solidFill>
                <a:schemeClr val="tx1"/>
              </a:solidFill>
            </a:endParaRPr>
          </a:p>
        </p:txBody>
      </p:sp>
      <p:sp>
        <p:nvSpPr>
          <p:cNvPr id="9" name="Ovale 8"/>
          <p:cNvSpPr/>
          <p:nvPr/>
        </p:nvSpPr>
        <p:spPr>
          <a:xfrm>
            <a:off x="6722927" y="4718049"/>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e 9"/>
          <p:cNvSpPr/>
          <p:nvPr/>
        </p:nvSpPr>
        <p:spPr>
          <a:xfrm>
            <a:off x="6722927" y="4939757"/>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e 10"/>
          <p:cNvSpPr/>
          <p:nvPr/>
        </p:nvSpPr>
        <p:spPr>
          <a:xfrm>
            <a:off x="6710499" y="5152844"/>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asellaDiTesto 11"/>
          <p:cNvSpPr txBox="1"/>
          <p:nvPr/>
        </p:nvSpPr>
        <p:spPr>
          <a:xfrm>
            <a:off x="6677953" y="4158008"/>
            <a:ext cx="1320939" cy="369332"/>
          </a:xfrm>
          <a:prstGeom prst="rect">
            <a:avLst/>
          </a:prstGeom>
          <a:noFill/>
        </p:spPr>
        <p:txBody>
          <a:bodyPr wrap="none" rtlCol="0">
            <a:spAutoFit/>
          </a:bodyPr>
          <a:lstStyle/>
          <a:p>
            <a:r>
              <a:rPr lang="it-IT" dirty="0" err="1" smtClean="0"/>
              <a:t>Who</a:t>
            </a:r>
            <a:r>
              <a:rPr lang="it-IT" dirty="0" smtClean="0"/>
              <a:t> </a:t>
            </a:r>
            <a:r>
              <a:rPr lang="it-IT" dirty="0" err="1" smtClean="0"/>
              <a:t>we</a:t>
            </a:r>
            <a:r>
              <a:rPr lang="it-IT" dirty="0" smtClean="0"/>
              <a:t> are</a:t>
            </a:r>
            <a:endParaRPr lang="it-IT" dirty="0"/>
          </a:p>
        </p:txBody>
      </p:sp>
      <p:grpSp>
        <p:nvGrpSpPr>
          <p:cNvPr id="22" name="Gruppo 21"/>
          <p:cNvGrpSpPr/>
          <p:nvPr/>
        </p:nvGrpSpPr>
        <p:grpSpPr>
          <a:xfrm>
            <a:off x="8234971" y="5491844"/>
            <a:ext cx="700833" cy="921419"/>
            <a:chOff x="5228875" y="4138443"/>
            <a:chExt cx="700833" cy="921419"/>
          </a:xfrm>
        </p:grpSpPr>
        <p:sp>
          <p:nvSpPr>
            <p:cNvPr id="13" name="Rettangolo arrotondato 12"/>
            <p:cNvSpPr/>
            <p:nvPr/>
          </p:nvSpPr>
          <p:spPr>
            <a:xfrm>
              <a:off x="5242821" y="4507775"/>
              <a:ext cx="686887" cy="552087"/>
            </a:xfrm>
            <a:prstGeom prst="round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00" dirty="0" smtClean="0">
                <a:solidFill>
                  <a:schemeClr val="tx1"/>
                </a:solidFill>
              </a:endParaRPr>
            </a:p>
          </p:txBody>
        </p:sp>
        <p:sp>
          <p:nvSpPr>
            <p:cNvPr id="8" name="Ovale 7"/>
            <p:cNvSpPr/>
            <p:nvPr/>
          </p:nvSpPr>
          <p:spPr>
            <a:xfrm>
              <a:off x="5523308" y="4716415"/>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asellaDiTesto 13"/>
            <p:cNvSpPr txBox="1"/>
            <p:nvPr/>
          </p:nvSpPr>
          <p:spPr>
            <a:xfrm>
              <a:off x="5228875" y="4138443"/>
              <a:ext cx="700833" cy="369332"/>
            </a:xfrm>
            <a:prstGeom prst="rect">
              <a:avLst/>
            </a:prstGeom>
            <a:noFill/>
          </p:spPr>
          <p:txBody>
            <a:bodyPr wrap="none" rtlCol="0">
              <a:spAutoFit/>
            </a:bodyPr>
            <a:lstStyle/>
            <a:p>
              <a:r>
                <a:rPr lang="it-IT" dirty="0" smtClean="0"/>
                <a:t>News</a:t>
              </a:r>
              <a:endParaRPr lang="it-IT" dirty="0"/>
            </a:p>
          </p:txBody>
        </p:sp>
      </p:grpSp>
      <p:sp>
        <p:nvSpPr>
          <p:cNvPr id="15" name="Rettangolo arrotondato 14"/>
          <p:cNvSpPr/>
          <p:nvPr/>
        </p:nvSpPr>
        <p:spPr>
          <a:xfrm>
            <a:off x="10202427" y="4527340"/>
            <a:ext cx="1365042" cy="799403"/>
          </a:xfrm>
          <a:prstGeom prst="round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a:solidFill>
                  <a:schemeClr val="tx1"/>
                </a:solidFill>
              </a:rPr>
              <a:t> </a:t>
            </a:r>
            <a:r>
              <a:rPr lang="en-US" sz="1500" dirty="0" smtClean="0">
                <a:solidFill>
                  <a:schemeClr val="tx1"/>
                </a:solidFill>
              </a:rPr>
              <a:t>  Description</a:t>
            </a:r>
          </a:p>
          <a:p>
            <a:r>
              <a:rPr lang="en-US" sz="1500" dirty="0" smtClean="0">
                <a:solidFill>
                  <a:schemeClr val="tx1"/>
                </a:solidFill>
              </a:rPr>
              <a:t>   Governance</a:t>
            </a:r>
          </a:p>
        </p:txBody>
      </p:sp>
      <p:sp>
        <p:nvSpPr>
          <p:cNvPr id="16" name="CasellaDiTesto 15"/>
          <p:cNvSpPr txBox="1"/>
          <p:nvPr/>
        </p:nvSpPr>
        <p:spPr>
          <a:xfrm>
            <a:off x="10188481" y="4138443"/>
            <a:ext cx="1316322" cy="369332"/>
          </a:xfrm>
          <a:prstGeom prst="rect">
            <a:avLst/>
          </a:prstGeom>
          <a:noFill/>
        </p:spPr>
        <p:txBody>
          <a:bodyPr wrap="none" rtlCol="0">
            <a:spAutoFit/>
          </a:bodyPr>
          <a:lstStyle/>
          <a:p>
            <a:r>
              <a:rPr lang="it-IT" dirty="0" err="1" smtClean="0"/>
              <a:t>Governance</a:t>
            </a:r>
            <a:endParaRPr lang="it-IT" dirty="0"/>
          </a:p>
        </p:txBody>
      </p:sp>
      <p:sp>
        <p:nvSpPr>
          <p:cNvPr id="17" name="Ovale 16"/>
          <p:cNvSpPr/>
          <p:nvPr/>
        </p:nvSpPr>
        <p:spPr>
          <a:xfrm>
            <a:off x="10310238" y="4753600"/>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e 17"/>
          <p:cNvSpPr/>
          <p:nvPr/>
        </p:nvSpPr>
        <p:spPr>
          <a:xfrm>
            <a:off x="10320217" y="4980936"/>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ttangolo arrotondato 18"/>
          <p:cNvSpPr/>
          <p:nvPr/>
        </p:nvSpPr>
        <p:spPr>
          <a:xfrm>
            <a:off x="8277700" y="4527340"/>
            <a:ext cx="1590200" cy="799403"/>
          </a:xfrm>
          <a:prstGeom prst="round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smtClean="0">
                <a:solidFill>
                  <a:schemeClr val="tx1"/>
                </a:solidFill>
              </a:rPr>
              <a:t>   Market aspects</a:t>
            </a:r>
          </a:p>
          <a:p>
            <a:r>
              <a:rPr lang="en-US" sz="1500" dirty="0">
                <a:solidFill>
                  <a:schemeClr val="tx1"/>
                </a:solidFill>
              </a:rPr>
              <a:t> </a:t>
            </a:r>
            <a:r>
              <a:rPr lang="en-US" sz="1500" dirty="0" smtClean="0">
                <a:solidFill>
                  <a:schemeClr val="tx1"/>
                </a:solidFill>
              </a:rPr>
              <a:t>  For investors</a:t>
            </a:r>
          </a:p>
        </p:txBody>
      </p:sp>
      <p:sp>
        <p:nvSpPr>
          <p:cNvPr id="21" name="CasellaDiTesto 20"/>
          <p:cNvSpPr txBox="1"/>
          <p:nvPr/>
        </p:nvSpPr>
        <p:spPr>
          <a:xfrm>
            <a:off x="8440316" y="4158008"/>
            <a:ext cx="990977" cy="369332"/>
          </a:xfrm>
          <a:prstGeom prst="rect">
            <a:avLst/>
          </a:prstGeom>
          <a:noFill/>
        </p:spPr>
        <p:txBody>
          <a:bodyPr wrap="none" rtlCol="0">
            <a:spAutoFit/>
          </a:bodyPr>
          <a:lstStyle/>
          <a:p>
            <a:r>
              <a:rPr lang="it-IT" dirty="0" smtClean="0"/>
              <a:t>Business</a:t>
            </a:r>
            <a:endParaRPr lang="it-IT" dirty="0"/>
          </a:p>
        </p:txBody>
      </p:sp>
      <p:sp>
        <p:nvSpPr>
          <p:cNvPr id="23" name="Ovale 22"/>
          <p:cNvSpPr/>
          <p:nvPr/>
        </p:nvSpPr>
        <p:spPr>
          <a:xfrm>
            <a:off x="8377360" y="4759582"/>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e 23"/>
          <p:cNvSpPr/>
          <p:nvPr/>
        </p:nvSpPr>
        <p:spPr>
          <a:xfrm>
            <a:off x="2518119" y="2356859"/>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e 24"/>
          <p:cNvSpPr/>
          <p:nvPr/>
        </p:nvSpPr>
        <p:spPr>
          <a:xfrm>
            <a:off x="8377359" y="4991433"/>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asellaDiTesto 25"/>
          <p:cNvSpPr txBox="1"/>
          <p:nvPr/>
        </p:nvSpPr>
        <p:spPr>
          <a:xfrm>
            <a:off x="1454439" y="4227742"/>
            <a:ext cx="1157112" cy="646331"/>
          </a:xfrm>
          <a:prstGeom prst="rect">
            <a:avLst/>
          </a:prstGeom>
          <a:noFill/>
        </p:spPr>
        <p:txBody>
          <a:bodyPr wrap="none" rtlCol="0">
            <a:spAutoFit/>
          </a:bodyPr>
          <a:lstStyle/>
          <a:p>
            <a:pPr algn="r"/>
            <a:r>
              <a:rPr lang="it-IT" dirty="0" smtClean="0"/>
              <a:t>Assistance</a:t>
            </a:r>
          </a:p>
          <a:p>
            <a:r>
              <a:rPr lang="it-IT" dirty="0" smtClean="0"/>
              <a:t>service</a:t>
            </a:r>
            <a:endParaRPr lang="it-IT" dirty="0"/>
          </a:p>
        </p:txBody>
      </p:sp>
      <p:sp>
        <p:nvSpPr>
          <p:cNvPr id="27" name="CasellaDiTesto 26"/>
          <p:cNvSpPr txBox="1"/>
          <p:nvPr/>
        </p:nvSpPr>
        <p:spPr>
          <a:xfrm>
            <a:off x="2695756" y="1654656"/>
            <a:ext cx="811889" cy="369332"/>
          </a:xfrm>
          <a:prstGeom prst="rect">
            <a:avLst/>
          </a:prstGeom>
          <a:noFill/>
        </p:spPr>
        <p:txBody>
          <a:bodyPr wrap="none" rtlCol="0">
            <a:spAutoFit/>
          </a:bodyPr>
          <a:lstStyle/>
          <a:p>
            <a:r>
              <a:rPr lang="it-IT" dirty="0" smtClean="0"/>
              <a:t>Device</a:t>
            </a:r>
            <a:endParaRPr lang="it-IT" dirty="0"/>
          </a:p>
        </p:txBody>
      </p:sp>
      <p:sp>
        <p:nvSpPr>
          <p:cNvPr id="28" name="CasellaDiTesto 27"/>
          <p:cNvSpPr txBox="1"/>
          <p:nvPr/>
        </p:nvSpPr>
        <p:spPr>
          <a:xfrm>
            <a:off x="6026806" y="1616982"/>
            <a:ext cx="1126270" cy="369332"/>
          </a:xfrm>
          <a:prstGeom prst="rect">
            <a:avLst/>
          </a:prstGeom>
          <a:noFill/>
        </p:spPr>
        <p:txBody>
          <a:bodyPr wrap="none" rtlCol="0">
            <a:spAutoFit/>
          </a:bodyPr>
          <a:lstStyle/>
          <a:p>
            <a:r>
              <a:rPr lang="it-IT" dirty="0" smtClean="0"/>
              <a:t>Smart Life</a:t>
            </a:r>
            <a:endParaRPr lang="it-IT" dirty="0"/>
          </a:p>
        </p:txBody>
      </p:sp>
      <p:sp>
        <p:nvSpPr>
          <p:cNvPr id="29" name="Ovale 28"/>
          <p:cNvSpPr/>
          <p:nvPr/>
        </p:nvSpPr>
        <p:spPr>
          <a:xfrm>
            <a:off x="2514106" y="2629293"/>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e 29"/>
          <p:cNvSpPr/>
          <p:nvPr/>
        </p:nvSpPr>
        <p:spPr>
          <a:xfrm>
            <a:off x="5940458" y="2232960"/>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e 30"/>
          <p:cNvSpPr/>
          <p:nvPr/>
        </p:nvSpPr>
        <p:spPr>
          <a:xfrm>
            <a:off x="5940459" y="2501349"/>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e 31"/>
          <p:cNvSpPr/>
          <p:nvPr/>
        </p:nvSpPr>
        <p:spPr>
          <a:xfrm>
            <a:off x="5940458" y="2772307"/>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7" name="Connettore 2 36"/>
          <p:cNvCxnSpPr>
            <a:stCxn id="4" idx="13"/>
            <a:endCxn id="6" idx="0"/>
          </p:cNvCxnSpPr>
          <p:nvPr/>
        </p:nvCxnSpPr>
        <p:spPr>
          <a:xfrm flipH="1">
            <a:off x="2592643" y="3314700"/>
            <a:ext cx="33630" cy="1284461"/>
          </a:xfrm>
          <a:prstGeom prst="straightConnector1">
            <a:avLst/>
          </a:prstGeom>
          <a:ln w="1905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1" name="Connettore 2 40"/>
          <p:cNvCxnSpPr>
            <a:stCxn id="5" idx="15"/>
            <a:endCxn id="4" idx="10"/>
          </p:cNvCxnSpPr>
          <p:nvPr/>
        </p:nvCxnSpPr>
        <p:spPr>
          <a:xfrm flipH="1">
            <a:off x="4559300" y="2266349"/>
            <a:ext cx="1207523" cy="0"/>
          </a:xfrm>
          <a:prstGeom prst="straightConnector1">
            <a:avLst/>
          </a:prstGeom>
          <a:ln w="1905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Connettore 2 41"/>
          <p:cNvCxnSpPr>
            <a:stCxn id="4" idx="11"/>
            <a:endCxn id="5" idx="14"/>
          </p:cNvCxnSpPr>
          <p:nvPr/>
        </p:nvCxnSpPr>
        <p:spPr>
          <a:xfrm>
            <a:off x="4559300" y="3105025"/>
            <a:ext cx="1207523" cy="0"/>
          </a:xfrm>
          <a:prstGeom prst="straightConnector1">
            <a:avLst/>
          </a:prstGeom>
          <a:ln w="1905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Connettore 2 42"/>
          <p:cNvCxnSpPr>
            <a:stCxn id="4" idx="12"/>
            <a:endCxn id="6" idx="7"/>
          </p:cNvCxnSpPr>
          <p:nvPr/>
        </p:nvCxnSpPr>
        <p:spPr>
          <a:xfrm flipH="1">
            <a:off x="3638424" y="3314700"/>
            <a:ext cx="673495" cy="1284461"/>
          </a:xfrm>
          <a:prstGeom prst="straightConnector1">
            <a:avLst/>
          </a:prstGeom>
          <a:ln w="1905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6" name="CasellaDiTesto 45"/>
          <p:cNvSpPr txBox="1"/>
          <p:nvPr/>
        </p:nvSpPr>
        <p:spPr>
          <a:xfrm>
            <a:off x="1617242" y="3638712"/>
            <a:ext cx="1090535" cy="532956"/>
          </a:xfrm>
          <a:prstGeom prst="rect">
            <a:avLst/>
          </a:prstGeom>
          <a:noFill/>
        </p:spPr>
        <p:txBody>
          <a:bodyPr wrap="square" rtlCol="0">
            <a:spAutoFit/>
          </a:bodyPr>
          <a:lstStyle/>
          <a:p>
            <a:r>
              <a:rPr lang="it-IT" sz="1400" dirty="0" smtClean="0"/>
              <a:t>Assistance</a:t>
            </a:r>
          </a:p>
          <a:p>
            <a:r>
              <a:rPr lang="it-IT" sz="1400" dirty="0" smtClean="0"/>
              <a:t>For [1,10]</a:t>
            </a:r>
            <a:endParaRPr lang="it-IT" sz="1400" dirty="0"/>
          </a:p>
        </p:txBody>
      </p:sp>
      <p:sp>
        <p:nvSpPr>
          <p:cNvPr id="47" name="CasellaDiTesto 46"/>
          <p:cNvSpPr txBox="1"/>
          <p:nvPr/>
        </p:nvSpPr>
        <p:spPr>
          <a:xfrm>
            <a:off x="3165331" y="3635174"/>
            <a:ext cx="1090535" cy="738664"/>
          </a:xfrm>
          <a:prstGeom prst="rect">
            <a:avLst/>
          </a:prstGeom>
          <a:noFill/>
        </p:spPr>
        <p:txBody>
          <a:bodyPr wrap="square" rtlCol="0">
            <a:spAutoFit/>
          </a:bodyPr>
          <a:lstStyle/>
          <a:p>
            <a:r>
              <a:rPr lang="it-IT" sz="1400" dirty="0" smtClean="0"/>
              <a:t>For </a:t>
            </a:r>
            <a:r>
              <a:rPr lang="it-IT" sz="1400" dirty="0" err="1" smtClean="0"/>
              <a:t>device</a:t>
            </a:r>
            <a:r>
              <a:rPr lang="it-IT" sz="1400" dirty="0" smtClean="0"/>
              <a:t>(s)_2</a:t>
            </a:r>
          </a:p>
          <a:p>
            <a:r>
              <a:rPr lang="it-IT" sz="1400" dirty="0" smtClean="0"/>
              <a:t>[1,10]</a:t>
            </a:r>
          </a:p>
        </p:txBody>
      </p:sp>
      <p:sp>
        <p:nvSpPr>
          <p:cNvPr id="58" name="CasellaDiTesto 57"/>
          <p:cNvSpPr txBox="1"/>
          <p:nvPr/>
        </p:nvSpPr>
        <p:spPr>
          <a:xfrm>
            <a:off x="4536729" y="1707988"/>
            <a:ext cx="1334275" cy="523220"/>
          </a:xfrm>
          <a:prstGeom prst="rect">
            <a:avLst/>
          </a:prstGeom>
          <a:noFill/>
        </p:spPr>
        <p:txBody>
          <a:bodyPr wrap="square" rtlCol="0">
            <a:spAutoFit/>
          </a:bodyPr>
          <a:lstStyle/>
          <a:p>
            <a:r>
              <a:rPr lang="it-IT" sz="1400" dirty="0" smtClean="0"/>
              <a:t>For </a:t>
            </a:r>
            <a:r>
              <a:rPr lang="it-IT" sz="1400" dirty="0" err="1" smtClean="0"/>
              <a:t>device</a:t>
            </a:r>
            <a:r>
              <a:rPr lang="it-IT" sz="1400" dirty="0" smtClean="0"/>
              <a:t>(s)_1</a:t>
            </a:r>
          </a:p>
          <a:p>
            <a:r>
              <a:rPr lang="it-IT" sz="1400" dirty="0" smtClean="0"/>
              <a:t>[1,30]</a:t>
            </a:r>
          </a:p>
        </p:txBody>
      </p:sp>
      <p:sp>
        <p:nvSpPr>
          <p:cNvPr id="59" name="CasellaDiTesto 58"/>
          <p:cNvSpPr txBox="1"/>
          <p:nvPr/>
        </p:nvSpPr>
        <p:spPr>
          <a:xfrm>
            <a:off x="4613222" y="3203146"/>
            <a:ext cx="1090535" cy="523220"/>
          </a:xfrm>
          <a:prstGeom prst="rect">
            <a:avLst/>
          </a:prstGeom>
          <a:noFill/>
        </p:spPr>
        <p:txBody>
          <a:bodyPr wrap="square" rtlCol="0">
            <a:spAutoFit/>
          </a:bodyPr>
          <a:lstStyle/>
          <a:p>
            <a:r>
              <a:rPr lang="it-IT" sz="1400" dirty="0" err="1" smtClean="0"/>
              <a:t>Available</a:t>
            </a:r>
            <a:r>
              <a:rPr lang="it-IT" sz="1400" dirty="0" smtClean="0"/>
              <a:t> SL service [1,5]</a:t>
            </a:r>
          </a:p>
        </p:txBody>
      </p:sp>
      <p:grpSp>
        <p:nvGrpSpPr>
          <p:cNvPr id="64" name="Gruppo 63"/>
          <p:cNvGrpSpPr/>
          <p:nvPr/>
        </p:nvGrpSpPr>
        <p:grpSpPr>
          <a:xfrm>
            <a:off x="5008221" y="2944234"/>
            <a:ext cx="309822" cy="309822"/>
            <a:chOff x="3647530" y="2818173"/>
            <a:chExt cx="511901" cy="511901"/>
          </a:xfrm>
        </p:grpSpPr>
        <p:sp>
          <p:nvSpPr>
            <p:cNvPr id="65" name="Ovale 64"/>
            <p:cNvSpPr/>
            <p:nvPr/>
          </p:nvSpPr>
          <p:spPr>
            <a:xfrm>
              <a:off x="3647530" y="2818173"/>
              <a:ext cx="511901" cy="511901"/>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cxnSp>
          <p:nvCxnSpPr>
            <p:cNvPr id="66" name="Connettore 1 15"/>
            <p:cNvCxnSpPr/>
            <p:nvPr/>
          </p:nvCxnSpPr>
          <p:spPr>
            <a:xfrm>
              <a:off x="3722495" y="2971721"/>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7" name="Connettore 1 16"/>
            <p:cNvCxnSpPr/>
            <p:nvPr/>
          </p:nvCxnSpPr>
          <p:spPr>
            <a:xfrm>
              <a:off x="3722494" y="3076425"/>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8" name="Connettore 1 17"/>
            <p:cNvCxnSpPr/>
            <p:nvPr/>
          </p:nvCxnSpPr>
          <p:spPr>
            <a:xfrm>
              <a:off x="3722494" y="3186033"/>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69" name="Gruppo 68"/>
          <p:cNvGrpSpPr/>
          <p:nvPr/>
        </p:nvGrpSpPr>
        <p:grpSpPr>
          <a:xfrm>
            <a:off x="5069296" y="2093868"/>
            <a:ext cx="309822" cy="309822"/>
            <a:chOff x="3647530" y="2818173"/>
            <a:chExt cx="511901" cy="511901"/>
          </a:xfrm>
        </p:grpSpPr>
        <p:sp>
          <p:nvSpPr>
            <p:cNvPr id="70" name="Ovale 69"/>
            <p:cNvSpPr/>
            <p:nvPr/>
          </p:nvSpPr>
          <p:spPr>
            <a:xfrm>
              <a:off x="3647530" y="2818173"/>
              <a:ext cx="511901" cy="511901"/>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cxnSp>
          <p:nvCxnSpPr>
            <p:cNvPr id="71" name="Connettore 1 15"/>
            <p:cNvCxnSpPr/>
            <p:nvPr/>
          </p:nvCxnSpPr>
          <p:spPr>
            <a:xfrm>
              <a:off x="3722495" y="2971721"/>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2" name="Connettore 1 16"/>
            <p:cNvCxnSpPr/>
            <p:nvPr/>
          </p:nvCxnSpPr>
          <p:spPr>
            <a:xfrm>
              <a:off x="3722494" y="3076425"/>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3" name="Connettore 1 17"/>
            <p:cNvCxnSpPr/>
            <p:nvPr/>
          </p:nvCxnSpPr>
          <p:spPr>
            <a:xfrm>
              <a:off x="3722494" y="3186033"/>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74" name="Gruppo 73"/>
          <p:cNvGrpSpPr/>
          <p:nvPr/>
        </p:nvGrpSpPr>
        <p:grpSpPr>
          <a:xfrm>
            <a:off x="3901744" y="3616310"/>
            <a:ext cx="309822" cy="309822"/>
            <a:chOff x="3647530" y="2818173"/>
            <a:chExt cx="511901" cy="511901"/>
          </a:xfrm>
        </p:grpSpPr>
        <p:sp>
          <p:nvSpPr>
            <p:cNvPr id="75" name="Ovale 74"/>
            <p:cNvSpPr/>
            <p:nvPr/>
          </p:nvSpPr>
          <p:spPr>
            <a:xfrm>
              <a:off x="3647530" y="2818173"/>
              <a:ext cx="511901" cy="511901"/>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cxnSp>
          <p:nvCxnSpPr>
            <p:cNvPr id="76" name="Connettore 1 15"/>
            <p:cNvCxnSpPr/>
            <p:nvPr/>
          </p:nvCxnSpPr>
          <p:spPr>
            <a:xfrm>
              <a:off x="3722495" y="2971721"/>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7" name="Connettore 1 16"/>
            <p:cNvCxnSpPr/>
            <p:nvPr/>
          </p:nvCxnSpPr>
          <p:spPr>
            <a:xfrm>
              <a:off x="3722494" y="3076425"/>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8" name="Connettore 1 17"/>
            <p:cNvCxnSpPr/>
            <p:nvPr/>
          </p:nvCxnSpPr>
          <p:spPr>
            <a:xfrm>
              <a:off x="3722494" y="3186033"/>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79" name="Gruppo 78"/>
          <p:cNvGrpSpPr/>
          <p:nvPr/>
        </p:nvGrpSpPr>
        <p:grpSpPr>
          <a:xfrm>
            <a:off x="2477112" y="3767099"/>
            <a:ext cx="309822" cy="309822"/>
            <a:chOff x="3647530" y="2818173"/>
            <a:chExt cx="511901" cy="511901"/>
          </a:xfrm>
        </p:grpSpPr>
        <p:sp>
          <p:nvSpPr>
            <p:cNvPr id="80" name="Ovale 79"/>
            <p:cNvSpPr/>
            <p:nvPr/>
          </p:nvSpPr>
          <p:spPr>
            <a:xfrm>
              <a:off x="3647530" y="2818173"/>
              <a:ext cx="511901" cy="511901"/>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cxnSp>
          <p:nvCxnSpPr>
            <p:cNvPr id="81" name="Connettore 1 15"/>
            <p:cNvCxnSpPr/>
            <p:nvPr/>
          </p:nvCxnSpPr>
          <p:spPr>
            <a:xfrm>
              <a:off x="3722495" y="2971721"/>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2" name="Connettore 1 16"/>
            <p:cNvCxnSpPr/>
            <p:nvPr/>
          </p:nvCxnSpPr>
          <p:spPr>
            <a:xfrm>
              <a:off x="3722494" y="3076425"/>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3" name="Connettore 1 17"/>
            <p:cNvCxnSpPr/>
            <p:nvPr/>
          </p:nvCxnSpPr>
          <p:spPr>
            <a:xfrm>
              <a:off x="3722494" y="3186033"/>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84" name="Gruppo 83"/>
          <p:cNvGrpSpPr/>
          <p:nvPr/>
        </p:nvGrpSpPr>
        <p:grpSpPr>
          <a:xfrm>
            <a:off x="4702847" y="546893"/>
            <a:ext cx="446053" cy="446053"/>
            <a:chOff x="5316567" y="2715285"/>
            <a:chExt cx="325790" cy="325790"/>
          </a:xfrm>
        </p:grpSpPr>
        <p:sp>
          <p:nvSpPr>
            <p:cNvPr id="85" name="Ovale 84"/>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86" name="Connettore 1 49"/>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7" name="Connettore 1 50"/>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8" name="Connettore 1 51"/>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95" name="Gruppo 94"/>
          <p:cNvGrpSpPr/>
          <p:nvPr/>
        </p:nvGrpSpPr>
        <p:grpSpPr>
          <a:xfrm>
            <a:off x="8189051" y="2182927"/>
            <a:ext cx="427168" cy="427168"/>
            <a:chOff x="4445500" y="3234900"/>
            <a:chExt cx="427168" cy="427168"/>
          </a:xfrm>
        </p:grpSpPr>
        <p:sp>
          <p:nvSpPr>
            <p:cNvPr id="96" name="Ovale 95"/>
            <p:cNvSpPr/>
            <p:nvPr/>
          </p:nvSpPr>
          <p:spPr>
            <a:xfrm>
              <a:off x="4445500" y="3234900"/>
              <a:ext cx="427168" cy="427168"/>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sp>
          <p:nvSpPr>
            <p:cNvPr id="97" name="Ovale 96"/>
            <p:cNvSpPr/>
            <p:nvPr/>
          </p:nvSpPr>
          <p:spPr>
            <a:xfrm>
              <a:off x="4476538" y="3265936"/>
              <a:ext cx="365096" cy="365096"/>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98" name="Connettore 1 56"/>
            <p:cNvCxnSpPr/>
            <p:nvPr/>
          </p:nvCxnSpPr>
          <p:spPr>
            <a:xfrm>
              <a:off x="4533009" y="3396797"/>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9" name="Connettore 1 57"/>
            <p:cNvCxnSpPr/>
            <p:nvPr/>
          </p:nvCxnSpPr>
          <p:spPr>
            <a:xfrm>
              <a:off x="4530003" y="3457256"/>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0" name="Connettore 1 58"/>
            <p:cNvCxnSpPr/>
            <p:nvPr/>
          </p:nvCxnSpPr>
          <p:spPr>
            <a:xfrm>
              <a:off x="4530003" y="3522219"/>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01" name="Gruppo 100"/>
          <p:cNvGrpSpPr/>
          <p:nvPr/>
        </p:nvGrpSpPr>
        <p:grpSpPr>
          <a:xfrm>
            <a:off x="218868" y="2256299"/>
            <a:ext cx="365096" cy="365096"/>
            <a:chOff x="5316567" y="2715285"/>
            <a:chExt cx="325790" cy="325790"/>
          </a:xfrm>
        </p:grpSpPr>
        <p:sp>
          <p:nvSpPr>
            <p:cNvPr id="102" name="Ovale 101"/>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03" name="Connettore 1 49"/>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4" name="Connettore 1 50"/>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5" name="Connettore 1 51"/>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06" name="Gruppo 105"/>
          <p:cNvGrpSpPr/>
          <p:nvPr/>
        </p:nvGrpSpPr>
        <p:grpSpPr>
          <a:xfrm>
            <a:off x="9370523" y="2235617"/>
            <a:ext cx="365096" cy="365096"/>
            <a:chOff x="5316567" y="2715285"/>
            <a:chExt cx="325790" cy="325790"/>
          </a:xfrm>
        </p:grpSpPr>
        <p:sp>
          <p:nvSpPr>
            <p:cNvPr id="107" name="Ovale 106"/>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08" name="Connettore 1 49"/>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9" name="Connettore 1 50"/>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0" name="Connettore 1 51"/>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11" name="Gruppo 110"/>
          <p:cNvGrpSpPr/>
          <p:nvPr/>
        </p:nvGrpSpPr>
        <p:grpSpPr>
          <a:xfrm>
            <a:off x="8195666" y="2743818"/>
            <a:ext cx="365096" cy="365096"/>
            <a:chOff x="5316567" y="2715285"/>
            <a:chExt cx="325790" cy="325790"/>
          </a:xfrm>
        </p:grpSpPr>
        <p:sp>
          <p:nvSpPr>
            <p:cNvPr id="112" name="Ovale 111"/>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13" name="Connettore 1 49"/>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4" name="Connettore 1 50"/>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5" name="Connettore 1 51"/>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28" name="Gruppo 127"/>
          <p:cNvGrpSpPr/>
          <p:nvPr/>
        </p:nvGrpSpPr>
        <p:grpSpPr>
          <a:xfrm>
            <a:off x="4455491" y="4638500"/>
            <a:ext cx="427168" cy="427168"/>
            <a:chOff x="4445500" y="3234900"/>
            <a:chExt cx="427168" cy="427168"/>
          </a:xfrm>
        </p:grpSpPr>
        <p:sp>
          <p:nvSpPr>
            <p:cNvPr id="129" name="Ovale 128"/>
            <p:cNvSpPr/>
            <p:nvPr/>
          </p:nvSpPr>
          <p:spPr>
            <a:xfrm>
              <a:off x="4445500" y="3234900"/>
              <a:ext cx="427168" cy="427168"/>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sp>
          <p:nvSpPr>
            <p:cNvPr id="130" name="Ovale 129"/>
            <p:cNvSpPr/>
            <p:nvPr/>
          </p:nvSpPr>
          <p:spPr>
            <a:xfrm>
              <a:off x="4476538" y="3265936"/>
              <a:ext cx="365096" cy="365096"/>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31" name="Connettore 1 56"/>
            <p:cNvCxnSpPr/>
            <p:nvPr/>
          </p:nvCxnSpPr>
          <p:spPr>
            <a:xfrm>
              <a:off x="4533009" y="3396797"/>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2" name="Connettore 1 57"/>
            <p:cNvCxnSpPr/>
            <p:nvPr/>
          </p:nvCxnSpPr>
          <p:spPr>
            <a:xfrm>
              <a:off x="4530003" y="3457256"/>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3" name="Connettore 1 58"/>
            <p:cNvCxnSpPr/>
            <p:nvPr/>
          </p:nvCxnSpPr>
          <p:spPr>
            <a:xfrm>
              <a:off x="4530003" y="3522219"/>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34" name="Gruppo 133"/>
          <p:cNvGrpSpPr/>
          <p:nvPr/>
        </p:nvGrpSpPr>
        <p:grpSpPr>
          <a:xfrm>
            <a:off x="1191777" y="2235617"/>
            <a:ext cx="427168" cy="427168"/>
            <a:chOff x="4445500" y="3234900"/>
            <a:chExt cx="427168" cy="427168"/>
          </a:xfrm>
        </p:grpSpPr>
        <p:sp>
          <p:nvSpPr>
            <p:cNvPr id="135" name="Ovale 134"/>
            <p:cNvSpPr/>
            <p:nvPr/>
          </p:nvSpPr>
          <p:spPr>
            <a:xfrm>
              <a:off x="4445500" y="3234900"/>
              <a:ext cx="427168" cy="427168"/>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sp>
          <p:nvSpPr>
            <p:cNvPr id="136" name="Ovale 135"/>
            <p:cNvSpPr/>
            <p:nvPr/>
          </p:nvSpPr>
          <p:spPr>
            <a:xfrm>
              <a:off x="4476538" y="3265936"/>
              <a:ext cx="365096" cy="365096"/>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37" name="Connettore 1 56"/>
            <p:cNvCxnSpPr/>
            <p:nvPr/>
          </p:nvCxnSpPr>
          <p:spPr>
            <a:xfrm>
              <a:off x="4533009" y="3396797"/>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8" name="Connettore 1 57"/>
            <p:cNvCxnSpPr/>
            <p:nvPr/>
          </p:nvCxnSpPr>
          <p:spPr>
            <a:xfrm>
              <a:off x="4530003" y="3457256"/>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9" name="Connettore 1 58"/>
            <p:cNvCxnSpPr/>
            <p:nvPr/>
          </p:nvCxnSpPr>
          <p:spPr>
            <a:xfrm>
              <a:off x="4530003" y="3522219"/>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40" name="Freccia a destra 139"/>
          <p:cNvSpPr/>
          <p:nvPr/>
        </p:nvSpPr>
        <p:spPr>
          <a:xfrm flipH="1">
            <a:off x="7586372" y="2225777"/>
            <a:ext cx="499382" cy="33393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ccia a destra 140"/>
          <p:cNvSpPr/>
          <p:nvPr/>
        </p:nvSpPr>
        <p:spPr>
          <a:xfrm flipH="1">
            <a:off x="7578498" y="2752195"/>
            <a:ext cx="507256" cy="34834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ccia a destra 141"/>
          <p:cNvSpPr/>
          <p:nvPr/>
        </p:nvSpPr>
        <p:spPr>
          <a:xfrm flipH="1">
            <a:off x="8719516" y="2266349"/>
            <a:ext cx="547710" cy="303632"/>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ccia a destra 142"/>
          <p:cNvSpPr/>
          <p:nvPr/>
        </p:nvSpPr>
        <p:spPr>
          <a:xfrm>
            <a:off x="1695065" y="2291853"/>
            <a:ext cx="570411" cy="324354"/>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reccia a destra 143"/>
          <p:cNvSpPr/>
          <p:nvPr/>
        </p:nvSpPr>
        <p:spPr>
          <a:xfrm>
            <a:off x="1677332" y="2874680"/>
            <a:ext cx="567687" cy="269582"/>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reccia a destra 144"/>
          <p:cNvSpPr/>
          <p:nvPr/>
        </p:nvSpPr>
        <p:spPr>
          <a:xfrm>
            <a:off x="656691" y="2293479"/>
            <a:ext cx="459822" cy="324354"/>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uppo 145"/>
          <p:cNvGrpSpPr/>
          <p:nvPr/>
        </p:nvGrpSpPr>
        <p:grpSpPr>
          <a:xfrm>
            <a:off x="1333593" y="4991433"/>
            <a:ext cx="365096" cy="365096"/>
            <a:chOff x="5316567" y="2715285"/>
            <a:chExt cx="325790" cy="325790"/>
          </a:xfrm>
        </p:grpSpPr>
        <p:sp>
          <p:nvSpPr>
            <p:cNvPr id="147" name="Ovale 146"/>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48" name="Connettore 1 49"/>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9" name="Connettore 1 50"/>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0" name="Connettore 1 51"/>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51" name="Gruppo 150"/>
          <p:cNvGrpSpPr/>
          <p:nvPr/>
        </p:nvGrpSpPr>
        <p:grpSpPr>
          <a:xfrm>
            <a:off x="4486527" y="5117242"/>
            <a:ext cx="365096" cy="365096"/>
            <a:chOff x="5316567" y="2715285"/>
            <a:chExt cx="325790" cy="325790"/>
          </a:xfrm>
        </p:grpSpPr>
        <p:sp>
          <p:nvSpPr>
            <p:cNvPr id="152" name="Ovale 151"/>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53" name="Connettore 1 49"/>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4" name="Connettore 1 50"/>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5" name="Connettore 1 51"/>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56" name="Gruppo 155"/>
          <p:cNvGrpSpPr/>
          <p:nvPr/>
        </p:nvGrpSpPr>
        <p:grpSpPr>
          <a:xfrm>
            <a:off x="5515197" y="4661412"/>
            <a:ext cx="365096" cy="365096"/>
            <a:chOff x="5316567" y="2715285"/>
            <a:chExt cx="325790" cy="325790"/>
          </a:xfrm>
        </p:grpSpPr>
        <p:sp>
          <p:nvSpPr>
            <p:cNvPr id="157" name="Ovale 156"/>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58" name="Connettore 1 49"/>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9" name="Connettore 1 50"/>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0" name="Connettore 1 51"/>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61" name="Gruppo 160"/>
          <p:cNvGrpSpPr/>
          <p:nvPr/>
        </p:nvGrpSpPr>
        <p:grpSpPr>
          <a:xfrm>
            <a:off x="1209081" y="2793646"/>
            <a:ext cx="365096" cy="365096"/>
            <a:chOff x="5316567" y="2715285"/>
            <a:chExt cx="325790" cy="325790"/>
          </a:xfrm>
        </p:grpSpPr>
        <p:sp>
          <p:nvSpPr>
            <p:cNvPr id="162" name="Ovale 161"/>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63" name="Connettore 1 49"/>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4" name="Connettore 1 50"/>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5" name="Connettore 1 51"/>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68" name="Freccia a destra 167"/>
          <p:cNvSpPr/>
          <p:nvPr/>
        </p:nvSpPr>
        <p:spPr>
          <a:xfrm flipH="1">
            <a:off x="3901673" y="4670549"/>
            <a:ext cx="507242" cy="33393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reccia a destra 168"/>
          <p:cNvSpPr/>
          <p:nvPr/>
        </p:nvSpPr>
        <p:spPr>
          <a:xfrm flipH="1">
            <a:off x="3883065" y="5117242"/>
            <a:ext cx="525850" cy="34834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reccia a destra 169"/>
          <p:cNvSpPr/>
          <p:nvPr/>
        </p:nvSpPr>
        <p:spPr>
          <a:xfrm flipH="1">
            <a:off x="4928966" y="4655702"/>
            <a:ext cx="468441" cy="34834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Freccia a destra 170"/>
          <p:cNvSpPr/>
          <p:nvPr/>
        </p:nvSpPr>
        <p:spPr>
          <a:xfrm>
            <a:off x="1782217" y="5020871"/>
            <a:ext cx="525850" cy="34834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reccia a destra 171"/>
          <p:cNvSpPr/>
          <p:nvPr/>
        </p:nvSpPr>
        <p:spPr>
          <a:xfrm rot="3122430">
            <a:off x="4922035" y="1305178"/>
            <a:ext cx="1293122" cy="307361"/>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ccia a destra 173"/>
          <p:cNvSpPr/>
          <p:nvPr/>
        </p:nvSpPr>
        <p:spPr>
          <a:xfrm rot="18477570" flipH="1">
            <a:off x="3639079" y="1305180"/>
            <a:ext cx="1293122" cy="307361"/>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CasellaDiTesto 174"/>
          <p:cNvSpPr txBox="1"/>
          <p:nvPr/>
        </p:nvSpPr>
        <p:spPr>
          <a:xfrm>
            <a:off x="37707" y="1735605"/>
            <a:ext cx="1237968" cy="492443"/>
          </a:xfrm>
          <a:prstGeom prst="rect">
            <a:avLst/>
          </a:prstGeom>
          <a:noFill/>
        </p:spPr>
        <p:txBody>
          <a:bodyPr wrap="square" rtlCol="0">
            <a:spAutoFit/>
          </a:bodyPr>
          <a:lstStyle/>
          <a:p>
            <a:r>
              <a:rPr lang="it-IT" sz="1300" dirty="0" err="1" smtClean="0"/>
              <a:t>All</a:t>
            </a:r>
            <a:r>
              <a:rPr lang="it-IT" sz="1300" dirty="0" smtClean="0"/>
              <a:t> </a:t>
            </a:r>
            <a:r>
              <a:rPr lang="it-IT" sz="1300" dirty="0" err="1" smtClean="0"/>
              <a:t>devices</a:t>
            </a:r>
            <a:r>
              <a:rPr lang="it-IT" sz="1300" dirty="0" smtClean="0"/>
              <a:t> </a:t>
            </a:r>
            <a:r>
              <a:rPr lang="it-IT" sz="1300" dirty="0" err="1" smtClean="0"/>
              <a:t>categories</a:t>
            </a:r>
            <a:endParaRPr lang="it-IT" sz="1300" dirty="0"/>
          </a:p>
        </p:txBody>
      </p:sp>
      <p:sp>
        <p:nvSpPr>
          <p:cNvPr id="176" name="CasellaDiTesto 175"/>
          <p:cNvSpPr txBox="1"/>
          <p:nvPr/>
        </p:nvSpPr>
        <p:spPr>
          <a:xfrm>
            <a:off x="968961" y="3143409"/>
            <a:ext cx="1237968" cy="292388"/>
          </a:xfrm>
          <a:prstGeom prst="rect">
            <a:avLst/>
          </a:prstGeom>
          <a:noFill/>
        </p:spPr>
        <p:txBody>
          <a:bodyPr wrap="square" rtlCol="0">
            <a:spAutoFit/>
          </a:bodyPr>
          <a:lstStyle/>
          <a:p>
            <a:r>
              <a:rPr lang="it-IT" sz="1300" dirty="0" err="1" smtClean="0"/>
              <a:t>All</a:t>
            </a:r>
            <a:r>
              <a:rPr lang="it-IT" sz="1300" dirty="0" smtClean="0"/>
              <a:t> </a:t>
            </a:r>
            <a:r>
              <a:rPr lang="it-IT" sz="1300" dirty="0" err="1" smtClean="0"/>
              <a:t>devices</a:t>
            </a:r>
            <a:endParaRPr lang="it-IT" sz="1300" dirty="0"/>
          </a:p>
        </p:txBody>
      </p:sp>
      <p:sp>
        <p:nvSpPr>
          <p:cNvPr id="177" name="CasellaDiTesto 176"/>
          <p:cNvSpPr txBox="1"/>
          <p:nvPr/>
        </p:nvSpPr>
        <p:spPr>
          <a:xfrm>
            <a:off x="1073910" y="1698316"/>
            <a:ext cx="1237968" cy="492443"/>
          </a:xfrm>
          <a:prstGeom prst="rect">
            <a:avLst/>
          </a:prstGeom>
          <a:noFill/>
        </p:spPr>
        <p:txBody>
          <a:bodyPr wrap="square" rtlCol="0">
            <a:spAutoFit/>
          </a:bodyPr>
          <a:lstStyle/>
          <a:p>
            <a:r>
              <a:rPr lang="it-IT" sz="1300" dirty="0" smtClean="0"/>
              <a:t>Device by </a:t>
            </a:r>
            <a:r>
              <a:rPr lang="it-IT" sz="1300" dirty="0" err="1" smtClean="0"/>
              <a:t>category</a:t>
            </a:r>
            <a:endParaRPr lang="it-IT" sz="1300" dirty="0"/>
          </a:p>
        </p:txBody>
      </p:sp>
      <p:sp>
        <p:nvSpPr>
          <p:cNvPr id="178" name="CasellaDiTesto 177"/>
          <p:cNvSpPr txBox="1"/>
          <p:nvPr/>
        </p:nvSpPr>
        <p:spPr>
          <a:xfrm>
            <a:off x="4486527" y="260555"/>
            <a:ext cx="1237968" cy="292388"/>
          </a:xfrm>
          <a:prstGeom prst="rect">
            <a:avLst/>
          </a:prstGeom>
          <a:noFill/>
        </p:spPr>
        <p:txBody>
          <a:bodyPr wrap="square" rtlCol="0">
            <a:spAutoFit/>
          </a:bodyPr>
          <a:lstStyle/>
          <a:p>
            <a:r>
              <a:rPr lang="it-IT" sz="1300" dirty="0" err="1" smtClean="0"/>
              <a:t>Promotions</a:t>
            </a:r>
            <a:endParaRPr lang="it-IT" sz="1300" dirty="0"/>
          </a:p>
        </p:txBody>
      </p:sp>
      <p:sp>
        <p:nvSpPr>
          <p:cNvPr id="179" name="CasellaDiTesto 178"/>
          <p:cNvSpPr txBox="1"/>
          <p:nvPr/>
        </p:nvSpPr>
        <p:spPr>
          <a:xfrm>
            <a:off x="5272669" y="4991433"/>
            <a:ext cx="1237968" cy="492443"/>
          </a:xfrm>
          <a:prstGeom prst="rect">
            <a:avLst/>
          </a:prstGeom>
          <a:noFill/>
        </p:spPr>
        <p:txBody>
          <a:bodyPr wrap="square" rtlCol="0">
            <a:spAutoFit/>
          </a:bodyPr>
          <a:lstStyle/>
          <a:p>
            <a:r>
              <a:rPr lang="it-IT" sz="1300" dirty="0" err="1" smtClean="0"/>
              <a:t>All</a:t>
            </a:r>
            <a:r>
              <a:rPr lang="it-IT" sz="1300" dirty="0" smtClean="0"/>
              <a:t> </a:t>
            </a:r>
            <a:r>
              <a:rPr lang="it-IT" sz="1300" dirty="0" err="1" smtClean="0"/>
              <a:t>assistance</a:t>
            </a:r>
            <a:r>
              <a:rPr lang="it-IT" sz="1300" dirty="0" smtClean="0"/>
              <a:t> </a:t>
            </a:r>
            <a:r>
              <a:rPr lang="it-IT" sz="1300" dirty="0" err="1" smtClean="0"/>
              <a:t>categories</a:t>
            </a:r>
            <a:endParaRPr lang="it-IT" sz="1300" dirty="0"/>
          </a:p>
        </p:txBody>
      </p:sp>
      <p:sp>
        <p:nvSpPr>
          <p:cNvPr id="180" name="CasellaDiTesto 179"/>
          <p:cNvSpPr txBox="1"/>
          <p:nvPr/>
        </p:nvSpPr>
        <p:spPr>
          <a:xfrm>
            <a:off x="4301783" y="4142475"/>
            <a:ext cx="1786758" cy="492443"/>
          </a:xfrm>
          <a:prstGeom prst="rect">
            <a:avLst/>
          </a:prstGeom>
          <a:noFill/>
        </p:spPr>
        <p:txBody>
          <a:bodyPr wrap="square" rtlCol="0">
            <a:spAutoFit/>
          </a:bodyPr>
          <a:lstStyle/>
          <a:p>
            <a:r>
              <a:rPr lang="it-IT" sz="1300" dirty="0" smtClean="0"/>
              <a:t>Assistance by</a:t>
            </a:r>
          </a:p>
          <a:p>
            <a:r>
              <a:rPr lang="it-IT" sz="1300" dirty="0" err="1" smtClean="0"/>
              <a:t>category</a:t>
            </a:r>
            <a:endParaRPr lang="it-IT" sz="1300" dirty="0"/>
          </a:p>
        </p:txBody>
      </p:sp>
      <p:sp>
        <p:nvSpPr>
          <p:cNvPr id="181" name="CasellaDiTesto 180"/>
          <p:cNvSpPr txBox="1"/>
          <p:nvPr/>
        </p:nvSpPr>
        <p:spPr>
          <a:xfrm>
            <a:off x="487214" y="5022318"/>
            <a:ext cx="1237968" cy="292388"/>
          </a:xfrm>
          <a:prstGeom prst="rect">
            <a:avLst/>
          </a:prstGeom>
          <a:noFill/>
        </p:spPr>
        <p:txBody>
          <a:bodyPr wrap="square" rtlCol="0">
            <a:spAutoFit/>
          </a:bodyPr>
          <a:lstStyle/>
          <a:p>
            <a:r>
              <a:rPr lang="it-IT" sz="1300" dirty="0" err="1" smtClean="0"/>
              <a:t>Highlights</a:t>
            </a:r>
            <a:endParaRPr lang="it-IT" sz="1300" dirty="0"/>
          </a:p>
        </p:txBody>
      </p:sp>
      <p:sp>
        <p:nvSpPr>
          <p:cNvPr id="182" name="CasellaDiTesto 181"/>
          <p:cNvSpPr txBox="1"/>
          <p:nvPr/>
        </p:nvSpPr>
        <p:spPr>
          <a:xfrm>
            <a:off x="4255866" y="5483881"/>
            <a:ext cx="1237968" cy="492443"/>
          </a:xfrm>
          <a:prstGeom prst="rect">
            <a:avLst/>
          </a:prstGeom>
          <a:noFill/>
        </p:spPr>
        <p:txBody>
          <a:bodyPr wrap="square" rtlCol="0">
            <a:spAutoFit/>
          </a:bodyPr>
          <a:lstStyle/>
          <a:p>
            <a:r>
              <a:rPr lang="it-IT" sz="1300" dirty="0" err="1" smtClean="0"/>
              <a:t>All</a:t>
            </a:r>
            <a:r>
              <a:rPr lang="it-IT" sz="1300" dirty="0" smtClean="0"/>
              <a:t> Assistance </a:t>
            </a:r>
            <a:r>
              <a:rPr lang="it-IT" sz="1300" dirty="0" err="1" smtClean="0"/>
              <a:t>services</a:t>
            </a:r>
            <a:endParaRPr lang="it-IT" sz="1300" dirty="0"/>
          </a:p>
        </p:txBody>
      </p:sp>
      <p:sp>
        <p:nvSpPr>
          <p:cNvPr id="189" name="CasellaDiTesto 188"/>
          <p:cNvSpPr txBox="1"/>
          <p:nvPr/>
        </p:nvSpPr>
        <p:spPr>
          <a:xfrm>
            <a:off x="7903171" y="3158430"/>
            <a:ext cx="1237968" cy="292388"/>
          </a:xfrm>
          <a:prstGeom prst="rect">
            <a:avLst/>
          </a:prstGeom>
          <a:noFill/>
        </p:spPr>
        <p:txBody>
          <a:bodyPr wrap="square" rtlCol="0">
            <a:spAutoFit/>
          </a:bodyPr>
          <a:lstStyle/>
          <a:p>
            <a:r>
              <a:rPr lang="it-IT" sz="1300" dirty="0" err="1" smtClean="0"/>
              <a:t>All</a:t>
            </a:r>
            <a:r>
              <a:rPr lang="it-IT" sz="1300" dirty="0" smtClean="0"/>
              <a:t> Smart Life</a:t>
            </a:r>
            <a:endParaRPr lang="it-IT" sz="1300" dirty="0"/>
          </a:p>
        </p:txBody>
      </p:sp>
      <p:sp>
        <p:nvSpPr>
          <p:cNvPr id="190" name="CasellaDiTesto 189"/>
          <p:cNvSpPr txBox="1"/>
          <p:nvPr/>
        </p:nvSpPr>
        <p:spPr>
          <a:xfrm>
            <a:off x="7966201" y="1660403"/>
            <a:ext cx="1237968" cy="492443"/>
          </a:xfrm>
          <a:prstGeom prst="rect">
            <a:avLst/>
          </a:prstGeom>
          <a:noFill/>
        </p:spPr>
        <p:txBody>
          <a:bodyPr wrap="square" rtlCol="0">
            <a:spAutoFit/>
          </a:bodyPr>
          <a:lstStyle/>
          <a:p>
            <a:r>
              <a:rPr lang="it-IT" sz="1300" dirty="0" smtClean="0"/>
              <a:t>Smart Life by </a:t>
            </a:r>
            <a:r>
              <a:rPr lang="it-IT" sz="1300" dirty="0" err="1" smtClean="0"/>
              <a:t>categories</a:t>
            </a:r>
            <a:endParaRPr lang="it-IT" sz="1300" dirty="0"/>
          </a:p>
        </p:txBody>
      </p:sp>
      <p:sp>
        <p:nvSpPr>
          <p:cNvPr id="191" name="CasellaDiTesto 190"/>
          <p:cNvSpPr txBox="1"/>
          <p:nvPr/>
        </p:nvSpPr>
        <p:spPr>
          <a:xfrm>
            <a:off x="9735616" y="2164585"/>
            <a:ext cx="1237968" cy="492443"/>
          </a:xfrm>
          <a:prstGeom prst="rect">
            <a:avLst/>
          </a:prstGeom>
          <a:noFill/>
        </p:spPr>
        <p:txBody>
          <a:bodyPr wrap="square" rtlCol="0">
            <a:spAutoFit/>
          </a:bodyPr>
          <a:lstStyle/>
          <a:p>
            <a:r>
              <a:rPr lang="it-IT" sz="1300" dirty="0" err="1" smtClean="0"/>
              <a:t>All</a:t>
            </a:r>
            <a:r>
              <a:rPr lang="it-IT" sz="1300" dirty="0" smtClean="0"/>
              <a:t> Smart Life </a:t>
            </a:r>
            <a:r>
              <a:rPr lang="it-IT" sz="1300" dirty="0" err="1" smtClean="0"/>
              <a:t>categories</a:t>
            </a:r>
            <a:endParaRPr lang="it-IT" sz="1300" dirty="0"/>
          </a:p>
        </p:txBody>
      </p:sp>
      <p:sp>
        <p:nvSpPr>
          <p:cNvPr id="166" name="CasellaDiTesto 165"/>
          <p:cNvSpPr txBox="1"/>
          <p:nvPr/>
        </p:nvSpPr>
        <p:spPr>
          <a:xfrm>
            <a:off x="431927" y="376195"/>
            <a:ext cx="1581775" cy="523220"/>
          </a:xfrm>
          <a:prstGeom prst="rect">
            <a:avLst/>
          </a:prstGeom>
          <a:noFill/>
        </p:spPr>
        <p:txBody>
          <a:bodyPr wrap="square" rtlCol="0">
            <a:spAutoFit/>
          </a:bodyPr>
          <a:lstStyle/>
          <a:p>
            <a:r>
              <a:rPr lang="en-US" sz="2800" b="1" dirty="0">
                <a:solidFill>
                  <a:srgbClr val="FF0000"/>
                </a:solidFill>
                <a:latin typeface="Cambria" panose="02040503050406030204" pitchFamily="18" charset="0"/>
              </a:rPr>
              <a:t>L</a:t>
            </a:r>
            <a:r>
              <a:rPr lang="en-US" sz="2800" b="1" dirty="0" smtClean="0">
                <a:solidFill>
                  <a:srgbClr val="FF0000"/>
                </a:solidFill>
                <a:latin typeface="Cambria" panose="02040503050406030204" pitchFamily="18" charset="0"/>
              </a:rPr>
              <a:t>-IDM</a:t>
            </a:r>
            <a:endParaRPr lang="en-US" sz="2000" b="1" dirty="0" smtClean="0">
              <a:solidFill>
                <a:srgbClr val="FF0000"/>
              </a:solidFill>
              <a:latin typeface="Cambria" panose="02040503050406030204" pitchFamily="18" charset="0"/>
            </a:endParaRPr>
          </a:p>
        </p:txBody>
      </p:sp>
      <p:sp>
        <p:nvSpPr>
          <p:cNvPr id="167" name="Ovale 166"/>
          <p:cNvSpPr/>
          <p:nvPr/>
        </p:nvSpPr>
        <p:spPr>
          <a:xfrm>
            <a:off x="2490728" y="4849438"/>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Ovale 172"/>
          <p:cNvSpPr/>
          <p:nvPr/>
        </p:nvSpPr>
        <p:spPr>
          <a:xfrm>
            <a:off x="2490728" y="5140423"/>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Ovale 182"/>
          <p:cNvSpPr/>
          <p:nvPr/>
        </p:nvSpPr>
        <p:spPr>
          <a:xfrm>
            <a:off x="5944041" y="3042069"/>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Ovale 183"/>
          <p:cNvSpPr/>
          <p:nvPr/>
        </p:nvSpPr>
        <p:spPr>
          <a:xfrm>
            <a:off x="2514107" y="2876872"/>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Segnaposto piè di pagina 1"/>
          <p:cNvSpPr>
            <a:spLocks noGrp="1"/>
          </p:cNvSpPr>
          <p:nvPr>
            <p:ph type="ftr" sz="quarter" idx="11"/>
          </p:nvPr>
        </p:nvSpPr>
        <p:spPr>
          <a:xfrm>
            <a:off x="8077200" y="0"/>
            <a:ext cx="4114800" cy="365125"/>
          </a:xfrm>
        </p:spPr>
        <p:txBody>
          <a:bodyPr/>
          <a:lstStyle/>
          <a:p>
            <a:r>
              <a:rPr lang="it-IT" dirty="0" smtClean="0"/>
              <a:t>Alessandro Pozzi (852358), Marco Romani (852361)</a:t>
            </a:r>
            <a:endParaRPr lang="en-US" dirty="0"/>
          </a:p>
        </p:txBody>
      </p:sp>
    </p:spTree>
    <p:extLst>
      <p:ext uri="{BB962C8B-B14F-4D97-AF65-F5344CB8AC3E}">
        <p14:creationId xmlns:p14="http://schemas.microsoft.com/office/powerpoint/2010/main" val="901470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a:xfrm>
            <a:off x="838200" y="505098"/>
            <a:ext cx="10515600" cy="5671866"/>
          </a:xfrm>
        </p:spPr>
        <p:txBody>
          <a:bodyPr/>
          <a:lstStyle/>
          <a:p>
            <a:pPr marL="0" indent="0">
              <a:buNone/>
            </a:pPr>
            <a:r>
              <a:rPr lang="en-US" b="1" dirty="0" smtClean="0">
                <a:latin typeface="Cambria" panose="02040503050406030204" pitchFamily="18" charset="0"/>
              </a:rPr>
              <a:t>Note on the L-IDM diagram</a:t>
            </a:r>
          </a:p>
          <a:p>
            <a:pPr marL="0" indent="0">
              <a:buNone/>
            </a:pPr>
            <a:r>
              <a:rPr lang="en-US" sz="2000" dirty="0" smtClean="0">
                <a:latin typeface="Cambria" panose="02040503050406030204" pitchFamily="18" charset="0"/>
              </a:rPr>
              <a:t>We have decided to fragment the “THE GROUP” single topic into the following topics:</a:t>
            </a:r>
          </a:p>
          <a:p>
            <a:pPr>
              <a:buFontTx/>
              <a:buChar char="-"/>
            </a:pPr>
            <a:r>
              <a:rPr lang="en-US" sz="2000" dirty="0" smtClean="0">
                <a:latin typeface="Cambria" panose="02040503050406030204" pitchFamily="18" charset="0"/>
              </a:rPr>
              <a:t>Business</a:t>
            </a:r>
          </a:p>
          <a:p>
            <a:pPr>
              <a:buFontTx/>
              <a:buChar char="-"/>
            </a:pPr>
            <a:r>
              <a:rPr lang="en-US" sz="2000" dirty="0" smtClean="0">
                <a:latin typeface="Cambria" panose="02040503050406030204" pitchFamily="18" charset="0"/>
              </a:rPr>
              <a:t>Governance</a:t>
            </a:r>
          </a:p>
          <a:p>
            <a:pPr>
              <a:buFontTx/>
              <a:buChar char="-"/>
            </a:pPr>
            <a:r>
              <a:rPr lang="en-US" sz="2000" dirty="0" smtClean="0">
                <a:latin typeface="Cambria" panose="02040503050406030204" pitchFamily="18" charset="0"/>
              </a:rPr>
              <a:t>News</a:t>
            </a:r>
          </a:p>
          <a:p>
            <a:pPr marL="0" indent="0">
              <a:buNone/>
            </a:pPr>
            <a:r>
              <a:rPr lang="en-US" sz="2000" dirty="0" smtClean="0">
                <a:latin typeface="Cambria" panose="02040503050406030204" pitchFamily="18" charset="0"/>
              </a:rPr>
              <a:t>Such decision have been taken in order to avoid having a heap of not completely homogeneous content in a single place, like in the actual TIM site. This facilitates the user by addressing him directly into the information (s)he is looking for. </a:t>
            </a:r>
          </a:p>
          <a:p>
            <a:pPr marL="0" indent="0">
              <a:buNone/>
            </a:pPr>
            <a:r>
              <a:rPr lang="en-US" sz="2000" dirty="0" smtClean="0">
                <a:latin typeface="Cambria" panose="02040503050406030204" pitchFamily="18" charset="0"/>
              </a:rPr>
              <a:t>In particular, we wanted to give to the “News” section a more prominent role, as it will be shown in the next diagram</a:t>
            </a:r>
            <a:r>
              <a:rPr lang="en-US" sz="2000" dirty="0" smtClean="0">
                <a:latin typeface="Cambria" panose="02040503050406030204" pitchFamily="18" charset="0"/>
              </a:rPr>
              <a:t>.</a:t>
            </a:r>
          </a:p>
          <a:p>
            <a:pPr marL="0" indent="0">
              <a:buNone/>
            </a:pPr>
            <a:endParaRPr lang="en-US" sz="2000" dirty="0">
              <a:latin typeface="Cambria" panose="02040503050406030204" pitchFamily="18" charset="0"/>
            </a:endParaRPr>
          </a:p>
          <a:p>
            <a:pPr marL="0" indent="0">
              <a:buNone/>
            </a:pPr>
            <a:r>
              <a:rPr lang="en-US" sz="2000" dirty="0" smtClean="0">
                <a:latin typeface="Cambria" panose="02040503050406030204" pitchFamily="18" charset="0"/>
              </a:rPr>
              <a:t>The “Promotion” element have been added in the “Device” and “Smart Life” multiple topics to increase the clarity of the contents in such multiple topics, especially in relation with the “Promotions” introductory act. More details can be found in the P-IDM section.</a:t>
            </a:r>
            <a:endParaRPr lang="en-US" sz="2000" dirty="0">
              <a:latin typeface="Cambria" panose="02040503050406030204" pitchFamily="18" charset="0"/>
            </a:endParaRPr>
          </a:p>
        </p:txBody>
      </p:sp>
      <p:sp>
        <p:nvSpPr>
          <p:cNvPr id="4" name="Segnaposto piè di pagina 1"/>
          <p:cNvSpPr>
            <a:spLocks noGrp="1"/>
          </p:cNvSpPr>
          <p:nvPr>
            <p:ph type="ftr" sz="quarter" idx="11"/>
          </p:nvPr>
        </p:nvSpPr>
        <p:spPr>
          <a:xfrm>
            <a:off x="8077200" y="0"/>
            <a:ext cx="4114800" cy="365125"/>
          </a:xfrm>
        </p:spPr>
        <p:txBody>
          <a:bodyPr/>
          <a:lstStyle/>
          <a:p>
            <a:r>
              <a:rPr lang="it-IT" dirty="0" smtClean="0"/>
              <a:t>Alessandro Pozzi (852358), Marco Romani (852361)</a:t>
            </a:r>
            <a:endParaRPr lang="en-US" dirty="0"/>
          </a:p>
        </p:txBody>
      </p:sp>
    </p:spTree>
    <p:extLst>
      <p:ext uri="{BB962C8B-B14F-4D97-AF65-F5344CB8AC3E}">
        <p14:creationId xmlns:p14="http://schemas.microsoft.com/office/powerpoint/2010/main" val="9731466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o 3"/>
          <p:cNvGrpSpPr/>
          <p:nvPr/>
        </p:nvGrpSpPr>
        <p:grpSpPr>
          <a:xfrm>
            <a:off x="9667279" y="181245"/>
            <a:ext cx="1162231" cy="1137657"/>
            <a:chOff x="1593669" y="4828739"/>
            <a:chExt cx="1451743" cy="1376218"/>
          </a:xfrm>
        </p:grpSpPr>
        <p:sp>
          <p:nvSpPr>
            <p:cNvPr id="5" name="Scheda 4"/>
            <p:cNvSpPr/>
            <p:nvPr/>
          </p:nvSpPr>
          <p:spPr>
            <a:xfrm flipH="1">
              <a:off x="1593669" y="4828739"/>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ccia a incrocio 5"/>
            <p:cNvSpPr/>
            <p:nvPr/>
          </p:nvSpPr>
          <p:spPr>
            <a:xfrm>
              <a:off x="2414072" y="5142214"/>
              <a:ext cx="631340" cy="651774"/>
            </a:xfrm>
            <a:prstGeom prst="quad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uppo 18"/>
          <p:cNvGrpSpPr/>
          <p:nvPr/>
        </p:nvGrpSpPr>
        <p:grpSpPr>
          <a:xfrm>
            <a:off x="3573108" y="221542"/>
            <a:ext cx="1162231" cy="1137657"/>
            <a:chOff x="1593669" y="4828739"/>
            <a:chExt cx="1451743" cy="1376218"/>
          </a:xfrm>
        </p:grpSpPr>
        <p:sp>
          <p:nvSpPr>
            <p:cNvPr id="20" name="Scheda 19"/>
            <p:cNvSpPr/>
            <p:nvPr/>
          </p:nvSpPr>
          <p:spPr>
            <a:xfrm flipH="1">
              <a:off x="1593669" y="4828739"/>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0" dirty="0" smtClean="0">
                  <a:ln w="0"/>
                  <a:solidFill>
                    <a:schemeClr val="tx1"/>
                  </a:solidFill>
                  <a:effectLst>
                    <a:outerShdw blurRad="38100" dist="19050" dir="2700000" algn="tl" rotWithShape="0">
                      <a:schemeClr val="dk1">
                        <a:alpha val="40000"/>
                      </a:schemeClr>
                    </a:outerShdw>
                  </a:effectLst>
                </a:rPr>
                <a:t>H</a:t>
              </a:r>
              <a:endParaRPr lang="en-US" sz="5000" dirty="0">
                <a:solidFill>
                  <a:schemeClr val="tx1"/>
                </a:solidFill>
              </a:endParaRPr>
            </a:p>
          </p:txBody>
        </p:sp>
        <p:sp>
          <p:nvSpPr>
            <p:cNvPr id="21" name="Freccia a incrocio 20"/>
            <p:cNvSpPr/>
            <p:nvPr/>
          </p:nvSpPr>
          <p:spPr>
            <a:xfrm>
              <a:off x="2414072" y="5142214"/>
              <a:ext cx="631340" cy="651774"/>
            </a:xfrm>
            <a:prstGeom prst="quad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uppo 21"/>
          <p:cNvGrpSpPr/>
          <p:nvPr/>
        </p:nvGrpSpPr>
        <p:grpSpPr>
          <a:xfrm>
            <a:off x="6061457" y="1755748"/>
            <a:ext cx="992976" cy="1235641"/>
            <a:chOff x="7017729" y="2804266"/>
            <a:chExt cx="1240324" cy="1494749"/>
          </a:xfrm>
        </p:grpSpPr>
        <p:grpSp>
          <p:nvGrpSpPr>
            <p:cNvPr id="23" name="Gruppo 22"/>
            <p:cNvGrpSpPr/>
            <p:nvPr/>
          </p:nvGrpSpPr>
          <p:grpSpPr>
            <a:xfrm>
              <a:off x="7017729" y="2804266"/>
              <a:ext cx="1240324" cy="1494746"/>
              <a:chOff x="3350195" y="2804266"/>
              <a:chExt cx="1240324" cy="1494746"/>
            </a:xfrm>
          </p:grpSpPr>
          <p:sp>
            <p:nvSpPr>
              <p:cNvPr id="30" name="Scheda 29"/>
              <p:cNvSpPr/>
              <p:nvPr/>
            </p:nvSpPr>
            <p:spPr>
              <a:xfrm flipH="1">
                <a:off x="3454446" y="2922794"/>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e 30"/>
              <p:cNvSpPr/>
              <p:nvPr/>
            </p:nvSpPr>
            <p:spPr>
              <a:xfrm>
                <a:off x="3350195"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32" name="Gruppo 31"/>
              <p:cNvGrpSpPr/>
              <p:nvPr/>
            </p:nvGrpSpPr>
            <p:grpSpPr>
              <a:xfrm>
                <a:off x="3350195" y="2804266"/>
                <a:ext cx="492890" cy="492890"/>
                <a:chOff x="5316567" y="2715285"/>
                <a:chExt cx="325790" cy="325790"/>
              </a:xfrm>
            </p:grpSpPr>
            <p:sp>
              <p:nvSpPr>
                <p:cNvPr id="33" name="Ovale 32"/>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34" name="Connettore 1 61"/>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5" name="Connettore 1 62"/>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6" name="Connettore 1 63"/>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grpSp>
          <p:nvGrpSpPr>
            <p:cNvPr id="24" name="Gruppo 23"/>
            <p:cNvGrpSpPr/>
            <p:nvPr/>
          </p:nvGrpSpPr>
          <p:grpSpPr>
            <a:xfrm>
              <a:off x="7851789" y="3911398"/>
              <a:ext cx="387620" cy="387617"/>
              <a:chOff x="4347138" y="3176297"/>
              <a:chExt cx="427170" cy="427167"/>
            </a:xfrm>
          </p:grpSpPr>
          <p:sp>
            <p:nvSpPr>
              <p:cNvPr id="25" name="Ovale 24"/>
              <p:cNvSpPr/>
              <p:nvPr/>
            </p:nvSpPr>
            <p:spPr>
              <a:xfrm>
                <a:off x="4347138" y="3176297"/>
                <a:ext cx="427170" cy="427167"/>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sp>
            <p:nvSpPr>
              <p:cNvPr id="26" name="Ovale 25"/>
              <p:cNvSpPr/>
              <p:nvPr/>
            </p:nvSpPr>
            <p:spPr>
              <a:xfrm>
                <a:off x="4375568" y="3208905"/>
                <a:ext cx="365096" cy="365097"/>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27" name="Connettore 1 67"/>
              <p:cNvCxnSpPr/>
              <p:nvPr/>
            </p:nvCxnSpPr>
            <p:spPr>
              <a:xfrm>
                <a:off x="4432039" y="3339766"/>
                <a:ext cx="25816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8" name="Connettore 1 68"/>
              <p:cNvCxnSpPr/>
              <p:nvPr/>
            </p:nvCxnSpPr>
            <p:spPr>
              <a:xfrm>
                <a:off x="4429033" y="3400225"/>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 name="Connettore 1 69"/>
              <p:cNvCxnSpPr/>
              <p:nvPr/>
            </p:nvCxnSpPr>
            <p:spPr>
              <a:xfrm>
                <a:off x="4429034" y="3465188"/>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sp>
        <p:nvSpPr>
          <p:cNvPr id="52" name="Freccia a incrocio 51"/>
          <p:cNvSpPr/>
          <p:nvPr/>
        </p:nvSpPr>
        <p:spPr>
          <a:xfrm>
            <a:off x="6796847" y="2058650"/>
            <a:ext cx="505436" cy="538792"/>
          </a:xfrm>
          <a:prstGeom prst="quad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uppo 53"/>
          <p:cNvGrpSpPr/>
          <p:nvPr/>
        </p:nvGrpSpPr>
        <p:grpSpPr>
          <a:xfrm>
            <a:off x="711654" y="1578638"/>
            <a:ext cx="1106809" cy="1339141"/>
            <a:chOff x="3350195" y="2804266"/>
            <a:chExt cx="1382515" cy="1619952"/>
          </a:xfrm>
        </p:grpSpPr>
        <p:sp>
          <p:nvSpPr>
            <p:cNvPr id="55" name="Scheda 54"/>
            <p:cNvSpPr/>
            <p:nvPr/>
          </p:nvSpPr>
          <p:spPr>
            <a:xfrm flipH="1">
              <a:off x="3596637"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e 55"/>
            <p:cNvSpPr/>
            <p:nvPr/>
          </p:nvSpPr>
          <p:spPr>
            <a:xfrm>
              <a:off x="3350195"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57" name="Gruppo 56"/>
            <p:cNvGrpSpPr/>
            <p:nvPr/>
          </p:nvGrpSpPr>
          <p:grpSpPr>
            <a:xfrm>
              <a:off x="3350195" y="2804266"/>
              <a:ext cx="492890" cy="492890"/>
              <a:chOff x="5316567" y="2715285"/>
              <a:chExt cx="325790" cy="325790"/>
            </a:xfrm>
          </p:grpSpPr>
          <p:sp>
            <p:nvSpPr>
              <p:cNvPr id="58" name="Ovale 57"/>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59" name="Connettore 1 26"/>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0" name="Connettore 1 27"/>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1" name="Connettore 1 28"/>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grpSp>
        <p:nvGrpSpPr>
          <p:cNvPr id="62" name="Gruppo 61"/>
          <p:cNvGrpSpPr/>
          <p:nvPr/>
        </p:nvGrpSpPr>
        <p:grpSpPr>
          <a:xfrm>
            <a:off x="3364775" y="2162379"/>
            <a:ext cx="1106809" cy="1339141"/>
            <a:chOff x="3350195" y="2804266"/>
            <a:chExt cx="1382515" cy="1619952"/>
          </a:xfrm>
        </p:grpSpPr>
        <p:sp>
          <p:nvSpPr>
            <p:cNvPr id="63" name="Scheda 62"/>
            <p:cNvSpPr/>
            <p:nvPr/>
          </p:nvSpPr>
          <p:spPr>
            <a:xfrm flipH="1">
              <a:off x="3596637"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e 63"/>
            <p:cNvSpPr/>
            <p:nvPr/>
          </p:nvSpPr>
          <p:spPr>
            <a:xfrm>
              <a:off x="3350195"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65" name="Gruppo 64"/>
            <p:cNvGrpSpPr/>
            <p:nvPr/>
          </p:nvGrpSpPr>
          <p:grpSpPr>
            <a:xfrm>
              <a:off x="3350195" y="2804266"/>
              <a:ext cx="492890" cy="492890"/>
              <a:chOff x="5316567" y="2715285"/>
              <a:chExt cx="325790" cy="325790"/>
            </a:xfrm>
          </p:grpSpPr>
          <p:sp>
            <p:nvSpPr>
              <p:cNvPr id="66" name="Ovale 65"/>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67" name="Connettore 1 26"/>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8" name="Connettore 1 27"/>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9" name="Connettore 1 28"/>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sp>
        <p:nvSpPr>
          <p:cNvPr id="70" name="Freccia a incrocio 69"/>
          <p:cNvSpPr/>
          <p:nvPr/>
        </p:nvSpPr>
        <p:spPr>
          <a:xfrm>
            <a:off x="1565745" y="2033393"/>
            <a:ext cx="505436" cy="538792"/>
          </a:xfrm>
          <a:prstGeom prst="quad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ccia a incrocio 70"/>
          <p:cNvSpPr/>
          <p:nvPr/>
        </p:nvSpPr>
        <p:spPr>
          <a:xfrm>
            <a:off x="4256684" y="2636149"/>
            <a:ext cx="505436" cy="538792"/>
          </a:xfrm>
          <a:prstGeom prst="quad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uppo 71"/>
          <p:cNvGrpSpPr/>
          <p:nvPr/>
        </p:nvGrpSpPr>
        <p:grpSpPr>
          <a:xfrm>
            <a:off x="5946580" y="4459462"/>
            <a:ext cx="1119899" cy="1348015"/>
            <a:chOff x="5176105" y="2793531"/>
            <a:chExt cx="1398866" cy="1630687"/>
          </a:xfrm>
        </p:grpSpPr>
        <p:sp>
          <p:nvSpPr>
            <p:cNvPr id="73" name="Scheda 72"/>
            <p:cNvSpPr/>
            <p:nvPr/>
          </p:nvSpPr>
          <p:spPr>
            <a:xfrm flipH="1">
              <a:off x="5438898"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e 73"/>
            <p:cNvSpPr/>
            <p:nvPr/>
          </p:nvSpPr>
          <p:spPr>
            <a:xfrm>
              <a:off x="5192453"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75" name="Gruppo 74"/>
            <p:cNvGrpSpPr/>
            <p:nvPr/>
          </p:nvGrpSpPr>
          <p:grpSpPr>
            <a:xfrm>
              <a:off x="5176105" y="2793531"/>
              <a:ext cx="532706" cy="532706"/>
              <a:chOff x="4445500" y="3234900"/>
              <a:chExt cx="427168" cy="427168"/>
            </a:xfrm>
          </p:grpSpPr>
          <p:sp>
            <p:nvSpPr>
              <p:cNvPr id="76" name="Ovale 75"/>
              <p:cNvSpPr/>
              <p:nvPr/>
            </p:nvSpPr>
            <p:spPr>
              <a:xfrm>
                <a:off x="4445500" y="3234900"/>
                <a:ext cx="427168" cy="427168"/>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sp>
            <p:nvSpPr>
              <p:cNvPr id="77" name="Ovale 76"/>
              <p:cNvSpPr/>
              <p:nvPr/>
            </p:nvSpPr>
            <p:spPr>
              <a:xfrm>
                <a:off x="4476538" y="3265936"/>
                <a:ext cx="365096" cy="365096"/>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78" name="Connettore 1 53"/>
              <p:cNvCxnSpPr/>
              <p:nvPr/>
            </p:nvCxnSpPr>
            <p:spPr>
              <a:xfrm>
                <a:off x="4533009" y="3396797"/>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9" name="Connettore 1 54"/>
              <p:cNvCxnSpPr/>
              <p:nvPr/>
            </p:nvCxnSpPr>
            <p:spPr>
              <a:xfrm>
                <a:off x="4530003" y="3457256"/>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0" name="Connettore 1 55"/>
              <p:cNvCxnSpPr/>
              <p:nvPr/>
            </p:nvCxnSpPr>
            <p:spPr>
              <a:xfrm>
                <a:off x="4530003" y="3522219"/>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grpSp>
        <p:nvGrpSpPr>
          <p:cNvPr id="81" name="Gruppo 80"/>
          <p:cNvGrpSpPr/>
          <p:nvPr/>
        </p:nvGrpSpPr>
        <p:grpSpPr>
          <a:xfrm>
            <a:off x="3351687" y="4488776"/>
            <a:ext cx="1119899" cy="1348015"/>
            <a:chOff x="5176105" y="2793531"/>
            <a:chExt cx="1398869" cy="1630687"/>
          </a:xfrm>
        </p:grpSpPr>
        <p:sp>
          <p:nvSpPr>
            <p:cNvPr id="82" name="Scheda 81"/>
            <p:cNvSpPr/>
            <p:nvPr/>
          </p:nvSpPr>
          <p:spPr>
            <a:xfrm flipH="1">
              <a:off x="5438901"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e 82"/>
            <p:cNvSpPr/>
            <p:nvPr/>
          </p:nvSpPr>
          <p:spPr>
            <a:xfrm>
              <a:off x="5192453"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84" name="Gruppo 83"/>
            <p:cNvGrpSpPr/>
            <p:nvPr/>
          </p:nvGrpSpPr>
          <p:grpSpPr>
            <a:xfrm>
              <a:off x="5176105" y="2793531"/>
              <a:ext cx="532706" cy="532706"/>
              <a:chOff x="4445500" y="3234900"/>
              <a:chExt cx="427168" cy="427168"/>
            </a:xfrm>
          </p:grpSpPr>
          <p:sp>
            <p:nvSpPr>
              <p:cNvPr id="85" name="Ovale 84"/>
              <p:cNvSpPr/>
              <p:nvPr/>
            </p:nvSpPr>
            <p:spPr>
              <a:xfrm>
                <a:off x="4445500" y="3234900"/>
                <a:ext cx="427168" cy="427168"/>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sp>
            <p:nvSpPr>
              <p:cNvPr id="86" name="Ovale 85"/>
              <p:cNvSpPr/>
              <p:nvPr/>
            </p:nvSpPr>
            <p:spPr>
              <a:xfrm>
                <a:off x="4476538" y="3265936"/>
                <a:ext cx="365096" cy="365096"/>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87" name="Connettore 1 53"/>
              <p:cNvCxnSpPr/>
              <p:nvPr/>
            </p:nvCxnSpPr>
            <p:spPr>
              <a:xfrm>
                <a:off x="4533009" y="3396797"/>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8" name="Connettore 1 54"/>
              <p:cNvCxnSpPr/>
              <p:nvPr/>
            </p:nvCxnSpPr>
            <p:spPr>
              <a:xfrm>
                <a:off x="4530003" y="3457256"/>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9" name="Connettore 1 55"/>
              <p:cNvCxnSpPr/>
              <p:nvPr/>
            </p:nvCxnSpPr>
            <p:spPr>
              <a:xfrm>
                <a:off x="4530003" y="3522219"/>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grpSp>
        <p:nvGrpSpPr>
          <p:cNvPr id="90" name="Gruppo 89"/>
          <p:cNvGrpSpPr/>
          <p:nvPr/>
        </p:nvGrpSpPr>
        <p:grpSpPr>
          <a:xfrm>
            <a:off x="682700" y="4393549"/>
            <a:ext cx="1119899" cy="1348015"/>
            <a:chOff x="5176105" y="2793531"/>
            <a:chExt cx="1398866" cy="1630687"/>
          </a:xfrm>
        </p:grpSpPr>
        <p:sp>
          <p:nvSpPr>
            <p:cNvPr id="91" name="Scheda 90"/>
            <p:cNvSpPr/>
            <p:nvPr/>
          </p:nvSpPr>
          <p:spPr>
            <a:xfrm flipH="1">
              <a:off x="5438898"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e 91"/>
            <p:cNvSpPr/>
            <p:nvPr/>
          </p:nvSpPr>
          <p:spPr>
            <a:xfrm>
              <a:off x="5192453"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93" name="Gruppo 92"/>
            <p:cNvGrpSpPr/>
            <p:nvPr/>
          </p:nvGrpSpPr>
          <p:grpSpPr>
            <a:xfrm>
              <a:off x="5176105" y="2793531"/>
              <a:ext cx="532706" cy="532706"/>
              <a:chOff x="4445500" y="3234900"/>
              <a:chExt cx="427168" cy="427168"/>
            </a:xfrm>
          </p:grpSpPr>
          <p:sp>
            <p:nvSpPr>
              <p:cNvPr id="94" name="Ovale 93"/>
              <p:cNvSpPr/>
              <p:nvPr/>
            </p:nvSpPr>
            <p:spPr>
              <a:xfrm>
                <a:off x="4445500" y="3234900"/>
                <a:ext cx="427168" cy="427168"/>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sp>
            <p:nvSpPr>
              <p:cNvPr id="95" name="Ovale 94"/>
              <p:cNvSpPr/>
              <p:nvPr/>
            </p:nvSpPr>
            <p:spPr>
              <a:xfrm>
                <a:off x="4476538" y="3265936"/>
                <a:ext cx="365096" cy="365096"/>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96" name="Connettore 1 53"/>
              <p:cNvCxnSpPr/>
              <p:nvPr/>
            </p:nvCxnSpPr>
            <p:spPr>
              <a:xfrm>
                <a:off x="4533009" y="3396797"/>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7" name="Connettore 1 54"/>
              <p:cNvCxnSpPr/>
              <p:nvPr/>
            </p:nvCxnSpPr>
            <p:spPr>
              <a:xfrm>
                <a:off x="4530003" y="3457256"/>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8" name="Connettore 1 55"/>
              <p:cNvCxnSpPr/>
              <p:nvPr/>
            </p:nvCxnSpPr>
            <p:spPr>
              <a:xfrm>
                <a:off x="4530003" y="3522219"/>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sp>
        <p:nvSpPr>
          <p:cNvPr id="99" name="Rettangolo 98"/>
          <p:cNvSpPr/>
          <p:nvPr/>
        </p:nvSpPr>
        <p:spPr>
          <a:xfrm>
            <a:off x="9060461" y="1712195"/>
            <a:ext cx="2646845" cy="1323703"/>
          </a:xfrm>
          <a:prstGeom prst="rect">
            <a:avLst/>
          </a:prstGeom>
          <a:solidFill>
            <a:schemeClr val="bg1"/>
          </a:solid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ttangolo 99"/>
          <p:cNvSpPr/>
          <p:nvPr/>
        </p:nvSpPr>
        <p:spPr>
          <a:xfrm>
            <a:off x="9182532" y="4929140"/>
            <a:ext cx="2285568" cy="1323703"/>
          </a:xfrm>
          <a:prstGeom prst="rect">
            <a:avLst/>
          </a:prstGeom>
          <a:solidFill>
            <a:schemeClr val="bg1"/>
          </a:solid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ttangolo 100"/>
          <p:cNvSpPr/>
          <p:nvPr/>
        </p:nvSpPr>
        <p:spPr>
          <a:xfrm>
            <a:off x="9150200" y="3313711"/>
            <a:ext cx="2107474" cy="1323703"/>
          </a:xfrm>
          <a:prstGeom prst="rect">
            <a:avLst/>
          </a:prstGeom>
          <a:solidFill>
            <a:schemeClr val="bg1"/>
          </a:solid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Scheda 107"/>
          <p:cNvSpPr/>
          <p:nvPr/>
        </p:nvSpPr>
        <p:spPr>
          <a:xfrm flipH="1">
            <a:off x="9271151" y="1958095"/>
            <a:ext cx="676333" cy="72360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Testimonials</a:t>
            </a:r>
            <a:endParaRPr lang="en-US" sz="1300" dirty="0">
              <a:solidFill>
                <a:schemeClr val="tx1"/>
              </a:solidFill>
            </a:endParaRPr>
          </a:p>
        </p:txBody>
      </p:sp>
      <p:sp>
        <p:nvSpPr>
          <p:cNvPr id="109" name="Scheda 108"/>
          <p:cNvSpPr/>
          <p:nvPr/>
        </p:nvSpPr>
        <p:spPr>
          <a:xfrm flipH="1">
            <a:off x="10034936" y="1958095"/>
            <a:ext cx="606817" cy="72360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Innovations</a:t>
            </a:r>
            <a:endParaRPr lang="en-US" sz="1300" dirty="0">
              <a:solidFill>
                <a:schemeClr val="tx1"/>
              </a:solidFill>
            </a:endParaRPr>
          </a:p>
        </p:txBody>
      </p:sp>
      <p:sp>
        <p:nvSpPr>
          <p:cNvPr id="110" name="Scheda 109"/>
          <p:cNvSpPr/>
          <p:nvPr/>
        </p:nvSpPr>
        <p:spPr>
          <a:xfrm flipH="1">
            <a:off x="10809407" y="1958095"/>
            <a:ext cx="769947" cy="72360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Projects</a:t>
            </a:r>
            <a:endParaRPr lang="en-US" sz="1300" dirty="0">
              <a:solidFill>
                <a:schemeClr val="tx1"/>
              </a:solidFill>
            </a:endParaRPr>
          </a:p>
        </p:txBody>
      </p:sp>
      <p:sp>
        <p:nvSpPr>
          <p:cNvPr id="111" name="Scheda 110"/>
          <p:cNvSpPr/>
          <p:nvPr/>
        </p:nvSpPr>
        <p:spPr>
          <a:xfrm flipH="1">
            <a:off x="10348412" y="3627513"/>
            <a:ext cx="721553" cy="72360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1"/>
                </a:solidFill>
              </a:rPr>
              <a:t>Governance</a:t>
            </a:r>
            <a:endParaRPr lang="en-US" sz="1500" dirty="0">
              <a:solidFill>
                <a:schemeClr val="tx1"/>
              </a:solidFill>
            </a:endParaRPr>
          </a:p>
        </p:txBody>
      </p:sp>
      <p:sp>
        <p:nvSpPr>
          <p:cNvPr id="112" name="Scheda 111"/>
          <p:cNvSpPr/>
          <p:nvPr/>
        </p:nvSpPr>
        <p:spPr>
          <a:xfrm flipH="1">
            <a:off x="9423551" y="3627513"/>
            <a:ext cx="721019" cy="72360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1"/>
                </a:solidFill>
              </a:rPr>
              <a:t>Description</a:t>
            </a:r>
            <a:endParaRPr lang="en-US" sz="1500" dirty="0">
              <a:solidFill>
                <a:schemeClr val="tx1"/>
              </a:solidFill>
            </a:endParaRPr>
          </a:p>
        </p:txBody>
      </p:sp>
      <p:sp>
        <p:nvSpPr>
          <p:cNvPr id="113" name="Scheda 112"/>
          <p:cNvSpPr/>
          <p:nvPr/>
        </p:nvSpPr>
        <p:spPr>
          <a:xfrm flipH="1">
            <a:off x="10387621" y="5238931"/>
            <a:ext cx="870052" cy="72360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For investors</a:t>
            </a:r>
            <a:endParaRPr lang="en-US" sz="1300" dirty="0">
              <a:solidFill>
                <a:schemeClr val="tx1"/>
              </a:solidFill>
            </a:endParaRPr>
          </a:p>
        </p:txBody>
      </p:sp>
      <p:sp>
        <p:nvSpPr>
          <p:cNvPr id="114" name="Scheda 113"/>
          <p:cNvSpPr/>
          <p:nvPr/>
        </p:nvSpPr>
        <p:spPr>
          <a:xfrm flipH="1">
            <a:off x="9473109" y="5238931"/>
            <a:ext cx="715920" cy="72360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Market aspects</a:t>
            </a:r>
            <a:endParaRPr lang="en-US" sz="1300" dirty="0">
              <a:solidFill>
                <a:schemeClr val="tx1"/>
              </a:solidFill>
            </a:endParaRPr>
          </a:p>
        </p:txBody>
      </p:sp>
      <p:cxnSp>
        <p:nvCxnSpPr>
          <p:cNvPr id="115" name="Connettore 2 114"/>
          <p:cNvCxnSpPr>
            <a:endCxn id="5" idx="3"/>
          </p:cNvCxnSpPr>
          <p:nvPr/>
        </p:nvCxnSpPr>
        <p:spPr>
          <a:xfrm flipV="1">
            <a:off x="4482621" y="750074"/>
            <a:ext cx="5184658" cy="1192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Connettore 2 115"/>
          <p:cNvCxnSpPr>
            <a:endCxn id="100" idx="1"/>
          </p:cNvCxnSpPr>
          <p:nvPr/>
        </p:nvCxnSpPr>
        <p:spPr>
          <a:xfrm rot="16200000" flipH="1">
            <a:off x="6219744" y="2628204"/>
            <a:ext cx="4836240" cy="1089336"/>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Connettore 2 116"/>
          <p:cNvCxnSpPr>
            <a:endCxn id="30" idx="0"/>
          </p:cNvCxnSpPr>
          <p:nvPr/>
        </p:nvCxnSpPr>
        <p:spPr>
          <a:xfrm>
            <a:off x="6599668" y="767315"/>
            <a:ext cx="0" cy="108641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nettore 2 117"/>
          <p:cNvCxnSpPr>
            <a:stCxn id="151" idx="2"/>
            <a:endCxn id="114" idx="3"/>
          </p:cNvCxnSpPr>
          <p:nvPr/>
        </p:nvCxnSpPr>
        <p:spPr>
          <a:xfrm>
            <a:off x="9165419" y="5184829"/>
            <a:ext cx="307690" cy="41590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Connettore 2 118"/>
          <p:cNvCxnSpPr>
            <a:endCxn id="99" idx="1"/>
          </p:cNvCxnSpPr>
          <p:nvPr/>
        </p:nvCxnSpPr>
        <p:spPr>
          <a:xfrm flipV="1">
            <a:off x="8089900" y="2374047"/>
            <a:ext cx="970561" cy="85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Connettore 2 119"/>
          <p:cNvCxnSpPr>
            <a:endCxn id="101" idx="1"/>
          </p:cNvCxnSpPr>
          <p:nvPr/>
        </p:nvCxnSpPr>
        <p:spPr>
          <a:xfrm>
            <a:off x="8089900" y="3975100"/>
            <a:ext cx="1060300" cy="46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7" name="Rettangolo 146"/>
          <p:cNvSpPr/>
          <p:nvPr/>
        </p:nvSpPr>
        <p:spPr>
          <a:xfrm rot="16200000">
            <a:off x="8740533" y="1895789"/>
            <a:ext cx="447317" cy="177013"/>
          </a:xfrm>
          <a:prstGeom prst="rect">
            <a:avLst/>
          </a:prstGeom>
          <a:gradFill flip="none" rotWithShape="1">
            <a:gsLst>
              <a:gs pos="13000">
                <a:srgbClr val="7030A0"/>
              </a:gs>
              <a:gs pos="88000">
                <a:srgbClr val="7030A0">
                  <a:tint val="44500"/>
                  <a:satMod val="160000"/>
                </a:srgbClr>
              </a:gs>
              <a:gs pos="100000">
                <a:srgbClr val="7030A0">
                  <a:tint val="23500"/>
                  <a:satMod val="160000"/>
                </a:srgbClr>
              </a:gs>
            </a:gsLst>
            <a:lin ang="5400000" scaled="1"/>
            <a:tileRect/>
          </a:gra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ttangolo 149"/>
          <p:cNvSpPr/>
          <p:nvPr/>
        </p:nvSpPr>
        <p:spPr>
          <a:xfrm rot="16200000">
            <a:off x="8806081" y="3494807"/>
            <a:ext cx="447317" cy="177013"/>
          </a:xfrm>
          <a:prstGeom prst="rect">
            <a:avLst/>
          </a:prstGeom>
          <a:gradFill flip="none" rotWithShape="1">
            <a:gsLst>
              <a:gs pos="13000">
                <a:srgbClr val="7030A0"/>
              </a:gs>
              <a:gs pos="88000">
                <a:srgbClr val="7030A0">
                  <a:tint val="44500"/>
                  <a:satMod val="160000"/>
                </a:srgbClr>
              </a:gs>
              <a:gs pos="100000">
                <a:srgbClr val="7030A0">
                  <a:tint val="23500"/>
                  <a:satMod val="160000"/>
                </a:srgbClr>
              </a:gs>
            </a:gsLst>
            <a:lin ang="5400000" scaled="1"/>
            <a:tileRect/>
          </a:gra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ttangolo 150"/>
          <p:cNvSpPr/>
          <p:nvPr/>
        </p:nvSpPr>
        <p:spPr>
          <a:xfrm rot="16200000">
            <a:off x="8853254" y="5096323"/>
            <a:ext cx="447317" cy="177013"/>
          </a:xfrm>
          <a:prstGeom prst="rect">
            <a:avLst/>
          </a:prstGeom>
          <a:gradFill flip="none" rotWithShape="1">
            <a:gsLst>
              <a:gs pos="13000">
                <a:srgbClr val="7030A0"/>
              </a:gs>
              <a:gs pos="88000">
                <a:srgbClr val="7030A0">
                  <a:tint val="44500"/>
                  <a:satMod val="160000"/>
                </a:srgbClr>
              </a:gs>
              <a:gs pos="100000">
                <a:srgbClr val="7030A0">
                  <a:tint val="23500"/>
                  <a:satMod val="160000"/>
                </a:srgbClr>
              </a:gs>
            </a:gsLst>
            <a:lin ang="5400000" scaled="1"/>
            <a:tileRect/>
          </a:gra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2" name="Connettore 2 151"/>
          <p:cNvCxnSpPr>
            <a:stCxn id="20" idx="3"/>
            <a:endCxn id="55" idx="0"/>
          </p:cNvCxnSpPr>
          <p:nvPr/>
        </p:nvCxnSpPr>
        <p:spPr>
          <a:xfrm rot="10800000" flipV="1">
            <a:off x="1363706" y="790370"/>
            <a:ext cx="2209402" cy="989751"/>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Connettore 2 152"/>
          <p:cNvCxnSpPr>
            <a:stCxn id="150" idx="2"/>
            <a:endCxn id="112" idx="3"/>
          </p:cNvCxnSpPr>
          <p:nvPr/>
        </p:nvCxnSpPr>
        <p:spPr>
          <a:xfrm>
            <a:off x="9118246" y="3583313"/>
            <a:ext cx="305305" cy="40600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Connettore 2 153"/>
          <p:cNvCxnSpPr>
            <a:stCxn id="147" idx="2"/>
            <a:endCxn id="108" idx="3"/>
          </p:cNvCxnSpPr>
          <p:nvPr/>
        </p:nvCxnSpPr>
        <p:spPr>
          <a:xfrm>
            <a:off x="9052698" y="1984295"/>
            <a:ext cx="218453" cy="33560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Connettore 2 167"/>
          <p:cNvCxnSpPr>
            <a:stCxn id="20" idx="2"/>
            <a:endCxn id="63" idx="0"/>
          </p:cNvCxnSpPr>
          <p:nvPr/>
        </p:nvCxnSpPr>
        <p:spPr>
          <a:xfrm flipH="1">
            <a:off x="4016827" y="1359199"/>
            <a:ext cx="11037" cy="100466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76" name="CasellaDiTesto 175"/>
          <p:cNvSpPr txBox="1"/>
          <p:nvPr/>
        </p:nvSpPr>
        <p:spPr>
          <a:xfrm>
            <a:off x="6633543" y="1134959"/>
            <a:ext cx="1237968" cy="692497"/>
          </a:xfrm>
          <a:prstGeom prst="rect">
            <a:avLst/>
          </a:prstGeom>
          <a:noFill/>
        </p:spPr>
        <p:txBody>
          <a:bodyPr wrap="square" rtlCol="0">
            <a:spAutoFit/>
          </a:bodyPr>
          <a:lstStyle/>
          <a:p>
            <a:r>
              <a:rPr lang="it-IT" sz="1300" dirty="0" err="1" smtClean="0"/>
              <a:t>All</a:t>
            </a:r>
            <a:r>
              <a:rPr lang="it-IT" sz="1300" dirty="0" smtClean="0"/>
              <a:t> </a:t>
            </a:r>
            <a:r>
              <a:rPr lang="it-IT" sz="1300" dirty="0" err="1" smtClean="0"/>
              <a:t>assistance</a:t>
            </a:r>
            <a:r>
              <a:rPr lang="it-IT" sz="1300" dirty="0" smtClean="0"/>
              <a:t> </a:t>
            </a:r>
            <a:r>
              <a:rPr lang="it-IT" sz="1300" dirty="0" err="1" smtClean="0"/>
              <a:t>categories</a:t>
            </a:r>
            <a:r>
              <a:rPr lang="it-IT" sz="1300" dirty="0" smtClean="0"/>
              <a:t> &amp; </a:t>
            </a:r>
            <a:r>
              <a:rPr lang="it-IT" sz="1300" dirty="0" err="1" smtClean="0"/>
              <a:t>Highlights</a:t>
            </a:r>
            <a:endParaRPr lang="it-IT" sz="1300" dirty="0"/>
          </a:p>
        </p:txBody>
      </p:sp>
      <p:sp>
        <p:nvSpPr>
          <p:cNvPr id="177" name="CasellaDiTesto 176"/>
          <p:cNvSpPr txBox="1"/>
          <p:nvPr/>
        </p:nvSpPr>
        <p:spPr>
          <a:xfrm>
            <a:off x="3591474" y="4980242"/>
            <a:ext cx="917928" cy="692497"/>
          </a:xfrm>
          <a:prstGeom prst="rect">
            <a:avLst/>
          </a:prstGeom>
          <a:noFill/>
        </p:spPr>
        <p:txBody>
          <a:bodyPr wrap="square" rtlCol="0">
            <a:spAutoFit/>
          </a:bodyPr>
          <a:lstStyle/>
          <a:p>
            <a:r>
              <a:rPr lang="it-IT" sz="1300" dirty="0" smtClean="0"/>
              <a:t>Smart Life </a:t>
            </a:r>
            <a:endParaRPr lang="it-IT" sz="1300" dirty="0"/>
          </a:p>
          <a:p>
            <a:pPr algn="ctr"/>
            <a:r>
              <a:rPr lang="it-IT" sz="1300" dirty="0" smtClean="0"/>
              <a:t>of</a:t>
            </a:r>
          </a:p>
          <a:p>
            <a:r>
              <a:rPr lang="it-IT" sz="1300" dirty="0" err="1" smtClean="0"/>
              <a:t>category</a:t>
            </a:r>
            <a:r>
              <a:rPr lang="it-IT" sz="1300" dirty="0" smtClean="0"/>
              <a:t> X</a:t>
            </a:r>
            <a:endParaRPr lang="it-IT" sz="1300" dirty="0"/>
          </a:p>
        </p:txBody>
      </p:sp>
      <p:sp>
        <p:nvSpPr>
          <p:cNvPr id="178" name="CasellaDiTesto 177"/>
          <p:cNvSpPr txBox="1"/>
          <p:nvPr/>
        </p:nvSpPr>
        <p:spPr>
          <a:xfrm>
            <a:off x="4069769" y="1827456"/>
            <a:ext cx="1237968" cy="492443"/>
          </a:xfrm>
          <a:prstGeom prst="rect">
            <a:avLst/>
          </a:prstGeom>
          <a:noFill/>
        </p:spPr>
        <p:txBody>
          <a:bodyPr wrap="square" rtlCol="0">
            <a:spAutoFit/>
          </a:bodyPr>
          <a:lstStyle/>
          <a:p>
            <a:r>
              <a:rPr lang="it-IT" sz="1300" dirty="0" err="1" smtClean="0"/>
              <a:t>All</a:t>
            </a:r>
            <a:r>
              <a:rPr lang="it-IT" sz="1300" dirty="0" smtClean="0"/>
              <a:t> Smart Life </a:t>
            </a:r>
            <a:r>
              <a:rPr lang="it-IT" sz="1300" dirty="0" err="1" smtClean="0"/>
              <a:t>categories</a:t>
            </a:r>
            <a:endParaRPr lang="it-IT" sz="1300" dirty="0"/>
          </a:p>
        </p:txBody>
      </p:sp>
      <p:sp>
        <p:nvSpPr>
          <p:cNvPr id="179" name="CasellaDiTesto 178"/>
          <p:cNvSpPr txBox="1"/>
          <p:nvPr/>
        </p:nvSpPr>
        <p:spPr>
          <a:xfrm>
            <a:off x="921881" y="4913149"/>
            <a:ext cx="1237968" cy="492443"/>
          </a:xfrm>
          <a:prstGeom prst="rect">
            <a:avLst/>
          </a:prstGeom>
          <a:noFill/>
        </p:spPr>
        <p:txBody>
          <a:bodyPr wrap="square" rtlCol="0">
            <a:spAutoFit/>
          </a:bodyPr>
          <a:lstStyle/>
          <a:p>
            <a:r>
              <a:rPr lang="it-IT" sz="1300" dirty="0" err="1" smtClean="0"/>
              <a:t>Devices</a:t>
            </a:r>
            <a:r>
              <a:rPr lang="it-IT" sz="1300" dirty="0" smtClean="0"/>
              <a:t> of </a:t>
            </a:r>
            <a:r>
              <a:rPr lang="it-IT" sz="1300" dirty="0" err="1" smtClean="0"/>
              <a:t>category</a:t>
            </a:r>
            <a:r>
              <a:rPr lang="it-IT" sz="1300" dirty="0" smtClean="0"/>
              <a:t> X</a:t>
            </a:r>
            <a:endParaRPr lang="it-IT" sz="1300" dirty="0"/>
          </a:p>
        </p:txBody>
      </p:sp>
      <p:sp>
        <p:nvSpPr>
          <p:cNvPr id="180" name="CasellaDiTesto 179"/>
          <p:cNvSpPr txBox="1"/>
          <p:nvPr/>
        </p:nvSpPr>
        <p:spPr>
          <a:xfrm>
            <a:off x="1465828" y="1267570"/>
            <a:ext cx="1237968" cy="492443"/>
          </a:xfrm>
          <a:prstGeom prst="rect">
            <a:avLst/>
          </a:prstGeom>
          <a:noFill/>
        </p:spPr>
        <p:txBody>
          <a:bodyPr wrap="square" rtlCol="0">
            <a:spAutoFit/>
          </a:bodyPr>
          <a:lstStyle/>
          <a:p>
            <a:r>
              <a:rPr lang="it-IT" sz="1300" dirty="0" err="1" smtClean="0"/>
              <a:t>All</a:t>
            </a:r>
            <a:r>
              <a:rPr lang="it-IT" sz="1300" dirty="0" smtClean="0"/>
              <a:t> </a:t>
            </a:r>
            <a:r>
              <a:rPr lang="it-IT" sz="1300" dirty="0" err="1" smtClean="0"/>
              <a:t>devices</a:t>
            </a:r>
            <a:r>
              <a:rPr lang="it-IT" sz="1300" dirty="0" smtClean="0"/>
              <a:t> </a:t>
            </a:r>
            <a:r>
              <a:rPr lang="it-IT" sz="1300" dirty="0" err="1" smtClean="0"/>
              <a:t>categories</a:t>
            </a:r>
            <a:endParaRPr lang="it-IT" sz="1300" dirty="0"/>
          </a:p>
        </p:txBody>
      </p:sp>
      <p:sp>
        <p:nvSpPr>
          <p:cNvPr id="181" name="CasellaDiTesto 180"/>
          <p:cNvSpPr txBox="1"/>
          <p:nvPr/>
        </p:nvSpPr>
        <p:spPr>
          <a:xfrm>
            <a:off x="6154479" y="5021740"/>
            <a:ext cx="908228" cy="692497"/>
          </a:xfrm>
          <a:prstGeom prst="rect">
            <a:avLst/>
          </a:prstGeom>
          <a:noFill/>
        </p:spPr>
        <p:txBody>
          <a:bodyPr wrap="square" rtlCol="0">
            <a:spAutoFit/>
          </a:bodyPr>
          <a:lstStyle/>
          <a:p>
            <a:r>
              <a:rPr lang="it-IT" sz="1300" dirty="0" smtClean="0"/>
              <a:t>Assistance </a:t>
            </a:r>
          </a:p>
          <a:p>
            <a:pPr algn="ctr"/>
            <a:r>
              <a:rPr lang="it-IT" sz="1300" dirty="0" smtClean="0"/>
              <a:t>of</a:t>
            </a:r>
          </a:p>
          <a:p>
            <a:r>
              <a:rPr lang="it-IT" sz="1300" dirty="0" err="1" smtClean="0"/>
              <a:t>category</a:t>
            </a:r>
            <a:r>
              <a:rPr lang="it-IT" sz="1300" dirty="0" smtClean="0"/>
              <a:t> X</a:t>
            </a:r>
            <a:endParaRPr lang="it-IT" sz="1300" dirty="0"/>
          </a:p>
        </p:txBody>
      </p:sp>
      <p:sp>
        <p:nvSpPr>
          <p:cNvPr id="182" name="CasellaDiTesto 181"/>
          <p:cNvSpPr txBox="1"/>
          <p:nvPr/>
        </p:nvSpPr>
        <p:spPr>
          <a:xfrm>
            <a:off x="9780822" y="3054107"/>
            <a:ext cx="1237968" cy="292388"/>
          </a:xfrm>
          <a:prstGeom prst="rect">
            <a:avLst/>
          </a:prstGeom>
          <a:noFill/>
        </p:spPr>
        <p:txBody>
          <a:bodyPr wrap="square" rtlCol="0">
            <a:spAutoFit/>
          </a:bodyPr>
          <a:lstStyle/>
          <a:p>
            <a:r>
              <a:rPr lang="it-IT" sz="1300" dirty="0" smtClean="0"/>
              <a:t>GOVERNANCE</a:t>
            </a:r>
            <a:endParaRPr lang="it-IT" sz="1300" dirty="0"/>
          </a:p>
        </p:txBody>
      </p:sp>
      <p:sp>
        <p:nvSpPr>
          <p:cNvPr id="183" name="CasellaDiTesto 182"/>
          <p:cNvSpPr txBox="1"/>
          <p:nvPr/>
        </p:nvSpPr>
        <p:spPr>
          <a:xfrm>
            <a:off x="9831998" y="1413340"/>
            <a:ext cx="1237968" cy="292388"/>
          </a:xfrm>
          <a:prstGeom prst="rect">
            <a:avLst/>
          </a:prstGeom>
          <a:noFill/>
        </p:spPr>
        <p:txBody>
          <a:bodyPr wrap="square" rtlCol="0">
            <a:spAutoFit/>
          </a:bodyPr>
          <a:lstStyle/>
          <a:p>
            <a:r>
              <a:rPr lang="it-IT" sz="1300" dirty="0" smtClean="0"/>
              <a:t> WHO WE ARE</a:t>
            </a:r>
            <a:endParaRPr lang="it-IT" sz="1300" dirty="0"/>
          </a:p>
        </p:txBody>
      </p:sp>
      <p:sp>
        <p:nvSpPr>
          <p:cNvPr id="184" name="CasellaDiTesto 183"/>
          <p:cNvSpPr txBox="1"/>
          <p:nvPr/>
        </p:nvSpPr>
        <p:spPr>
          <a:xfrm>
            <a:off x="10683148" y="51362"/>
            <a:ext cx="1237968" cy="292388"/>
          </a:xfrm>
          <a:prstGeom prst="rect">
            <a:avLst/>
          </a:prstGeom>
          <a:noFill/>
        </p:spPr>
        <p:txBody>
          <a:bodyPr wrap="square" rtlCol="0">
            <a:spAutoFit/>
          </a:bodyPr>
          <a:lstStyle/>
          <a:p>
            <a:r>
              <a:rPr lang="it-IT" sz="1300" dirty="0" smtClean="0"/>
              <a:t>News</a:t>
            </a:r>
            <a:endParaRPr lang="it-IT" sz="1300" dirty="0"/>
          </a:p>
        </p:txBody>
      </p:sp>
      <p:sp>
        <p:nvSpPr>
          <p:cNvPr id="185" name="CasellaDiTesto 184"/>
          <p:cNvSpPr txBox="1"/>
          <p:nvPr/>
        </p:nvSpPr>
        <p:spPr>
          <a:xfrm>
            <a:off x="10668699" y="5979942"/>
            <a:ext cx="588974" cy="292388"/>
          </a:xfrm>
          <a:prstGeom prst="rect">
            <a:avLst/>
          </a:prstGeom>
          <a:noFill/>
        </p:spPr>
        <p:txBody>
          <a:bodyPr wrap="square" rtlCol="0">
            <a:spAutoFit/>
          </a:bodyPr>
          <a:lstStyle/>
          <a:p>
            <a:r>
              <a:rPr lang="it-IT" sz="1300" dirty="0" smtClean="0"/>
              <a:t>A2A</a:t>
            </a:r>
            <a:endParaRPr lang="it-IT" sz="1300" dirty="0"/>
          </a:p>
        </p:txBody>
      </p:sp>
      <p:sp>
        <p:nvSpPr>
          <p:cNvPr id="187" name="CasellaDiTesto 186"/>
          <p:cNvSpPr txBox="1"/>
          <p:nvPr/>
        </p:nvSpPr>
        <p:spPr>
          <a:xfrm>
            <a:off x="9667279" y="4658828"/>
            <a:ext cx="1237968" cy="292388"/>
          </a:xfrm>
          <a:prstGeom prst="rect">
            <a:avLst/>
          </a:prstGeom>
          <a:noFill/>
        </p:spPr>
        <p:txBody>
          <a:bodyPr wrap="square" rtlCol="0">
            <a:spAutoFit/>
          </a:bodyPr>
          <a:lstStyle/>
          <a:p>
            <a:r>
              <a:rPr lang="it-IT" sz="1300" dirty="0" smtClean="0"/>
              <a:t>BUSINESS</a:t>
            </a:r>
            <a:endParaRPr lang="it-IT" sz="1300" dirty="0"/>
          </a:p>
        </p:txBody>
      </p:sp>
      <p:sp>
        <p:nvSpPr>
          <p:cNvPr id="194" name="CasellaDiTesto 193"/>
          <p:cNvSpPr txBox="1"/>
          <p:nvPr/>
        </p:nvSpPr>
        <p:spPr>
          <a:xfrm>
            <a:off x="10445950" y="4393549"/>
            <a:ext cx="588974" cy="292388"/>
          </a:xfrm>
          <a:prstGeom prst="rect">
            <a:avLst/>
          </a:prstGeom>
          <a:noFill/>
        </p:spPr>
        <p:txBody>
          <a:bodyPr wrap="square" rtlCol="0">
            <a:spAutoFit/>
          </a:bodyPr>
          <a:lstStyle/>
          <a:p>
            <a:r>
              <a:rPr lang="it-IT" sz="1300" dirty="0" smtClean="0"/>
              <a:t>A2A</a:t>
            </a:r>
            <a:endParaRPr lang="it-IT" sz="1300" dirty="0"/>
          </a:p>
        </p:txBody>
      </p:sp>
      <p:sp>
        <p:nvSpPr>
          <p:cNvPr id="195" name="CasellaDiTesto 194"/>
          <p:cNvSpPr txBox="1"/>
          <p:nvPr/>
        </p:nvSpPr>
        <p:spPr>
          <a:xfrm>
            <a:off x="10775478" y="2726221"/>
            <a:ext cx="588974" cy="292388"/>
          </a:xfrm>
          <a:prstGeom prst="rect">
            <a:avLst/>
          </a:prstGeom>
          <a:noFill/>
        </p:spPr>
        <p:txBody>
          <a:bodyPr wrap="square" rtlCol="0">
            <a:spAutoFit/>
          </a:bodyPr>
          <a:lstStyle/>
          <a:p>
            <a:r>
              <a:rPr lang="it-IT" sz="1300" dirty="0" smtClean="0"/>
              <a:t>A2A</a:t>
            </a:r>
            <a:endParaRPr lang="it-IT" sz="1300" dirty="0"/>
          </a:p>
        </p:txBody>
      </p:sp>
      <p:cxnSp>
        <p:nvCxnSpPr>
          <p:cNvPr id="196" name="Connettore 2 195"/>
          <p:cNvCxnSpPr>
            <a:stCxn id="55" idx="2"/>
            <a:endCxn id="91" idx="0"/>
          </p:cNvCxnSpPr>
          <p:nvPr/>
        </p:nvCxnSpPr>
        <p:spPr>
          <a:xfrm flipH="1">
            <a:off x="1347842" y="2917779"/>
            <a:ext cx="15864" cy="1686128"/>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Connettore 2 196"/>
          <p:cNvCxnSpPr>
            <a:stCxn id="63" idx="2"/>
            <a:endCxn id="82" idx="0"/>
          </p:cNvCxnSpPr>
          <p:nvPr/>
        </p:nvCxnSpPr>
        <p:spPr>
          <a:xfrm>
            <a:off x="4016827" y="3501520"/>
            <a:ext cx="3" cy="1197614"/>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Connettore 2 197"/>
          <p:cNvCxnSpPr>
            <a:stCxn id="30" idx="2"/>
            <a:endCxn id="73" idx="0"/>
          </p:cNvCxnSpPr>
          <p:nvPr/>
        </p:nvCxnSpPr>
        <p:spPr>
          <a:xfrm>
            <a:off x="6599668" y="2991388"/>
            <a:ext cx="12054" cy="1678432"/>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07" name="CasellaDiTesto 206"/>
          <p:cNvSpPr txBox="1"/>
          <p:nvPr/>
        </p:nvSpPr>
        <p:spPr>
          <a:xfrm>
            <a:off x="783410" y="3516133"/>
            <a:ext cx="1237968" cy="292388"/>
          </a:xfrm>
          <a:prstGeom prst="rect">
            <a:avLst/>
          </a:prstGeom>
          <a:noFill/>
        </p:spPr>
        <p:txBody>
          <a:bodyPr wrap="square" rtlCol="0">
            <a:spAutoFit/>
          </a:bodyPr>
          <a:lstStyle/>
          <a:p>
            <a:r>
              <a:rPr lang="it-IT" sz="1300" dirty="0" smtClean="0"/>
              <a:t>INDEX</a:t>
            </a:r>
            <a:endParaRPr lang="it-IT" sz="1300" dirty="0"/>
          </a:p>
        </p:txBody>
      </p:sp>
      <p:sp>
        <p:nvSpPr>
          <p:cNvPr id="208" name="CasellaDiTesto 207"/>
          <p:cNvSpPr txBox="1"/>
          <p:nvPr/>
        </p:nvSpPr>
        <p:spPr>
          <a:xfrm>
            <a:off x="3451297" y="3782628"/>
            <a:ext cx="1237968" cy="292388"/>
          </a:xfrm>
          <a:prstGeom prst="rect">
            <a:avLst/>
          </a:prstGeom>
          <a:noFill/>
        </p:spPr>
        <p:txBody>
          <a:bodyPr wrap="square" rtlCol="0">
            <a:spAutoFit/>
          </a:bodyPr>
          <a:lstStyle/>
          <a:p>
            <a:r>
              <a:rPr lang="it-IT" sz="1300" dirty="0" smtClean="0"/>
              <a:t>INDEX</a:t>
            </a:r>
            <a:endParaRPr lang="it-IT" sz="1300" dirty="0"/>
          </a:p>
        </p:txBody>
      </p:sp>
      <p:sp>
        <p:nvSpPr>
          <p:cNvPr id="209" name="CasellaDiTesto 208"/>
          <p:cNvSpPr txBox="1"/>
          <p:nvPr/>
        </p:nvSpPr>
        <p:spPr>
          <a:xfrm>
            <a:off x="5644484" y="6380604"/>
            <a:ext cx="1237968" cy="292388"/>
          </a:xfrm>
          <a:prstGeom prst="rect">
            <a:avLst/>
          </a:prstGeom>
          <a:noFill/>
        </p:spPr>
        <p:txBody>
          <a:bodyPr wrap="square" rtlCol="0">
            <a:spAutoFit/>
          </a:bodyPr>
          <a:lstStyle/>
          <a:p>
            <a:r>
              <a:rPr lang="it-IT" sz="1300" dirty="0" smtClean="0"/>
              <a:t>INDEX</a:t>
            </a:r>
            <a:endParaRPr lang="it-IT" sz="1300" dirty="0"/>
          </a:p>
        </p:txBody>
      </p:sp>
      <p:cxnSp>
        <p:nvCxnSpPr>
          <p:cNvPr id="121" name="Connettore 2 120"/>
          <p:cNvCxnSpPr/>
          <p:nvPr/>
        </p:nvCxnSpPr>
        <p:spPr>
          <a:xfrm rot="5400000">
            <a:off x="-2056829" y="3453323"/>
            <a:ext cx="6067630" cy="741725"/>
          </a:xfrm>
          <a:prstGeom prst="bentConnector3">
            <a:avLst>
              <a:gd name="adj1" fmla="val -5"/>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Connettore 2 121"/>
          <p:cNvCxnSpPr/>
          <p:nvPr/>
        </p:nvCxnSpPr>
        <p:spPr>
          <a:xfrm flipH="1">
            <a:off x="1347842" y="5750257"/>
            <a:ext cx="2410" cy="1107743"/>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Connettore 2 123"/>
          <p:cNvCxnSpPr>
            <a:stCxn id="82" idx="2"/>
          </p:cNvCxnSpPr>
          <p:nvPr/>
        </p:nvCxnSpPr>
        <p:spPr>
          <a:xfrm flipH="1">
            <a:off x="4016827" y="5836791"/>
            <a:ext cx="3" cy="1021209"/>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Connettore 2 126"/>
          <p:cNvCxnSpPr>
            <a:stCxn id="73" idx="2"/>
          </p:cNvCxnSpPr>
          <p:nvPr/>
        </p:nvCxnSpPr>
        <p:spPr>
          <a:xfrm>
            <a:off x="6611722" y="5807477"/>
            <a:ext cx="16673" cy="1050523"/>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130" name="Gruppo 129"/>
          <p:cNvGrpSpPr/>
          <p:nvPr/>
        </p:nvGrpSpPr>
        <p:grpSpPr>
          <a:xfrm>
            <a:off x="1762933" y="3330145"/>
            <a:ext cx="936954" cy="1063404"/>
            <a:chOff x="3350195" y="2804266"/>
            <a:chExt cx="1382515" cy="1619952"/>
          </a:xfrm>
        </p:grpSpPr>
        <p:sp>
          <p:nvSpPr>
            <p:cNvPr id="131" name="Scheda 130"/>
            <p:cNvSpPr/>
            <p:nvPr/>
          </p:nvSpPr>
          <p:spPr>
            <a:xfrm flipH="1">
              <a:off x="3596637"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e 131"/>
            <p:cNvSpPr/>
            <p:nvPr/>
          </p:nvSpPr>
          <p:spPr>
            <a:xfrm>
              <a:off x="3350195"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133" name="Gruppo 132"/>
            <p:cNvGrpSpPr/>
            <p:nvPr/>
          </p:nvGrpSpPr>
          <p:grpSpPr>
            <a:xfrm>
              <a:off x="3350195" y="2804266"/>
              <a:ext cx="492890" cy="492890"/>
              <a:chOff x="5316567" y="2715285"/>
              <a:chExt cx="325790" cy="325790"/>
            </a:xfrm>
          </p:grpSpPr>
          <p:sp>
            <p:nvSpPr>
              <p:cNvPr id="134" name="Ovale 133"/>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35" name="Connettore 1 26"/>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6" name="Connettore 1 27"/>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7" name="Connettore 1 28"/>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cxnSp>
        <p:nvCxnSpPr>
          <p:cNvPr id="138" name="Connettore 2 137"/>
          <p:cNvCxnSpPr>
            <a:stCxn id="164" idx="2"/>
          </p:cNvCxnSpPr>
          <p:nvPr/>
        </p:nvCxnSpPr>
        <p:spPr>
          <a:xfrm>
            <a:off x="5209769" y="4512427"/>
            <a:ext cx="0" cy="2345573"/>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Connettore 2 138"/>
          <p:cNvCxnSpPr>
            <a:stCxn id="131" idx="2"/>
          </p:cNvCxnSpPr>
          <p:nvPr/>
        </p:nvCxnSpPr>
        <p:spPr>
          <a:xfrm flipH="1">
            <a:off x="2312917" y="4393549"/>
            <a:ext cx="2002" cy="2464451"/>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Connettore 2 144"/>
          <p:cNvCxnSpPr>
            <a:endCxn id="131" idx="0"/>
          </p:cNvCxnSpPr>
          <p:nvPr/>
        </p:nvCxnSpPr>
        <p:spPr>
          <a:xfrm>
            <a:off x="1830242" y="2905545"/>
            <a:ext cx="484677" cy="584597"/>
          </a:xfrm>
          <a:prstGeom prst="straightConnector1">
            <a:avLst/>
          </a:prstGeom>
          <a:ln w="28575">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Connettore 2 147"/>
          <p:cNvCxnSpPr>
            <a:endCxn id="156" idx="0"/>
          </p:cNvCxnSpPr>
          <p:nvPr/>
        </p:nvCxnSpPr>
        <p:spPr>
          <a:xfrm>
            <a:off x="7062707" y="2991387"/>
            <a:ext cx="323085" cy="588473"/>
          </a:xfrm>
          <a:prstGeom prst="straightConnector1">
            <a:avLst/>
          </a:prstGeom>
          <a:ln w="28575">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Connettore 2 148"/>
          <p:cNvCxnSpPr>
            <a:stCxn id="71" idx="2"/>
            <a:endCxn id="164" idx="0"/>
          </p:cNvCxnSpPr>
          <p:nvPr/>
        </p:nvCxnSpPr>
        <p:spPr>
          <a:xfrm>
            <a:off x="4509402" y="3174941"/>
            <a:ext cx="700367" cy="434079"/>
          </a:xfrm>
          <a:prstGeom prst="straightConnector1">
            <a:avLst/>
          </a:prstGeom>
          <a:ln w="28575">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55" name="Gruppo 154"/>
          <p:cNvGrpSpPr/>
          <p:nvPr/>
        </p:nvGrpSpPr>
        <p:grpSpPr>
          <a:xfrm>
            <a:off x="6833806" y="3419863"/>
            <a:ext cx="936954" cy="1063404"/>
            <a:chOff x="3350195" y="2804266"/>
            <a:chExt cx="1382515" cy="1619952"/>
          </a:xfrm>
        </p:grpSpPr>
        <p:sp>
          <p:nvSpPr>
            <p:cNvPr id="156" name="Scheda 155"/>
            <p:cNvSpPr/>
            <p:nvPr/>
          </p:nvSpPr>
          <p:spPr>
            <a:xfrm flipH="1">
              <a:off x="3596637"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e 156"/>
            <p:cNvSpPr/>
            <p:nvPr/>
          </p:nvSpPr>
          <p:spPr>
            <a:xfrm>
              <a:off x="3350195"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158" name="Gruppo 157"/>
            <p:cNvGrpSpPr/>
            <p:nvPr/>
          </p:nvGrpSpPr>
          <p:grpSpPr>
            <a:xfrm>
              <a:off x="3350195" y="2804266"/>
              <a:ext cx="492890" cy="492890"/>
              <a:chOff x="5316567" y="2715285"/>
              <a:chExt cx="325790" cy="325790"/>
            </a:xfrm>
          </p:grpSpPr>
          <p:sp>
            <p:nvSpPr>
              <p:cNvPr id="159" name="Ovale 158"/>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60" name="Connettore 1 26"/>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1" name="Connettore 1 27"/>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2" name="Connettore 1 28"/>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grpSp>
        <p:nvGrpSpPr>
          <p:cNvPr id="163" name="Gruppo 162"/>
          <p:cNvGrpSpPr/>
          <p:nvPr/>
        </p:nvGrpSpPr>
        <p:grpSpPr>
          <a:xfrm>
            <a:off x="4657783" y="3449023"/>
            <a:ext cx="936954" cy="1063404"/>
            <a:chOff x="3350195" y="2804266"/>
            <a:chExt cx="1382515" cy="1619952"/>
          </a:xfrm>
        </p:grpSpPr>
        <p:sp>
          <p:nvSpPr>
            <p:cNvPr id="164" name="Scheda 163"/>
            <p:cNvSpPr/>
            <p:nvPr/>
          </p:nvSpPr>
          <p:spPr>
            <a:xfrm flipH="1">
              <a:off x="3596637"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e 164"/>
            <p:cNvSpPr/>
            <p:nvPr/>
          </p:nvSpPr>
          <p:spPr>
            <a:xfrm>
              <a:off x="3350195"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166" name="Gruppo 165"/>
            <p:cNvGrpSpPr/>
            <p:nvPr/>
          </p:nvGrpSpPr>
          <p:grpSpPr>
            <a:xfrm>
              <a:off x="3350195" y="2804266"/>
              <a:ext cx="492890" cy="492890"/>
              <a:chOff x="5316567" y="2715285"/>
              <a:chExt cx="325790" cy="325790"/>
            </a:xfrm>
          </p:grpSpPr>
          <p:sp>
            <p:nvSpPr>
              <p:cNvPr id="167" name="Ovale 166"/>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69" name="Connettore 1 26"/>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0" name="Connettore 1 27"/>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1" name="Connettore 1 28"/>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sp>
        <p:nvSpPr>
          <p:cNvPr id="186" name="Freccia a incrocio 185"/>
          <p:cNvSpPr/>
          <p:nvPr/>
        </p:nvSpPr>
        <p:spPr>
          <a:xfrm>
            <a:off x="11382181" y="1445503"/>
            <a:ext cx="505436" cy="538792"/>
          </a:xfrm>
          <a:prstGeom prst="quad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CasellaDiTesto 187"/>
          <p:cNvSpPr txBox="1"/>
          <p:nvPr/>
        </p:nvSpPr>
        <p:spPr>
          <a:xfrm>
            <a:off x="2248904" y="2986138"/>
            <a:ext cx="1237968" cy="492443"/>
          </a:xfrm>
          <a:prstGeom prst="rect">
            <a:avLst/>
          </a:prstGeom>
          <a:noFill/>
        </p:spPr>
        <p:txBody>
          <a:bodyPr wrap="square" rtlCol="0">
            <a:spAutoFit/>
          </a:bodyPr>
          <a:lstStyle/>
          <a:p>
            <a:r>
              <a:rPr lang="it-IT" sz="1300" dirty="0" err="1" smtClean="0"/>
              <a:t>All</a:t>
            </a:r>
            <a:r>
              <a:rPr lang="it-IT" sz="1300" dirty="0" smtClean="0"/>
              <a:t> </a:t>
            </a:r>
          </a:p>
          <a:p>
            <a:r>
              <a:rPr lang="it-IT" sz="1300" dirty="0" err="1" smtClean="0"/>
              <a:t>devices</a:t>
            </a:r>
            <a:endParaRPr lang="it-IT" sz="1300" dirty="0" smtClean="0"/>
          </a:p>
        </p:txBody>
      </p:sp>
      <p:sp>
        <p:nvSpPr>
          <p:cNvPr id="189" name="CasellaDiTesto 188"/>
          <p:cNvSpPr txBox="1"/>
          <p:nvPr/>
        </p:nvSpPr>
        <p:spPr>
          <a:xfrm>
            <a:off x="5018657" y="2877593"/>
            <a:ext cx="1237968" cy="692497"/>
          </a:xfrm>
          <a:prstGeom prst="rect">
            <a:avLst/>
          </a:prstGeom>
          <a:noFill/>
        </p:spPr>
        <p:txBody>
          <a:bodyPr wrap="square" rtlCol="0">
            <a:spAutoFit/>
          </a:bodyPr>
          <a:lstStyle/>
          <a:p>
            <a:r>
              <a:rPr lang="it-IT" sz="1300" dirty="0" err="1" smtClean="0"/>
              <a:t>All</a:t>
            </a:r>
            <a:r>
              <a:rPr lang="it-IT" sz="1300" dirty="0"/>
              <a:t/>
            </a:r>
            <a:br>
              <a:rPr lang="it-IT" sz="1300" dirty="0"/>
            </a:br>
            <a:r>
              <a:rPr lang="it-IT" sz="1300" dirty="0" smtClean="0"/>
              <a:t>Smart life </a:t>
            </a:r>
          </a:p>
          <a:p>
            <a:r>
              <a:rPr lang="it-IT" sz="1300" dirty="0" err="1" smtClean="0"/>
              <a:t>services</a:t>
            </a:r>
            <a:endParaRPr lang="it-IT" sz="1300" dirty="0" smtClean="0"/>
          </a:p>
        </p:txBody>
      </p:sp>
      <p:sp>
        <p:nvSpPr>
          <p:cNvPr id="190" name="CasellaDiTesto 189"/>
          <p:cNvSpPr txBox="1"/>
          <p:nvPr/>
        </p:nvSpPr>
        <p:spPr>
          <a:xfrm>
            <a:off x="7292459" y="2892140"/>
            <a:ext cx="1237968" cy="692497"/>
          </a:xfrm>
          <a:prstGeom prst="rect">
            <a:avLst/>
          </a:prstGeom>
          <a:noFill/>
        </p:spPr>
        <p:txBody>
          <a:bodyPr wrap="square" rtlCol="0">
            <a:spAutoFit/>
          </a:bodyPr>
          <a:lstStyle/>
          <a:p>
            <a:r>
              <a:rPr lang="it-IT" sz="1300" dirty="0" err="1" smtClean="0"/>
              <a:t>All</a:t>
            </a:r>
            <a:r>
              <a:rPr lang="it-IT" sz="1300" dirty="0" smtClean="0"/>
              <a:t> </a:t>
            </a:r>
          </a:p>
          <a:p>
            <a:r>
              <a:rPr lang="it-IT" sz="1300" dirty="0" smtClean="0"/>
              <a:t>Assistance</a:t>
            </a:r>
          </a:p>
          <a:p>
            <a:r>
              <a:rPr lang="it-IT" sz="1300" dirty="0" err="1" smtClean="0"/>
              <a:t>services</a:t>
            </a:r>
            <a:endParaRPr lang="it-IT" sz="1300" dirty="0" smtClean="0"/>
          </a:p>
        </p:txBody>
      </p:sp>
      <p:cxnSp>
        <p:nvCxnSpPr>
          <p:cNvPr id="191" name="Connettore 2 190"/>
          <p:cNvCxnSpPr>
            <a:stCxn id="156" idx="2"/>
          </p:cNvCxnSpPr>
          <p:nvPr/>
        </p:nvCxnSpPr>
        <p:spPr>
          <a:xfrm>
            <a:off x="7385792" y="4483267"/>
            <a:ext cx="0" cy="2374733"/>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92" name="CasellaDiTesto 191"/>
          <p:cNvSpPr txBox="1"/>
          <p:nvPr/>
        </p:nvSpPr>
        <p:spPr>
          <a:xfrm>
            <a:off x="4031738" y="6138877"/>
            <a:ext cx="588974" cy="292388"/>
          </a:xfrm>
          <a:prstGeom prst="rect">
            <a:avLst/>
          </a:prstGeom>
          <a:noFill/>
        </p:spPr>
        <p:txBody>
          <a:bodyPr wrap="square" rtlCol="0">
            <a:spAutoFit/>
          </a:bodyPr>
          <a:lstStyle/>
          <a:p>
            <a:r>
              <a:rPr lang="it-IT" sz="1300" dirty="0" smtClean="0"/>
              <a:t>I+GT</a:t>
            </a:r>
            <a:endParaRPr lang="it-IT" sz="1300" dirty="0"/>
          </a:p>
        </p:txBody>
      </p:sp>
      <p:sp>
        <p:nvSpPr>
          <p:cNvPr id="193" name="CasellaDiTesto 192"/>
          <p:cNvSpPr txBox="1"/>
          <p:nvPr/>
        </p:nvSpPr>
        <p:spPr>
          <a:xfrm>
            <a:off x="2379924" y="5311256"/>
            <a:ext cx="588974" cy="292388"/>
          </a:xfrm>
          <a:prstGeom prst="rect">
            <a:avLst/>
          </a:prstGeom>
          <a:noFill/>
        </p:spPr>
        <p:txBody>
          <a:bodyPr wrap="square" rtlCol="0">
            <a:spAutoFit/>
          </a:bodyPr>
          <a:lstStyle/>
          <a:p>
            <a:r>
              <a:rPr lang="it-IT" sz="1300" dirty="0" smtClean="0"/>
              <a:t>I+GT</a:t>
            </a:r>
            <a:endParaRPr lang="it-IT" sz="1300" dirty="0"/>
          </a:p>
        </p:txBody>
      </p:sp>
      <p:sp>
        <p:nvSpPr>
          <p:cNvPr id="199" name="CasellaDiTesto 198"/>
          <p:cNvSpPr txBox="1"/>
          <p:nvPr/>
        </p:nvSpPr>
        <p:spPr>
          <a:xfrm>
            <a:off x="7404926" y="5579150"/>
            <a:ext cx="588974" cy="292388"/>
          </a:xfrm>
          <a:prstGeom prst="rect">
            <a:avLst/>
          </a:prstGeom>
          <a:noFill/>
        </p:spPr>
        <p:txBody>
          <a:bodyPr wrap="square" rtlCol="0">
            <a:spAutoFit/>
          </a:bodyPr>
          <a:lstStyle/>
          <a:p>
            <a:r>
              <a:rPr lang="it-IT" sz="1300" dirty="0" smtClean="0"/>
              <a:t>I+GT</a:t>
            </a:r>
            <a:endParaRPr lang="it-IT" sz="1300" dirty="0"/>
          </a:p>
        </p:txBody>
      </p:sp>
      <p:sp>
        <p:nvSpPr>
          <p:cNvPr id="200" name="CasellaDiTesto 199"/>
          <p:cNvSpPr txBox="1"/>
          <p:nvPr/>
        </p:nvSpPr>
        <p:spPr>
          <a:xfrm>
            <a:off x="1369252" y="6035842"/>
            <a:ext cx="588974" cy="292388"/>
          </a:xfrm>
          <a:prstGeom prst="rect">
            <a:avLst/>
          </a:prstGeom>
          <a:noFill/>
        </p:spPr>
        <p:txBody>
          <a:bodyPr wrap="square" rtlCol="0">
            <a:spAutoFit/>
          </a:bodyPr>
          <a:lstStyle/>
          <a:p>
            <a:r>
              <a:rPr lang="it-IT" sz="1300" dirty="0" smtClean="0"/>
              <a:t>I+GT</a:t>
            </a:r>
            <a:endParaRPr lang="it-IT" sz="1300" dirty="0"/>
          </a:p>
        </p:txBody>
      </p:sp>
      <p:sp>
        <p:nvSpPr>
          <p:cNvPr id="201" name="CasellaDiTesto 200"/>
          <p:cNvSpPr txBox="1"/>
          <p:nvPr/>
        </p:nvSpPr>
        <p:spPr>
          <a:xfrm>
            <a:off x="6144918" y="6060995"/>
            <a:ext cx="588974" cy="292388"/>
          </a:xfrm>
          <a:prstGeom prst="rect">
            <a:avLst/>
          </a:prstGeom>
          <a:noFill/>
        </p:spPr>
        <p:txBody>
          <a:bodyPr wrap="square" rtlCol="0">
            <a:spAutoFit/>
          </a:bodyPr>
          <a:lstStyle/>
          <a:p>
            <a:r>
              <a:rPr lang="it-IT" sz="1300" dirty="0" smtClean="0"/>
              <a:t>I+GT</a:t>
            </a:r>
            <a:endParaRPr lang="it-IT" sz="1300" dirty="0"/>
          </a:p>
        </p:txBody>
      </p:sp>
      <p:sp>
        <p:nvSpPr>
          <p:cNvPr id="202" name="CasellaDiTesto 201"/>
          <p:cNvSpPr txBox="1"/>
          <p:nvPr/>
        </p:nvSpPr>
        <p:spPr>
          <a:xfrm>
            <a:off x="5205997" y="5479580"/>
            <a:ext cx="588974" cy="292388"/>
          </a:xfrm>
          <a:prstGeom prst="rect">
            <a:avLst/>
          </a:prstGeom>
          <a:noFill/>
        </p:spPr>
        <p:txBody>
          <a:bodyPr wrap="square" rtlCol="0">
            <a:spAutoFit/>
          </a:bodyPr>
          <a:lstStyle/>
          <a:p>
            <a:r>
              <a:rPr lang="it-IT" sz="1300" dirty="0" smtClean="0"/>
              <a:t>I+GT</a:t>
            </a:r>
            <a:endParaRPr lang="it-IT" sz="1300" dirty="0"/>
          </a:p>
        </p:txBody>
      </p:sp>
      <p:cxnSp>
        <p:nvCxnSpPr>
          <p:cNvPr id="172" name="Connettore 2 171"/>
          <p:cNvCxnSpPr/>
          <p:nvPr/>
        </p:nvCxnSpPr>
        <p:spPr>
          <a:xfrm flipV="1">
            <a:off x="9473109" y="4655674"/>
            <a:ext cx="0" cy="257475"/>
          </a:xfrm>
          <a:prstGeom prst="straightConnector1">
            <a:avLst/>
          </a:prstGeom>
          <a:ln w="28575">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3" name="Connettore 2 172"/>
          <p:cNvCxnSpPr/>
          <p:nvPr/>
        </p:nvCxnSpPr>
        <p:spPr>
          <a:xfrm rot="5400000">
            <a:off x="4055029" y="4758551"/>
            <a:ext cx="3839394" cy="359509"/>
          </a:xfrm>
          <a:prstGeom prst="bentConnector3">
            <a:avLst>
              <a:gd name="adj1" fmla="val 30514"/>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74" name="CasellaDiTesto 173"/>
          <p:cNvSpPr txBox="1"/>
          <p:nvPr/>
        </p:nvSpPr>
        <p:spPr>
          <a:xfrm>
            <a:off x="6091263" y="3777974"/>
            <a:ext cx="1237968" cy="292388"/>
          </a:xfrm>
          <a:prstGeom prst="rect">
            <a:avLst/>
          </a:prstGeom>
          <a:noFill/>
        </p:spPr>
        <p:txBody>
          <a:bodyPr wrap="square" rtlCol="0">
            <a:spAutoFit/>
          </a:bodyPr>
          <a:lstStyle/>
          <a:p>
            <a:r>
              <a:rPr lang="it-IT" sz="1300" dirty="0" smtClean="0"/>
              <a:t>INDEX</a:t>
            </a:r>
            <a:endParaRPr lang="it-IT" sz="1300" dirty="0"/>
          </a:p>
        </p:txBody>
      </p:sp>
      <p:sp>
        <p:nvSpPr>
          <p:cNvPr id="175" name="CasellaDiTesto 174"/>
          <p:cNvSpPr txBox="1"/>
          <p:nvPr/>
        </p:nvSpPr>
        <p:spPr>
          <a:xfrm>
            <a:off x="234774" y="183563"/>
            <a:ext cx="2257863" cy="523220"/>
          </a:xfrm>
          <a:prstGeom prst="rect">
            <a:avLst/>
          </a:prstGeom>
          <a:noFill/>
        </p:spPr>
        <p:txBody>
          <a:bodyPr wrap="square" rtlCol="0">
            <a:spAutoFit/>
          </a:bodyPr>
          <a:lstStyle/>
          <a:p>
            <a:r>
              <a:rPr lang="en-US" sz="2800" b="1" dirty="0" smtClean="0">
                <a:solidFill>
                  <a:srgbClr val="FF0000"/>
                </a:solidFill>
                <a:latin typeface="Cambria" panose="02040503050406030204" pitchFamily="18" charset="0"/>
              </a:rPr>
              <a:t>P-IDM </a:t>
            </a:r>
            <a:r>
              <a:rPr lang="en-US" sz="1600" b="1" dirty="0" smtClean="0">
                <a:solidFill>
                  <a:srgbClr val="FF0000"/>
                </a:solidFill>
                <a:latin typeface="Cambria" panose="02040503050406030204" pitchFamily="18" charset="0"/>
              </a:rPr>
              <a:t>(part 1)</a:t>
            </a:r>
            <a:endParaRPr lang="en-US" sz="1200" b="1" dirty="0" smtClean="0">
              <a:solidFill>
                <a:srgbClr val="FF0000"/>
              </a:solidFill>
              <a:latin typeface="Cambria" panose="02040503050406030204" pitchFamily="18" charset="0"/>
            </a:endParaRPr>
          </a:p>
        </p:txBody>
      </p:sp>
      <p:sp>
        <p:nvSpPr>
          <p:cNvPr id="204" name="Segnaposto piè di pagina 1"/>
          <p:cNvSpPr>
            <a:spLocks noGrp="1"/>
          </p:cNvSpPr>
          <p:nvPr>
            <p:ph type="ftr" sz="quarter" idx="11"/>
          </p:nvPr>
        </p:nvSpPr>
        <p:spPr>
          <a:xfrm>
            <a:off x="5166849" y="0"/>
            <a:ext cx="4114800" cy="365125"/>
          </a:xfrm>
        </p:spPr>
        <p:txBody>
          <a:bodyPr/>
          <a:lstStyle/>
          <a:p>
            <a:r>
              <a:rPr lang="it-IT" dirty="0" smtClean="0"/>
              <a:t>Alessandro Pozzi (852358), Marco Romani (852361)</a:t>
            </a:r>
            <a:endParaRPr lang="en-US" dirty="0"/>
          </a:p>
        </p:txBody>
      </p:sp>
    </p:spTree>
    <p:extLst>
      <p:ext uri="{BB962C8B-B14F-4D97-AF65-F5344CB8AC3E}">
        <p14:creationId xmlns:p14="http://schemas.microsoft.com/office/powerpoint/2010/main" val="34256295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TotalTime>
  <Words>1647</Words>
  <Application>Microsoft Office PowerPoint</Application>
  <PresentationFormat>Widescreen</PresentationFormat>
  <Paragraphs>237</Paragraphs>
  <Slides>16</Slides>
  <Notes>4</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16</vt:i4>
      </vt:variant>
    </vt:vector>
  </HeadingPairs>
  <TitlesOfParts>
    <vt:vector size="21" baseType="lpstr">
      <vt:lpstr>Arial</vt:lpstr>
      <vt:lpstr>Calibri</vt:lpstr>
      <vt:lpstr>Calibri Light</vt:lpstr>
      <vt:lpstr>Cambria</vt:lpstr>
      <vt:lpstr>Tema di Office</vt:lpstr>
      <vt:lpstr>Presentazione standard di PowerPoint</vt:lpstr>
      <vt:lpstr>C / L / P IDM DIAGRAMS</vt:lpstr>
      <vt:lpstr>Introduction</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MOCK-UP</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Pozzi</dc:creator>
  <cp:lastModifiedBy>Alessandro Pozzi</cp:lastModifiedBy>
  <cp:revision>102</cp:revision>
  <dcterms:created xsi:type="dcterms:W3CDTF">2016-04-10T16:24:22Z</dcterms:created>
  <dcterms:modified xsi:type="dcterms:W3CDTF">2016-05-13T15:30:17Z</dcterms:modified>
</cp:coreProperties>
</file>