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68" r:id="rId2"/>
    <p:sldId id="274" r:id="rId3"/>
    <p:sldId id="273" r:id="rId4"/>
    <p:sldId id="269" r:id="rId5"/>
    <p:sldId id="259" r:id="rId6"/>
    <p:sldId id="263" r:id="rId7"/>
    <p:sldId id="260" r:id="rId8"/>
    <p:sldId id="265" r:id="rId9"/>
    <p:sldId id="261" r:id="rId10"/>
    <p:sldId id="262" r:id="rId11"/>
    <p:sldId id="266" r:id="rId12"/>
    <p:sldId id="267" r:id="rId13"/>
    <p:sldId id="275" r:id="rId14"/>
    <p:sldId id="272"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0CA8"/>
    <a:srgbClr val="8C3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it-IT" smtClean="0"/>
              <a:t>Alessandro Pozzi (852358), Marco Romani (852361)</a:t>
            </a:r>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E4C3D8-10AC-47C5-96A0-5C2FD4CD3722}" type="datetimeFigureOut">
              <a:rPr lang="en-US" smtClean="0"/>
              <a:t>5/13/2016</a:t>
            </a:fld>
            <a:endParaRPr lang="en-US"/>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69817D-AF56-479C-B1F2-18D02832F6A7}" type="slidenum">
              <a:rPr lang="en-US" smtClean="0"/>
              <a:t>‹N›</a:t>
            </a:fld>
            <a:endParaRPr lang="en-US"/>
          </a:p>
        </p:txBody>
      </p:sp>
    </p:spTree>
    <p:extLst>
      <p:ext uri="{BB962C8B-B14F-4D97-AF65-F5344CB8AC3E}">
        <p14:creationId xmlns:p14="http://schemas.microsoft.com/office/powerpoint/2010/main" val="11311819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it-IT" smtClean="0"/>
              <a:t>Alessandro Pozzi (852358), Marco Romani (852361)</a:t>
            </a:r>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684D7-6F9D-4F0B-995C-EBAAB74A998A}" type="datetimeFigureOut">
              <a:rPr lang="en-US" smtClean="0"/>
              <a:t>5/13/2016</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962A1-AAE7-4AA1-B990-E6EE2D5D0CB0}" type="slidenum">
              <a:rPr lang="en-US" smtClean="0"/>
              <a:t>‹N›</a:t>
            </a:fld>
            <a:endParaRPr lang="en-US"/>
          </a:p>
        </p:txBody>
      </p:sp>
    </p:spTree>
    <p:extLst>
      <p:ext uri="{BB962C8B-B14F-4D97-AF65-F5344CB8AC3E}">
        <p14:creationId xmlns:p14="http://schemas.microsoft.com/office/powerpoint/2010/main" val="26958050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FA4962A1-AAE7-4AA1-B990-E6EE2D5D0CB0}" type="slidenum">
              <a:rPr lang="en-US" smtClean="0"/>
              <a:t>1</a:t>
            </a:fld>
            <a:endParaRPr lang="en-US"/>
          </a:p>
        </p:txBody>
      </p:sp>
    </p:spTree>
    <p:extLst>
      <p:ext uri="{BB962C8B-B14F-4D97-AF65-F5344CB8AC3E}">
        <p14:creationId xmlns:p14="http://schemas.microsoft.com/office/powerpoint/2010/main" val="77019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FA4962A1-AAE7-4AA1-B990-E6EE2D5D0CB0}" type="slidenum">
              <a:rPr lang="en-US" smtClean="0"/>
              <a:t>4</a:t>
            </a:fld>
            <a:endParaRPr lang="en-US"/>
          </a:p>
        </p:txBody>
      </p:sp>
    </p:spTree>
    <p:extLst>
      <p:ext uri="{BB962C8B-B14F-4D97-AF65-F5344CB8AC3E}">
        <p14:creationId xmlns:p14="http://schemas.microsoft.com/office/powerpoint/2010/main" val="2852273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FA4962A1-AAE7-4AA1-B990-E6EE2D5D0CB0}" type="slidenum">
              <a:rPr lang="en-US" smtClean="0"/>
              <a:t>9</a:t>
            </a:fld>
            <a:endParaRPr lang="en-US"/>
          </a:p>
        </p:txBody>
      </p:sp>
    </p:spTree>
    <p:extLst>
      <p:ext uri="{BB962C8B-B14F-4D97-AF65-F5344CB8AC3E}">
        <p14:creationId xmlns:p14="http://schemas.microsoft.com/office/powerpoint/2010/main" val="208551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FA4962A1-AAE7-4AA1-B990-E6EE2D5D0CB0}" type="slidenum">
              <a:rPr lang="en-US" smtClean="0"/>
              <a:t>10</a:t>
            </a:fld>
            <a:endParaRPr lang="en-US"/>
          </a:p>
        </p:txBody>
      </p:sp>
    </p:spTree>
    <p:extLst>
      <p:ext uri="{BB962C8B-B14F-4D97-AF65-F5344CB8AC3E}">
        <p14:creationId xmlns:p14="http://schemas.microsoft.com/office/powerpoint/2010/main" val="2787377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en-US"/>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p:txBody>
          <a:bodyPr/>
          <a:lstStyle/>
          <a:p>
            <a:fld id="{87E457F8-0B56-4905-994B-97897E4A2FA7}" type="datetime1">
              <a:rPr lang="en-US" smtClean="0"/>
              <a:t>5/13/2016</a:t>
            </a:fld>
            <a:endParaRPr lang="en-US"/>
          </a:p>
        </p:txBody>
      </p:sp>
      <p:sp>
        <p:nvSpPr>
          <p:cNvPr id="5" name="Segnaposto piè di pagina 4"/>
          <p:cNvSpPr>
            <a:spLocks noGrp="1"/>
          </p:cNvSpPr>
          <p:nvPr>
            <p:ph type="ftr" sz="quarter" idx="11"/>
          </p:nvPr>
        </p:nvSpPr>
        <p:spPr/>
        <p:txBody>
          <a:bodyPr/>
          <a:lstStyle/>
          <a:p>
            <a:r>
              <a:rPr lang="it-IT" smtClean="0"/>
              <a:t>Alessandro Pozzi (852358), Marco Romani (852361)</a:t>
            </a:r>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400429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0EF41C28-503D-47D4-A7F9-EA2551F27181}" type="datetime1">
              <a:rPr lang="en-US" smtClean="0"/>
              <a:t>5/13/2016</a:t>
            </a:fld>
            <a:endParaRPr lang="en-US"/>
          </a:p>
        </p:txBody>
      </p:sp>
      <p:sp>
        <p:nvSpPr>
          <p:cNvPr id="5" name="Segnaposto piè di pagina 4"/>
          <p:cNvSpPr>
            <a:spLocks noGrp="1"/>
          </p:cNvSpPr>
          <p:nvPr>
            <p:ph type="ftr" sz="quarter" idx="11"/>
          </p:nvPr>
        </p:nvSpPr>
        <p:spPr/>
        <p:txBody>
          <a:bodyPr/>
          <a:lstStyle/>
          <a:p>
            <a:r>
              <a:rPr lang="it-IT" smtClean="0"/>
              <a:t>Alessandro Pozzi (852358), Marco Romani (852361)</a:t>
            </a:r>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99057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4F9B00B1-6DCC-48C0-94D1-E2562DA772F9}" type="datetime1">
              <a:rPr lang="en-US" smtClean="0"/>
              <a:t>5/13/2016</a:t>
            </a:fld>
            <a:endParaRPr lang="en-US"/>
          </a:p>
        </p:txBody>
      </p:sp>
      <p:sp>
        <p:nvSpPr>
          <p:cNvPr id="5" name="Segnaposto piè di pagina 4"/>
          <p:cNvSpPr>
            <a:spLocks noGrp="1"/>
          </p:cNvSpPr>
          <p:nvPr>
            <p:ph type="ftr" sz="quarter" idx="11"/>
          </p:nvPr>
        </p:nvSpPr>
        <p:spPr/>
        <p:txBody>
          <a:bodyPr/>
          <a:lstStyle/>
          <a:p>
            <a:r>
              <a:rPr lang="it-IT" smtClean="0"/>
              <a:t>Alessandro Pozzi (852358), Marco Romani (852361)</a:t>
            </a:r>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85328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55D3F099-6E12-478E-8E8A-D1BA1E9A6A45}" type="datetime1">
              <a:rPr lang="en-US" smtClean="0"/>
              <a:t>5/13/2016</a:t>
            </a:fld>
            <a:endParaRPr lang="en-US"/>
          </a:p>
        </p:txBody>
      </p:sp>
      <p:sp>
        <p:nvSpPr>
          <p:cNvPr id="5" name="Segnaposto piè di pagina 4"/>
          <p:cNvSpPr>
            <a:spLocks noGrp="1"/>
          </p:cNvSpPr>
          <p:nvPr>
            <p:ph type="ftr" sz="quarter" idx="11"/>
          </p:nvPr>
        </p:nvSpPr>
        <p:spPr/>
        <p:txBody>
          <a:bodyPr/>
          <a:lstStyle/>
          <a:p>
            <a:r>
              <a:rPr lang="it-IT" smtClean="0"/>
              <a:t>Alessandro Pozzi (852358), Marco Romani (852361)</a:t>
            </a:r>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4051139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US"/>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33A8C20E-8476-4DF2-B5D3-0A7910B6520E}" type="datetime1">
              <a:rPr lang="en-US" smtClean="0"/>
              <a:t>5/13/2016</a:t>
            </a:fld>
            <a:endParaRPr lang="en-US"/>
          </a:p>
        </p:txBody>
      </p:sp>
      <p:sp>
        <p:nvSpPr>
          <p:cNvPr id="5" name="Segnaposto piè di pagina 4"/>
          <p:cNvSpPr>
            <a:spLocks noGrp="1"/>
          </p:cNvSpPr>
          <p:nvPr>
            <p:ph type="ftr" sz="quarter" idx="11"/>
          </p:nvPr>
        </p:nvSpPr>
        <p:spPr/>
        <p:txBody>
          <a:bodyPr/>
          <a:lstStyle/>
          <a:p>
            <a:r>
              <a:rPr lang="it-IT" smtClean="0"/>
              <a:t>Alessandro Pozzi (852358), Marco Romani (852361)</a:t>
            </a:r>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230357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p:txBody>
          <a:bodyPr/>
          <a:lstStyle/>
          <a:p>
            <a:fld id="{204073A1-A9F0-4A38-B887-4E78C4EE0693}" type="datetime1">
              <a:rPr lang="en-US" smtClean="0"/>
              <a:t>5/13/2016</a:t>
            </a:fld>
            <a:endParaRPr lang="en-US"/>
          </a:p>
        </p:txBody>
      </p:sp>
      <p:sp>
        <p:nvSpPr>
          <p:cNvPr id="6" name="Segnaposto piè di pagina 5"/>
          <p:cNvSpPr>
            <a:spLocks noGrp="1"/>
          </p:cNvSpPr>
          <p:nvPr>
            <p:ph type="ftr" sz="quarter" idx="11"/>
          </p:nvPr>
        </p:nvSpPr>
        <p:spPr/>
        <p:txBody>
          <a:bodyPr/>
          <a:lstStyle/>
          <a:p>
            <a:r>
              <a:rPr lang="it-IT" smtClean="0"/>
              <a:t>Alessandro Pozzi (852358), Marco Romani (852361)</a:t>
            </a:r>
            <a:endParaRPr lang="en-US"/>
          </a:p>
        </p:txBody>
      </p:sp>
      <p:sp>
        <p:nvSpPr>
          <p:cNvPr id="7" name="Segnaposto numero diapositiva 6"/>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180557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en-US"/>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6"/>
          <p:cNvSpPr>
            <a:spLocks noGrp="1"/>
          </p:cNvSpPr>
          <p:nvPr>
            <p:ph type="dt" sz="half" idx="10"/>
          </p:nvPr>
        </p:nvSpPr>
        <p:spPr/>
        <p:txBody>
          <a:bodyPr/>
          <a:lstStyle/>
          <a:p>
            <a:fld id="{AE41D6FC-17DB-4206-A175-F942F7303862}" type="datetime1">
              <a:rPr lang="en-US" smtClean="0"/>
              <a:t>5/13/2016</a:t>
            </a:fld>
            <a:endParaRPr lang="en-US"/>
          </a:p>
        </p:txBody>
      </p:sp>
      <p:sp>
        <p:nvSpPr>
          <p:cNvPr id="8" name="Segnaposto piè di pagina 7"/>
          <p:cNvSpPr>
            <a:spLocks noGrp="1"/>
          </p:cNvSpPr>
          <p:nvPr>
            <p:ph type="ftr" sz="quarter" idx="11"/>
          </p:nvPr>
        </p:nvSpPr>
        <p:spPr/>
        <p:txBody>
          <a:bodyPr/>
          <a:lstStyle/>
          <a:p>
            <a:r>
              <a:rPr lang="it-IT" smtClean="0"/>
              <a:t>Alessandro Pozzi (852358), Marco Romani (852361)</a:t>
            </a:r>
            <a:endParaRPr lang="en-US"/>
          </a:p>
        </p:txBody>
      </p:sp>
      <p:sp>
        <p:nvSpPr>
          <p:cNvPr id="9" name="Segnaposto numero diapositiva 8"/>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383221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data 2"/>
          <p:cNvSpPr>
            <a:spLocks noGrp="1"/>
          </p:cNvSpPr>
          <p:nvPr>
            <p:ph type="dt" sz="half" idx="10"/>
          </p:nvPr>
        </p:nvSpPr>
        <p:spPr/>
        <p:txBody>
          <a:bodyPr/>
          <a:lstStyle/>
          <a:p>
            <a:fld id="{68A40982-7091-4D65-BE0B-06DD589FA293}" type="datetime1">
              <a:rPr lang="en-US" smtClean="0"/>
              <a:t>5/13/2016</a:t>
            </a:fld>
            <a:endParaRPr lang="en-US"/>
          </a:p>
        </p:txBody>
      </p:sp>
      <p:sp>
        <p:nvSpPr>
          <p:cNvPr id="4" name="Segnaposto piè di pagina 3"/>
          <p:cNvSpPr>
            <a:spLocks noGrp="1"/>
          </p:cNvSpPr>
          <p:nvPr>
            <p:ph type="ftr" sz="quarter" idx="11"/>
          </p:nvPr>
        </p:nvSpPr>
        <p:spPr/>
        <p:txBody>
          <a:bodyPr/>
          <a:lstStyle/>
          <a:p>
            <a:r>
              <a:rPr lang="it-IT" smtClean="0"/>
              <a:t>Alessandro Pozzi (852358), Marco Romani (852361)</a:t>
            </a:r>
            <a:endParaRPr lang="en-US"/>
          </a:p>
        </p:txBody>
      </p:sp>
      <p:sp>
        <p:nvSpPr>
          <p:cNvPr id="5" name="Segnaposto numero diapositiva 4"/>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276440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2FC435E1-B8EB-4BC6-8B5A-1E0B765A89F3}" type="datetime1">
              <a:rPr lang="en-US" smtClean="0"/>
              <a:t>5/13/2016</a:t>
            </a:fld>
            <a:endParaRPr lang="en-US"/>
          </a:p>
        </p:txBody>
      </p:sp>
      <p:sp>
        <p:nvSpPr>
          <p:cNvPr id="3" name="Segnaposto piè di pagina 2"/>
          <p:cNvSpPr>
            <a:spLocks noGrp="1"/>
          </p:cNvSpPr>
          <p:nvPr>
            <p:ph type="ftr" sz="quarter" idx="11"/>
          </p:nvPr>
        </p:nvSpPr>
        <p:spPr/>
        <p:txBody>
          <a:bodyPr/>
          <a:lstStyle/>
          <a:p>
            <a:r>
              <a:rPr lang="it-IT" smtClean="0"/>
              <a:t>Alessandro Pozzi (852358), Marco Romani (852361)</a:t>
            </a:r>
            <a:endParaRPr lang="en-US"/>
          </a:p>
        </p:txBody>
      </p:sp>
      <p:sp>
        <p:nvSpPr>
          <p:cNvPr id="4" name="Segnaposto numero diapositiva 3"/>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3082349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B4317CE-46F0-4745-90BD-7B5D3579B6B8}" type="datetime1">
              <a:rPr lang="en-US" smtClean="0"/>
              <a:t>5/13/2016</a:t>
            </a:fld>
            <a:endParaRPr lang="en-US"/>
          </a:p>
        </p:txBody>
      </p:sp>
      <p:sp>
        <p:nvSpPr>
          <p:cNvPr id="6" name="Segnaposto piè di pagina 5"/>
          <p:cNvSpPr>
            <a:spLocks noGrp="1"/>
          </p:cNvSpPr>
          <p:nvPr>
            <p:ph type="ftr" sz="quarter" idx="11"/>
          </p:nvPr>
        </p:nvSpPr>
        <p:spPr/>
        <p:txBody>
          <a:bodyPr/>
          <a:lstStyle/>
          <a:p>
            <a:r>
              <a:rPr lang="it-IT" smtClean="0"/>
              <a:t>Alessandro Pozzi (852358), Marco Romani (852361)</a:t>
            </a:r>
            <a:endParaRPr lang="en-US"/>
          </a:p>
        </p:txBody>
      </p:sp>
      <p:sp>
        <p:nvSpPr>
          <p:cNvPr id="7" name="Segnaposto numero diapositiva 6"/>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301544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E889A4C-9E49-476D-85C2-C6640BEB8EEC}" type="datetime1">
              <a:rPr lang="en-US" smtClean="0"/>
              <a:t>5/13/2016</a:t>
            </a:fld>
            <a:endParaRPr lang="en-US"/>
          </a:p>
        </p:txBody>
      </p:sp>
      <p:sp>
        <p:nvSpPr>
          <p:cNvPr id="6" name="Segnaposto piè di pagina 5"/>
          <p:cNvSpPr>
            <a:spLocks noGrp="1"/>
          </p:cNvSpPr>
          <p:nvPr>
            <p:ph type="ftr" sz="quarter" idx="11"/>
          </p:nvPr>
        </p:nvSpPr>
        <p:spPr/>
        <p:txBody>
          <a:bodyPr/>
          <a:lstStyle/>
          <a:p>
            <a:r>
              <a:rPr lang="it-IT" smtClean="0"/>
              <a:t>Alessandro Pozzi (852358), Marco Romani (852361)</a:t>
            </a:r>
            <a:endParaRPr lang="en-US"/>
          </a:p>
        </p:txBody>
      </p:sp>
      <p:sp>
        <p:nvSpPr>
          <p:cNvPr id="7" name="Segnaposto numero diapositiva 6"/>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2388525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US"/>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65244-A5D2-4F98-B33B-0BB5CFD5BC24}" type="datetime1">
              <a:rPr lang="en-US" smtClean="0"/>
              <a:t>5/13/2016</a:t>
            </a:fld>
            <a:endParaRPr lang="en-US"/>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Alessandro Pozzi (852358), Marco Romani (852361)</a:t>
            </a:r>
            <a:endParaRPr lang="en-US"/>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EBF88-B503-4859-AB0B-08A40868D068}" type="slidenum">
              <a:rPr lang="en-US" smtClean="0"/>
              <a:t>‹N›</a:t>
            </a:fld>
            <a:endParaRPr lang="en-US"/>
          </a:p>
        </p:txBody>
      </p:sp>
    </p:spTree>
    <p:extLst>
      <p:ext uri="{BB962C8B-B14F-4D97-AF65-F5344CB8AC3E}">
        <p14:creationId xmlns:p14="http://schemas.microsoft.com/office/powerpoint/2010/main" val="456073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p:cNvSpPr>
            <a:spLocks noGrp="1"/>
          </p:cNvSpPr>
          <p:nvPr>
            <p:ph type="subTitle" idx="1"/>
          </p:nvPr>
        </p:nvSpPr>
        <p:spPr>
          <a:xfrm>
            <a:off x="764552" y="3035324"/>
            <a:ext cx="10540967" cy="3599882"/>
          </a:xfrm>
        </p:spPr>
        <p:txBody>
          <a:bodyPr>
            <a:normAutofit/>
          </a:bodyPr>
          <a:lstStyle/>
          <a:p>
            <a:r>
              <a:rPr lang="it-IT" sz="1600" b="1" dirty="0">
                <a:solidFill>
                  <a:srgbClr val="870CA8"/>
                </a:solidFill>
                <a:latin typeface="Cambria" panose="02040503050406030204" pitchFamily="18" charset="0"/>
              </a:rPr>
              <a:t>Politecnico di Milano</a:t>
            </a:r>
            <a:endParaRPr lang="en-US" sz="1600" b="1" dirty="0">
              <a:solidFill>
                <a:srgbClr val="870CA8"/>
              </a:solidFill>
              <a:latin typeface="Cambria" panose="02040503050406030204" pitchFamily="18" charset="0"/>
            </a:endParaRPr>
          </a:p>
          <a:p>
            <a:r>
              <a:rPr lang="it-IT" sz="1600" b="1" dirty="0">
                <a:solidFill>
                  <a:srgbClr val="870CA8"/>
                </a:solidFill>
                <a:latin typeface="Cambria" panose="02040503050406030204" pitchFamily="18" charset="0"/>
              </a:rPr>
              <a:t>A.A. 2015-2016</a:t>
            </a:r>
            <a:endParaRPr lang="en-US" sz="1600" b="1" dirty="0">
              <a:solidFill>
                <a:srgbClr val="870CA8"/>
              </a:solidFill>
              <a:latin typeface="Cambria" panose="02040503050406030204" pitchFamily="18" charset="0"/>
            </a:endParaRPr>
          </a:p>
          <a:p>
            <a:r>
              <a:rPr lang="en-US" sz="1600" b="1" dirty="0" smtClean="0">
                <a:solidFill>
                  <a:srgbClr val="870CA8"/>
                </a:solidFill>
                <a:latin typeface="Cambria" panose="02040503050406030204" pitchFamily="18" charset="0"/>
              </a:rPr>
              <a:t>Hypermedia Applications project</a:t>
            </a:r>
            <a:r>
              <a:rPr lang="en-US" sz="1600" b="1" dirty="0">
                <a:solidFill>
                  <a:srgbClr val="870CA8"/>
                </a:solidFill>
                <a:latin typeface="Cambria" panose="02040503050406030204" pitchFamily="18" charset="0"/>
              </a:rPr>
              <a:t>: </a:t>
            </a:r>
            <a:endParaRPr lang="en-US" sz="1600" b="1" dirty="0" smtClean="0">
              <a:solidFill>
                <a:srgbClr val="870CA8"/>
              </a:solidFill>
              <a:latin typeface="Cambria" panose="02040503050406030204" pitchFamily="18" charset="0"/>
            </a:endParaRPr>
          </a:p>
          <a:p>
            <a:r>
              <a:rPr lang="en-US" sz="2800" b="1" dirty="0" smtClean="0">
                <a:solidFill>
                  <a:schemeClr val="tx1"/>
                </a:solidFill>
                <a:latin typeface="Cambria" panose="02040503050406030204" pitchFamily="18" charset="0"/>
              </a:rPr>
              <a:t>Design part</a:t>
            </a:r>
          </a:p>
          <a:p>
            <a:r>
              <a:rPr lang="en-US" sz="2000" dirty="0" smtClean="0">
                <a:latin typeface="Cambria" panose="02040503050406030204" pitchFamily="18" charset="0"/>
              </a:rPr>
              <a:t>IDM </a:t>
            </a:r>
            <a:r>
              <a:rPr lang="en-US" sz="2000" dirty="0">
                <a:latin typeface="Cambria" panose="02040503050406030204" pitchFamily="18" charset="0"/>
              </a:rPr>
              <a:t>C/L/P design + interactive </a:t>
            </a:r>
            <a:r>
              <a:rPr lang="en-US" sz="2000" dirty="0" smtClean="0">
                <a:latin typeface="Cambria" panose="02040503050406030204" pitchFamily="18" charset="0"/>
              </a:rPr>
              <a:t>mock-up</a:t>
            </a:r>
            <a:endParaRPr lang="en-US" sz="2000" dirty="0">
              <a:latin typeface="Cambria" panose="02040503050406030204" pitchFamily="18" charset="0"/>
            </a:endParaRPr>
          </a:p>
          <a:p>
            <a:r>
              <a:rPr lang="en-US" sz="1600" dirty="0" smtClean="0">
                <a:latin typeface="Cambria" panose="02040503050406030204" pitchFamily="18" charset="0"/>
              </a:rPr>
              <a:t>Delivery date: 16 May 2016</a:t>
            </a:r>
            <a:endParaRPr lang="en-US" sz="1600" dirty="0">
              <a:latin typeface="Cambria" panose="02040503050406030204" pitchFamily="18" charset="0"/>
            </a:endParaRPr>
          </a:p>
          <a:p>
            <a:r>
              <a:rPr lang="en-US" sz="2800" b="1" dirty="0" smtClean="0">
                <a:solidFill>
                  <a:schemeClr val="tx1"/>
                </a:solidFill>
                <a:latin typeface="Cambria" panose="02040503050406030204" pitchFamily="18" charset="0"/>
              </a:rPr>
              <a:t> </a:t>
            </a:r>
            <a:endParaRPr lang="en-US" sz="1600" i="1" dirty="0">
              <a:solidFill>
                <a:srgbClr val="870CA8"/>
              </a:solidFill>
              <a:latin typeface="Cambria" panose="02040503050406030204" pitchFamily="18" charset="0"/>
            </a:endParaRPr>
          </a:p>
        </p:txBody>
      </p:sp>
      <p:pic>
        <p:nvPicPr>
          <p:cNvPr id="5" name="Immagine 4" descr="http://www.grep.it/downloads/Loghi/logo-polim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4871" y="185831"/>
            <a:ext cx="2720331" cy="2720331"/>
          </a:xfrm>
          <a:prstGeom prst="rect">
            <a:avLst/>
          </a:prstGeom>
          <a:noFill/>
          <a:ln>
            <a:noFill/>
          </a:ln>
        </p:spPr>
      </p:pic>
      <p:sp>
        <p:nvSpPr>
          <p:cNvPr id="3" name="CasellaDiTesto 2"/>
          <p:cNvSpPr txBox="1"/>
          <p:nvPr/>
        </p:nvSpPr>
        <p:spPr>
          <a:xfrm>
            <a:off x="6382693" y="5513558"/>
            <a:ext cx="5495455" cy="646331"/>
          </a:xfrm>
          <a:prstGeom prst="rect">
            <a:avLst/>
          </a:prstGeom>
          <a:noFill/>
        </p:spPr>
        <p:txBody>
          <a:bodyPr wrap="square" rtlCol="0">
            <a:spAutoFit/>
          </a:bodyPr>
          <a:lstStyle/>
          <a:p>
            <a:pPr algn="ctr"/>
            <a:r>
              <a:rPr lang="it-IT" b="1" i="1" dirty="0">
                <a:solidFill>
                  <a:srgbClr val="870CA8"/>
                </a:solidFill>
                <a:latin typeface="Cambria" panose="02040503050406030204" pitchFamily="18" charset="0"/>
              </a:rPr>
              <a:t>Marco Romani </a:t>
            </a:r>
            <a:endParaRPr lang="it-IT" b="1" i="1" dirty="0" smtClean="0">
              <a:solidFill>
                <a:srgbClr val="870CA8"/>
              </a:solidFill>
              <a:latin typeface="Cambria" panose="02040503050406030204" pitchFamily="18" charset="0"/>
            </a:endParaRPr>
          </a:p>
          <a:p>
            <a:pPr algn="ctr"/>
            <a:r>
              <a:rPr lang="it-IT" i="1" dirty="0" smtClean="0">
                <a:solidFill>
                  <a:srgbClr val="870CA8"/>
                </a:solidFill>
                <a:latin typeface="Cambria" panose="02040503050406030204" pitchFamily="18" charset="0"/>
              </a:rPr>
              <a:t>(</a:t>
            </a:r>
            <a:r>
              <a:rPr lang="it-IT" i="1" dirty="0">
                <a:solidFill>
                  <a:srgbClr val="870CA8"/>
                </a:solidFill>
                <a:latin typeface="Cambria" panose="02040503050406030204" pitchFamily="18" charset="0"/>
              </a:rPr>
              <a:t>ID: 852361  Email: marco.romani@mail.polimi.it)</a:t>
            </a:r>
            <a:endParaRPr lang="en-US" i="1" dirty="0">
              <a:solidFill>
                <a:srgbClr val="870CA8"/>
              </a:solidFill>
              <a:latin typeface="Cambria" panose="02040503050406030204" pitchFamily="18" charset="0"/>
            </a:endParaRPr>
          </a:p>
        </p:txBody>
      </p:sp>
      <p:sp>
        <p:nvSpPr>
          <p:cNvPr id="6" name="CasellaDiTesto 5"/>
          <p:cNvSpPr txBox="1"/>
          <p:nvPr/>
        </p:nvSpPr>
        <p:spPr>
          <a:xfrm>
            <a:off x="764552" y="5513558"/>
            <a:ext cx="5495455" cy="646331"/>
          </a:xfrm>
          <a:prstGeom prst="rect">
            <a:avLst/>
          </a:prstGeom>
          <a:noFill/>
        </p:spPr>
        <p:txBody>
          <a:bodyPr wrap="square" rtlCol="0">
            <a:spAutoFit/>
          </a:bodyPr>
          <a:lstStyle/>
          <a:p>
            <a:pPr algn="ctr"/>
            <a:r>
              <a:rPr lang="it-IT" b="1" i="1" dirty="0">
                <a:solidFill>
                  <a:srgbClr val="870CA8"/>
                </a:solidFill>
                <a:latin typeface="Cambria" panose="02040503050406030204" pitchFamily="18" charset="0"/>
              </a:rPr>
              <a:t>Alessandro Pozzi </a:t>
            </a:r>
            <a:endParaRPr lang="it-IT" b="1" i="1" dirty="0" smtClean="0">
              <a:solidFill>
                <a:srgbClr val="870CA8"/>
              </a:solidFill>
              <a:latin typeface="Cambria" panose="02040503050406030204" pitchFamily="18" charset="0"/>
            </a:endParaRPr>
          </a:p>
          <a:p>
            <a:pPr algn="ctr"/>
            <a:r>
              <a:rPr lang="it-IT" i="1" dirty="0" smtClean="0">
                <a:solidFill>
                  <a:srgbClr val="870CA8"/>
                </a:solidFill>
                <a:latin typeface="Cambria" panose="02040503050406030204" pitchFamily="18" charset="0"/>
              </a:rPr>
              <a:t>(</a:t>
            </a:r>
            <a:r>
              <a:rPr lang="it-IT" i="1" dirty="0">
                <a:solidFill>
                  <a:srgbClr val="870CA8"/>
                </a:solidFill>
                <a:latin typeface="Cambria" panose="02040503050406030204" pitchFamily="18" charset="0"/>
              </a:rPr>
              <a:t>ID: </a:t>
            </a:r>
            <a:r>
              <a:rPr lang="it-IT" i="1" dirty="0" smtClean="0">
                <a:solidFill>
                  <a:srgbClr val="870CA8"/>
                </a:solidFill>
                <a:latin typeface="Cambria" panose="02040503050406030204" pitchFamily="18" charset="0"/>
              </a:rPr>
              <a:t>852358 Email</a:t>
            </a:r>
            <a:r>
              <a:rPr lang="it-IT" i="1" dirty="0">
                <a:solidFill>
                  <a:srgbClr val="870CA8"/>
                </a:solidFill>
                <a:latin typeface="Cambria" panose="02040503050406030204" pitchFamily="18" charset="0"/>
              </a:rPr>
              <a:t>: </a:t>
            </a:r>
            <a:r>
              <a:rPr lang="en-US" i="1" dirty="0">
                <a:solidFill>
                  <a:srgbClr val="870CA8"/>
                </a:solidFill>
                <a:latin typeface="Cambria" panose="02040503050406030204" pitchFamily="18" charset="0"/>
              </a:rPr>
              <a:t>alessandro10.pozzi@mail.polimi.it</a:t>
            </a:r>
            <a:r>
              <a:rPr lang="it-IT" i="1" dirty="0">
                <a:solidFill>
                  <a:srgbClr val="870CA8"/>
                </a:solidFill>
                <a:latin typeface="Cambria" panose="02040503050406030204" pitchFamily="18" charset="0"/>
              </a:rPr>
              <a:t>)</a:t>
            </a:r>
            <a:endParaRPr lang="en-US" dirty="0"/>
          </a:p>
        </p:txBody>
      </p:sp>
    </p:spTree>
    <p:extLst>
      <p:ext uri="{BB962C8B-B14F-4D97-AF65-F5344CB8AC3E}">
        <p14:creationId xmlns:p14="http://schemas.microsoft.com/office/powerpoint/2010/main" val="1511849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p:cNvGrpSpPr/>
          <p:nvPr/>
        </p:nvGrpSpPr>
        <p:grpSpPr>
          <a:xfrm>
            <a:off x="484908" y="461144"/>
            <a:ext cx="1387197" cy="1678386"/>
            <a:chOff x="7017729" y="2804266"/>
            <a:chExt cx="1382515" cy="1619952"/>
          </a:xfrm>
        </p:grpSpPr>
        <p:grpSp>
          <p:nvGrpSpPr>
            <p:cNvPr id="5" name="Gruppo 4"/>
            <p:cNvGrpSpPr/>
            <p:nvPr/>
          </p:nvGrpSpPr>
          <p:grpSpPr>
            <a:xfrm>
              <a:off x="7017729" y="2804266"/>
              <a:ext cx="1382515" cy="1619952"/>
              <a:chOff x="3350195" y="2804266"/>
              <a:chExt cx="1382515" cy="1619952"/>
            </a:xfrm>
          </p:grpSpPr>
          <p:sp>
            <p:nvSpPr>
              <p:cNvPr id="12" name="Scheda 11"/>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e 12"/>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4" name="Gruppo 13"/>
              <p:cNvGrpSpPr/>
              <p:nvPr/>
            </p:nvGrpSpPr>
            <p:grpSpPr>
              <a:xfrm>
                <a:off x="3350195" y="2804266"/>
                <a:ext cx="492890" cy="492890"/>
                <a:chOff x="5316567" y="2715285"/>
                <a:chExt cx="325790" cy="325790"/>
              </a:xfrm>
            </p:grpSpPr>
            <p:sp>
              <p:nvSpPr>
                <p:cNvPr id="15" name="Ovale 14"/>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6" name="Connettore 1 61"/>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Connettore 1 62"/>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Connettore 1 63"/>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6" name="Gruppo 5"/>
            <p:cNvGrpSpPr/>
            <p:nvPr/>
          </p:nvGrpSpPr>
          <p:grpSpPr>
            <a:xfrm>
              <a:off x="7941042" y="3964576"/>
              <a:ext cx="387618" cy="387618"/>
              <a:chOff x="4445500" y="3234900"/>
              <a:chExt cx="427168" cy="427168"/>
            </a:xfrm>
          </p:grpSpPr>
          <p:sp>
            <p:nvSpPr>
              <p:cNvPr id="7" name="Ovale 6"/>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8" name="Ovale 7"/>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9" name="Connettore 1 67"/>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Connettore 1 68"/>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Connettore 1 69"/>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cxnSp>
        <p:nvCxnSpPr>
          <p:cNvPr id="19" name="Connettore 2 151"/>
          <p:cNvCxnSpPr>
            <a:endCxn id="12" idx="0"/>
          </p:cNvCxnSpPr>
          <p:nvPr/>
        </p:nvCxnSpPr>
        <p:spPr>
          <a:xfrm>
            <a:off x="1301963" y="0"/>
            <a:ext cx="182" cy="71367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Freccia a incrocio 22"/>
          <p:cNvSpPr/>
          <p:nvPr/>
        </p:nvSpPr>
        <p:spPr>
          <a:xfrm>
            <a:off x="1605813" y="849555"/>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sellaDiTesto 23"/>
          <p:cNvSpPr txBox="1"/>
          <p:nvPr/>
        </p:nvSpPr>
        <p:spPr>
          <a:xfrm>
            <a:off x="1372693" y="426111"/>
            <a:ext cx="1237968" cy="292388"/>
          </a:xfrm>
          <a:prstGeom prst="rect">
            <a:avLst/>
          </a:prstGeom>
          <a:noFill/>
        </p:spPr>
        <p:txBody>
          <a:bodyPr wrap="square" rtlCol="0">
            <a:spAutoFit/>
          </a:bodyPr>
          <a:lstStyle/>
          <a:p>
            <a:r>
              <a:rPr lang="it-IT" sz="1300" dirty="0" err="1" smtClean="0"/>
              <a:t>Promotions</a:t>
            </a:r>
            <a:endParaRPr lang="it-IT" sz="1300" dirty="0"/>
          </a:p>
        </p:txBody>
      </p:sp>
      <p:grpSp>
        <p:nvGrpSpPr>
          <p:cNvPr id="25" name="Gruppo 24"/>
          <p:cNvGrpSpPr/>
          <p:nvPr/>
        </p:nvGrpSpPr>
        <p:grpSpPr>
          <a:xfrm>
            <a:off x="930620" y="3047601"/>
            <a:ext cx="2514567" cy="3047939"/>
            <a:chOff x="4463143" y="1001485"/>
            <a:chExt cx="2107474" cy="1323703"/>
          </a:xfrm>
        </p:grpSpPr>
        <p:sp>
          <p:nvSpPr>
            <p:cNvPr id="26" name="Rettangolo 25"/>
            <p:cNvSpPr/>
            <p:nvPr/>
          </p:nvSpPr>
          <p:spPr>
            <a:xfrm>
              <a:off x="4463143" y="1001485"/>
              <a:ext cx="2107474"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ttangolo 26"/>
            <p:cNvSpPr/>
            <p:nvPr/>
          </p:nvSpPr>
          <p:spPr>
            <a:xfrm>
              <a:off x="4542608" y="1067338"/>
              <a:ext cx="1948544" cy="1191996"/>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uppo 27"/>
          <p:cNvGrpSpPr/>
          <p:nvPr/>
        </p:nvGrpSpPr>
        <p:grpSpPr>
          <a:xfrm>
            <a:off x="9936409" y="2734676"/>
            <a:ext cx="1617828" cy="2269024"/>
            <a:chOff x="4463143" y="1001485"/>
            <a:chExt cx="2107474" cy="1323703"/>
          </a:xfrm>
        </p:grpSpPr>
        <p:sp>
          <p:nvSpPr>
            <p:cNvPr id="29" name="Rettangolo 28"/>
            <p:cNvSpPr/>
            <p:nvPr/>
          </p:nvSpPr>
          <p:spPr>
            <a:xfrm>
              <a:off x="4463143" y="1001485"/>
              <a:ext cx="2107474"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ttangolo 29"/>
            <p:cNvSpPr/>
            <p:nvPr/>
          </p:nvSpPr>
          <p:spPr>
            <a:xfrm>
              <a:off x="4542608" y="1067338"/>
              <a:ext cx="1948544" cy="1191996"/>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uppo 30"/>
          <p:cNvGrpSpPr/>
          <p:nvPr/>
        </p:nvGrpSpPr>
        <p:grpSpPr>
          <a:xfrm>
            <a:off x="5693777" y="3123243"/>
            <a:ext cx="2662251" cy="2709521"/>
            <a:chOff x="4463143" y="1001485"/>
            <a:chExt cx="2107474" cy="1323703"/>
          </a:xfrm>
        </p:grpSpPr>
        <p:sp>
          <p:nvSpPr>
            <p:cNvPr id="32" name="Rettangolo 31"/>
            <p:cNvSpPr/>
            <p:nvPr/>
          </p:nvSpPr>
          <p:spPr>
            <a:xfrm>
              <a:off x="4463143" y="1001485"/>
              <a:ext cx="2107474"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ttangolo 32"/>
            <p:cNvSpPr/>
            <p:nvPr/>
          </p:nvSpPr>
          <p:spPr>
            <a:xfrm>
              <a:off x="4542608" y="1067338"/>
              <a:ext cx="1948544" cy="1191996"/>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Scheda 33"/>
          <p:cNvSpPr/>
          <p:nvPr/>
        </p:nvSpPr>
        <p:spPr>
          <a:xfrm flipH="1">
            <a:off x="1958657" y="3418712"/>
            <a:ext cx="812249" cy="946392"/>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Characteristics</a:t>
            </a:r>
            <a:endParaRPr lang="en-US" sz="1300" dirty="0">
              <a:solidFill>
                <a:schemeClr val="tx1"/>
              </a:solidFill>
            </a:endParaRPr>
          </a:p>
        </p:txBody>
      </p:sp>
      <p:sp>
        <p:nvSpPr>
          <p:cNvPr id="35" name="Scheda 34"/>
          <p:cNvSpPr/>
          <p:nvPr/>
        </p:nvSpPr>
        <p:spPr>
          <a:xfrm flipH="1">
            <a:off x="2302406" y="4609277"/>
            <a:ext cx="812249" cy="936960"/>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Technical features</a:t>
            </a:r>
            <a:endParaRPr lang="en-US" sz="1300" dirty="0">
              <a:solidFill>
                <a:schemeClr val="tx1"/>
              </a:solidFill>
            </a:endParaRPr>
          </a:p>
        </p:txBody>
      </p:sp>
      <p:sp>
        <p:nvSpPr>
          <p:cNvPr id="36" name="Rettangolo 35"/>
          <p:cNvSpPr/>
          <p:nvPr/>
        </p:nvSpPr>
        <p:spPr>
          <a:xfrm>
            <a:off x="2058458" y="6067027"/>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ttangolo 37"/>
          <p:cNvSpPr/>
          <p:nvPr/>
        </p:nvSpPr>
        <p:spPr>
          <a:xfrm rot="16200000">
            <a:off x="5368172" y="3330206"/>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ttangolo 38"/>
          <p:cNvSpPr/>
          <p:nvPr/>
        </p:nvSpPr>
        <p:spPr>
          <a:xfrm rot="16200000">
            <a:off x="611638" y="3391801"/>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onnettore 2 39"/>
          <p:cNvCxnSpPr>
            <a:stCxn id="39" idx="2"/>
          </p:cNvCxnSpPr>
          <p:nvPr/>
        </p:nvCxnSpPr>
        <p:spPr>
          <a:xfrm>
            <a:off x="923803" y="3480307"/>
            <a:ext cx="1062036" cy="36986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1179747" y="5624142"/>
            <a:ext cx="588974" cy="292388"/>
          </a:xfrm>
          <a:prstGeom prst="rect">
            <a:avLst/>
          </a:prstGeom>
          <a:noFill/>
        </p:spPr>
        <p:txBody>
          <a:bodyPr wrap="square" rtlCol="0">
            <a:spAutoFit/>
          </a:bodyPr>
          <a:lstStyle/>
          <a:p>
            <a:r>
              <a:rPr lang="it-IT" sz="1300" dirty="0" smtClean="0"/>
              <a:t>A2A</a:t>
            </a:r>
            <a:endParaRPr lang="it-IT" sz="1300" dirty="0"/>
          </a:p>
        </p:txBody>
      </p:sp>
      <p:sp>
        <p:nvSpPr>
          <p:cNvPr id="44" name="CasellaDiTesto 43"/>
          <p:cNvSpPr txBox="1"/>
          <p:nvPr/>
        </p:nvSpPr>
        <p:spPr>
          <a:xfrm>
            <a:off x="1764175" y="2717329"/>
            <a:ext cx="1237968" cy="292388"/>
          </a:xfrm>
          <a:prstGeom prst="rect">
            <a:avLst/>
          </a:prstGeom>
          <a:noFill/>
        </p:spPr>
        <p:txBody>
          <a:bodyPr wrap="square" rtlCol="0">
            <a:spAutoFit/>
          </a:bodyPr>
          <a:lstStyle/>
          <a:p>
            <a:r>
              <a:rPr lang="it-IT" sz="1300" dirty="0" smtClean="0"/>
              <a:t>Device [10,100]</a:t>
            </a:r>
            <a:endParaRPr lang="it-IT" sz="1300" dirty="0"/>
          </a:p>
        </p:txBody>
      </p:sp>
      <p:cxnSp>
        <p:nvCxnSpPr>
          <p:cNvPr id="45" name="Connettore 2 44"/>
          <p:cNvCxnSpPr/>
          <p:nvPr/>
        </p:nvCxnSpPr>
        <p:spPr>
          <a:xfrm>
            <a:off x="1488287" y="2139530"/>
            <a:ext cx="0" cy="908071"/>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p:cNvCxnSpPr/>
          <p:nvPr/>
        </p:nvCxnSpPr>
        <p:spPr>
          <a:xfrm>
            <a:off x="1872105" y="1663308"/>
            <a:ext cx="3898057" cy="138429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4" name="Scheda 53"/>
          <p:cNvSpPr/>
          <p:nvPr/>
        </p:nvSpPr>
        <p:spPr>
          <a:xfrm flipH="1">
            <a:off x="5939699" y="3418712"/>
            <a:ext cx="739021" cy="84726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Description</a:t>
            </a:r>
            <a:endParaRPr lang="en-US" sz="1300" dirty="0">
              <a:solidFill>
                <a:schemeClr val="tx1"/>
              </a:solidFill>
            </a:endParaRPr>
          </a:p>
        </p:txBody>
      </p:sp>
      <p:sp>
        <p:nvSpPr>
          <p:cNvPr id="55" name="Scheda 54"/>
          <p:cNvSpPr/>
          <p:nvPr/>
        </p:nvSpPr>
        <p:spPr>
          <a:xfrm flipH="1">
            <a:off x="10321303" y="4024711"/>
            <a:ext cx="737196" cy="715043"/>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FAQs</a:t>
            </a:r>
            <a:endParaRPr lang="en-US" sz="1300" dirty="0">
              <a:solidFill>
                <a:schemeClr val="tx1"/>
              </a:solidFill>
            </a:endParaRPr>
          </a:p>
        </p:txBody>
      </p:sp>
      <p:sp>
        <p:nvSpPr>
          <p:cNvPr id="56" name="Scheda 55"/>
          <p:cNvSpPr/>
          <p:nvPr/>
        </p:nvSpPr>
        <p:spPr>
          <a:xfrm flipH="1">
            <a:off x="6875868" y="3418712"/>
            <a:ext cx="739021" cy="84726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Benefits</a:t>
            </a:r>
            <a:endParaRPr lang="en-US" sz="1300" dirty="0">
              <a:solidFill>
                <a:schemeClr val="tx1"/>
              </a:solidFill>
            </a:endParaRPr>
          </a:p>
        </p:txBody>
      </p:sp>
      <p:sp>
        <p:nvSpPr>
          <p:cNvPr id="57" name="Scheda 56"/>
          <p:cNvSpPr/>
          <p:nvPr/>
        </p:nvSpPr>
        <p:spPr>
          <a:xfrm flipH="1">
            <a:off x="5939698" y="4494463"/>
            <a:ext cx="739021" cy="84726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How to</a:t>
            </a:r>
            <a:endParaRPr lang="en-US" sz="1300" dirty="0">
              <a:solidFill>
                <a:schemeClr val="tx1"/>
              </a:solidFill>
            </a:endParaRPr>
          </a:p>
        </p:txBody>
      </p:sp>
      <p:sp>
        <p:nvSpPr>
          <p:cNvPr id="58" name="CasellaDiTesto 57"/>
          <p:cNvSpPr txBox="1"/>
          <p:nvPr/>
        </p:nvSpPr>
        <p:spPr>
          <a:xfrm>
            <a:off x="7789246" y="3364432"/>
            <a:ext cx="588974" cy="292388"/>
          </a:xfrm>
          <a:prstGeom prst="rect">
            <a:avLst/>
          </a:prstGeom>
          <a:noFill/>
        </p:spPr>
        <p:txBody>
          <a:bodyPr wrap="square" rtlCol="0">
            <a:spAutoFit/>
          </a:bodyPr>
          <a:lstStyle/>
          <a:p>
            <a:r>
              <a:rPr lang="it-IT" sz="1300" dirty="0" smtClean="0"/>
              <a:t>A2A</a:t>
            </a:r>
            <a:endParaRPr lang="it-IT" sz="1300" dirty="0"/>
          </a:p>
        </p:txBody>
      </p:sp>
      <p:sp>
        <p:nvSpPr>
          <p:cNvPr id="59" name="CasellaDiTesto 58"/>
          <p:cNvSpPr txBox="1"/>
          <p:nvPr/>
        </p:nvSpPr>
        <p:spPr>
          <a:xfrm>
            <a:off x="6074337" y="2793034"/>
            <a:ext cx="1609253" cy="292388"/>
          </a:xfrm>
          <a:prstGeom prst="rect">
            <a:avLst/>
          </a:prstGeom>
          <a:noFill/>
        </p:spPr>
        <p:txBody>
          <a:bodyPr wrap="square" rtlCol="0">
            <a:spAutoFit/>
          </a:bodyPr>
          <a:lstStyle/>
          <a:p>
            <a:r>
              <a:rPr lang="it-IT" sz="1300" dirty="0" smtClean="0"/>
              <a:t>Smart Life [10,50]</a:t>
            </a:r>
            <a:endParaRPr lang="it-IT" sz="1300" dirty="0"/>
          </a:p>
        </p:txBody>
      </p:sp>
      <p:cxnSp>
        <p:nvCxnSpPr>
          <p:cNvPr id="60" name="Connettore 2 59"/>
          <p:cNvCxnSpPr/>
          <p:nvPr/>
        </p:nvCxnSpPr>
        <p:spPr>
          <a:xfrm>
            <a:off x="2987287" y="-17248"/>
            <a:ext cx="14856" cy="3064846"/>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2 63"/>
          <p:cNvCxnSpPr/>
          <p:nvPr/>
        </p:nvCxnSpPr>
        <p:spPr>
          <a:xfrm>
            <a:off x="3237007" y="-17248"/>
            <a:ext cx="14856" cy="3064846"/>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p:cNvCxnSpPr/>
          <p:nvPr/>
        </p:nvCxnSpPr>
        <p:spPr>
          <a:xfrm>
            <a:off x="7534935" y="0"/>
            <a:ext cx="0" cy="3103915"/>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ttore 2 65"/>
          <p:cNvCxnSpPr/>
          <p:nvPr/>
        </p:nvCxnSpPr>
        <p:spPr>
          <a:xfrm>
            <a:off x="5939698" y="-17248"/>
            <a:ext cx="14856" cy="3102670"/>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ttore 2 68"/>
          <p:cNvCxnSpPr>
            <a:endCxn id="54" idx="3"/>
          </p:cNvCxnSpPr>
          <p:nvPr/>
        </p:nvCxnSpPr>
        <p:spPr>
          <a:xfrm>
            <a:off x="5693777" y="3418711"/>
            <a:ext cx="245922" cy="42363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81" name="Gruppo 80"/>
          <p:cNvGrpSpPr/>
          <p:nvPr/>
        </p:nvGrpSpPr>
        <p:grpSpPr>
          <a:xfrm>
            <a:off x="3924815" y="3744802"/>
            <a:ext cx="1017690" cy="1181816"/>
            <a:chOff x="8938272" y="2780584"/>
            <a:chExt cx="1415373" cy="1643634"/>
          </a:xfrm>
        </p:grpSpPr>
        <p:sp>
          <p:nvSpPr>
            <p:cNvPr id="82" name="Scheda 81"/>
            <p:cNvSpPr/>
            <p:nvPr/>
          </p:nvSpPr>
          <p:spPr>
            <a:xfrm flipH="1">
              <a:off x="9217572"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e 82"/>
            <p:cNvSpPr/>
            <p:nvPr/>
          </p:nvSpPr>
          <p:spPr>
            <a:xfrm>
              <a:off x="8971127"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84" name="Gruppo 83"/>
            <p:cNvGrpSpPr/>
            <p:nvPr/>
          </p:nvGrpSpPr>
          <p:grpSpPr>
            <a:xfrm>
              <a:off x="8938272" y="2780584"/>
              <a:ext cx="558600" cy="558600"/>
              <a:chOff x="6249180" y="5105874"/>
              <a:chExt cx="394507" cy="394507"/>
            </a:xfrm>
          </p:grpSpPr>
          <p:sp>
            <p:nvSpPr>
              <p:cNvPr id="85" name="Ovale 84"/>
              <p:cNvSpPr/>
              <p:nvPr/>
            </p:nvSpPr>
            <p:spPr>
              <a:xfrm>
                <a:off x="6249180" y="5105874"/>
                <a:ext cx="394507" cy="394507"/>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grpSp>
            <p:nvGrpSpPr>
              <p:cNvPr id="86" name="Gruppo 85"/>
              <p:cNvGrpSpPr/>
              <p:nvPr/>
            </p:nvGrpSpPr>
            <p:grpSpPr>
              <a:xfrm>
                <a:off x="6283538" y="5140232"/>
                <a:ext cx="325790" cy="325790"/>
                <a:chOff x="3647530" y="2818173"/>
                <a:chExt cx="511901" cy="511901"/>
              </a:xfrm>
            </p:grpSpPr>
            <p:sp>
              <p:nvSpPr>
                <p:cNvPr id="87" name="Ovale 86"/>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88" name="Connettore 1 111"/>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9" name="Connettore 1 112"/>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Connettore 1 113"/>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grpSp>
      <p:sp>
        <p:nvSpPr>
          <p:cNvPr id="91" name="Rettangolo 90"/>
          <p:cNvSpPr/>
          <p:nvPr/>
        </p:nvSpPr>
        <p:spPr>
          <a:xfrm rot="16200000">
            <a:off x="5381612" y="4351676"/>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Connettore 2 91"/>
          <p:cNvCxnSpPr>
            <a:stCxn id="91" idx="0"/>
            <a:endCxn id="82" idx="1"/>
          </p:cNvCxnSpPr>
          <p:nvPr/>
        </p:nvCxnSpPr>
        <p:spPr>
          <a:xfrm flipH="1" flipV="1">
            <a:off x="4942505" y="4431850"/>
            <a:ext cx="574259" cy="8332"/>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ttore 2 94"/>
          <p:cNvCxnSpPr>
            <a:stCxn id="82" idx="3"/>
          </p:cNvCxnSpPr>
          <p:nvPr/>
        </p:nvCxnSpPr>
        <p:spPr>
          <a:xfrm flipH="1" flipV="1">
            <a:off x="3464298" y="4431849"/>
            <a:ext cx="661341" cy="1"/>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8" name="CasellaDiTesto 97"/>
          <p:cNvSpPr txBox="1"/>
          <p:nvPr/>
        </p:nvSpPr>
        <p:spPr>
          <a:xfrm>
            <a:off x="3528788" y="4094621"/>
            <a:ext cx="588974" cy="292388"/>
          </a:xfrm>
          <a:prstGeom prst="rect">
            <a:avLst/>
          </a:prstGeom>
          <a:noFill/>
        </p:spPr>
        <p:txBody>
          <a:bodyPr wrap="square" rtlCol="0">
            <a:spAutoFit/>
          </a:bodyPr>
          <a:lstStyle/>
          <a:p>
            <a:r>
              <a:rPr lang="it-IT" sz="1300" dirty="0" smtClean="0"/>
              <a:t>I+GT</a:t>
            </a:r>
            <a:endParaRPr lang="it-IT" sz="1300" dirty="0"/>
          </a:p>
        </p:txBody>
      </p:sp>
      <p:sp>
        <p:nvSpPr>
          <p:cNvPr id="99" name="CasellaDiTesto 98"/>
          <p:cNvSpPr txBox="1"/>
          <p:nvPr/>
        </p:nvSpPr>
        <p:spPr>
          <a:xfrm>
            <a:off x="3648838" y="3476079"/>
            <a:ext cx="1762010" cy="292388"/>
          </a:xfrm>
          <a:prstGeom prst="rect">
            <a:avLst/>
          </a:prstGeom>
          <a:noFill/>
        </p:spPr>
        <p:txBody>
          <a:bodyPr wrap="square" rtlCol="0">
            <a:spAutoFit/>
          </a:bodyPr>
          <a:lstStyle/>
          <a:p>
            <a:r>
              <a:rPr lang="it-IT" sz="1300" dirty="0" smtClean="0"/>
              <a:t>For Device(s)_1 [1,30]</a:t>
            </a:r>
            <a:endParaRPr lang="it-IT" sz="1300" dirty="0"/>
          </a:p>
        </p:txBody>
      </p:sp>
      <p:sp>
        <p:nvSpPr>
          <p:cNvPr id="100" name="Scheda 99"/>
          <p:cNvSpPr/>
          <p:nvPr/>
        </p:nvSpPr>
        <p:spPr>
          <a:xfrm flipH="1">
            <a:off x="10316047" y="2929913"/>
            <a:ext cx="812249" cy="946392"/>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Characteristics</a:t>
            </a:r>
            <a:endParaRPr lang="en-US" sz="1300" dirty="0">
              <a:solidFill>
                <a:schemeClr val="tx1"/>
              </a:solidFill>
            </a:endParaRPr>
          </a:p>
        </p:txBody>
      </p:sp>
      <p:grpSp>
        <p:nvGrpSpPr>
          <p:cNvPr id="111" name="Gruppo 110"/>
          <p:cNvGrpSpPr/>
          <p:nvPr/>
        </p:nvGrpSpPr>
        <p:grpSpPr>
          <a:xfrm>
            <a:off x="10461170" y="5547060"/>
            <a:ext cx="973182" cy="1130130"/>
            <a:chOff x="8938272" y="2780584"/>
            <a:chExt cx="1415373" cy="1643634"/>
          </a:xfrm>
        </p:grpSpPr>
        <p:sp>
          <p:nvSpPr>
            <p:cNvPr id="112" name="Scheda 111"/>
            <p:cNvSpPr/>
            <p:nvPr/>
          </p:nvSpPr>
          <p:spPr>
            <a:xfrm flipH="1">
              <a:off x="9217572"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e 112"/>
            <p:cNvSpPr/>
            <p:nvPr/>
          </p:nvSpPr>
          <p:spPr>
            <a:xfrm>
              <a:off x="8971127"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14" name="Gruppo 113"/>
            <p:cNvGrpSpPr/>
            <p:nvPr/>
          </p:nvGrpSpPr>
          <p:grpSpPr>
            <a:xfrm>
              <a:off x="8938272" y="2780584"/>
              <a:ext cx="558600" cy="558600"/>
              <a:chOff x="6249180" y="5105874"/>
              <a:chExt cx="394507" cy="394507"/>
            </a:xfrm>
          </p:grpSpPr>
          <p:sp>
            <p:nvSpPr>
              <p:cNvPr id="115" name="Ovale 114"/>
              <p:cNvSpPr/>
              <p:nvPr/>
            </p:nvSpPr>
            <p:spPr>
              <a:xfrm>
                <a:off x="6249180" y="5105874"/>
                <a:ext cx="394507" cy="394507"/>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grpSp>
            <p:nvGrpSpPr>
              <p:cNvPr id="116" name="Gruppo 115"/>
              <p:cNvGrpSpPr/>
              <p:nvPr/>
            </p:nvGrpSpPr>
            <p:grpSpPr>
              <a:xfrm>
                <a:off x="6283538" y="5140232"/>
                <a:ext cx="325790" cy="325790"/>
                <a:chOff x="3647530" y="2818173"/>
                <a:chExt cx="511901" cy="511901"/>
              </a:xfrm>
            </p:grpSpPr>
            <p:sp>
              <p:nvSpPr>
                <p:cNvPr id="117" name="Ovale 116"/>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118" name="Connettore 1 111"/>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9" name="Connettore 1 112"/>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0" name="Connettore 1 113"/>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grpSp>
      <p:grpSp>
        <p:nvGrpSpPr>
          <p:cNvPr id="121" name="Gruppo 120"/>
          <p:cNvGrpSpPr/>
          <p:nvPr/>
        </p:nvGrpSpPr>
        <p:grpSpPr>
          <a:xfrm>
            <a:off x="8452111" y="3581901"/>
            <a:ext cx="973182" cy="1130130"/>
            <a:chOff x="8938272" y="2780584"/>
            <a:chExt cx="1415373" cy="1643634"/>
          </a:xfrm>
        </p:grpSpPr>
        <p:sp>
          <p:nvSpPr>
            <p:cNvPr id="122" name="Scheda 121"/>
            <p:cNvSpPr/>
            <p:nvPr/>
          </p:nvSpPr>
          <p:spPr>
            <a:xfrm flipH="1">
              <a:off x="9217572"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e 122"/>
            <p:cNvSpPr/>
            <p:nvPr/>
          </p:nvSpPr>
          <p:spPr>
            <a:xfrm>
              <a:off x="8971127"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24" name="Gruppo 123"/>
            <p:cNvGrpSpPr/>
            <p:nvPr/>
          </p:nvGrpSpPr>
          <p:grpSpPr>
            <a:xfrm>
              <a:off x="8938272" y="2780584"/>
              <a:ext cx="558600" cy="558600"/>
              <a:chOff x="6249180" y="5105874"/>
              <a:chExt cx="394507" cy="394507"/>
            </a:xfrm>
          </p:grpSpPr>
          <p:sp>
            <p:nvSpPr>
              <p:cNvPr id="125" name="Ovale 124"/>
              <p:cNvSpPr/>
              <p:nvPr/>
            </p:nvSpPr>
            <p:spPr>
              <a:xfrm>
                <a:off x="6249180" y="5105874"/>
                <a:ext cx="394507" cy="394507"/>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grpSp>
            <p:nvGrpSpPr>
              <p:cNvPr id="126" name="Gruppo 125"/>
              <p:cNvGrpSpPr/>
              <p:nvPr/>
            </p:nvGrpSpPr>
            <p:grpSpPr>
              <a:xfrm>
                <a:off x="6283538" y="5140232"/>
                <a:ext cx="325790" cy="325790"/>
                <a:chOff x="3647530" y="2818173"/>
                <a:chExt cx="511901" cy="511901"/>
              </a:xfrm>
            </p:grpSpPr>
            <p:sp>
              <p:nvSpPr>
                <p:cNvPr id="127" name="Ovale 126"/>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128" name="Connettore 1 111"/>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9" name="Connettore 1 112"/>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0" name="Connettore 1 113"/>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grpSp>
      <p:cxnSp>
        <p:nvCxnSpPr>
          <p:cNvPr id="131" name="Connettore 2 130"/>
          <p:cNvCxnSpPr/>
          <p:nvPr/>
        </p:nvCxnSpPr>
        <p:spPr>
          <a:xfrm flipH="1" flipV="1">
            <a:off x="11017600" y="5008253"/>
            <a:ext cx="12907" cy="730847"/>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2" name="CasellaDiTesto 131"/>
          <p:cNvSpPr txBox="1"/>
          <p:nvPr/>
        </p:nvSpPr>
        <p:spPr>
          <a:xfrm>
            <a:off x="11055141" y="5302657"/>
            <a:ext cx="588974" cy="292388"/>
          </a:xfrm>
          <a:prstGeom prst="rect">
            <a:avLst/>
          </a:prstGeom>
          <a:noFill/>
        </p:spPr>
        <p:txBody>
          <a:bodyPr wrap="square" rtlCol="0">
            <a:spAutoFit/>
          </a:bodyPr>
          <a:lstStyle/>
          <a:p>
            <a:r>
              <a:rPr lang="it-IT" sz="1300" dirty="0" smtClean="0"/>
              <a:t>I+GT</a:t>
            </a:r>
            <a:endParaRPr lang="it-IT" sz="1300" dirty="0"/>
          </a:p>
        </p:txBody>
      </p:sp>
      <p:cxnSp>
        <p:nvCxnSpPr>
          <p:cNvPr id="133" name="Connettore 2 132"/>
          <p:cNvCxnSpPr>
            <a:stCxn id="122" idx="2"/>
          </p:cNvCxnSpPr>
          <p:nvPr/>
        </p:nvCxnSpPr>
        <p:spPr>
          <a:xfrm rot="5400000">
            <a:off x="5596040" y="2561181"/>
            <a:ext cx="1287833" cy="5589533"/>
          </a:xfrm>
          <a:prstGeom prst="bentConnector2">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9" name="CasellaDiTesto 138"/>
          <p:cNvSpPr txBox="1"/>
          <p:nvPr/>
        </p:nvSpPr>
        <p:spPr>
          <a:xfrm>
            <a:off x="9130806" y="4859285"/>
            <a:ext cx="588974" cy="292388"/>
          </a:xfrm>
          <a:prstGeom prst="rect">
            <a:avLst/>
          </a:prstGeom>
          <a:noFill/>
        </p:spPr>
        <p:txBody>
          <a:bodyPr wrap="square" rtlCol="0">
            <a:spAutoFit/>
          </a:bodyPr>
          <a:lstStyle/>
          <a:p>
            <a:r>
              <a:rPr lang="it-IT" sz="1300" dirty="0" smtClean="0"/>
              <a:t>I+GT</a:t>
            </a:r>
            <a:endParaRPr lang="it-IT" sz="1300" dirty="0"/>
          </a:p>
        </p:txBody>
      </p:sp>
      <p:cxnSp>
        <p:nvCxnSpPr>
          <p:cNvPr id="140" name="Connettore 2 139"/>
          <p:cNvCxnSpPr>
            <a:stCxn id="36" idx="2"/>
          </p:cNvCxnSpPr>
          <p:nvPr/>
        </p:nvCxnSpPr>
        <p:spPr>
          <a:xfrm rot="16200000" flipH="1">
            <a:off x="6335490" y="2190666"/>
            <a:ext cx="265377" cy="8372123"/>
          </a:xfrm>
          <a:prstGeom prst="bentConnector2">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Connettore 2 142"/>
          <p:cNvCxnSpPr>
            <a:endCxn id="122" idx="1"/>
          </p:cNvCxnSpPr>
          <p:nvPr/>
        </p:nvCxnSpPr>
        <p:spPr>
          <a:xfrm flipH="1" flipV="1">
            <a:off x="9425293" y="4238901"/>
            <a:ext cx="538666" cy="6082"/>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8" name="CasellaDiTesto 147"/>
          <p:cNvSpPr txBox="1"/>
          <p:nvPr/>
        </p:nvSpPr>
        <p:spPr>
          <a:xfrm>
            <a:off x="8595540" y="3095925"/>
            <a:ext cx="1659505" cy="492443"/>
          </a:xfrm>
          <a:prstGeom prst="rect">
            <a:avLst/>
          </a:prstGeom>
          <a:noFill/>
        </p:spPr>
        <p:txBody>
          <a:bodyPr wrap="square" rtlCol="0">
            <a:spAutoFit/>
          </a:bodyPr>
          <a:lstStyle/>
          <a:p>
            <a:r>
              <a:rPr lang="it-IT" sz="1300" dirty="0" smtClean="0"/>
              <a:t>For </a:t>
            </a:r>
            <a:r>
              <a:rPr lang="it-IT" sz="1300" dirty="0" err="1" smtClean="0"/>
              <a:t>device</a:t>
            </a:r>
            <a:r>
              <a:rPr lang="it-IT" sz="1300" dirty="0" smtClean="0"/>
              <a:t>(s)_2 </a:t>
            </a:r>
          </a:p>
          <a:p>
            <a:r>
              <a:rPr lang="it-IT" sz="1300" dirty="0" smtClean="0"/>
              <a:t>[1,10]</a:t>
            </a:r>
            <a:endParaRPr lang="it-IT" sz="1300" dirty="0"/>
          </a:p>
        </p:txBody>
      </p:sp>
      <p:sp>
        <p:nvSpPr>
          <p:cNvPr id="149" name="CasellaDiTesto 148"/>
          <p:cNvSpPr txBox="1"/>
          <p:nvPr/>
        </p:nvSpPr>
        <p:spPr>
          <a:xfrm>
            <a:off x="9778870" y="5273199"/>
            <a:ext cx="1659505" cy="492443"/>
          </a:xfrm>
          <a:prstGeom prst="rect">
            <a:avLst/>
          </a:prstGeom>
          <a:noFill/>
        </p:spPr>
        <p:txBody>
          <a:bodyPr wrap="square" rtlCol="0">
            <a:spAutoFit/>
          </a:bodyPr>
          <a:lstStyle/>
          <a:p>
            <a:r>
              <a:rPr lang="it-IT" sz="1300" dirty="0" smtClean="0"/>
              <a:t>Assistance for</a:t>
            </a:r>
          </a:p>
          <a:p>
            <a:r>
              <a:rPr lang="it-IT" sz="1300" dirty="0" smtClean="0"/>
              <a:t>[1,10]</a:t>
            </a:r>
            <a:endParaRPr lang="it-IT" sz="1300" dirty="0"/>
          </a:p>
        </p:txBody>
      </p:sp>
      <p:cxnSp>
        <p:nvCxnSpPr>
          <p:cNvPr id="150" name="Connettore 2 149"/>
          <p:cNvCxnSpPr/>
          <p:nvPr/>
        </p:nvCxnSpPr>
        <p:spPr>
          <a:xfrm flipH="1">
            <a:off x="10280166" y="-3691"/>
            <a:ext cx="6809" cy="2734577"/>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2 151"/>
          <p:cNvCxnSpPr/>
          <p:nvPr/>
        </p:nvCxnSpPr>
        <p:spPr>
          <a:xfrm>
            <a:off x="11316627" y="-220946"/>
            <a:ext cx="0" cy="2983272"/>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3" name="CasellaDiTesto 152"/>
          <p:cNvSpPr txBox="1"/>
          <p:nvPr/>
        </p:nvSpPr>
        <p:spPr>
          <a:xfrm>
            <a:off x="3265101" y="1133780"/>
            <a:ext cx="588974" cy="292388"/>
          </a:xfrm>
          <a:prstGeom prst="rect">
            <a:avLst/>
          </a:prstGeom>
          <a:noFill/>
        </p:spPr>
        <p:txBody>
          <a:bodyPr wrap="square" rtlCol="0">
            <a:spAutoFit/>
          </a:bodyPr>
          <a:lstStyle/>
          <a:p>
            <a:r>
              <a:rPr lang="it-IT" sz="1300" dirty="0" smtClean="0"/>
              <a:t>I+GT</a:t>
            </a:r>
            <a:endParaRPr lang="it-IT" sz="1300" dirty="0"/>
          </a:p>
        </p:txBody>
      </p:sp>
      <p:sp>
        <p:nvSpPr>
          <p:cNvPr id="154" name="CasellaDiTesto 153"/>
          <p:cNvSpPr txBox="1"/>
          <p:nvPr/>
        </p:nvSpPr>
        <p:spPr>
          <a:xfrm>
            <a:off x="5982198" y="1132774"/>
            <a:ext cx="588974" cy="292388"/>
          </a:xfrm>
          <a:prstGeom prst="rect">
            <a:avLst/>
          </a:prstGeom>
          <a:noFill/>
        </p:spPr>
        <p:txBody>
          <a:bodyPr wrap="square" rtlCol="0">
            <a:spAutoFit/>
          </a:bodyPr>
          <a:lstStyle/>
          <a:p>
            <a:r>
              <a:rPr lang="it-IT" sz="1300" dirty="0" smtClean="0"/>
              <a:t>I+GT</a:t>
            </a:r>
            <a:endParaRPr lang="it-IT" sz="1300" dirty="0"/>
          </a:p>
        </p:txBody>
      </p:sp>
      <p:sp>
        <p:nvSpPr>
          <p:cNvPr id="155" name="CasellaDiTesto 154"/>
          <p:cNvSpPr txBox="1"/>
          <p:nvPr/>
        </p:nvSpPr>
        <p:spPr>
          <a:xfrm>
            <a:off x="7562580" y="1133780"/>
            <a:ext cx="588974" cy="292388"/>
          </a:xfrm>
          <a:prstGeom prst="rect">
            <a:avLst/>
          </a:prstGeom>
          <a:noFill/>
        </p:spPr>
        <p:txBody>
          <a:bodyPr wrap="square" rtlCol="0">
            <a:spAutoFit/>
          </a:bodyPr>
          <a:lstStyle/>
          <a:p>
            <a:r>
              <a:rPr lang="it-IT" sz="1300" dirty="0" smtClean="0"/>
              <a:t>I+GT</a:t>
            </a:r>
            <a:endParaRPr lang="it-IT" sz="1300" dirty="0"/>
          </a:p>
        </p:txBody>
      </p:sp>
      <p:sp>
        <p:nvSpPr>
          <p:cNvPr id="156" name="CasellaDiTesto 155"/>
          <p:cNvSpPr txBox="1"/>
          <p:nvPr/>
        </p:nvSpPr>
        <p:spPr>
          <a:xfrm>
            <a:off x="11359364" y="986580"/>
            <a:ext cx="588974" cy="292388"/>
          </a:xfrm>
          <a:prstGeom prst="rect">
            <a:avLst/>
          </a:prstGeom>
          <a:noFill/>
        </p:spPr>
        <p:txBody>
          <a:bodyPr wrap="square" rtlCol="0">
            <a:spAutoFit/>
          </a:bodyPr>
          <a:lstStyle/>
          <a:p>
            <a:r>
              <a:rPr lang="it-IT" sz="1300" dirty="0" smtClean="0"/>
              <a:t>I+GT</a:t>
            </a:r>
            <a:endParaRPr lang="it-IT" sz="1300" dirty="0"/>
          </a:p>
        </p:txBody>
      </p:sp>
      <p:sp>
        <p:nvSpPr>
          <p:cNvPr id="157" name="CasellaDiTesto 156"/>
          <p:cNvSpPr txBox="1"/>
          <p:nvPr/>
        </p:nvSpPr>
        <p:spPr>
          <a:xfrm>
            <a:off x="10283264" y="806454"/>
            <a:ext cx="588974" cy="292388"/>
          </a:xfrm>
          <a:prstGeom prst="rect">
            <a:avLst/>
          </a:prstGeom>
          <a:noFill/>
        </p:spPr>
        <p:txBody>
          <a:bodyPr wrap="square" rtlCol="0">
            <a:spAutoFit/>
          </a:bodyPr>
          <a:lstStyle/>
          <a:p>
            <a:r>
              <a:rPr lang="it-IT" sz="1300" dirty="0" smtClean="0"/>
              <a:t>I+GT</a:t>
            </a:r>
            <a:endParaRPr lang="it-IT" sz="1300" dirty="0"/>
          </a:p>
        </p:txBody>
      </p:sp>
      <p:sp>
        <p:nvSpPr>
          <p:cNvPr id="158" name="CasellaDiTesto 157"/>
          <p:cNvSpPr txBox="1"/>
          <p:nvPr/>
        </p:nvSpPr>
        <p:spPr>
          <a:xfrm>
            <a:off x="2505775" y="1135360"/>
            <a:ext cx="588974" cy="292388"/>
          </a:xfrm>
          <a:prstGeom prst="rect">
            <a:avLst/>
          </a:prstGeom>
          <a:noFill/>
        </p:spPr>
        <p:txBody>
          <a:bodyPr wrap="square" rtlCol="0">
            <a:spAutoFit/>
          </a:bodyPr>
          <a:lstStyle/>
          <a:p>
            <a:r>
              <a:rPr lang="it-IT" sz="1300" dirty="0" smtClean="0"/>
              <a:t>I+GT</a:t>
            </a:r>
            <a:endParaRPr lang="it-IT" sz="1300" dirty="0"/>
          </a:p>
        </p:txBody>
      </p:sp>
      <p:sp>
        <p:nvSpPr>
          <p:cNvPr id="161" name="CasellaDiTesto 160"/>
          <p:cNvSpPr txBox="1"/>
          <p:nvPr/>
        </p:nvSpPr>
        <p:spPr>
          <a:xfrm>
            <a:off x="936855" y="2340539"/>
            <a:ext cx="588974" cy="292388"/>
          </a:xfrm>
          <a:prstGeom prst="rect">
            <a:avLst/>
          </a:prstGeom>
          <a:noFill/>
        </p:spPr>
        <p:txBody>
          <a:bodyPr wrap="square" rtlCol="0">
            <a:spAutoFit/>
          </a:bodyPr>
          <a:lstStyle/>
          <a:p>
            <a:r>
              <a:rPr lang="it-IT" sz="1300" dirty="0" smtClean="0"/>
              <a:t>Index</a:t>
            </a:r>
            <a:endParaRPr lang="it-IT" sz="1300" dirty="0"/>
          </a:p>
        </p:txBody>
      </p:sp>
      <p:cxnSp>
        <p:nvCxnSpPr>
          <p:cNvPr id="162" name="Connettore 2 161"/>
          <p:cNvCxnSpPr/>
          <p:nvPr/>
        </p:nvCxnSpPr>
        <p:spPr>
          <a:xfrm>
            <a:off x="3382004" y="5611488"/>
            <a:ext cx="2329396" cy="0"/>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6" name="CasellaDiTesto 165"/>
          <p:cNvSpPr txBox="1"/>
          <p:nvPr/>
        </p:nvSpPr>
        <p:spPr>
          <a:xfrm>
            <a:off x="3635382" y="5281133"/>
            <a:ext cx="1863925" cy="292388"/>
          </a:xfrm>
          <a:prstGeom prst="rect">
            <a:avLst/>
          </a:prstGeom>
          <a:noFill/>
        </p:spPr>
        <p:txBody>
          <a:bodyPr wrap="square" rtlCol="0">
            <a:spAutoFit/>
          </a:bodyPr>
          <a:lstStyle/>
          <a:p>
            <a:r>
              <a:rPr lang="it-IT" sz="1300" dirty="0" err="1" smtClean="0"/>
              <a:t>Available</a:t>
            </a:r>
            <a:r>
              <a:rPr lang="it-IT" sz="1300" dirty="0" smtClean="0"/>
              <a:t> SL service [1,5]</a:t>
            </a:r>
            <a:endParaRPr lang="it-IT" sz="1300" dirty="0"/>
          </a:p>
        </p:txBody>
      </p:sp>
      <p:sp>
        <p:nvSpPr>
          <p:cNvPr id="167" name="Triangolo isoscele 12"/>
          <p:cNvSpPr/>
          <p:nvPr/>
        </p:nvSpPr>
        <p:spPr>
          <a:xfrm>
            <a:off x="2902171" y="5521939"/>
            <a:ext cx="462212" cy="422608"/>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0 w 1084534"/>
              <a:gd name="connsiteY0" fmla="*/ 969818 h 969818"/>
              <a:gd name="connsiteX1" fmla="*/ 1084534 w 1084534"/>
              <a:gd name="connsiteY1" fmla="*/ 0 h 969818"/>
              <a:gd name="connsiteX2" fmla="*/ 1060704 w 1084534"/>
              <a:gd name="connsiteY2" fmla="*/ 969818 h 969818"/>
              <a:gd name="connsiteX3" fmla="*/ 0 w 1084534"/>
              <a:gd name="connsiteY3" fmla="*/ 969818 h 969818"/>
              <a:gd name="connsiteX0" fmla="*/ 0 w 1060704"/>
              <a:gd name="connsiteY0" fmla="*/ 969818 h 969818"/>
              <a:gd name="connsiteX1" fmla="*/ 1042970 w 1060704"/>
              <a:gd name="connsiteY1" fmla="*/ 0 h 969818"/>
              <a:gd name="connsiteX2" fmla="*/ 1060704 w 1060704"/>
              <a:gd name="connsiteY2" fmla="*/ 969818 h 969818"/>
              <a:gd name="connsiteX3" fmla="*/ 0 w 1060704"/>
              <a:gd name="connsiteY3" fmla="*/ 969818 h 969818"/>
            </a:gdLst>
            <a:ahLst/>
            <a:cxnLst>
              <a:cxn ang="0">
                <a:pos x="connsiteX0" y="connsiteY0"/>
              </a:cxn>
              <a:cxn ang="0">
                <a:pos x="connsiteX1" y="connsiteY1"/>
              </a:cxn>
              <a:cxn ang="0">
                <a:pos x="connsiteX2" y="connsiteY2"/>
              </a:cxn>
              <a:cxn ang="0">
                <a:pos x="connsiteX3" y="connsiteY3"/>
              </a:cxn>
            </a:cxnLst>
            <a:rect l="l" t="t" r="r" b="b"/>
            <a:pathLst>
              <a:path w="1060704" h="969818">
                <a:moveTo>
                  <a:pt x="0" y="969818"/>
                </a:moveTo>
                <a:lnTo>
                  <a:pt x="1042970" y="0"/>
                </a:lnTo>
                <a:lnTo>
                  <a:pt x="1060704" y="969818"/>
                </a:lnTo>
                <a:lnTo>
                  <a:pt x="0" y="969818"/>
                </a:lnTo>
                <a:close/>
              </a:path>
            </a:pathLst>
          </a:custGeom>
          <a:solidFill>
            <a:srgbClr val="7030A0"/>
          </a:solidFill>
          <a:ln>
            <a:solidFill>
              <a:srgbClr val="870C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9" name="CasellaDiTesto 168"/>
          <p:cNvSpPr txBox="1"/>
          <p:nvPr/>
        </p:nvSpPr>
        <p:spPr>
          <a:xfrm>
            <a:off x="3957728" y="2132742"/>
            <a:ext cx="588974" cy="292388"/>
          </a:xfrm>
          <a:prstGeom prst="rect">
            <a:avLst/>
          </a:prstGeom>
          <a:noFill/>
        </p:spPr>
        <p:txBody>
          <a:bodyPr wrap="square" rtlCol="0">
            <a:spAutoFit/>
          </a:bodyPr>
          <a:lstStyle/>
          <a:p>
            <a:r>
              <a:rPr lang="it-IT" sz="1300" dirty="0" smtClean="0"/>
              <a:t>Index</a:t>
            </a:r>
            <a:endParaRPr lang="it-IT" sz="1300" dirty="0"/>
          </a:p>
        </p:txBody>
      </p:sp>
      <p:sp>
        <p:nvSpPr>
          <p:cNvPr id="170" name="CasellaDiTesto 169"/>
          <p:cNvSpPr txBox="1"/>
          <p:nvPr/>
        </p:nvSpPr>
        <p:spPr>
          <a:xfrm>
            <a:off x="10329711" y="2241656"/>
            <a:ext cx="1061582" cy="492443"/>
          </a:xfrm>
          <a:prstGeom prst="rect">
            <a:avLst/>
          </a:prstGeom>
          <a:noFill/>
        </p:spPr>
        <p:txBody>
          <a:bodyPr wrap="square" rtlCol="0">
            <a:spAutoFit/>
          </a:bodyPr>
          <a:lstStyle/>
          <a:p>
            <a:r>
              <a:rPr lang="it-IT" sz="1300" dirty="0" smtClean="0"/>
              <a:t>Assistance </a:t>
            </a:r>
          </a:p>
          <a:p>
            <a:r>
              <a:rPr lang="it-IT" sz="1300" dirty="0" smtClean="0"/>
              <a:t>Service [50]</a:t>
            </a:r>
            <a:endParaRPr lang="it-IT" sz="1300" dirty="0"/>
          </a:p>
        </p:txBody>
      </p:sp>
      <p:sp>
        <p:nvSpPr>
          <p:cNvPr id="108" name="Scheda 107"/>
          <p:cNvSpPr/>
          <p:nvPr/>
        </p:nvSpPr>
        <p:spPr>
          <a:xfrm flipH="1">
            <a:off x="1209555" y="4576147"/>
            <a:ext cx="905328" cy="970913"/>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Promotion</a:t>
            </a:r>
            <a:endParaRPr lang="en-US" sz="1300" dirty="0">
              <a:solidFill>
                <a:schemeClr val="tx1"/>
              </a:solidFill>
            </a:endParaRPr>
          </a:p>
        </p:txBody>
      </p:sp>
      <p:sp>
        <p:nvSpPr>
          <p:cNvPr id="109" name="Scheda 108"/>
          <p:cNvSpPr/>
          <p:nvPr/>
        </p:nvSpPr>
        <p:spPr>
          <a:xfrm flipH="1">
            <a:off x="6773855" y="4512667"/>
            <a:ext cx="716767" cy="839931"/>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Promotion</a:t>
            </a:r>
            <a:endParaRPr lang="en-US" sz="1300" dirty="0">
              <a:solidFill>
                <a:schemeClr val="tx1"/>
              </a:solidFill>
            </a:endParaRPr>
          </a:p>
        </p:txBody>
      </p:sp>
      <p:sp>
        <p:nvSpPr>
          <p:cNvPr id="134" name="CasellaDiTesto 133"/>
          <p:cNvSpPr txBox="1"/>
          <p:nvPr/>
        </p:nvSpPr>
        <p:spPr>
          <a:xfrm>
            <a:off x="11066736" y="4568036"/>
            <a:ext cx="588974" cy="292388"/>
          </a:xfrm>
          <a:prstGeom prst="rect">
            <a:avLst/>
          </a:prstGeom>
          <a:noFill/>
        </p:spPr>
        <p:txBody>
          <a:bodyPr wrap="square" rtlCol="0">
            <a:spAutoFit/>
          </a:bodyPr>
          <a:lstStyle/>
          <a:p>
            <a:r>
              <a:rPr lang="it-IT" sz="1300" dirty="0" smtClean="0"/>
              <a:t>A2A</a:t>
            </a:r>
            <a:endParaRPr lang="it-IT" sz="1300" dirty="0"/>
          </a:p>
        </p:txBody>
      </p:sp>
      <p:sp>
        <p:nvSpPr>
          <p:cNvPr id="135" name="Rettangolo 134"/>
          <p:cNvSpPr/>
          <p:nvPr/>
        </p:nvSpPr>
        <p:spPr>
          <a:xfrm rot="16200000">
            <a:off x="9619891" y="2833920"/>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Connettore 2 135"/>
          <p:cNvCxnSpPr>
            <a:endCxn id="100" idx="3"/>
          </p:cNvCxnSpPr>
          <p:nvPr/>
        </p:nvCxnSpPr>
        <p:spPr>
          <a:xfrm>
            <a:off x="9945496" y="2922425"/>
            <a:ext cx="370551" cy="48068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7" name="CasellaDiTesto 136"/>
          <p:cNvSpPr txBox="1"/>
          <p:nvPr/>
        </p:nvSpPr>
        <p:spPr>
          <a:xfrm>
            <a:off x="4196459" y="5611488"/>
            <a:ext cx="588974" cy="292388"/>
          </a:xfrm>
          <a:prstGeom prst="rect">
            <a:avLst/>
          </a:prstGeom>
          <a:noFill/>
        </p:spPr>
        <p:txBody>
          <a:bodyPr wrap="square" rtlCol="0">
            <a:spAutoFit/>
          </a:bodyPr>
          <a:lstStyle/>
          <a:p>
            <a:r>
              <a:rPr lang="it-IT" sz="1300" dirty="0" smtClean="0"/>
              <a:t>Index</a:t>
            </a:r>
            <a:endParaRPr lang="it-IT" sz="1300" dirty="0"/>
          </a:p>
        </p:txBody>
      </p:sp>
      <p:cxnSp>
        <p:nvCxnSpPr>
          <p:cNvPr id="138" name="Connettore 2 137"/>
          <p:cNvCxnSpPr/>
          <p:nvPr/>
        </p:nvCxnSpPr>
        <p:spPr>
          <a:xfrm flipH="1">
            <a:off x="10031016" y="-10731"/>
            <a:ext cx="6809" cy="2734577"/>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1" name="CasellaDiTesto 140"/>
          <p:cNvSpPr txBox="1"/>
          <p:nvPr/>
        </p:nvSpPr>
        <p:spPr>
          <a:xfrm>
            <a:off x="9497533" y="1619976"/>
            <a:ext cx="588974" cy="292388"/>
          </a:xfrm>
          <a:prstGeom prst="rect">
            <a:avLst/>
          </a:prstGeom>
          <a:noFill/>
        </p:spPr>
        <p:txBody>
          <a:bodyPr wrap="square" rtlCol="0">
            <a:spAutoFit/>
          </a:bodyPr>
          <a:lstStyle/>
          <a:p>
            <a:r>
              <a:rPr lang="it-IT" sz="1300" dirty="0" smtClean="0"/>
              <a:t>Index</a:t>
            </a:r>
            <a:endParaRPr lang="it-IT" sz="1300" dirty="0"/>
          </a:p>
        </p:txBody>
      </p:sp>
      <p:sp>
        <p:nvSpPr>
          <p:cNvPr id="142" name="CasellaDiTesto 141"/>
          <p:cNvSpPr txBox="1"/>
          <p:nvPr/>
        </p:nvSpPr>
        <p:spPr>
          <a:xfrm>
            <a:off x="80623" y="6314844"/>
            <a:ext cx="2257863" cy="523220"/>
          </a:xfrm>
          <a:prstGeom prst="rect">
            <a:avLst/>
          </a:prstGeom>
          <a:noFill/>
        </p:spPr>
        <p:txBody>
          <a:bodyPr wrap="square" rtlCol="0">
            <a:spAutoFit/>
          </a:bodyPr>
          <a:lstStyle/>
          <a:p>
            <a:r>
              <a:rPr lang="en-US" sz="2800" b="1" dirty="0" smtClean="0">
                <a:solidFill>
                  <a:srgbClr val="FF0000"/>
                </a:solidFill>
                <a:latin typeface="Cambria" panose="02040503050406030204" pitchFamily="18" charset="0"/>
              </a:rPr>
              <a:t>P-IDM </a:t>
            </a:r>
            <a:r>
              <a:rPr lang="en-US" sz="1600" b="1" dirty="0" smtClean="0">
                <a:solidFill>
                  <a:srgbClr val="FF0000"/>
                </a:solidFill>
                <a:latin typeface="Cambria" panose="02040503050406030204" pitchFamily="18" charset="0"/>
              </a:rPr>
              <a:t>(part 2)</a:t>
            </a:r>
            <a:endParaRPr lang="en-US" sz="1200" b="1" dirty="0" smtClean="0">
              <a:solidFill>
                <a:srgbClr val="FF0000"/>
              </a:solidFill>
              <a:latin typeface="Cambria" panose="02040503050406030204" pitchFamily="18" charset="0"/>
            </a:endParaRPr>
          </a:p>
        </p:txBody>
      </p:sp>
      <p:sp>
        <p:nvSpPr>
          <p:cNvPr id="2" name="CasellaDiTesto 1"/>
          <p:cNvSpPr txBox="1"/>
          <p:nvPr/>
        </p:nvSpPr>
        <p:spPr>
          <a:xfrm>
            <a:off x="1872612" y="4893091"/>
            <a:ext cx="300082" cy="369332"/>
          </a:xfrm>
          <a:prstGeom prst="rect">
            <a:avLst/>
          </a:prstGeom>
          <a:noFill/>
        </p:spPr>
        <p:txBody>
          <a:bodyPr wrap="none" rtlCol="0">
            <a:spAutoFit/>
          </a:bodyPr>
          <a:lstStyle/>
          <a:p>
            <a:r>
              <a:rPr lang="en-US" dirty="0" smtClean="0">
                <a:solidFill>
                  <a:srgbClr val="00B0F0"/>
                </a:solidFill>
              </a:rPr>
              <a:t>*</a:t>
            </a:r>
            <a:endParaRPr lang="en-US" dirty="0">
              <a:solidFill>
                <a:srgbClr val="00B0F0"/>
              </a:solidFill>
            </a:endParaRPr>
          </a:p>
        </p:txBody>
      </p:sp>
      <p:sp>
        <p:nvSpPr>
          <p:cNvPr id="144" name="CasellaDiTesto 143"/>
          <p:cNvSpPr txBox="1"/>
          <p:nvPr/>
        </p:nvSpPr>
        <p:spPr>
          <a:xfrm>
            <a:off x="7241901" y="4635922"/>
            <a:ext cx="300082" cy="369332"/>
          </a:xfrm>
          <a:prstGeom prst="rect">
            <a:avLst/>
          </a:prstGeom>
          <a:noFill/>
        </p:spPr>
        <p:txBody>
          <a:bodyPr wrap="none" rtlCol="0">
            <a:spAutoFit/>
          </a:bodyPr>
          <a:lstStyle/>
          <a:p>
            <a:r>
              <a:rPr lang="en-US" dirty="0" smtClean="0">
                <a:solidFill>
                  <a:srgbClr val="00B0F0"/>
                </a:solidFill>
              </a:rPr>
              <a:t>*</a:t>
            </a:r>
            <a:endParaRPr lang="en-US" dirty="0">
              <a:solidFill>
                <a:srgbClr val="00B0F0"/>
              </a:solidFill>
            </a:endParaRPr>
          </a:p>
        </p:txBody>
      </p:sp>
      <p:sp>
        <p:nvSpPr>
          <p:cNvPr id="145" name="CasellaDiTesto 144"/>
          <p:cNvSpPr txBox="1"/>
          <p:nvPr/>
        </p:nvSpPr>
        <p:spPr>
          <a:xfrm>
            <a:off x="10743699" y="4193171"/>
            <a:ext cx="300082" cy="369332"/>
          </a:xfrm>
          <a:prstGeom prst="rect">
            <a:avLst/>
          </a:prstGeom>
          <a:noFill/>
        </p:spPr>
        <p:txBody>
          <a:bodyPr wrap="none" rtlCol="0">
            <a:spAutoFit/>
          </a:bodyPr>
          <a:lstStyle/>
          <a:p>
            <a:r>
              <a:rPr lang="en-US" dirty="0" smtClean="0">
                <a:solidFill>
                  <a:srgbClr val="00B0F0"/>
                </a:solidFill>
              </a:rPr>
              <a:t>*</a:t>
            </a:r>
            <a:endParaRPr lang="en-US" dirty="0">
              <a:solidFill>
                <a:srgbClr val="00B0F0"/>
              </a:solidFill>
            </a:endParaRPr>
          </a:p>
        </p:txBody>
      </p:sp>
      <p:sp>
        <p:nvSpPr>
          <p:cNvPr id="146" name="CasellaDiTesto 145"/>
          <p:cNvSpPr txBox="1"/>
          <p:nvPr/>
        </p:nvSpPr>
        <p:spPr>
          <a:xfrm>
            <a:off x="5190214" y="6551220"/>
            <a:ext cx="1765804" cy="338554"/>
          </a:xfrm>
          <a:prstGeom prst="rect">
            <a:avLst/>
          </a:prstGeom>
          <a:noFill/>
        </p:spPr>
        <p:txBody>
          <a:bodyPr wrap="none" rtlCol="0">
            <a:spAutoFit/>
          </a:bodyPr>
          <a:lstStyle/>
          <a:p>
            <a:r>
              <a:rPr lang="en-US" sz="1600" dirty="0" smtClean="0">
                <a:solidFill>
                  <a:srgbClr val="00B0F0"/>
                </a:solidFill>
              </a:rPr>
              <a:t>* -&gt; optional pages</a:t>
            </a:r>
            <a:endParaRPr lang="en-US" sz="1600" dirty="0">
              <a:solidFill>
                <a:srgbClr val="00B0F0"/>
              </a:solidFill>
            </a:endParaRPr>
          </a:p>
        </p:txBody>
      </p:sp>
      <p:sp>
        <p:nvSpPr>
          <p:cNvPr id="147" name="Segnaposto piè di pagina 1"/>
          <p:cNvSpPr>
            <a:spLocks noGrp="1"/>
          </p:cNvSpPr>
          <p:nvPr>
            <p:ph type="ftr" sz="quarter" idx="11"/>
          </p:nvPr>
        </p:nvSpPr>
        <p:spPr>
          <a:xfrm>
            <a:off x="3516993" y="-514"/>
            <a:ext cx="2219997" cy="553705"/>
          </a:xfrm>
        </p:spPr>
        <p:txBody>
          <a:bodyPr/>
          <a:lstStyle/>
          <a:p>
            <a:r>
              <a:rPr lang="it-IT" dirty="0" smtClean="0"/>
              <a:t>Alessandro Pozzi (852358), </a:t>
            </a:r>
          </a:p>
          <a:p>
            <a:r>
              <a:rPr lang="it-IT" dirty="0" smtClean="0"/>
              <a:t>Marco Romani (852361)</a:t>
            </a:r>
            <a:endParaRPr lang="en-US" dirty="0"/>
          </a:p>
        </p:txBody>
      </p:sp>
    </p:spTree>
    <p:extLst>
      <p:ext uri="{BB962C8B-B14F-4D97-AF65-F5344CB8AC3E}">
        <p14:creationId xmlns:p14="http://schemas.microsoft.com/office/powerpoint/2010/main" val="2919614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505097"/>
            <a:ext cx="10515600" cy="6185413"/>
          </a:xfrm>
        </p:spPr>
        <p:txBody>
          <a:bodyPr/>
          <a:lstStyle/>
          <a:p>
            <a:pPr marL="0" indent="0">
              <a:buNone/>
            </a:pPr>
            <a:r>
              <a:rPr lang="en-US" b="1" dirty="0" smtClean="0">
                <a:latin typeface="Cambria" panose="02040503050406030204" pitchFamily="18" charset="0"/>
              </a:rPr>
              <a:t>Notes on the P-IDM diagram</a:t>
            </a:r>
          </a:p>
          <a:p>
            <a:r>
              <a:rPr lang="en-US" sz="2000" dirty="0" smtClean="0">
                <a:latin typeface="Cambria" panose="02040503050406030204" pitchFamily="18" charset="0"/>
              </a:rPr>
              <a:t>As stated in the L-IDM, we think that “</a:t>
            </a:r>
            <a:r>
              <a:rPr lang="en-US" sz="2000" b="1" dirty="0" smtClean="0">
                <a:latin typeface="Cambria" panose="02040503050406030204" pitchFamily="18" charset="0"/>
              </a:rPr>
              <a:t>News</a:t>
            </a:r>
            <a:r>
              <a:rPr lang="en-US" sz="2000" dirty="0" smtClean="0">
                <a:latin typeface="Cambria" panose="02040503050406030204" pitchFamily="18" charset="0"/>
              </a:rPr>
              <a:t>” should have a more relevant role. For this reason, it will also be a landmark well visible in any moment (see the mock-up).</a:t>
            </a:r>
          </a:p>
          <a:p>
            <a:endParaRPr lang="en-US" sz="2000" dirty="0" smtClean="0">
              <a:latin typeface="Cambria" panose="02040503050406030204" pitchFamily="18" charset="0"/>
            </a:endParaRPr>
          </a:p>
          <a:p>
            <a:r>
              <a:rPr lang="en-US" sz="2000" b="1" dirty="0" smtClean="0">
                <a:latin typeface="Cambria" panose="02040503050406030204" pitchFamily="18" charset="0"/>
              </a:rPr>
              <a:t>Business</a:t>
            </a:r>
            <a:r>
              <a:rPr lang="en-US" sz="2000" dirty="0" smtClean="0">
                <a:latin typeface="Cambria" panose="02040503050406030204" pitchFamily="18" charset="0"/>
              </a:rPr>
              <a:t> and </a:t>
            </a:r>
            <a:r>
              <a:rPr lang="en-US" sz="2000" b="1" dirty="0" smtClean="0">
                <a:latin typeface="Cambria" panose="02040503050406030204" pitchFamily="18" charset="0"/>
              </a:rPr>
              <a:t>governance</a:t>
            </a:r>
            <a:r>
              <a:rPr lang="en-US" sz="2000" dirty="0" smtClean="0">
                <a:latin typeface="Cambria" panose="02040503050406030204" pitchFamily="18" charset="0"/>
              </a:rPr>
              <a:t> are logically separated so that the user can find quickly the information (s)he needs; however it is possible to navigate directly from one to the other. They are not landmarks, since in our opinion they are not information that need to be accessible from any page.</a:t>
            </a:r>
          </a:p>
          <a:p>
            <a:endParaRPr lang="en-US" sz="2000" dirty="0" smtClean="0">
              <a:latin typeface="Cambria" panose="02040503050406030204" pitchFamily="18" charset="0"/>
            </a:endParaRPr>
          </a:p>
          <a:p>
            <a:r>
              <a:rPr lang="en-US" sz="2000" dirty="0" smtClean="0">
                <a:latin typeface="Cambria" panose="02040503050406030204" pitchFamily="18" charset="0"/>
              </a:rPr>
              <a:t>The “</a:t>
            </a:r>
            <a:r>
              <a:rPr lang="en-US" sz="2000" b="1" dirty="0" smtClean="0">
                <a:latin typeface="Cambria" panose="02040503050406030204" pitchFamily="18" charset="0"/>
              </a:rPr>
              <a:t>Promotion</a:t>
            </a:r>
            <a:r>
              <a:rPr lang="en-US" sz="2000" dirty="0" smtClean="0">
                <a:latin typeface="Cambria" panose="02040503050406030204" pitchFamily="18" charset="0"/>
              </a:rPr>
              <a:t>” page have been added in both the “Device” and “Smart Life” multiple topics. We thought it would be confusing for the user to do not find a section containing info about the promotions, especially if the user have reached that Device or Smart Life page </a:t>
            </a:r>
            <a:r>
              <a:rPr lang="en-US" sz="2000" i="1" dirty="0" smtClean="0">
                <a:latin typeface="Cambria" panose="02040503050406030204" pitchFamily="18" charset="0"/>
              </a:rPr>
              <a:t>from</a:t>
            </a:r>
            <a:r>
              <a:rPr lang="en-US" sz="2000" dirty="0" smtClean="0">
                <a:latin typeface="Cambria" panose="02040503050406030204" pitchFamily="18" charset="0"/>
              </a:rPr>
              <a:t> the “Promotions” introductory page! This also allow to quickly see if a product is in promotion.</a:t>
            </a:r>
          </a:p>
          <a:p>
            <a:endParaRPr lang="en-US" sz="2000" dirty="0" smtClean="0">
              <a:latin typeface="Cambria" panose="02040503050406030204" pitchFamily="18" charset="0"/>
            </a:endParaRPr>
          </a:p>
          <a:p>
            <a:r>
              <a:rPr lang="en-US" sz="2000" dirty="0" smtClean="0">
                <a:latin typeface="Cambria" panose="02040503050406030204" pitchFamily="18" charset="0"/>
              </a:rPr>
              <a:t>“</a:t>
            </a:r>
            <a:r>
              <a:rPr lang="en-US" sz="2000" b="1" dirty="0" smtClean="0">
                <a:latin typeface="Cambria" panose="02040503050406030204" pitchFamily="18" charset="0"/>
              </a:rPr>
              <a:t>Highlights</a:t>
            </a:r>
            <a:r>
              <a:rPr lang="en-US" sz="2000" dirty="0" smtClean="0">
                <a:latin typeface="Cambria" panose="02040503050406030204" pitchFamily="18" charset="0"/>
              </a:rPr>
              <a:t>” have been merged with the introductory page of assistance services. A list of highlighted assistance services will be shown together with the possible category of assistances. In this way, if the user is interested in receiving an assistance, (s)he might immediately find the service (s)he need.</a:t>
            </a:r>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3662075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505098"/>
            <a:ext cx="10515600" cy="5671866"/>
          </a:xfrm>
        </p:spPr>
        <p:txBody>
          <a:bodyPr/>
          <a:lstStyle/>
          <a:p>
            <a:r>
              <a:rPr lang="en-US" sz="2000" dirty="0">
                <a:latin typeface="Cambria" panose="02040503050406030204" pitchFamily="18" charset="0"/>
              </a:rPr>
              <a:t>Similarly, </a:t>
            </a:r>
            <a:r>
              <a:rPr lang="en-US" sz="2000" b="1" dirty="0">
                <a:latin typeface="Cambria" panose="02040503050406030204" pitchFamily="18" charset="0"/>
              </a:rPr>
              <a:t>Devices</a:t>
            </a:r>
            <a:r>
              <a:rPr lang="en-US" sz="2000" dirty="0">
                <a:latin typeface="Cambria" panose="02040503050406030204" pitchFamily="18" charset="0"/>
              </a:rPr>
              <a:t> and </a:t>
            </a:r>
            <a:r>
              <a:rPr lang="en-US" sz="2000" b="1" dirty="0">
                <a:latin typeface="Cambria" panose="02040503050406030204" pitchFamily="18" charset="0"/>
              </a:rPr>
              <a:t>Smart Life </a:t>
            </a:r>
            <a:r>
              <a:rPr lang="en-US" sz="2000" dirty="0">
                <a:latin typeface="Cambria" panose="02040503050406030204" pitchFamily="18" charset="0"/>
              </a:rPr>
              <a:t>services in </a:t>
            </a:r>
            <a:r>
              <a:rPr lang="en-US" sz="2000" b="1" dirty="0">
                <a:latin typeface="Cambria" panose="02040503050406030204" pitchFamily="18" charset="0"/>
              </a:rPr>
              <a:t>promotion</a:t>
            </a:r>
            <a:r>
              <a:rPr lang="en-US" sz="2000" dirty="0">
                <a:latin typeface="Cambria" panose="02040503050406030204" pitchFamily="18" charset="0"/>
              </a:rPr>
              <a:t> have been merged into a single introductory page, to make it easier to have an overview of what is actually on promotion</a:t>
            </a:r>
            <a:r>
              <a:rPr lang="en-US" sz="2000" dirty="0" smtClean="0">
                <a:latin typeface="Cambria" panose="02040503050406030204" pitchFamily="18" charset="0"/>
              </a:rPr>
              <a:t>.</a:t>
            </a:r>
          </a:p>
          <a:p>
            <a:endParaRPr lang="en-US" sz="2000" dirty="0" smtClean="0">
              <a:latin typeface="Cambria" panose="02040503050406030204" pitchFamily="18" charset="0"/>
            </a:endParaRPr>
          </a:p>
          <a:p>
            <a:r>
              <a:rPr lang="en-US" sz="2000" dirty="0" smtClean="0">
                <a:latin typeface="Cambria" panose="02040503050406030204" pitchFamily="18" charset="0"/>
              </a:rPr>
              <a:t>The relationship “</a:t>
            </a:r>
            <a:r>
              <a:rPr lang="en-US" sz="2000" b="1" dirty="0" smtClean="0">
                <a:latin typeface="Cambria" panose="02040503050406030204" pitchFamily="18" charset="0"/>
              </a:rPr>
              <a:t>available SL service</a:t>
            </a:r>
            <a:r>
              <a:rPr lang="en-US" sz="2000" dirty="0" smtClean="0">
                <a:latin typeface="Cambria" panose="02040503050406030204" pitchFamily="18" charset="0"/>
              </a:rPr>
              <a:t>” have been treated as a Transition Act inside the “Device” topic because of the very low (maximum 5) number of SL services associated. It will be possible to reach such SL services directly from the specific Device page. </a:t>
            </a:r>
          </a:p>
          <a:p>
            <a:endParaRPr lang="en-US" sz="2000" dirty="0" smtClean="0">
              <a:latin typeface="Cambria" panose="02040503050406030204" pitchFamily="18" charset="0"/>
            </a:endParaRPr>
          </a:p>
          <a:p>
            <a:r>
              <a:rPr lang="en-US" sz="2000" dirty="0" smtClean="0">
                <a:latin typeface="Cambria" panose="02040503050406030204" pitchFamily="18" charset="0"/>
              </a:rPr>
              <a:t>The “</a:t>
            </a:r>
            <a:r>
              <a:rPr lang="en-US" sz="2000" b="1" dirty="0" smtClean="0">
                <a:latin typeface="Cambria" panose="02040503050406030204" pitchFamily="18" charset="0"/>
              </a:rPr>
              <a:t>Index +  Guided Tour</a:t>
            </a:r>
            <a:r>
              <a:rPr lang="en-US" sz="2000" dirty="0" smtClean="0">
                <a:latin typeface="Cambria" panose="02040503050406030204" pitchFamily="18" charset="0"/>
              </a:rPr>
              <a:t>” pattern have been used in most cases, basically in all the occasion in which it had sense to be able to move between pages of the same group. Between “Promotions” and its specific instances (devices and/or SL in promotion) we have used the “</a:t>
            </a:r>
            <a:r>
              <a:rPr lang="en-US" sz="2000" b="1" dirty="0" smtClean="0">
                <a:latin typeface="Cambria" panose="02040503050406030204" pitchFamily="18" charset="0"/>
              </a:rPr>
              <a:t>Index</a:t>
            </a:r>
            <a:r>
              <a:rPr lang="en-US" sz="2000" dirty="0" smtClean="0">
                <a:latin typeface="Cambria" panose="02040503050406030204" pitchFamily="18" charset="0"/>
              </a:rPr>
              <a:t>” pattern, since there is no real correlation of specifications, characteristics and/or types among the set of things in promotion.</a:t>
            </a:r>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852157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11039" y="2465528"/>
            <a:ext cx="10515600" cy="1325563"/>
          </a:xfrm>
        </p:spPr>
        <p:txBody>
          <a:bodyPr/>
          <a:lstStyle/>
          <a:p>
            <a:pPr algn="ctr"/>
            <a:r>
              <a:rPr lang="en-US" b="1" dirty="0" smtClean="0"/>
              <a:t>MOCK-UP</a:t>
            </a:r>
            <a:endParaRPr lang="en-US" b="1" dirty="0"/>
          </a:p>
        </p:txBody>
      </p:sp>
      <p:sp>
        <p:nvSpPr>
          <p:cNvPr id="5"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336210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4"/>
          <p:cNvSpPr txBox="1">
            <a:spLocks/>
          </p:cNvSpPr>
          <p:nvPr/>
        </p:nvSpPr>
        <p:spPr>
          <a:xfrm>
            <a:off x="681446" y="452846"/>
            <a:ext cx="8384177" cy="801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b="1" dirty="0" smtClean="0"/>
              <a:t>General </a:t>
            </a:r>
            <a:r>
              <a:rPr lang="it-IT" b="1" dirty="0" err="1" smtClean="0"/>
              <a:t>structure</a:t>
            </a:r>
            <a:r>
              <a:rPr lang="it-IT" b="1" dirty="0" smtClean="0"/>
              <a:t> of the </a:t>
            </a:r>
            <a:r>
              <a:rPr lang="it-IT" b="1" dirty="0" err="1" smtClean="0"/>
              <a:t>mock</a:t>
            </a:r>
            <a:r>
              <a:rPr lang="it-IT" b="1" dirty="0" smtClean="0"/>
              <a:t>-up </a:t>
            </a:r>
            <a:r>
              <a:rPr lang="it-IT" b="1" dirty="0" err="1" smtClean="0"/>
              <a:t>pages</a:t>
            </a:r>
            <a:r>
              <a:rPr lang="it-IT" b="1" dirty="0" smtClean="0"/>
              <a:t>:</a:t>
            </a:r>
          </a:p>
        </p:txBody>
      </p:sp>
      <p:sp>
        <p:nvSpPr>
          <p:cNvPr id="6"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741" y="1063781"/>
            <a:ext cx="7544554" cy="5658416"/>
          </a:xfrm>
          <a:prstGeom prst="rect">
            <a:avLst/>
          </a:prstGeom>
          <a:ln w="12700">
            <a:solidFill>
              <a:schemeClr val="tx1"/>
            </a:solidFill>
          </a:ln>
        </p:spPr>
      </p:pic>
    </p:spTree>
    <p:extLst>
      <p:ext uri="{BB962C8B-B14F-4D97-AF65-F5344CB8AC3E}">
        <p14:creationId xmlns:p14="http://schemas.microsoft.com/office/powerpoint/2010/main" val="2840493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661851"/>
            <a:ext cx="10515600" cy="5617030"/>
          </a:xfrm>
        </p:spPr>
        <p:txBody>
          <a:bodyPr>
            <a:normAutofit fontScale="62500" lnSpcReduction="20000"/>
          </a:bodyPr>
          <a:lstStyle/>
          <a:p>
            <a:pPr marL="0" indent="0">
              <a:buNone/>
            </a:pPr>
            <a:r>
              <a:rPr lang="it-IT" sz="3600" b="1" dirty="0" smtClean="0">
                <a:latin typeface="Cambria" panose="02040503050406030204" pitchFamily="18" charset="0"/>
              </a:rPr>
              <a:t>Notes </a:t>
            </a:r>
            <a:r>
              <a:rPr lang="it-IT" sz="3600" b="1" dirty="0" err="1" smtClean="0">
                <a:latin typeface="Cambria" panose="02040503050406030204" pitchFamily="18" charset="0"/>
              </a:rPr>
              <a:t>about</a:t>
            </a:r>
            <a:r>
              <a:rPr lang="it-IT" sz="3600" b="1" dirty="0" smtClean="0">
                <a:latin typeface="Cambria" panose="02040503050406030204" pitchFamily="18" charset="0"/>
              </a:rPr>
              <a:t> </a:t>
            </a:r>
            <a:r>
              <a:rPr lang="it-IT" sz="3600" b="1" dirty="0">
                <a:latin typeface="Cambria" panose="02040503050406030204" pitchFamily="18" charset="0"/>
              </a:rPr>
              <a:t>the </a:t>
            </a:r>
            <a:r>
              <a:rPr lang="it-IT" sz="3600" b="1" dirty="0" err="1" smtClean="0">
                <a:latin typeface="Cambria" panose="02040503050406030204" pitchFamily="18" charset="0"/>
              </a:rPr>
              <a:t>mockups</a:t>
            </a:r>
            <a:endParaRPr lang="it-IT" sz="3600" b="1" dirty="0" smtClean="0">
              <a:latin typeface="Cambria" panose="02040503050406030204" pitchFamily="18" charset="0"/>
            </a:endParaRPr>
          </a:p>
          <a:p>
            <a:pPr marL="0" indent="0">
              <a:buNone/>
            </a:pPr>
            <a:endParaRPr lang="it-IT" sz="3500" dirty="0" smtClean="0"/>
          </a:p>
          <a:p>
            <a:r>
              <a:rPr lang="en-US" sz="3200" dirty="0" smtClean="0">
                <a:latin typeface="Cambria" panose="02040503050406030204" pitchFamily="18" charset="0"/>
              </a:rPr>
              <a:t>Since the number of possible navigation paths would make the number of static mock up pages increase exponentially, we decided to </a:t>
            </a:r>
            <a:r>
              <a:rPr lang="en-US" sz="3200" b="1" dirty="0" smtClean="0">
                <a:latin typeface="Cambria" panose="02040503050406030204" pitchFamily="18" charset="0"/>
              </a:rPr>
              <a:t>disable</a:t>
            </a:r>
            <a:r>
              <a:rPr lang="en-US" sz="3200" dirty="0" smtClean="0">
                <a:latin typeface="Cambria" panose="02040503050406030204" pitchFamily="18" charset="0"/>
              </a:rPr>
              <a:t> a considerable amount of </a:t>
            </a:r>
            <a:r>
              <a:rPr lang="en-US" sz="3200" b="1" dirty="0" smtClean="0">
                <a:latin typeface="Cambria" panose="02040503050406030204" pitchFamily="18" charset="0"/>
              </a:rPr>
              <a:t>links</a:t>
            </a:r>
            <a:r>
              <a:rPr lang="en-US" sz="3200" dirty="0" smtClean="0">
                <a:latin typeface="Cambria" panose="02040503050406030204" pitchFamily="18" charset="0"/>
              </a:rPr>
              <a:t>. However, each ‘’type of link’’ is available at least in one instance of the replicated pages. In particular, for the multiple topics, we suggest to follow the path ‘’categories-categoryX-topic1’’ which should provide an example of all functionalities. </a:t>
            </a:r>
          </a:p>
          <a:p>
            <a:endParaRPr lang="en-US" sz="3200" dirty="0" smtClean="0">
              <a:latin typeface="Cambria" panose="02040503050406030204" pitchFamily="18" charset="0"/>
            </a:endParaRPr>
          </a:p>
          <a:p>
            <a:endParaRPr lang="en-US" sz="3200" dirty="0">
              <a:latin typeface="Cambria" panose="02040503050406030204" pitchFamily="18" charset="0"/>
            </a:endParaRPr>
          </a:p>
          <a:p>
            <a:r>
              <a:rPr lang="en-US" sz="3200" dirty="0">
                <a:latin typeface="Cambria" panose="02040503050406030204" pitchFamily="18" charset="0"/>
              </a:rPr>
              <a:t>We put in </a:t>
            </a:r>
            <a:r>
              <a:rPr lang="en-US" sz="3200" b="1" dirty="0">
                <a:solidFill>
                  <a:srgbClr val="FF0000"/>
                </a:solidFill>
                <a:latin typeface="Cambria" panose="02040503050406030204" pitchFamily="18" charset="0"/>
              </a:rPr>
              <a:t>red</a:t>
            </a:r>
            <a:r>
              <a:rPr lang="en-US" sz="3200" dirty="0">
                <a:solidFill>
                  <a:srgbClr val="FF0000"/>
                </a:solidFill>
                <a:latin typeface="Cambria" panose="02040503050406030204" pitchFamily="18" charset="0"/>
              </a:rPr>
              <a:t> </a:t>
            </a:r>
            <a:r>
              <a:rPr lang="en-US" sz="3200" dirty="0">
                <a:latin typeface="Cambria" panose="02040503050406030204" pitchFamily="18" charset="0"/>
              </a:rPr>
              <a:t>the </a:t>
            </a:r>
            <a:r>
              <a:rPr lang="en-US" sz="3200" b="1" dirty="0">
                <a:latin typeface="Cambria" panose="02040503050406030204" pitchFamily="18" charset="0"/>
              </a:rPr>
              <a:t>links</a:t>
            </a:r>
            <a:r>
              <a:rPr lang="en-US" sz="3200" dirty="0">
                <a:latin typeface="Cambria" panose="02040503050406030204" pitchFamily="18" charset="0"/>
              </a:rPr>
              <a:t> that should appear in a page, but are not active in the mock ups.</a:t>
            </a:r>
          </a:p>
          <a:p>
            <a:endParaRPr lang="en-US" sz="3200" dirty="0" smtClean="0">
              <a:latin typeface="Cambria" panose="02040503050406030204" pitchFamily="18" charset="0"/>
            </a:endParaRPr>
          </a:p>
          <a:p>
            <a:endParaRPr lang="en-US" sz="3200" dirty="0" smtClean="0">
              <a:latin typeface="Cambria" panose="02040503050406030204" pitchFamily="18" charset="0"/>
            </a:endParaRPr>
          </a:p>
          <a:p>
            <a:r>
              <a:rPr lang="en-US" sz="3200" dirty="0">
                <a:latin typeface="Cambria" panose="02040503050406030204" pitchFamily="18" charset="0"/>
              </a:rPr>
              <a:t>The Assistance Services’ </a:t>
            </a:r>
            <a:r>
              <a:rPr lang="en-US" sz="3200" b="1" dirty="0">
                <a:latin typeface="Cambria" panose="02040503050406030204" pitchFamily="18" charset="0"/>
              </a:rPr>
              <a:t>content</a:t>
            </a:r>
            <a:r>
              <a:rPr lang="en-US" sz="3200" dirty="0">
                <a:latin typeface="Cambria" panose="02040503050406030204" pitchFamily="18" charset="0"/>
              </a:rPr>
              <a:t> has been </a:t>
            </a:r>
            <a:r>
              <a:rPr lang="en-US" sz="3200" b="1" dirty="0" smtClean="0">
                <a:latin typeface="Cambria" panose="02040503050406030204" pitchFamily="18" charset="0"/>
              </a:rPr>
              <a:t>simplified,</a:t>
            </a:r>
            <a:r>
              <a:rPr lang="en-US" sz="3200" dirty="0" smtClean="0">
                <a:latin typeface="Cambria" panose="02040503050406030204" pitchFamily="18" charset="0"/>
              </a:rPr>
              <a:t> </a:t>
            </a:r>
            <a:r>
              <a:rPr lang="en-US" sz="3200" dirty="0">
                <a:latin typeface="Cambria" panose="02040503050406030204" pitchFamily="18" charset="0"/>
              </a:rPr>
              <a:t>compared to the one on TIM </a:t>
            </a:r>
            <a:r>
              <a:rPr lang="en-US" sz="3200" dirty="0" smtClean="0">
                <a:latin typeface="Cambria" panose="02040503050406030204" pitchFamily="18" charset="0"/>
              </a:rPr>
              <a:t>website, </a:t>
            </a:r>
            <a:r>
              <a:rPr lang="en-US" sz="3200" dirty="0">
                <a:latin typeface="Cambria" panose="02040503050406030204" pitchFamily="18" charset="0"/>
              </a:rPr>
              <a:t>because it had a very deep and complex structure that would have been infeasible to represent in the mockups. </a:t>
            </a:r>
            <a:r>
              <a:rPr lang="en-US" sz="3200" dirty="0" smtClean="0">
                <a:latin typeface="Cambria" panose="02040503050406030204" pitchFamily="18" charset="0"/>
              </a:rPr>
              <a:t>The same </a:t>
            </a:r>
            <a:r>
              <a:rPr lang="en-US" sz="3200" dirty="0">
                <a:latin typeface="Cambria" panose="02040503050406030204" pitchFamily="18" charset="0"/>
              </a:rPr>
              <a:t>thing </a:t>
            </a:r>
            <a:r>
              <a:rPr lang="en-US" sz="3200" dirty="0" smtClean="0">
                <a:latin typeface="Cambria" panose="02040503050406030204" pitchFamily="18" charset="0"/>
              </a:rPr>
              <a:t>is valid for </a:t>
            </a:r>
            <a:r>
              <a:rPr lang="en-US" sz="3200" dirty="0">
                <a:latin typeface="Cambria" panose="02040503050406030204" pitchFamily="18" charset="0"/>
              </a:rPr>
              <a:t>the single topics which had a lot </a:t>
            </a:r>
            <a:r>
              <a:rPr lang="en-US" sz="3200" dirty="0" smtClean="0">
                <a:latin typeface="Cambria" panose="02040503050406030204" pitchFamily="18" charset="0"/>
              </a:rPr>
              <a:t>of more </a:t>
            </a:r>
            <a:r>
              <a:rPr lang="en-US" sz="3200" dirty="0">
                <a:latin typeface="Cambria" panose="02040503050406030204" pitchFamily="18" charset="0"/>
              </a:rPr>
              <a:t>(confusing) content w.r.t the one indicated in the specification.</a:t>
            </a:r>
          </a:p>
          <a:p>
            <a:endParaRPr lang="en-US" sz="3200" dirty="0" smtClean="0">
              <a:latin typeface="Cambria" panose="02040503050406030204" pitchFamily="18" charset="0"/>
            </a:endParaRPr>
          </a:p>
          <a:p>
            <a:pPr marL="0" indent="0">
              <a:buNone/>
            </a:pPr>
            <a:endParaRPr lang="en-US" sz="3200" dirty="0" smtClean="0">
              <a:latin typeface="Cambria" panose="02040503050406030204" pitchFamily="18" charset="0"/>
            </a:endParaRPr>
          </a:p>
          <a:p>
            <a:endParaRPr lang="en-US" sz="3200" dirty="0" smtClean="0">
              <a:latin typeface="Cambria" panose="02040503050406030204" pitchFamily="18" charset="0"/>
            </a:endParaRPr>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2085073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8200" y="1045029"/>
            <a:ext cx="10515600" cy="5131934"/>
          </a:xfrm>
        </p:spPr>
        <p:txBody>
          <a:bodyPr>
            <a:normAutofit fontScale="85000" lnSpcReduction="20000"/>
          </a:bodyPr>
          <a:lstStyle/>
          <a:p>
            <a:endParaRPr lang="en-US" sz="2400" dirty="0">
              <a:latin typeface="Cambria" panose="02040503050406030204" pitchFamily="18" charset="0"/>
            </a:endParaRPr>
          </a:p>
          <a:p>
            <a:r>
              <a:rPr lang="en-US" sz="2400" dirty="0">
                <a:latin typeface="Cambria" panose="02040503050406030204" pitchFamily="18" charset="0"/>
              </a:rPr>
              <a:t>There is </a:t>
            </a:r>
            <a:r>
              <a:rPr lang="en-US" sz="2400" dirty="0" smtClean="0">
                <a:latin typeface="Cambria" panose="02040503050406030204" pitchFamily="18" charset="0"/>
              </a:rPr>
              <a:t>not always </a:t>
            </a:r>
            <a:r>
              <a:rPr lang="en-US" sz="2400" dirty="0">
                <a:latin typeface="Cambria" panose="02040503050406030204" pitchFamily="18" charset="0"/>
              </a:rPr>
              <a:t>complete </a:t>
            </a:r>
            <a:r>
              <a:rPr lang="en-US" sz="2400" b="1" dirty="0">
                <a:latin typeface="Cambria" panose="02040503050406030204" pitchFamily="18" charset="0"/>
              </a:rPr>
              <a:t>coherence</a:t>
            </a:r>
            <a:r>
              <a:rPr lang="en-US" sz="2400" dirty="0">
                <a:latin typeface="Cambria" panose="02040503050406030204" pitchFamily="18" charset="0"/>
              </a:rPr>
              <a:t> between the </a:t>
            </a:r>
            <a:r>
              <a:rPr lang="en-US" sz="2400" dirty="0" smtClean="0">
                <a:latin typeface="Cambria" panose="02040503050406030204" pitchFamily="18" charset="0"/>
              </a:rPr>
              <a:t>introductory act pages </a:t>
            </a:r>
            <a:r>
              <a:rPr lang="en-US" sz="2400" dirty="0">
                <a:latin typeface="Cambria" panose="02040503050406030204" pitchFamily="18" charset="0"/>
              </a:rPr>
              <a:t>and their </a:t>
            </a:r>
            <a:r>
              <a:rPr lang="en-US" sz="2400" dirty="0" smtClean="0">
                <a:latin typeface="Cambria" panose="02040503050406030204" pitchFamily="18" charset="0"/>
              </a:rPr>
              <a:t>content. </a:t>
            </a:r>
            <a:r>
              <a:rPr lang="en-US" sz="2400" dirty="0">
                <a:latin typeface="Cambria" panose="02040503050406030204" pitchFamily="18" charset="0"/>
              </a:rPr>
              <a:t>For example we called the multiple group pages </a:t>
            </a:r>
            <a:r>
              <a:rPr lang="en-US" sz="2400" dirty="0" smtClean="0">
                <a:latin typeface="Cambria" panose="02040503050406030204" pitchFamily="18" charset="0"/>
              </a:rPr>
              <a:t>“</a:t>
            </a:r>
            <a:r>
              <a:rPr lang="en-US" sz="2400" dirty="0" err="1" smtClean="0">
                <a:latin typeface="Cambria" panose="02040503050406030204" pitchFamily="18" charset="0"/>
              </a:rPr>
              <a:t>CategoryX</a:t>
            </a:r>
            <a:r>
              <a:rPr lang="en-US" sz="2400" dirty="0" smtClean="0">
                <a:latin typeface="Cambria" panose="02040503050406030204" pitchFamily="18" charset="0"/>
              </a:rPr>
              <a:t>”, </a:t>
            </a:r>
            <a:r>
              <a:rPr lang="en-US" sz="2400" dirty="0">
                <a:latin typeface="Cambria" panose="02040503050406030204" pitchFamily="18" charset="0"/>
              </a:rPr>
              <a:t>which means that it might not represent an actual </a:t>
            </a:r>
            <a:r>
              <a:rPr lang="en-US" sz="2400" dirty="0" smtClean="0">
                <a:latin typeface="Cambria" panose="02040503050406030204" pitchFamily="18" charset="0"/>
              </a:rPr>
              <a:t>category, </a:t>
            </a:r>
            <a:r>
              <a:rPr lang="en-US" sz="2400" dirty="0">
                <a:latin typeface="Cambria" panose="02040503050406030204" pitchFamily="18" charset="0"/>
              </a:rPr>
              <a:t>and sometimes we put in it mixed content from the real categories. We made this choice because we wanted to take the content with best material from the web and because we think that the important part </a:t>
            </a:r>
            <a:r>
              <a:rPr lang="en-US" sz="2400" dirty="0" smtClean="0">
                <a:latin typeface="Cambria" panose="02040503050406030204" pitchFamily="18" charset="0"/>
              </a:rPr>
              <a:t>in this context is </a:t>
            </a:r>
            <a:r>
              <a:rPr lang="en-US" sz="2400" dirty="0">
                <a:latin typeface="Cambria" panose="02040503050406030204" pitchFamily="18" charset="0"/>
              </a:rPr>
              <a:t>the structure of the pages, not the actual content</a:t>
            </a:r>
            <a:r>
              <a:rPr lang="en-US" sz="2400" dirty="0" smtClean="0">
                <a:latin typeface="Cambria" panose="02040503050406030204" pitchFamily="18" charset="0"/>
              </a:rPr>
              <a:t>.</a:t>
            </a:r>
          </a:p>
          <a:p>
            <a:endParaRPr lang="en-US" sz="2400" dirty="0" smtClean="0">
              <a:latin typeface="Cambria" panose="02040503050406030204" pitchFamily="18" charset="0"/>
            </a:endParaRPr>
          </a:p>
          <a:p>
            <a:endParaRPr lang="en-US" sz="2400" dirty="0">
              <a:latin typeface="Cambria" panose="02040503050406030204" pitchFamily="18" charset="0"/>
            </a:endParaRPr>
          </a:p>
          <a:p>
            <a:r>
              <a:rPr lang="en-US" sz="2400" dirty="0" smtClean="0">
                <a:latin typeface="Cambria" panose="02040503050406030204" pitchFamily="18" charset="0"/>
              </a:rPr>
              <a:t>For </a:t>
            </a:r>
            <a:r>
              <a:rPr lang="en-US" sz="2400" dirty="0">
                <a:latin typeface="Cambria" panose="02040503050406030204" pitchFamily="18" charset="0"/>
              </a:rPr>
              <a:t>the same reason we created some transition pages associating products that in reality might not have any connection, especially  in the case of Assistance Services that in the TIM website </a:t>
            </a:r>
            <a:r>
              <a:rPr lang="en-US" sz="2400" dirty="0" smtClean="0">
                <a:latin typeface="Cambria" panose="02040503050406030204" pitchFamily="18" charset="0"/>
              </a:rPr>
              <a:t>haven’t </a:t>
            </a:r>
            <a:r>
              <a:rPr lang="en-US" sz="2400" dirty="0">
                <a:latin typeface="Cambria" panose="02040503050406030204" pitchFamily="18" charset="0"/>
              </a:rPr>
              <a:t>connections with anything</a:t>
            </a:r>
            <a:r>
              <a:rPr lang="en-US" sz="2400" dirty="0" smtClean="0">
                <a:latin typeface="Cambria" panose="02040503050406030204" pitchFamily="18" charset="0"/>
              </a:rPr>
              <a:t>.</a:t>
            </a:r>
            <a:endParaRPr lang="en-US" sz="2400" dirty="0">
              <a:latin typeface="Cambria" panose="02040503050406030204" pitchFamily="18" charset="0"/>
            </a:endParaRPr>
          </a:p>
          <a:p>
            <a:endParaRPr lang="it-IT" dirty="0"/>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2729786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11039" y="2465528"/>
            <a:ext cx="10515600" cy="1325563"/>
          </a:xfrm>
        </p:spPr>
        <p:txBody>
          <a:bodyPr/>
          <a:lstStyle/>
          <a:p>
            <a:pPr algn="ctr"/>
            <a:r>
              <a:rPr lang="en-US" b="1" dirty="0" smtClean="0"/>
              <a:t>C / L / P IDM DIAGRAMS</a:t>
            </a:r>
            <a:endParaRPr lang="en-US" b="1" dirty="0"/>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340814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smtClean="0">
                <a:latin typeface="Cambria" panose="02040503050406030204" pitchFamily="18" charset="0"/>
              </a:rPr>
              <a:t>Introduction</a:t>
            </a:r>
            <a:endParaRPr lang="en-US" b="1" dirty="0">
              <a:latin typeface="Cambria" panose="02040503050406030204" pitchFamily="18" charset="0"/>
            </a:endParaRPr>
          </a:p>
        </p:txBody>
      </p:sp>
      <p:sp>
        <p:nvSpPr>
          <p:cNvPr id="3" name="Segnaposto contenuto 2"/>
          <p:cNvSpPr>
            <a:spLocks noGrp="1"/>
          </p:cNvSpPr>
          <p:nvPr>
            <p:ph idx="1"/>
          </p:nvPr>
        </p:nvSpPr>
        <p:spPr/>
        <p:txBody>
          <a:bodyPr>
            <a:normAutofit/>
          </a:bodyPr>
          <a:lstStyle/>
          <a:p>
            <a:pPr marL="0" indent="0">
              <a:buNone/>
            </a:pPr>
            <a:r>
              <a:rPr lang="en-US" sz="2400" dirty="0" smtClean="0">
                <a:latin typeface="Cambria" panose="02040503050406030204" pitchFamily="18" charset="0"/>
              </a:rPr>
              <a:t>The first section of this document contains the C/L/P IDM diagrams for the Hypermedia Applications project, along with some notes about the notation used and the decisions that have been taken. </a:t>
            </a:r>
          </a:p>
          <a:p>
            <a:pPr marL="0" indent="0">
              <a:buNone/>
            </a:pPr>
            <a:r>
              <a:rPr lang="en-US" sz="2400" dirty="0" smtClean="0">
                <a:latin typeface="Cambria" panose="02040503050406030204" pitchFamily="18" charset="0"/>
              </a:rPr>
              <a:t>In the second and last section, the general structure of the Mock-up pages is shown. Here are provided some comments that should be read </a:t>
            </a:r>
            <a:r>
              <a:rPr lang="en-US" sz="2400" dirty="0">
                <a:latin typeface="Cambria" panose="02040503050406030204" pitchFamily="18" charset="0"/>
              </a:rPr>
              <a:t>before </a:t>
            </a:r>
            <a:r>
              <a:rPr lang="en-US" sz="2400" dirty="0" smtClean="0">
                <a:latin typeface="Cambria" panose="02040503050406030204" pitchFamily="18" charset="0"/>
              </a:rPr>
              <a:t>looking into the interactive mock-up.</a:t>
            </a:r>
            <a:endParaRPr lang="en-US" sz="2400" dirty="0">
              <a:latin typeface="Cambria" panose="02040503050406030204" pitchFamily="18" charset="0"/>
            </a:endParaRPr>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286839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73035" y="745762"/>
            <a:ext cx="10515600" cy="5228318"/>
          </a:xfrm>
        </p:spPr>
        <p:txBody>
          <a:bodyPr/>
          <a:lstStyle/>
          <a:p>
            <a:pPr marL="0" indent="0">
              <a:buNone/>
            </a:pPr>
            <a:r>
              <a:rPr lang="en-US" b="1" dirty="0" smtClean="0">
                <a:latin typeface="Cambria" panose="02040503050406030204" pitchFamily="18" charset="0"/>
              </a:rPr>
              <a:t>Technical notes</a:t>
            </a:r>
            <a:endParaRPr lang="en-US" b="1" dirty="0">
              <a:latin typeface="Cambria" panose="02040503050406030204" pitchFamily="18" charset="0"/>
            </a:endParaRPr>
          </a:p>
          <a:p>
            <a:pPr marL="0" indent="0">
              <a:buNone/>
            </a:pPr>
            <a:endParaRPr lang="en-US" sz="2400" dirty="0" smtClean="0">
              <a:latin typeface="Cambria" panose="02040503050406030204" pitchFamily="18" charset="0"/>
            </a:endParaRPr>
          </a:p>
          <a:p>
            <a:r>
              <a:rPr lang="en-US" sz="2400" dirty="0">
                <a:latin typeface="Cambria" panose="02040503050406030204" pitchFamily="18" charset="0"/>
              </a:rPr>
              <a:t>The mock-ups have been created with </a:t>
            </a:r>
            <a:r>
              <a:rPr lang="en-US" sz="2400" b="1" dirty="0">
                <a:latin typeface="Cambria" panose="02040503050406030204" pitchFamily="18" charset="0"/>
              </a:rPr>
              <a:t>Pencil</a:t>
            </a:r>
            <a:r>
              <a:rPr lang="en-US" sz="2400" dirty="0">
                <a:latin typeface="Cambria" panose="02040503050406030204" pitchFamily="18" charset="0"/>
              </a:rPr>
              <a:t>. If you open the Pencil source file, just ignore the “resource missing” errors you may get, since they do not influence at all the mock-up navigation. </a:t>
            </a:r>
            <a:endParaRPr lang="en-US" sz="2400" dirty="0"/>
          </a:p>
          <a:p>
            <a:pPr marL="0" indent="0">
              <a:buNone/>
            </a:pPr>
            <a:endParaRPr lang="en-US" sz="2400" dirty="0">
              <a:latin typeface="Cambria" panose="02040503050406030204" pitchFamily="18" charset="0"/>
            </a:endParaRPr>
          </a:p>
          <a:p>
            <a:r>
              <a:rPr lang="en-US" sz="2400" dirty="0" smtClean="0">
                <a:latin typeface="Cambria" panose="02040503050406030204" pitchFamily="18" charset="0"/>
              </a:rPr>
              <a:t>Documentation and IDM </a:t>
            </a:r>
            <a:r>
              <a:rPr lang="en-US" sz="2400" dirty="0">
                <a:latin typeface="Cambria" panose="02040503050406030204" pitchFamily="18" charset="0"/>
              </a:rPr>
              <a:t>diagrams have been written in </a:t>
            </a:r>
            <a:r>
              <a:rPr lang="en-US" sz="2400" b="1" dirty="0">
                <a:latin typeface="Cambria" panose="02040503050406030204" pitchFamily="18" charset="0"/>
              </a:rPr>
              <a:t>English</a:t>
            </a:r>
            <a:r>
              <a:rPr lang="en-US" sz="2400" dirty="0">
                <a:latin typeface="Cambria" panose="02040503050406030204" pitchFamily="18" charset="0"/>
              </a:rPr>
              <a:t>. However, since TIM’s website content is strictly in Italian, we have decided to present the mockup in Italian. In particular, the (English) name of the pages in the P-IDM is shown again before each page in the mockup, so that the correlation becomes easier</a:t>
            </a:r>
            <a:r>
              <a:rPr lang="en-US" sz="2400" dirty="0" smtClean="0">
                <a:latin typeface="Cambria" panose="02040503050406030204" pitchFamily="18" charset="0"/>
              </a:rPr>
              <a:t>. </a:t>
            </a:r>
            <a:r>
              <a:rPr lang="en-US" sz="2400" dirty="0">
                <a:latin typeface="Cambria" panose="02040503050406030204" pitchFamily="18" charset="0"/>
              </a:rPr>
              <a:t>However, for the instances of the multiple topics, we decided to use this kind of naming convention: </a:t>
            </a:r>
            <a:r>
              <a:rPr lang="en-US" sz="2400" i="1" dirty="0">
                <a:latin typeface="Cambria" panose="02040503050406030204" pitchFamily="18" charset="0"/>
              </a:rPr>
              <a:t>Product1</a:t>
            </a:r>
            <a:r>
              <a:rPr lang="en-US" sz="2400" dirty="0">
                <a:latin typeface="Cambria" panose="02040503050406030204" pitchFamily="18" charset="0"/>
              </a:rPr>
              <a:t>, </a:t>
            </a:r>
            <a:r>
              <a:rPr lang="en-US" sz="2400" i="1" dirty="0" smtClean="0">
                <a:latin typeface="Cambria" panose="02040503050406030204" pitchFamily="18" charset="0"/>
              </a:rPr>
              <a:t>Product2</a:t>
            </a:r>
            <a:r>
              <a:rPr lang="en-US" sz="2400" dirty="0" smtClean="0">
                <a:latin typeface="Cambria" panose="02040503050406030204" pitchFamily="18" charset="0"/>
              </a:rPr>
              <a:t>, etc</a:t>
            </a:r>
            <a:r>
              <a:rPr lang="en-US" sz="2400" dirty="0">
                <a:latin typeface="Cambria" panose="02040503050406030204" pitchFamily="18" charset="0"/>
              </a:rPr>
              <a:t>. and </a:t>
            </a:r>
            <a:r>
              <a:rPr lang="en-US" sz="2400" i="1" dirty="0">
                <a:latin typeface="Cambria" panose="02040503050406030204" pitchFamily="18" charset="0"/>
              </a:rPr>
              <a:t>Product(</a:t>
            </a:r>
            <a:r>
              <a:rPr lang="en-US" sz="2400" i="1" dirty="0" err="1">
                <a:latin typeface="Cambria" panose="02040503050406030204" pitchFamily="18" charset="0"/>
              </a:rPr>
              <a:t>association_source</a:t>
            </a:r>
            <a:r>
              <a:rPr lang="en-US" sz="2400" i="1" dirty="0">
                <a:latin typeface="Cambria" panose="02040503050406030204" pitchFamily="18" charset="0"/>
              </a:rPr>
              <a:t>) </a:t>
            </a:r>
            <a:r>
              <a:rPr lang="en-US" sz="2400" dirty="0">
                <a:latin typeface="Cambria" panose="02040503050406030204" pitchFamily="18" charset="0"/>
              </a:rPr>
              <a:t>if the page is reached through a transition</a:t>
            </a:r>
            <a:r>
              <a:rPr lang="en-US" sz="2400" dirty="0" smtClean="0">
                <a:latin typeface="Cambria" panose="02040503050406030204" pitchFamily="18" charset="0"/>
              </a:rPr>
              <a:t>.</a:t>
            </a:r>
          </a:p>
          <a:p>
            <a:endParaRPr lang="en-US" sz="2400" dirty="0" smtClean="0">
              <a:latin typeface="Cambria" panose="02040503050406030204" pitchFamily="18" charset="0"/>
            </a:endParaRPr>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3964441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arrotondato 3"/>
          <p:cNvSpPr/>
          <p:nvPr/>
        </p:nvSpPr>
        <p:spPr>
          <a:xfrm rot="10800000" flipV="1">
            <a:off x="9742978" y="4939386"/>
            <a:ext cx="1445623" cy="924169"/>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Who we are</a:t>
            </a:r>
            <a:endParaRPr lang="en-US" dirty="0">
              <a:solidFill>
                <a:schemeClr val="tx1"/>
              </a:solidFill>
            </a:endParaRPr>
          </a:p>
        </p:txBody>
      </p:sp>
      <p:sp>
        <p:nvSpPr>
          <p:cNvPr id="6" name="Rettangolo arrotondato 5"/>
          <p:cNvSpPr/>
          <p:nvPr/>
        </p:nvSpPr>
        <p:spPr>
          <a:xfrm>
            <a:off x="9742981" y="3588437"/>
            <a:ext cx="1445623" cy="984069"/>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group</a:t>
            </a:r>
            <a:endParaRPr lang="en-US" dirty="0">
              <a:solidFill>
                <a:schemeClr val="tx1"/>
              </a:solidFill>
            </a:endParaRPr>
          </a:p>
        </p:txBody>
      </p:sp>
      <p:sp>
        <p:nvSpPr>
          <p:cNvPr id="7" name="Figura a mano libera 6"/>
          <p:cNvSpPr/>
          <p:nvPr/>
        </p:nvSpPr>
        <p:spPr>
          <a:xfrm>
            <a:off x="2554383" y="2649780"/>
            <a:ext cx="1445623" cy="984069"/>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Device</a:t>
            </a:r>
            <a:endParaRPr lang="en-US" dirty="0">
              <a:ln w="0"/>
              <a:solidFill>
                <a:schemeClr val="tx1"/>
              </a:solidFill>
              <a:effectLst>
                <a:outerShdw blurRad="38100" dist="19050" dir="2700000" algn="tl" rotWithShape="0">
                  <a:schemeClr val="dk1">
                    <a:alpha val="40000"/>
                  </a:schemeClr>
                </a:outerShdw>
              </a:effectLst>
            </a:endParaRPr>
          </a:p>
        </p:txBody>
      </p:sp>
      <p:sp>
        <p:nvSpPr>
          <p:cNvPr id="8" name="Figura a mano libera 7"/>
          <p:cNvSpPr/>
          <p:nvPr/>
        </p:nvSpPr>
        <p:spPr>
          <a:xfrm>
            <a:off x="5756069" y="2649779"/>
            <a:ext cx="1445623" cy="984069"/>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Smart Life</a:t>
            </a:r>
          </a:p>
        </p:txBody>
      </p:sp>
      <p:sp>
        <p:nvSpPr>
          <p:cNvPr id="9" name="Figura a mano libera 8"/>
          <p:cNvSpPr/>
          <p:nvPr/>
        </p:nvSpPr>
        <p:spPr>
          <a:xfrm>
            <a:off x="2554383" y="4857750"/>
            <a:ext cx="1445623" cy="1012495"/>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Assistance Service</a:t>
            </a:r>
          </a:p>
        </p:txBody>
      </p:sp>
      <p:cxnSp>
        <p:nvCxnSpPr>
          <p:cNvPr id="11" name="Connettore 2 10"/>
          <p:cNvCxnSpPr>
            <a:stCxn id="7" idx="11"/>
            <a:endCxn id="8" idx="14"/>
          </p:cNvCxnSpPr>
          <p:nvPr/>
        </p:nvCxnSpPr>
        <p:spPr>
          <a:xfrm flipV="1">
            <a:off x="4000006" y="3469833"/>
            <a:ext cx="1756063" cy="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8" idx="15"/>
            <a:endCxn id="7" idx="10"/>
          </p:cNvCxnSpPr>
          <p:nvPr/>
        </p:nvCxnSpPr>
        <p:spPr>
          <a:xfrm flipH="1">
            <a:off x="4000006" y="2813794"/>
            <a:ext cx="1756063" cy="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p:cNvSpPr txBox="1"/>
          <p:nvPr/>
        </p:nvSpPr>
        <p:spPr>
          <a:xfrm>
            <a:off x="4310446" y="3225474"/>
            <a:ext cx="1024576" cy="492443"/>
          </a:xfrm>
          <a:prstGeom prst="rect">
            <a:avLst/>
          </a:prstGeom>
          <a:noFill/>
        </p:spPr>
        <p:txBody>
          <a:bodyPr wrap="none" rtlCol="0">
            <a:spAutoFit/>
          </a:bodyPr>
          <a:lstStyle/>
          <a:p>
            <a:r>
              <a:rPr lang="it-IT" sz="1300" dirty="0" err="1" smtClean="0"/>
              <a:t>Available</a:t>
            </a:r>
            <a:r>
              <a:rPr lang="it-IT" sz="1300" dirty="0" smtClean="0"/>
              <a:t> SL </a:t>
            </a:r>
          </a:p>
          <a:p>
            <a:r>
              <a:rPr lang="it-IT" sz="1300" dirty="0" smtClean="0"/>
              <a:t>Service [1,5]</a:t>
            </a:r>
            <a:endParaRPr lang="it-IT" sz="1300" dirty="0"/>
          </a:p>
        </p:txBody>
      </p:sp>
      <p:sp>
        <p:nvSpPr>
          <p:cNvPr id="24" name="CasellaDiTesto 23"/>
          <p:cNvSpPr txBox="1"/>
          <p:nvPr/>
        </p:nvSpPr>
        <p:spPr>
          <a:xfrm>
            <a:off x="4207661" y="2571750"/>
            <a:ext cx="1237968" cy="492443"/>
          </a:xfrm>
          <a:prstGeom prst="rect">
            <a:avLst/>
          </a:prstGeom>
          <a:noFill/>
        </p:spPr>
        <p:txBody>
          <a:bodyPr wrap="square" rtlCol="0">
            <a:spAutoFit/>
          </a:bodyPr>
          <a:lstStyle/>
          <a:p>
            <a:r>
              <a:rPr lang="it-IT" sz="1300" dirty="0" smtClean="0"/>
              <a:t>For Device(s)_1 [1,30]</a:t>
            </a:r>
            <a:endParaRPr lang="it-IT" sz="1300" dirty="0"/>
          </a:p>
        </p:txBody>
      </p:sp>
      <p:cxnSp>
        <p:nvCxnSpPr>
          <p:cNvPr id="25" name="Connettore 2 24"/>
          <p:cNvCxnSpPr>
            <a:stCxn id="7" idx="12"/>
            <a:endCxn id="9" idx="7"/>
          </p:cNvCxnSpPr>
          <p:nvPr/>
        </p:nvCxnSpPr>
        <p:spPr>
          <a:xfrm flipH="1">
            <a:off x="3800084" y="3633849"/>
            <a:ext cx="35907" cy="126679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p:cNvCxnSpPr>
            <a:stCxn id="9" idx="8"/>
            <a:endCxn id="7" idx="3"/>
          </p:cNvCxnSpPr>
          <p:nvPr/>
        </p:nvCxnSpPr>
        <p:spPr>
          <a:xfrm flipV="1">
            <a:off x="2718398" y="3592161"/>
            <a:ext cx="35905" cy="126558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CasellaDiTesto 37"/>
          <p:cNvSpPr txBox="1"/>
          <p:nvPr/>
        </p:nvSpPr>
        <p:spPr>
          <a:xfrm>
            <a:off x="3825764" y="3903458"/>
            <a:ext cx="1237968" cy="492443"/>
          </a:xfrm>
          <a:prstGeom prst="rect">
            <a:avLst/>
          </a:prstGeom>
          <a:noFill/>
        </p:spPr>
        <p:txBody>
          <a:bodyPr wrap="square" rtlCol="0">
            <a:spAutoFit/>
          </a:bodyPr>
          <a:lstStyle/>
          <a:p>
            <a:r>
              <a:rPr lang="it-IT" sz="1300" dirty="0" smtClean="0"/>
              <a:t>Assistance For</a:t>
            </a:r>
          </a:p>
          <a:p>
            <a:r>
              <a:rPr lang="it-IT" sz="1300" dirty="0" smtClean="0"/>
              <a:t>[1,10]</a:t>
            </a:r>
            <a:endParaRPr lang="it-IT" sz="1300" dirty="0"/>
          </a:p>
        </p:txBody>
      </p:sp>
      <p:sp>
        <p:nvSpPr>
          <p:cNvPr id="39" name="CasellaDiTesto 38"/>
          <p:cNvSpPr txBox="1"/>
          <p:nvPr/>
        </p:nvSpPr>
        <p:spPr>
          <a:xfrm>
            <a:off x="1529077" y="4041872"/>
            <a:ext cx="1237968" cy="492443"/>
          </a:xfrm>
          <a:prstGeom prst="rect">
            <a:avLst/>
          </a:prstGeom>
          <a:noFill/>
        </p:spPr>
        <p:txBody>
          <a:bodyPr wrap="square" rtlCol="0">
            <a:spAutoFit/>
          </a:bodyPr>
          <a:lstStyle/>
          <a:p>
            <a:r>
              <a:rPr lang="it-IT" sz="1300" dirty="0" smtClean="0"/>
              <a:t>For Device(s)_2</a:t>
            </a:r>
          </a:p>
          <a:p>
            <a:r>
              <a:rPr lang="it-IT" sz="1300" dirty="0" smtClean="0"/>
              <a:t>[1:10]</a:t>
            </a:r>
            <a:endParaRPr lang="it-IT" sz="1300" dirty="0"/>
          </a:p>
        </p:txBody>
      </p:sp>
      <p:sp>
        <p:nvSpPr>
          <p:cNvPr id="41" name="Figura a mano libera 40"/>
          <p:cNvSpPr/>
          <p:nvPr/>
        </p:nvSpPr>
        <p:spPr>
          <a:xfrm>
            <a:off x="7768589" y="2649779"/>
            <a:ext cx="409706" cy="469712"/>
          </a:xfrm>
          <a:custGeom>
            <a:avLst/>
            <a:gdLst>
              <a:gd name="connsiteX0" fmla="*/ 360203 w 720406"/>
              <a:gd name="connsiteY0" fmla="*/ 83910 h 942884"/>
              <a:gd name="connsiteX1" fmla="*/ 64111 w 720406"/>
              <a:gd name="connsiteY1" fmla="*/ 471442 h 942884"/>
              <a:gd name="connsiteX2" fmla="*/ 360203 w 720406"/>
              <a:gd name="connsiteY2" fmla="*/ 858973 h 942884"/>
              <a:gd name="connsiteX3" fmla="*/ 656294 w 720406"/>
              <a:gd name="connsiteY3" fmla="*/ 471442 h 942884"/>
              <a:gd name="connsiteX4" fmla="*/ 360203 w 720406"/>
              <a:gd name="connsiteY4" fmla="*/ 0 h 942884"/>
              <a:gd name="connsiteX5" fmla="*/ 720406 w 720406"/>
              <a:gd name="connsiteY5" fmla="*/ 471442 h 942884"/>
              <a:gd name="connsiteX6" fmla="*/ 360203 w 720406"/>
              <a:gd name="connsiteY6" fmla="*/ 942884 h 942884"/>
              <a:gd name="connsiteX7" fmla="*/ 0 w 720406"/>
              <a:gd name="connsiteY7" fmla="*/ 471442 h 9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06" h="942884">
                <a:moveTo>
                  <a:pt x="360203" y="83910"/>
                </a:moveTo>
                <a:lnTo>
                  <a:pt x="64111" y="471442"/>
                </a:lnTo>
                <a:lnTo>
                  <a:pt x="360203" y="858973"/>
                </a:lnTo>
                <a:lnTo>
                  <a:pt x="656294" y="471442"/>
                </a:lnTo>
                <a:close/>
                <a:moveTo>
                  <a:pt x="360203" y="0"/>
                </a:moveTo>
                <a:lnTo>
                  <a:pt x="720406" y="471442"/>
                </a:lnTo>
                <a:lnTo>
                  <a:pt x="360203" y="942884"/>
                </a:lnTo>
                <a:lnTo>
                  <a:pt x="0" y="471442"/>
                </a:ln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igura a mano libera 41"/>
          <p:cNvSpPr/>
          <p:nvPr/>
        </p:nvSpPr>
        <p:spPr>
          <a:xfrm>
            <a:off x="1459445" y="2641378"/>
            <a:ext cx="417034" cy="478113"/>
          </a:xfrm>
          <a:custGeom>
            <a:avLst/>
            <a:gdLst>
              <a:gd name="connsiteX0" fmla="*/ 360203 w 720406"/>
              <a:gd name="connsiteY0" fmla="*/ 83910 h 942884"/>
              <a:gd name="connsiteX1" fmla="*/ 64111 w 720406"/>
              <a:gd name="connsiteY1" fmla="*/ 471442 h 942884"/>
              <a:gd name="connsiteX2" fmla="*/ 360203 w 720406"/>
              <a:gd name="connsiteY2" fmla="*/ 858973 h 942884"/>
              <a:gd name="connsiteX3" fmla="*/ 656294 w 720406"/>
              <a:gd name="connsiteY3" fmla="*/ 471442 h 942884"/>
              <a:gd name="connsiteX4" fmla="*/ 360203 w 720406"/>
              <a:gd name="connsiteY4" fmla="*/ 0 h 942884"/>
              <a:gd name="connsiteX5" fmla="*/ 720406 w 720406"/>
              <a:gd name="connsiteY5" fmla="*/ 471442 h 942884"/>
              <a:gd name="connsiteX6" fmla="*/ 360203 w 720406"/>
              <a:gd name="connsiteY6" fmla="*/ 942884 h 942884"/>
              <a:gd name="connsiteX7" fmla="*/ 0 w 720406"/>
              <a:gd name="connsiteY7" fmla="*/ 471442 h 9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06" h="942884">
                <a:moveTo>
                  <a:pt x="360203" y="83910"/>
                </a:moveTo>
                <a:lnTo>
                  <a:pt x="64111" y="471442"/>
                </a:lnTo>
                <a:lnTo>
                  <a:pt x="360203" y="858973"/>
                </a:lnTo>
                <a:lnTo>
                  <a:pt x="656294" y="471442"/>
                </a:lnTo>
                <a:close/>
                <a:moveTo>
                  <a:pt x="360203" y="0"/>
                </a:moveTo>
                <a:lnTo>
                  <a:pt x="720406" y="471442"/>
                </a:lnTo>
                <a:lnTo>
                  <a:pt x="360203" y="942884"/>
                </a:lnTo>
                <a:lnTo>
                  <a:pt x="0" y="471442"/>
                </a:ln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igura a mano libera 42"/>
          <p:cNvSpPr/>
          <p:nvPr/>
        </p:nvSpPr>
        <p:spPr>
          <a:xfrm>
            <a:off x="4596314" y="4857750"/>
            <a:ext cx="409706" cy="469712"/>
          </a:xfrm>
          <a:custGeom>
            <a:avLst/>
            <a:gdLst>
              <a:gd name="connsiteX0" fmla="*/ 360203 w 720406"/>
              <a:gd name="connsiteY0" fmla="*/ 83910 h 942884"/>
              <a:gd name="connsiteX1" fmla="*/ 64111 w 720406"/>
              <a:gd name="connsiteY1" fmla="*/ 471442 h 942884"/>
              <a:gd name="connsiteX2" fmla="*/ 360203 w 720406"/>
              <a:gd name="connsiteY2" fmla="*/ 858973 h 942884"/>
              <a:gd name="connsiteX3" fmla="*/ 656294 w 720406"/>
              <a:gd name="connsiteY3" fmla="*/ 471442 h 942884"/>
              <a:gd name="connsiteX4" fmla="*/ 360203 w 720406"/>
              <a:gd name="connsiteY4" fmla="*/ 0 h 942884"/>
              <a:gd name="connsiteX5" fmla="*/ 720406 w 720406"/>
              <a:gd name="connsiteY5" fmla="*/ 471442 h 942884"/>
              <a:gd name="connsiteX6" fmla="*/ 360203 w 720406"/>
              <a:gd name="connsiteY6" fmla="*/ 942884 h 942884"/>
              <a:gd name="connsiteX7" fmla="*/ 0 w 720406"/>
              <a:gd name="connsiteY7" fmla="*/ 471442 h 9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06" h="942884">
                <a:moveTo>
                  <a:pt x="360203" y="83910"/>
                </a:moveTo>
                <a:lnTo>
                  <a:pt x="64111" y="471442"/>
                </a:lnTo>
                <a:lnTo>
                  <a:pt x="360203" y="858973"/>
                </a:lnTo>
                <a:lnTo>
                  <a:pt x="656294" y="471442"/>
                </a:lnTo>
                <a:close/>
                <a:moveTo>
                  <a:pt x="360203" y="0"/>
                </a:moveTo>
                <a:lnTo>
                  <a:pt x="720406" y="471442"/>
                </a:lnTo>
                <a:lnTo>
                  <a:pt x="360203" y="942884"/>
                </a:lnTo>
                <a:lnTo>
                  <a:pt x="0" y="471442"/>
                </a:ln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ccia a destra 43"/>
          <p:cNvSpPr/>
          <p:nvPr/>
        </p:nvSpPr>
        <p:spPr>
          <a:xfrm rot="2365133">
            <a:off x="4794664" y="1945046"/>
            <a:ext cx="1440535" cy="307361"/>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ccia a destra 44"/>
          <p:cNvSpPr/>
          <p:nvPr/>
        </p:nvSpPr>
        <p:spPr>
          <a:xfrm>
            <a:off x="1945196" y="2744585"/>
            <a:ext cx="570411" cy="274897"/>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ccia a destra 45"/>
          <p:cNvSpPr/>
          <p:nvPr/>
        </p:nvSpPr>
        <p:spPr>
          <a:xfrm rot="19061827" flipH="1">
            <a:off x="3163998" y="1949812"/>
            <a:ext cx="1323533" cy="291438"/>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ccia a destra 46"/>
          <p:cNvSpPr/>
          <p:nvPr/>
        </p:nvSpPr>
        <p:spPr>
          <a:xfrm flipH="1">
            <a:off x="4053843" y="4939386"/>
            <a:ext cx="507242" cy="33393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ccia a destra 47"/>
          <p:cNvSpPr/>
          <p:nvPr/>
        </p:nvSpPr>
        <p:spPr>
          <a:xfrm flipH="1">
            <a:off x="7231519" y="2730260"/>
            <a:ext cx="499382" cy="33393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ccia a destra 48"/>
          <p:cNvSpPr/>
          <p:nvPr/>
        </p:nvSpPr>
        <p:spPr>
          <a:xfrm>
            <a:off x="1987486" y="3308673"/>
            <a:ext cx="507664" cy="244359"/>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ccia a destra 49"/>
          <p:cNvSpPr/>
          <p:nvPr/>
        </p:nvSpPr>
        <p:spPr>
          <a:xfrm>
            <a:off x="906822" y="2746211"/>
            <a:ext cx="459822" cy="274897"/>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mbo 50"/>
          <p:cNvSpPr/>
          <p:nvPr/>
        </p:nvSpPr>
        <p:spPr>
          <a:xfrm>
            <a:off x="1526379" y="3240723"/>
            <a:ext cx="350100"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mbo 51"/>
          <p:cNvSpPr/>
          <p:nvPr/>
        </p:nvSpPr>
        <p:spPr>
          <a:xfrm>
            <a:off x="465752" y="2641378"/>
            <a:ext cx="350100"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sellaDiTesto 52"/>
          <p:cNvSpPr txBox="1"/>
          <p:nvPr/>
        </p:nvSpPr>
        <p:spPr>
          <a:xfrm>
            <a:off x="240644" y="2155542"/>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r>
              <a:rPr lang="it-IT" sz="1300" dirty="0" smtClean="0"/>
              <a:t> </a:t>
            </a:r>
            <a:r>
              <a:rPr lang="it-IT" sz="1300" dirty="0" err="1" smtClean="0"/>
              <a:t>categories</a:t>
            </a:r>
            <a:endParaRPr lang="it-IT" sz="1300" dirty="0"/>
          </a:p>
        </p:txBody>
      </p:sp>
      <p:sp>
        <p:nvSpPr>
          <p:cNvPr id="54" name="CasellaDiTesto 53"/>
          <p:cNvSpPr txBox="1"/>
          <p:nvPr/>
        </p:nvSpPr>
        <p:spPr>
          <a:xfrm>
            <a:off x="640802" y="3296049"/>
            <a:ext cx="1237968" cy="292388"/>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endParaRPr lang="it-IT" sz="1300" dirty="0"/>
          </a:p>
        </p:txBody>
      </p:sp>
      <p:sp>
        <p:nvSpPr>
          <p:cNvPr id="55" name="CasellaDiTesto 54"/>
          <p:cNvSpPr txBox="1"/>
          <p:nvPr/>
        </p:nvSpPr>
        <p:spPr>
          <a:xfrm>
            <a:off x="1368502" y="2141637"/>
            <a:ext cx="1237968" cy="492443"/>
          </a:xfrm>
          <a:prstGeom prst="rect">
            <a:avLst/>
          </a:prstGeom>
          <a:noFill/>
        </p:spPr>
        <p:txBody>
          <a:bodyPr wrap="square" rtlCol="0">
            <a:spAutoFit/>
          </a:bodyPr>
          <a:lstStyle/>
          <a:p>
            <a:r>
              <a:rPr lang="it-IT" sz="1300" dirty="0" smtClean="0"/>
              <a:t>Device by </a:t>
            </a:r>
            <a:r>
              <a:rPr lang="it-IT" sz="1300" dirty="0" err="1" smtClean="0"/>
              <a:t>category</a:t>
            </a:r>
            <a:endParaRPr lang="it-IT" sz="1300" dirty="0"/>
          </a:p>
        </p:txBody>
      </p:sp>
      <p:sp>
        <p:nvSpPr>
          <p:cNvPr id="56" name="Rombo 55"/>
          <p:cNvSpPr/>
          <p:nvPr/>
        </p:nvSpPr>
        <p:spPr>
          <a:xfrm>
            <a:off x="7768589" y="3213133"/>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ccia a destra 56"/>
          <p:cNvSpPr/>
          <p:nvPr/>
        </p:nvSpPr>
        <p:spPr>
          <a:xfrm flipH="1">
            <a:off x="7223645" y="3256678"/>
            <a:ext cx="507256"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mbo 57"/>
          <p:cNvSpPr/>
          <p:nvPr/>
        </p:nvSpPr>
        <p:spPr>
          <a:xfrm>
            <a:off x="4596314" y="5363997"/>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ccia a destra 58"/>
          <p:cNvSpPr/>
          <p:nvPr/>
        </p:nvSpPr>
        <p:spPr>
          <a:xfrm flipH="1">
            <a:off x="4035235" y="5386079"/>
            <a:ext cx="525850"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mbo 59"/>
          <p:cNvSpPr/>
          <p:nvPr/>
        </p:nvSpPr>
        <p:spPr>
          <a:xfrm>
            <a:off x="5694121" y="4900640"/>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mbo 60"/>
          <p:cNvSpPr/>
          <p:nvPr/>
        </p:nvSpPr>
        <p:spPr>
          <a:xfrm>
            <a:off x="8858386" y="2660911"/>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ccia a destra 61"/>
          <p:cNvSpPr/>
          <p:nvPr/>
        </p:nvSpPr>
        <p:spPr>
          <a:xfrm flipH="1">
            <a:off x="8215983" y="2744585"/>
            <a:ext cx="547710" cy="303632"/>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ccia a destra 62"/>
          <p:cNvSpPr/>
          <p:nvPr/>
        </p:nvSpPr>
        <p:spPr>
          <a:xfrm flipH="1">
            <a:off x="5041249" y="4940338"/>
            <a:ext cx="601281"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mbo 65"/>
          <p:cNvSpPr/>
          <p:nvPr/>
        </p:nvSpPr>
        <p:spPr>
          <a:xfrm>
            <a:off x="4423561" y="1232370"/>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asellaDiTesto 66"/>
          <p:cNvSpPr txBox="1"/>
          <p:nvPr/>
        </p:nvSpPr>
        <p:spPr>
          <a:xfrm>
            <a:off x="6098677" y="4878202"/>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assistance</a:t>
            </a:r>
            <a:r>
              <a:rPr lang="it-IT" sz="1300" dirty="0" smtClean="0"/>
              <a:t> </a:t>
            </a:r>
            <a:r>
              <a:rPr lang="it-IT" sz="1300" dirty="0" err="1" smtClean="0"/>
              <a:t>categories</a:t>
            </a:r>
            <a:endParaRPr lang="it-IT" sz="1300" dirty="0"/>
          </a:p>
        </p:txBody>
      </p:sp>
      <p:sp>
        <p:nvSpPr>
          <p:cNvPr id="68" name="CasellaDiTesto 67"/>
          <p:cNvSpPr txBox="1"/>
          <p:nvPr/>
        </p:nvSpPr>
        <p:spPr>
          <a:xfrm>
            <a:off x="4422265" y="4395901"/>
            <a:ext cx="1237968" cy="492443"/>
          </a:xfrm>
          <a:prstGeom prst="rect">
            <a:avLst/>
          </a:prstGeom>
          <a:noFill/>
        </p:spPr>
        <p:txBody>
          <a:bodyPr wrap="square" rtlCol="0">
            <a:spAutoFit/>
          </a:bodyPr>
          <a:lstStyle/>
          <a:p>
            <a:r>
              <a:rPr lang="it-IT" sz="1300" dirty="0" smtClean="0"/>
              <a:t>Assistance by </a:t>
            </a:r>
            <a:r>
              <a:rPr lang="it-IT" sz="1300" dirty="0" err="1" smtClean="0"/>
              <a:t>category</a:t>
            </a:r>
            <a:endParaRPr lang="it-IT" sz="1300" dirty="0"/>
          </a:p>
        </p:txBody>
      </p:sp>
      <p:sp>
        <p:nvSpPr>
          <p:cNvPr id="70" name="CasellaDiTesto 69"/>
          <p:cNvSpPr txBox="1"/>
          <p:nvPr/>
        </p:nvSpPr>
        <p:spPr>
          <a:xfrm>
            <a:off x="4182183" y="921089"/>
            <a:ext cx="1237968" cy="292388"/>
          </a:xfrm>
          <a:prstGeom prst="rect">
            <a:avLst/>
          </a:prstGeom>
          <a:noFill/>
        </p:spPr>
        <p:txBody>
          <a:bodyPr wrap="square" rtlCol="0">
            <a:spAutoFit/>
          </a:bodyPr>
          <a:lstStyle/>
          <a:p>
            <a:r>
              <a:rPr lang="it-IT" sz="1300" dirty="0" err="1" smtClean="0"/>
              <a:t>Promotions</a:t>
            </a:r>
            <a:endParaRPr lang="it-IT" sz="1300" dirty="0"/>
          </a:p>
        </p:txBody>
      </p:sp>
      <p:sp>
        <p:nvSpPr>
          <p:cNvPr id="72" name="CasellaDiTesto 71"/>
          <p:cNvSpPr txBox="1"/>
          <p:nvPr/>
        </p:nvSpPr>
        <p:spPr>
          <a:xfrm>
            <a:off x="588650" y="5111753"/>
            <a:ext cx="1237968" cy="292388"/>
          </a:xfrm>
          <a:prstGeom prst="rect">
            <a:avLst/>
          </a:prstGeom>
          <a:noFill/>
        </p:spPr>
        <p:txBody>
          <a:bodyPr wrap="square" rtlCol="0">
            <a:spAutoFit/>
          </a:bodyPr>
          <a:lstStyle/>
          <a:p>
            <a:r>
              <a:rPr lang="it-IT" sz="1300" dirty="0" err="1" smtClean="0"/>
              <a:t>Highlights</a:t>
            </a:r>
            <a:endParaRPr lang="it-IT" sz="1300" dirty="0"/>
          </a:p>
        </p:txBody>
      </p:sp>
      <p:sp>
        <p:nvSpPr>
          <p:cNvPr id="73" name="Rombo 72"/>
          <p:cNvSpPr/>
          <p:nvPr/>
        </p:nvSpPr>
        <p:spPr>
          <a:xfrm flipH="1">
            <a:off x="1415830" y="5044194"/>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ccia a destra 73"/>
          <p:cNvSpPr/>
          <p:nvPr/>
        </p:nvSpPr>
        <p:spPr>
          <a:xfrm>
            <a:off x="1914576" y="5099133"/>
            <a:ext cx="525850"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asellaDiTesto 74"/>
          <p:cNvSpPr txBox="1"/>
          <p:nvPr/>
        </p:nvSpPr>
        <p:spPr>
          <a:xfrm>
            <a:off x="4967843" y="5404141"/>
            <a:ext cx="1237968" cy="492443"/>
          </a:xfrm>
          <a:prstGeom prst="rect">
            <a:avLst/>
          </a:prstGeom>
          <a:noFill/>
        </p:spPr>
        <p:txBody>
          <a:bodyPr wrap="square" rtlCol="0">
            <a:spAutoFit/>
          </a:bodyPr>
          <a:lstStyle/>
          <a:p>
            <a:r>
              <a:rPr lang="it-IT" sz="1300" dirty="0" err="1" smtClean="0"/>
              <a:t>All</a:t>
            </a:r>
            <a:r>
              <a:rPr lang="it-IT" sz="1300" dirty="0" smtClean="0"/>
              <a:t> Assistance </a:t>
            </a:r>
            <a:r>
              <a:rPr lang="it-IT" sz="1300" dirty="0" err="1" smtClean="0"/>
              <a:t>services</a:t>
            </a:r>
            <a:endParaRPr lang="it-IT" sz="1300" dirty="0"/>
          </a:p>
        </p:txBody>
      </p:sp>
      <p:sp>
        <p:nvSpPr>
          <p:cNvPr id="76" name="CasellaDiTesto 75"/>
          <p:cNvSpPr txBox="1"/>
          <p:nvPr/>
        </p:nvSpPr>
        <p:spPr>
          <a:xfrm>
            <a:off x="8173340" y="3284655"/>
            <a:ext cx="1237968" cy="292388"/>
          </a:xfrm>
          <a:prstGeom prst="rect">
            <a:avLst/>
          </a:prstGeom>
          <a:noFill/>
        </p:spPr>
        <p:txBody>
          <a:bodyPr wrap="square" rtlCol="0">
            <a:spAutoFit/>
          </a:bodyPr>
          <a:lstStyle/>
          <a:p>
            <a:r>
              <a:rPr lang="it-IT" sz="1300" dirty="0" err="1" smtClean="0"/>
              <a:t>All</a:t>
            </a:r>
            <a:r>
              <a:rPr lang="it-IT" sz="1300" dirty="0" smtClean="0"/>
              <a:t> Smart Life</a:t>
            </a:r>
            <a:endParaRPr lang="it-IT" sz="1300" dirty="0"/>
          </a:p>
        </p:txBody>
      </p:sp>
      <p:sp>
        <p:nvSpPr>
          <p:cNvPr id="77" name="CasellaDiTesto 76"/>
          <p:cNvSpPr txBox="1"/>
          <p:nvPr/>
        </p:nvSpPr>
        <p:spPr>
          <a:xfrm>
            <a:off x="7554356" y="2168468"/>
            <a:ext cx="1237968" cy="492443"/>
          </a:xfrm>
          <a:prstGeom prst="rect">
            <a:avLst/>
          </a:prstGeom>
          <a:noFill/>
        </p:spPr>
        <p:txBody>
          <a:bodyPr wrap="square" rtlCol="0">
            <a:spAutoFit/>
          </a:bodyPr>
          <a:lstStyle/>
          <a:p>
            <a:r>
              <a:rPr lang="it-IT" sz="1300" dirty="0" smtClean="0"/>
              <a:t>Smart Life by </a:t>
            </a:r>
            <a:r>
              <a:rPr lang="it-IT" sz="1300" dirty="0" err="1" smtClean="0"/>
              <a:t>categories</a:t>
            </a:r>
            <a:endParaRPr lang="it-IT" sz="1300" dirty="0"/>
          </a:p>
        </p:txBody>
      </p:sp>
      <p:sp>
        <p:nvSpPr>
          <p:cNvPr id="78" name="CasellaDiTesto 77"/>
          <p:cNvSpPr txBox="1"/>
          <p:nvPr/>
        </p:nvSpPr>
        <p:spPr>
          <a:xfrm>
            <a:off x="9252591" y="2647985"/>
            <a:ext cx="1237968" cy="492443"/>
          </a:xfrm>
          <a:prstGeom prst="rect">
            <a:avLst/>
          </a:prstGeom>
          <a:noFill/>
        </p:spPr>
        <p:txBody>
          <a:bodyPr wrap="square" rtlCol="0">
            <a:spAutoFit/>
          </a:bodyPr>
          <a:lstStyle/>
          <a:p>
            <a:r>
              <a:rPr lang="it-IT" sz="1300" dirty="0" err="1" smtClean="0"/>
              <a:t>All</a:t>
            </a:r>
            <a:r>
              <a:rPr lang="it-IT" sz="1300" dirty="0" smtClean="0"/>
              <a:t> Smart Life </a:t>
            </a:r>
            <a:r>
              <a:rPr lang="it-IT" sz="1300" dirty="0" err="1" smtClean="0"/>
              <a:t>categories</a:t>
            </a:r>
            <a:endParaRPr lang="it-IT" sz="1300" dirty="0"/>
          </a:p>
        </p:txBody>
      </p:sp>
      <p:sp>
        <p:nvSpPr>
          <p:cNvPr id="2" name="CasellaDiTesto 1"/>
          <p:cNvSpPr txBox="1"/>
          <p:nvPr/>
        </p:nvSpPr>
        <p:spPr>
          <a:xfrm>
            <a:off x="419728" y="424270"/>
            <a:ext cx="1581775" cy="523220"/>
          </a:xfrm>
          <a:prstGeom prst="rect">
            <a:avLst/>
          </a:prstGeom>
          <a:noFill/>
        </p:spPr>
        <p:txBody>
          <a:bodyPr wrap="square" rtlCol="0">
            <a:spAutoFit/>
          </a:bodyPr>
          <a:lstStyle/>
          <a:p>
            <a:r>
              <a:rPr lang="en-US" sz="2800" b="1" dirty="0" smtClean="0">
                <a:solidFill>
                  <a:srgbClr val="FF0000"/>
                </a:solidFill>
                <a:latin typeface="Cambria" panose="02040503050406030204" pitchFamily="18" charset="0"/>
              </a:rPr>
              <a:t>C-IDM</a:t>
            </a:r>
            <a:endParaRPr lang="en-US" sz="2000" b="1" dirty="0" smtClean="0">
              <a:solidFill>
                <a:srgbClr val="FF0000"/>
              </a:solidFill>
              <a:latin typeface="Cambria" panose="02040503050406030204" pitchFamily="18" charset="0"/>
            </a:endParaRPr>
          </a:p>
        </p:txBody>
      </p:sp>
      <p:sp>
        <p:nvSpPr>
          <p:cNvPr id="65"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2044044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505098"/>
            <a:ext cx="10515600" cy="5671866"/>
          </a:xfrm>
        </p:spPr>
        <p:txBody>
          <a:bodyPr/>
          <a:lstStyle/>
          <a:p>
            <a:pPr marL="0" indent="0">
              <a:buNone/>
            </a:pPr>
            <a:r>
              <a:rPr lang="en-US" b="1" dirty="0" smtClean="0">
                <a:latin typeface="Cambria" panose="02040503050406030204" pitchFamily="18" charset="0"/>
              </a:rPr>
              <a:t>Note on the C-IDM diagram</a:t>
            </a:r>
          </a:p>
          <a:p>
            <a:pPr marL="0" indent="0">
              <a:buNone/>
            </a:pPr>
            <a:r>
              <a:rPr lang="en-US" sz="2000" dirty="0" smtClean="0">
                <a:latin typeface="Cambria" panose="02040503050406030204" pitchFamily="18" charset="0"/>
              </a:rPr>
              <a:t>Even if it wasn’t explicitly stated in the specification, we have decided to add the following </a:t>
            </a:r>
            <a:r>
              <a:rPr lang="en-US" sz="2000" i="1" dirty="0" smtClean="0">
                <a:latin typeface="Cambria" panose="02040503050406030204" pitchFamily="18" charset="0"/>
              </a:rPr>
              <a:t>group of topics</a:t>
            </a:r>
            <a:r>
              <a:rPr lang="en-US" sz="2000" dirty="0" smtClean="0">
                <a:latin typeface="Cambria" panose="02040503050406030204" pitchFamily="18" charset="0"/>
              </a:rPr>
              <a:t>:</a:t>
            </a:r>
          </a:p>
          <a:p>
            <a:pPr>
              <a:buFontTx/>
              <a:buChar char="-"/>
            </a:pPr>
            <a:r>
              <a:rPr lang="en-US" sz="2000" dirty="0" smtClean="0">
                <a:latin typeface="Cambria" panose="02040503050406030204" pitchFamily="18" charset="0"/>
              </a:rPr>
              <a:t>All devices</a:t>
            </a:r>
          </a:p>
          <a:p>
            <a:pPr>
              <a:buFontTx/>
              <a:buChar char="-"/>
            </a:pPr>
            <a:r>
              <a:rPr lang="en-US" sz="2000" dirty="0">
                <a:latin typeface="Cambria" panose="02040503050406030204" pitchFamily="18" charset="0"/>
              </a:rPr>
              <a:t>All smart </a:t>
            </a:r>
            <a:r>
              <a:rPr lang="en-US" sz="2000" dirty="0" smtClean="0">
                <a:latin typeface="Cambria" panose="02040503050406030204" pitchFamily="18" charset="0"/>
              </a:rPr>
              <a:t>life</a:t>
            </a:r>
          </a:p>
          <a:p>
            <a:pPr>
              <a:buFontTx/>
              <a:buChar char="-"/>
            </a:pPr>
            <a:r>
              <a:rPr lang="en-US" sz="2000" dirty="0" smtClean="0">
                <a:latin typeface="Cambria" panose="02040503050406030204" pitchFamily="18" charset="0"/>
              </a:rPr>
              <a:t>All assistance services</a:t>
            </a:r>
          </a:p>
          <a:p>
            <a:pPr marL="0" indent="0">
              <a:buNone/>
            </a:pPr>
            <a:r>
              <a:rPr lang="en-US" sz="2000" dirty="0" smtClean="0">
                <a:latin typeface="Cambria" panose="02040503050406030204" pitchFamily="18" charset="0"/>
              </a:rPr>
              <a:t>Which represents respectively the complete set of devices, smart life and assistance services. We think that such lists could be useful to the user, especially in a future possible implementation of a filter system.</a:t>
            </a:r>
            <a:endParaRPr lang="en-US" sz="2000" dirty="0">
              <a:latin typeface="Cambria" panose="02040503050406030204" pitchFamily="18" charset="0"/>
            </a:endParaRPr>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4119450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igura a mano libera 3"/>
          <p:cNvSpPr/>
          <p:nvPr/>
        </p:nvSpPr>
        <p:spPr>
          <a:xfrm>
            <a:off x="2378892" y="2056674"/>
            <a:ext cx="2180408" cy="1258026"/>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Characteristics </a:t>
            </a:r>
          </a:p>
          <a:p>
            <a:r>
              <a:rPr lang="en-US" dirty="0">
                <a:solidFill>
                  <a:schemeClr val="tx1"/>
                </a:solidFill>
              </a:rPr>
              <a:t> </a:t>
            </a:r>
            <a:r>
              <a:rPr lang="en-US" dirty="0" smtClean="0">
                <a:solidFill>
                  <a:schemeClr val="tx1"/>
                </a:solidFill>
              </a:rPr>
              <a:t>   Technical features</a:t>
            </a:r>
          </a:p>
          <a:p>
            <a:r>
              <a:rPr lang="en-US" dirty="0" smtClean="0">
                <a:solidFill>
                  <a:schemeClr val="tx1"/>
                </a:solidFill>
              </a:rPr>
              <a:t>    Promotion</a:t>
            </a:r>
            <a:endParaRPr lang="en-US" dirty="0">
              <a:solidFill>
                <a:schemeClr val="tx1"/>
              </a:solidFill>
            </a:endParaRPr>
          </a:p>
        </p:txBody>
      </p:sp>
      <p:sp>
        <p:nvSpPr>
          <p:cNvPr id="5" name="Figura a mano libera 4"/>
          <p:cNvSpPr/>
          <p:nvPr/>
        </p:nvSpPr>
        <p:spPr>
          <a:xfrm>
            <a:off x="5766823" y="2056674"/>
            <a:ext cx="1720668" cy="1258026"/>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Description</a:t>
            </a:r>
          </a:p>
          <a:p>
            <a:r>
              <a:rPr lang="en-US" dirty="0" smtClean="0">
                <a:solidFill>
                  <a:schemeClr val="tx1"/>
                </a:solidFill>
              </a:rPr>
              <a:t>     Benefits</a:t>
            </a:r>
          </a:p>
          <a:p>
            <a:r>
              <a:rPr lang="en-US" dirty="0" smtClean="0">
                <a:solidFill>
                  <a:schemeClr val="tx1"/>
                </a:solidFill>
              </a:rPr>
              <a:t>     How to</a:t>
            </a:r>
          </a:p>
          <a:p>
            <a:r>
              <a:rPr lang="en-US" dirty="0">
                <a:solidFill>
                  <a:schemeClr val="tx1"/>
                </a:solidFill>
              </a:rPr>
              <a:t> </a:t>
            </a:r>
            <a:r>
              <a:rPr lang="en-US" dirty="0" smtClean="0">
                <a:solidFill>
                  <a:schemeClr val="tx1"/>
                </a:solidFill>
              </a:rPr>
              <a:t>    Promotion</a:t>
            </a:r>
          </a:p>
        </p:txBody>
      </p:sp>
      <p:sp>
        <p:nvSpPr>
          <p:cNvPr id="6" name="Figura a mano libera 5"/>
          <p:cNvSpPr/>
          <p:nvPr/>
        </p:nvSpPr>
        <p:spPr>
          <a:xfrm>
            <a:off x="2392723" y="4557475"/>
            <a:ext cx="1445623" cy="984069"/>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Description</a:t>
            </a:r>
          </a:p>
          <a:p>
            <a:r>
              <a:rPr lang="en-US" dirty="0">
                <a:solidFill>
                  <a:schemeClr val="tx1"/>
                </a:solidFill>
              </a:rPr>
              <a:t> </a:t>
            </a:r>
            <a:r>
              <a:rPr lang="en-US" dirty="0" smtClean="0">
                <a:solidFill>
                  <a:schemeClr val="tx1"/>
                </a:solidFill>
              </a:rPr>
              <a:t>  FAQs</a:t>
            </a:r>
            <a:endParaRPr lang="en-US" dirty="0">
              <a:solidFill>
                <a:schemeClr val="tx1"/>
              </a:solidFill>
            </a:endParaRPr>
          </a:p>
        </p:txBody>
      </p:sp>
      <p:sp>
        <p:nvSpPr>
          <p:cNvPr id="7" name="Rettangolo arrotondato 6"/>
          <p:cNvSpPr/>
          <p:nvPr/>
        </p:nvSpPr>
        <p:spPr>
          <a:xfrm>
            <a:off x="6615612" y="4507775"/>
            <a:ext cx="1445623" cy="984069"/>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smtClean="0">
                <a:solidFill>
                  <a:schemeClr val="tx1"/>
                </a:solidFill>
              </a:rPr>
              <a:t>   Testimonials</a:t>
            </a:r>
          </a:p>
          <a:p>
            <a:r>
              <a:rPr lang="en-US" sz="1500" dirty="0" smtClean="0">
                <a:solidFill>
                  <a:schemeClr val="tx1"/>
                </a:solidFill>
              </a:rPr>
              <a:t>   Innovations</a:t>
            </a:r>
          </a:p>
          <a:p>
            <a:r>
              <a:rPr lang="en-US" sz="1500" dirty="0" smtClean="0">
                <a:solidFill>
                  <a:schemeClr val="tx1"/>
                </a:solidFill>
              </a:rPr>
              <a:t>   Projects</a:t>
            </a:r>
            <a:endParaRPr lang="en-US" sz="1500" dirty="0">
              <a:solidFill>
                <a:schemeClr val="tx1"/>
              </a:solidFill>
            </a:endParaRPr>
          </a:p>
        </p:txBody>
      </p:sp>
      <p:sp>
        <p:nvSpPr>
          <p:cNvPr id="9" name="Ovale 8"/>
          <p:cNvSpPr/>
          <p:nvPr/>
        </p:nvSpPr>
        <p:spPr>
          <a:xfrm>
            <a:off x="6722927" y="4718049"/>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e 9"/>
          <p:cNvSpPr/>
          <p:nvPr/>
        </p:nvSpPr>
        <p:spPr>
          <a:xfrm>
            <a:off x="6722927" y="4939757"/>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e 10"/>
          <p:cNvSpPr/>
          <p:nvPr/>
        </p:nvSpPr>
        <p:spPr>
          <a:xfrm>
            <a:off x="6710499" y="5152844"/>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asellaDiTesto 11"/>
          <p:cNvSpPr txBox="1"/>
          <p:nvPr/>
        </p:nvSpPr>
        <p:spPr>
          <a:xfrm>
            <a:off x="6677953" y="4158008"/>
            <a:ext cx="1320939" cy="369332"/>
          </a:xfrm>
          <a:prstGeom prst="rect">
            <a:avLst/>
          </a:prstGeom>
          <a:noFill/>
        </p:spPr>
        <p:txBody>
          <a:bodyPr wrap="none" rtlCol="0">
            <a:spAutoFit/>
          </a:bodyPr>
          <a:lstStyle/>
          <a:p>
            <a:r>
              <a:rPr lang="it-IT" dirty="0" err="1" smtClean="0"/>
              <a:t>Who</a:t>
            </a:r>
            <a:r>
              <a:rPr lang="it-IT" dirty="0" smtClean="0"/>
              <a:t> </a:t>
            </a:r>
            <a:r>
              <a:rPr lang="it-IT" dirty="0" err="1" smtClean="0"/>
              <a:t>we</a:t>
            </a:r>
            <a:r>
              <a:rPr lang="it-IT" dirty="0" smtClean="0"/>
              <a:t> are</a:t>
            </a:r>
            <a:endParaRPr lang="it-IT" dirty="0"/>
          </a:p>
        </p:txBody>
      </p:sp>
      <p:grpSp>
        <p:nvGrpSpPr>
          <p:cNvPr id="22" name="Gruppo 21"/>
          <p:cNvGrpSpPr/>
          <p:nvPr/>
        </p:nvGrpSpPr>
        <p:grpSpPr>
          <a:xfrm>
            <a:off x="8234971" y="5491844"/>
            <a:ext cx="700833" cy="921419"/>
            <a:chOff x="5228875" y="4138443"/>
            <a:chExt cx="700833" cy="921419"/>
          </a:xfrm>
        </p:grpSpPr>
        <p:sp>
          <p:nvSpPr>
            <p:cNvPr id="13" name="Rettangolo arrotondato 12"/>
            <p:cNvSpPr/>
            <p:nvPr/>
          </p:nvSpPr>
          <p:spPr>
            <a:xfrm>
              <a:off x="5242821" y="4507775"/>
              <a:ext cx="686887" cy="552087"/>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endParaRPr>
            </a:p>
          </p:txBody>
        </p:sp>
        <p:sp>
          <p:nvSpPr>
            <p:cNvPr id="8" name="Ovale 7"/>
            <p:cNvSpPr/>
            <p:nvPr/>
          </p:nvSpPr>
          <p:spPr>
            <a:xfrm>
              <a:off x="5523308" y="4716415"/>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asellaDiTesto 13"/>
            <p:cNvSpPr txBox="1"/>
            <p:nvPr/>
          </p:nvSpPr>
          <p:spPr>
            <a:xfrm>
              <a:off x="5228875" y="4138443"/>
              <a:ext cx="700833" cy="369332"/>
            </a:xfrm>
            <a:prstGeom prst="rect">
              <a:avLst/>
            </a:prstGeom>
            <a:noFill/>
          </p:spPr>
          <p:txBody>
            <a:bodyPr wrap="none" rtlCol="0">
              <a:spAutoFit/>
            </a:bodyPr>
            <a:lstStyle/>
            <a:p>
              <a:r>
                <a:rPr lang="it-IT" dirty="0" smtClean="0"/>
                <a:t>News</a:t>
              </a:r>
              <a:endParaRPr lang="it-IT" dirty="0"/>
            </a:p>
          </p:txBody>
        </p:sp>
      </p:grpSp>
      <p:sp>
        <p:nvSpPr>
          <p:cNvPr id="15" name="Rettangolo arrotondato 14"/>
          <p:cNvSpPr/>
          <p:nvPr/>
        </p:nvSpPr>
        <p:spPr>
          <a:xfrm>
            <a:off x="10202427" y="4527340"/>
            <a:ext cx="1365042" cy="799403"/>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rPr>
              <a:t> </a:t>
            </a:r>
            <a:r>
              <a:rPr lang="en-US" sz="1500" dirty="0" smtClean="0">
                <a:solidFill>
                  <a:schemeClr val="tx1"/>
                </a:solidFill>
              </a:rPr>
              <a:t>  Description</a:t>
            </a:r>
          </a:p>
          <a:p>
            <a:r>
              <a:rPr lang="en-US" sz="1500" dirty="0" smtClean="0">
                <a:solidFill>
                  <a:schemeClr val="tx1"/>
                </a:solidFill>
              </a:rPr>
              <a:t>   Governance</a:t>
            </a:r>
          </a:p>
        </p:txBody>
      </p:sp>
      <p:sp>
        <p:nvSpPr>
          <p:cNvPr id="16" name="CasellaDiTesto 15"/>
          <p:cNvSpPr txBox="1"/>
          <p:nvPr/>
        </p:nvSpPr>
        <p:spPr>
          <a:xfrm>
            <a:off x="10188481" y="4138443"/>
            <a:ext cx="1316322" cy="369332"/>
          </a:xfrm>
          <a:prstGeom prst="rect">
            <a:avLst/>
          </a:prstGeom>
          <a:noFill/>
        </p:spPr>
        <p:txBody>
          <a:bodyPr wrap="none" rtlCol="0">
            <a:spAutoFit/>
          </a:bodyPr>
          <a:lstStyle/>
          <a:p>
            <a:r>
              <a:rPr lang="it-IT" dirty="0" err="1" smtClean="0"/>
              <a:t>Governance</a:t>
            </a:r>
            <a:endParaRPr lang="it-IT" dirty="0"/>
          </a:p>
        </p:txBody>
      </p:sp>
      <p:sp>
        <p:nvSpPr>
          <p:cNvPr id="17" name="Ovale 16"/>
          <p:cNvSpPr/>
          <p:nvPr/>
        </p:nvSpPr>
        <p:spPr>
          <a:xfrm>
            <a:off x="10310238" y="4753600"/>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e 17"/>
          <p:cNvSpPr/>
          <p:nvPr/>
        </p:nvSpPr>
        <p:spPr>
          <a:xfrm>
            <a:off x="10320217" y="4980936"/>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ttangolo arrotondato 18"/>
          <p:cNvSpPr/>
          <p:nvPr/>
        </p:nvSpPr>
        <p:spPr>
          <a:xfrm>
            <a:off x="8277700" y="4527340"/>
            <a:ext cx="1590200" cy="799403"/>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smtClean="0">
                <a:solidFill>
                  <a:schemeClr val="tx1"/>
                </a:solidFill>
              </a:rPr>
              <a:t>   Market aspects</a:t>
            </a:r>
          </a:p>
          <a:p>
            <a:r>
              <a:rPr lang="en-US" sz="1500" dirty="0">
                <a:solidFill>
                  <a:schemeClr val="tx1"/>
                </a:solidFill>
              </a:rPr>
              <a:t> </a:t>
            </a:r>
            <a:r>
              <a:rPr lang="en-US" sz="1500" dirty="0" smtClean="0">
                <a:solidFill>
                  <a:schemeClr val="tx1"/>
                </a:solidFill>
              </a:rPr>
              <a:t>  For investors</a:t>
            </a:r>
          </a:p>
        </p:txBody>
      </p:sp>
      <p:sp>
        <p:nvSpPr>
          <p:cNvPr id="21" name="CasellaDiTesto 20"/>
          <p:cNvSpPr txBox="1"/>
          <p:nvPr/>
        </p:nvSpPr>
        <p:spPr>
          <a:xfrm>
            <a:off x="8440316" y="4158008"/>
            <a:ext cx="990977" cy="369332"/>
          </a:xfrm>
          <a:prstGeom prst="rect">
            <a:avLst/>
          </a:prstGeom>
          <a:noFill/>
        </p:spPr>
        <p:txBody>
          <a:bodyPr wrap="none" rtlCol="0">
            <a:spAutoFit/>
          </a:bodyPr>
          <a:lstStyle/>
          <a:p>
            <a:r>
              <a:rPr lang="it-IT" dirty="0" smtClean="0"/>
              <a:t>Business</a:t>
            </a:r>
            <a:endParaRPr lang="it-IT" dirty="0"/>
          </a:p>
        </p:txBody>
      </p:sp>
      <p:sp>
        <p:nvSpPr>
          <p:cNvPr id="23" name="Ovale 22"/>
          <p:cNvSpPr/>
          <p:nvPr/>
        </p:nvSpPr>
        <p:spPr>
          <a:xfrm>
            <a:off x="8377360" y="4759582"/>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e 23"/>
          <p:cNvSpPr/>
          <p:nvPr/>
        </p:nvSpPr>
        <p:spPr>
          <a:xfrm>
            <a:off x="2518119" y="2356859"/>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e 24"/>
          <p:cNvSpPr/>
          <p:nvPr/>
        </p:nvSpPr>
        <p:spPr>
          <a:xfrm>
            <a:off x="8377359" y="4991433"/>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asellaDiTesto 25"/>
          <p:cNvSpPr txBox="1"/>
          <p:nvPr/>
        </p:nvSpPr>
        <p:spPr>
          <a:xfrm>
            <a:off x="1454439" y="4227742"/>
            <a:ext cx="1157112" cy="646331"/>
          </a:xfrm>
          <a:prstGeom prst="rect">
            <a:avLst/>
          </a:prstGeom>
          <a:noFill/>
        </p:spPr>
        <p:txBody>
          <a:bodyPr wrap="none" rtlCol="0">
            <a:spAutoFit/>
          </a:bodyPr>
          <a:lstStyle/>
          <a:p>
            <a:pPr algn="r"/>
            <a:r>
              <a:rPr lang="it-IT" dirty="0" smtClean="0"/>
              <a:t>Assistance</a:t>
            </a:r>
          </a:p>
          <a:p>
            <a:r>
              <a:rPr lang="it-IT" dirty="0" smtClean="0"/>
              <a:t>service</a:t>
            </a:r>
            <a:endParaRPr lang="it-IT" dirty="0"/>
          </a:p>
        </p:txBody>
      </p:sp>
      <p:sp>
        <p:nvSpPr>
          <p:cNvPr id="27" name="CasellaDiTesto 26"/>
          <p:cNvSpPr txBox="1"/>
          <p:nvPr/>
        </p:nvSpPr>
        <p:spPr>
          <a:xfrm>
            <a:off x="2695756" y="1654656"/>
            <a:ext cx="811889" cy="369332"/>
          </a:xfrm>
          <a:prstGeom prst="rect">
            <a:avLst/>
          </a:prstGeom>
          <a:noFill/>
        </p:spPr>
        <p:txBody>
          <a:bodyPr wrap="none" rtlCol="0">
            <a:spAutoFit/>
          </a:bodyPr>
          <a:lstStyle/>
          <a:p>
            <a:r>
              <a:rPr lang="it-IT" dirty="0" smtClean="0"/>
              <a:t>Device</a:t>
            </a:r>
            <a:endParaRPr lang="it-IT" dirty="0"/>
          </a:p>
        </p:txBody>
      </p:sp>
      <p:sp>
        <p:nvSpPr>
          <p:cNvPr id="28" name="CasellaDiTesto 27"/>
          <p:cNvSpPr txBox="1"/>
          <p:nvPr/>
        </p:nvSpPr>
        <p:spPr>
          <a:xfrm>
            <a:off x="6026806" y="1616982"/>
            <a:ext cx="1126270" cy="369332"/>
          </a:xfrm>
          <a:prstGeom prst="rect">
            <a:avLst/>
          </a:prstGeom>
          <a:noFill/>
        </p:spPr>
        <p:txBody>
          <a:bodyPr wrap="none" rtlCol="0">
            <a:spAutoFit/>
          </a:bodyPr>
          <a:lstStyle/>
          <a:p>
            <a:r>
              <a:rPr lang="it-IT" dirty="0" smtClean="0"/>
              <a:t>Smart Life</a:t>
            </a:r>
            <a:endParaRPr lang="it-IT" dirty="0"/>
          </a:p>
        </p:txBody>
      </p:sp>
      <p:sp>
        <p:nvSpPr>
          <p:cNvPr id="29" name="Ovale 28"/>
          <p:cNvSpPr/>
          <p:nvPr/>
        </p:nvSpPr>
        <p:spPr>
          <a:xfrm>
            <a:off x="2514106" y="2629293"/>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e 29"/>
          <p:cNvSpPr/>
          <p:nvPr/>
        </p:nvSpPr>
        <p:spPr>
          <a:xfrm>
            <a:off x="5940458" y="2232960"/>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e 30"/>
          <p:cNvSpPr/>
          <p:nvPr/>
        </p:nvSpPr>
        <p:spPr>
          <a:xfrm>
            <a:off x="5940459" y="2501349"/>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e 31"/>
          <p:cNvSpPr/>
          <p:nvPr/>
        </p:nvSpPr>
        <p:spPr>
          <a:xfrm>
            <a:off x="5940458" y="2772307"/>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Connettore 2 36"/>
          <p:cNvCxnSpPr>
            <a:stCxn id="4" idx="13"/>
            <a:endCxn id="6" idx="0"/>
          </p:cNvCxnSpPr>
          <p:nvPr/>
        </p:nvCxnSpPr>
        <p:spPr>
          <a:xfrm flipH="1">
            <a:off x="2592643" y="3314700"/>
            <a:ext cx="33630" cy="1284461"/>
          </a:xfrm>
          <a:prstGeom prst="straightConnector1">
            <a:avLst/>
          </a:prstGeom>
          <a:ln w="190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p:cNvCxnSpPr>
            <a:stCxn id="5" idx="15"/>
            <a:endCxn id="4" idx="10"/>
          </p:cNvCxnSpPr>
          <p:nvPr/>
        </p:nvCxnSpPr>
        <p:spPr>
          <a:xfrm flipH="1">
            <a:off x="4559300" y="2266349"/>
            <a:ext cx="1207523" cy="0"/>
          </a:xfrm>
          <a:prstGeom prst="straightConnector1">
            <a:avLst/>
          </a:prstGeom>
          <a:ln w="190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Connettore 2 41"/>
          <p:cNvCxnSpPr>
            <a:stCxn id="4" idx="11"/>
            <a:endCxn id="5" idx="14"/>
          </p:cNvCxnSpPr>
          <p:nvPr/>
        </p:nvCxnSpPr>
        <p:spPr>
          <a:xfrm>
            <a:off x="4559300" y="3105025"/>
            <a:ext cx="1207523" cy="0"/>
          </a:xfrm>
          <a:prstGeom prst="straightConnector1">
            <a:avLst/>
          </a:prstGeom>
          <a:ln w="190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Connettore 2 42"/>
          <p:cNvCxnSpPr>
            <a:stCxn id="4" idx="12"/>
            <a:endCxn id="6" idx="7"/>
          </p:cNvCxnSpPr>
          <p:nvPr/>
        </p:nvCxnSpPr>
        <p:spPr>
          <a:xfrm flipH="1">
            <a:off x="3638424" y="3314700"/>
            <a:ext cx="673495" cy="1284461"/>
          </a:xfrm>
          <a:prstGeom prst="straightConnector1">
            <a:avLst/>
          </a:prstGeom>
          <a:ln w="190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CasellaDiTesto 45"/>
          <p:cNvSpPr txBox="1"/>
          <p:nvPr/>
        </p:nvSpPr>
        <p:spPr>
          <a:xfrm>
            <a:off x="1617242" y="3638712"/>
            <a:ext cx="1090535" cy="532956"/>
          </a:xfrm>
          <a:prstGeom prst="rect">
            <a:avLst/>
          </a:prstGeom>
          <a:noFill/>
        </p:spPr>
        <p:txBody>
          <a:bodyPr wrap="square" rtlCol="0">
            <a:spAutoFit/>
          </a:bodyPr>
          <a:lstStyle/>
          <a:p>
            <a:r>
              <a:rPr lang="it-IT" sz="1400" dirty="0" smtClean="0"/>
              <a:t>Assistance</a:t>
            </a:r>
          </a:p>
          <a:p>
            <a:r>
              <a:rPr lang="it-IT" sz="1400" dirty="0" smtClean="0"/>
              <a:t>For [1,10]</a:t>
            </a:r>
            <a:endParaRPr lang="it-IT" sz="1400" dirty="0"/>
          </a:p>
        </p:txBody>
      </p:sp>
      <p:sp>
        <p:nvSpPr>
          <p:cNvPr id="47" name="CasellaDiTesto 46"/>
          <p:cNvSpPr txBox="1"/>
          <p:nvPr/>
        </p:nvSpPr>
        <p:spPr>
          <a:xfrm>
            <a:off x="3165331" y="3635174"/>
            <a:ext cx="1090535" cy="738664"/>
          </a:xfrm>
          <a:prstGeom prst="rect">
            <a:avLst/>
          </a:prstGeom>
          <a:noFill/>
        </p:spPr>
        <p:txBody>
          <a:bodyPr wrap="square" rtlCol="0">
            <a:spAutoFit/>
          </a:bodyPr>
          <a:lstStyle/>
          <a:p>
            <a:r>
              <a:rPr lang="it-IT" sz="1400" dirty="0" smtClean="0"/>
              <a:t>For </a:t>
            </a:r>
            <a:r>
              <a:rPr lang="it-IT" sz="1400" dirty="0" err="1" smtClean="0"/>
              <a:t>device</a:t>
            </a:r>
            <a:r>
              <a:rPr lang="it-IT" sz="1400" dirty="0" smtClean="0"/>
              <a:t>(s)_2</a:t>
            </a:r>
          </a:p>
          <a:p>
            <a:r>
              <a:rPr lang="it-IT" sz="1400" dirty="0" smtClean="0"/>
              <a:t>[1,10]</a:t>
            </a:r>
          </a:p>
        </p:txBody>
      </p:sp>
      <p:sp>
        <p:nvSpPr>
          <p:cNvPr id="58" name="CasellaDiTesto 57"/>
          <p:cNvSpPr txBox="1"/>
          <p:nvPr/>
        </p:nvSpPr>
        <p:spPr>
          <a:xfrm>
            <a:off x="4536729" y="1707988"/>
            <a:ext cx="1334275" cy="523220"/>
          </a:xfrm>
          <a:prstGeom prst="rect">
            <a:avLst/>
          </a:prstGeom>
          <a:noFill/>
        </p:spPr>
        <p:txBody>
          <a:bodyPr wrap="square" rtlCol="0">
            <a:spAutoFit/>
          </a:bodyPr>
          <a:lstStyle/>
          <a:p>
            <a:r>
              <a:rPr lang="it-IT" sz="1400" dirty="0" smtClean="0"/>
              <a:t>For </a:t>
            </a:r>
            <a:r>
              <a:rPr lang="it-IT" sz="1400" dirty="0" err="1" smtClean="0"/>
              <a:t>device</a:t>
            </a:r>
            <a:r>
              <a:rPr lang="it-IT" sz="1400" dirty="0" smtClean="0"/>
              <a:t>(s)_1</a:t>
            </a:r>
          </a:p>
          <a:p>
            <a:r>
              <a:rPr lang="it-IT" sz="1400" dirty="0" smtClean="0"/>
              <a:t>[1,30]</a:t>
            </a:r>
          </a:p>
        </p:txBody>
      </p:sp>
      <p:sp>
        <p:nvSpPr>
          <p:cNvPr id="59" name="CasellaDiTesto 58"/>
          <p:cNvSpPr txBox="1"/>
          <p:nvPr/>
        </p:nvSpPr>
        <p:spPr>
          <a:xfrm>
            <a:off x="4613222" y="3203146"/>
            <a:ext cx="1090535" cy="523220"/>
          </a:xfrm>
          <a:prstGeom prst="rect">
            <a:avLst/>
          </a:prstGeom>
          <a:noFill/>
        </p:spPr>
        <p:txBody>
          <a:bodyPr wrap="square" rtlCol="0">
            <a:spAutoFit/>
          </a:bodyPr>
          <a:lstStyle/>
          <a:p>
            <a:r>
              <a:rPr lang="it-IT" sz="1400" dirty="0" err="1" smtClean="0"/>
              <a:t>Available</a:t>
            </a:r>
            <a:r>
              <a:rPr lang="it-IT" sz="1400" dirty="0" smtClean="0"/>
              <a:t> SL service [1,5]</a:t>
            </a:r>
          </a:p>
        </p:txBody>
      </p:sp>
      <p:grpSp>
        <p:nvGrpSpPr>
          <p:cNvPr id="64" name="Gruppo 63"/>
          <p:cNvGrpSpPr/>
          <p:nvPr/>
        </p:nvGrpSpPr>
        <p:grpSpPr>
          <a:xfrm>
            <a:off x="5008221" y="2944234"/>
            <a:ext cx="309822" cy="309822"/>
            <a:chOff x="3647530" y="2818173"/>
            <a:chExt cx="511901" cy="511901"/>
          </a:xfrm>
        </p:grpSpPr>
        <p:sp>
          <p:nvSpPr>
            <p:cNvPr id="65" name="Ovale 64"/>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66" name="Connettore 1 15"/>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Connettore 1 16"/>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Connettore 1 17"/>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69" name="Gruppo 68"/>
          <p:cNvGrpSpPr/>
          <p:nvPr/>
        </p:nvGrpSpPr>
        <p:grpSpPr>
          <a:xfrm>
            <a:off x="5069296" y="2093868"/>
            <a:ext cx="309822" cy="309822"/>
            <a:chOff x="3647530" y="2818173"/>
            <a:chExt cx="511901" cy="511901"/>
          </a:xfrm>
        </p:grpSpPr>
        <p:sp>
          <p:nvSpPr>
            <p:cNvPr id="70" name="Ovale 69"/>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71" name="Connettore 1 15"/>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Connettore 1 16"/>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Connettore 1 17"/>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74" name="Gruppo 73"/>
          <p:cNvGrpSpPr/>
          <p:nvPr/>
        </p:nvGrpSpPr>
        <p:grpSpPr>
          <a:xfrm>
            <a:off x="3901744" y="3616310"/>
            <a:ext cx="309822" cy="309822"/>
            <a:chOff x="3647530" y="2818173"/>
            <a:chExt cx="511901" cy="511901"/>
          </a:xfrm>
        </p:grpSpPr>
        <p:sp>
          <p:nvSpPr>
            <p:cNvPr id="75" name="Ovale 74"/>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76" name="Connettore 1 15"/>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Connettore 1 16"/>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Connettore 1 17"/>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79" name="Gruppo 78"/>
          <p:cNvGrpSpPr/>
          <p:nvPr/>
        </p:nvGrpSpPr>
        <p:grpSpPr>
          <a:xfrm>
            <a:off x="2477112" y="3767099"/>
            <a:ext cx="309822" cy="309822"/>
            <a:chOff x="3647530" y="2818173"/>
            <a:chExt cx="511901" cy="511901"/>
          </a:xfrm>
        </p:grpSpPr>
        <p:sp>
          <p:nvSpPr>
            <p:cNvPr id="80" name="Ovale 79"/>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81" name="Connettore 1 15"/>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2" name="Connettore 1 16"/>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3" name="Connettore 1 17"/>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84" name="Gruppo 83"/>
          <p:cNvGrpSpPr/>
          <p:nvPr/>
        </p:nvGrpSpPr>
        <p:grpSpPr>
          <a:xfrm>
            <a:off x="4702847" y="546893"/>
            <a:ext cx="446053" cy="446053"/>
            <a:chOff x="5316567" y="2715285"/>
            <a:chExt cx="325790" cy="325790"/>
          </a:xfrm>
        </p:grpSpPr>
        <p:sp>
          <p:nvSpPr>
            <p:cNvPr id="85" name="Ovale 84"/>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86"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7"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95" name="Gruppo 94"/>
          <p:cNvGrpSpPr/>
          <p:nvPr/>
        </p:nvGrpSpPr>
        <p:grpSpPr>
          <a:xfrm>
            <a:off x="8189051" y="2182927"/>
            <a:ext cx="427168" cy="427168"/>
            <a:chOff x="4445500" y="3234900"/>
            <a:chExt cx="427168" cy="427168"/>
          </a:xfrm>
        </p:grpSpPr>
        <p:sp>
          <p:nvSpPr>
            <p:cNvPr id="96" name="Ovale 95"/>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97" name="Ovale 96"/>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98" name="Connettore 1 56"/>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Connettore 1 57"/>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0" name="Connettore 1 58"/>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1" name="Gruppo 100"/>
          <p:cNvGrpSpPr/>
          <p:nvPr/>
        </p:nvGrpSpPr>
        <p:grpSpPr>
          <a:xfrm>
            <a:off x="218868" y="2256299"/>
            <a:ext cx="365096" cy="365096"/>
            <a:chOff x="5316567" y="2715285"/>
            <a:chExt cx="325790" cy="325790"/>
          </a:xfrm>
        </p:grpSpPr>
        <p:sp>
          <p:nvSpPr>
            <p:cNvPr id="102" name="Ovale 101"/>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03"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5"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6" name="Gruppo 105"/>
          <p:cNvGrpSpPr/>
          <p:nvPr/>
        </p:nvGrpSpPr>
        <p:grpSpPr>
          <a:xfrm>
            <a:off x="9370523" y="2235617"/>
            <a:ext cx="365096" cy="365096"/>
            <a:chOff x="5316567" y="2715285"/>
            <a:chExt cx="325790" cy="325790"/>
          </a:xfrm>
        </p:grpSpPr>
        <p:sp>
          <p:nvSpPr>
            <p:cNvPr id="107" name="Ovale 106"/>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08"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9"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11" name="Gruppo 110"/>
          <p:cNvGrpSpPr/>
          <p:nvPr/>
        </p:nvGrpSpPr>
        <p:grpSpPr>
          <a:xfrm>
            <a:off x="8195666" y="2743818"/>
            <a:ext cx="365096" cy="365096"/>
            <a:chOff x="5316567" y="2715285"/>
            <a:chExt cx="325790" cy="325790"/>
          </a:xfrm>
        </p:grpSpPr>
        <p:sp>
          <p:nvSpPr>
            <p:cNvPr id="112" name="Ovale 111"/>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13"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4"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5"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28" name="Gruppo 127"/>
          <p:cNvGrpSpPr/>
          <p:nvPr/>
        </p:nvGrpSpPr>
        <p:grpSpPr>
          <a:xfrm>
            <a:off x="4455491" y="4638500"/>
            <a:ext cx="427168" cy="427168"/>
            <a:chOff x="4445500" y="3234900"/>
            <a:chExt cx="427168" cy="427168"/>
          </a:xfrm>
        </p:grpSpPr>
        <p:sp>
          <p:nvSpPr>
            <p:cNvPr id="129" name="Ovale 128"/>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130" name="Ovale 129"/>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31" name="Connettore 1 56"/>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Connettore 1 57"/>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Connettore 1 58"/>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34" name="Gruppo 133"/>
          <p:cNvGrpSpPr/>
          <p:nvPr/>
        </p:nvGrpSpPr>
        <p:grpSpPr>
          <a:xfrm>
            <a:off x="1191777" y="2235617"/>
            <a:ext cx="427168" cy="427168"/>
            <a:chOff x="4445500" y="3234900"/>
            <a:chExt cx="427168" cy="427168"/>
          </a:xfrm>
        </p:grpSpPr>
        <p:sp>
          <p:nvSpPr>
            <p:cNvPr id="135" name="Ovale 134"/>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136" name="Ovale 135"/>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37" name="Connettore 1 56"/>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8" name="Connettore 1 57"/>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9" name="Connettore 1 58"/>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40" name="Freccia a destra 139"/>
          <p:cNvSpPr/>
          <p:nvPr/>
        </p:nvSpPr>
        <p:spPr>
          <a:xfrm flipH="1">
            <a:off x="7586372" y="2225777"/>
            <a:ext cx="499382" cy="33393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ccia a destra 140"/>
          <p:cNvSpPr/>
          <p:nvPr/>
        </p:nvSpPr>
        <p:spPr>
          <a:xfrm flipH="1">
            <a:off x="7578498" y="2752195"/>
            <a:ext cx="507256"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ccia a destra 141"/>
          <p:cNvSpPr/>
          <p:nvPr/>
        </p:nvSpPr>
        <p:spPr>
          <a:xfrm flipH="1">
            <a:off x="8719516" y="2266349"/>
            <a:ext cx="547710" cy="303632"/>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ccia a destra 142"/>
          <p:cNvSpPr/>
          <p:nvPr/>
        </p:nvSpPr>
        <p:spPr>
          <a:xfrm>
            <a:off x="1695065" y="2291853"/>
            <a:ext cx="570411" cy="324354"/>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ccia a destra 143"/>
          <p:cNvSpPr/>
          <p:nvPr/>
        </p:nvSpPr>
        <p:spPr>
          <a:xfrm>
            <a:off x="1677332" y="2874680"/>
            <a:ext cx="567687" cy="269582"/>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ccia a destra 144"/>
          <p:cNvSpPr/>
          <p:nvPr/>
        </p:nvSpPr>
        <p:spPr>
          <a:xfrm>
            <a:off x="656691" y="2293479"/>
            <a:ext cx="459822" cy="324354"/>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uppo 145"/>
          <p:cNvGrpSpPr/>
          <p:nvPr/>
        </p:nvGrpSpPr>
        <p:grpSpPr>
          <a:xfrm>
            <a:off x="1333593" y="4991433"/>
            <a:ext cx="365096" cy="365096"/>
            <a:chOff x="5316567" y="2715285"/>
            <a:chExt cx="325790" cy="325790"/>
          </a:xfrm>
        </p:grpSpPr>
        <p:sp>
          <p:nvSpPr>
            <p:cNvPr id="147" name="Ovale 146"/>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48"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9"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0"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51" name="Gruppo 150"/>
          <p:cNvGrpSpPr/>
          <p:nvPr/>
        </p:nvGrpSpPr>
        <p:grpSpPr>
          <a:xfrm>
            <a:off x="4486527" y="5117242"/>
            <a:ext cx="365096" cy="365096"/>
            <a:chOff x="5316567" y="2715285"/>
            <a:chExt cx="325790" cy="325790"/>
          </a:xfrm>
        </p:grpSpPr>
        <p:sp>
          <p:nvSpPr>
            <p:cNvPr id="152" name="Ovale 151"/>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53"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4"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5"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56" name="Gruppo 155"/>
          <p:cNvGrpSpPr/>
          <p:nvPr/>
        </p:nvGrpSpPr>
        <p:grpSpPr>
          <a:xfrm>
            <a:off x="5515197" y="4661412"/>
            <a:ext cx="365096" cy="365096"/>
            <a:chOff x="5316567" y="2715285"/>
            <a:chExt cx="325790" cy="325790"/>
          </a:xfrm>
        </p:grpSpPr>
        <p:sp>
          <p:nvSpPr>
            <p:cNvPr id="157" name="Ovale 156"/>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58"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9"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61" name="Gruppo 160"/>
          <p:cNvGrpSpPr/>
          <p:nvPr/>
        </p:nvGrpSpPr>
        <p:grpSpPr>
          <a:xfrm>
            <a:off x="1209081" y="2793646"/>
            <a:ext cx="365096" cy="365096"/>
            <a:chOff x="5316567" y="2715285"/>
            <a:chExt cx="325790" cy="325790"/>
          </a:xfrm>
        </p:grpSpPr>
        <p:sp>
          <p:nvSpPr>
            <p:cNvPr id="162" name="Ovale 161"/>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63"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4"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68" name="Freccia a destra 167"/>
          <p:cNvSpPr/>
          <p:nvPr/>
        </p:nvSpPr>
        <p:spPr>
          <a:xfrm flipH="1">
            <a:off x="3901673" y="4670549"/>
            <a:ext cx="507242" cy="33393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ccia a destra 168"/>
          <p:cNvSpPr/>
          <p:nvPr/>
        </p:nvSpPr>
        <p:spPr>
          <a:xfrm flipH="1">
            <a:off x="3883065" y="5117242"/>
            <a:ext cx="525850"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ccia a destra 169"/>
          <p:cNvSpPr/>
          <p:nvPr/>
        </p:nvSpPr>
        <p:spPr>
          <a:xfrm flipH="1">
            <a:off x="4928966" y="4655702"/>
            <a:ext cx="468441"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ccia a destra 170"/>
          <p:cNvSpPr/>
          <p:nvPr/>
        </p:nvSpPr>
        <p:spPr>
          <a:xfrm>
            <a:off x="1782217" y="5020871"/>
            <a:ext cx="525850"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ccia a destra 171"/>
          <p:cNvSpPr/>
          <p:nvPr/>
        </p:nvSpPr>
        <p:spPr>
          <a:xfrm rot="3122430">
            <a:off x="4922035" y="1305178"/>
            <a:ext cx="1293122" cy="307361"/>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ccia a destra 173"/>
          <p:cNvSpPr/>
          <p:nvPr/>
        </p:nvSpPr>
        <p:spPr>
          <a:xfrm rot="18477570" flipH="1">
            <a:off x="3639079" y="1305180"/>
            <a:ext cx="1293122" cy="307361"/>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CasellaDiTesto 174"/>
          <p:cNvSpPr txBox="1"/>
          <p:nvPr/>
        </p:nvSpPr>
        <p:spPr>
          <a:xfrm>
            <a:off x="37707" y="1735605"/>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r>
              <a:rPr lang="it-IT" sz="1300" dirty="0" smtClean="0"/>
              <a:t> </a:t>
            </a:r>
            <a:r>
              <a:rPr lang="it-IT" sz="1300" dirty="0" err="1" smtClean="0"/>
              <a:t>categories</a:t>
            </a:r>
            <a:endParaRPr lang="it-IT" sz="1300" dirty="0"/>
          </a:p>
        </p:txBody>
      </p:sp>
      <p:sp>
        <p:nvSpPr>
          <p:cNvPr id="176" name="CasellaDiTesto 175"/>
          <p:cNvSpPr txBox="1"/>
          <p:nvPr/>
        </p:nvSpPr>
        <p:spPr>
          <a:xfrm>
            <a:off x="968961" y="3143409"/>
            <a:ext cx="1237968" cy="292388"/>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endParaRPr lang="it-IT" sz="1300" dirty="0"/>
          </a:p>
        </p:txBody>
      </p:sp>
      <p:sp>
        <p:nvSpPr>
          <p:cNvPr id="177" name="CasellaDiTesto 176"/>
          <p:cNvSpPr txBox="1"/>
          <p:nvPr/>
        </p:nvSpPr>
        <p:spPr>
          <a:xfrm>
            <a:off x="1073910" y="1698316"/>
            <a:ext cx="1237968" cy="492443"/>
          </a:xfrm>
          <a:prstGeom prst="rect">
            <a:avLst/>
          </a:prstGeom>
          <a:noFill/>
        </p:spPr>
        <p:txBody>
          <a:bodyPr wrap="square" rtlCol="0">
            <a:spAutoFit/>
          </a:bodyPr>
          <a:lstStyle/>
          <a:p>
            <a:r>
              <a:rPr lang="it-IT" sz="1300" dirty="0" smtClean="0"/>
              <a:t>Device by </a:t>
            </a:r>
            <a:r>
              <a:rPr lang="it-IT" sz="1300" dirty="0" err="1" smtClean="0"/>
              <a:t>category</a:t>
            </a:r>
            <a:endParaRPr lang="it-IT" sz="1300" dirty="0"/>
          </a:p>
        </p:txBody>
      </p:sp>
      <p:sp>
        <p:nvSpPr>
          <p:cNvPr id="178" name="CasellaDiTesto 177"/>
          <p:cNvSpPr txBox="1"/>
          <p:nvPr/>
        </p:nvSpPr>
        <p:spPr>
          <a:xfrm>
            <a:off x="4486527" y="260555"/>
            <a:ext cx="1237968" cy="292388"/>
          </a:xfrm>
          <a:prstGeom prst="rect">
            <a:avLst/>
          </a:prstGeom>
          <a:noFill/>
        </p:spPr>
        <p:txBody>
          <a:bodyPr wrap="square" rtlCol="0">
            <a:spAutoFit/>
          </a:bodyPr>
          <a:lstStyle/>
          <a:p>
            <a:r>
              <a:rPr lang="it-IT" sz="1300" dirty="0" err="1" smtClean="0"/>
              <a:t>Promotions</a:t>
            </a:r>
            <a:endParaRPr lang="it-IT" sz="1300" dirty="0"/>
          </a:p>
        </p:txBody>
      </p:sp>
      <p:sp>
        <p:nvSpPr>
          <p:cNvPr id="179" name="CasellaDiTesto 178"/>
          <p:cNvSpPr txBox="1"/>
          <p:nvPr/>
        </p:nvSpPr>
        <p:spPr>
          <a:xfrm>
            <a:off x="5272669" y="4991433"/>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assistance</a:t>
            </a:r>
            <a:r>
              <a:rPr lang="it-IT" sz="1300" dirty="0" smtClean="0"/>
              <a:t> </a:t>
            </a:r>
            <a:r>
              <a:rPr lang="it-IT" sz="1300" dirty="0" err="1" smtClean="0"/>
              <a:t>categories</a:t>
            </a:r>
            <a:endParaRPr lang="it-IT" sz="1300" dirty="0"/>
          </a:p>
        </p:txBody>
      </p:sp>
      <p:sp>
        <p:nvSpPr>
          <p:cNvPr id="180" name="CasellaDiTesto 179"/>
          <p:cNvSpPr txBox="1"/>
          <p:nvPr/>
        </p:nvSpPr>
        <p:spPr>
          <a:xfrm>
            <a:off x="4301783" y="4142475"/>
            <a:ext cx="1786758" cy="492443"/>
          </a:xfrm>
          <a:prstGeom prst="rect">
            <a:avLst/>
          </a:prstGeom>
          <a:noFill/>
        </p:spPr>
        <p:txBody>
          <a:bodyPr wrap="square" rtlCol="0">
            <a:spAutoFit/>
          </a:bodyPr>
          <a:lstStyle/>
          <a:p>
            <a:r>
              <a:rPr lang="it-IT" sz="1300" dirty="0" smtClean="0"/>
              <a:t>Assistance by</a:t>
            </a:r>
          </a:p>
          <a:p>
            <a:r>
              <a:rPr lang="it-IT" sz="1300" dirty="0" err="1" smtClean="0"/>
              <a:t>category</a:t>
            </a:r>
            <a:endParaRPr lang="it-IT" sz="1300" dirty="0"/>
          </a:p>
        </p:txBody>
      </p:sp>
      <p:sp>
        <p:nvSpPr>
          <p:cNvPr id="181" name="CasellaDiTesto 180"/>
          <p:cNvSpPr txBox="1"/>
          <p:nvPr/>
        </p:nvSpPr>
        <p:spPr>
          <a:xfrm>
            <a:off x="487214" y="5022318"/>
            <a:ext cx="1237968" cy="292388"/>
          </a:xfrm>
          <a:prstGeom prst="rect">
            <a:avLst/>
          </a:prstGeom>
          <a:noFill/>
        </p:spPr>
        <p:txBody>
          <a:bodyPr wrap="square" rtlCol="0">
            <a:spAutoFit/>
          </a:bodyPr>
          <a:lstStyle/>
          <a:p>
            <a:r>
              <a:rPr lang="it-IT" sz="1300" dirty="0" err="1" smtClean="0"/>
              <a:t>Highlights</a:t>
            </a:r>
            <a:endParaRPr lang="it-IT" sz="1300" dirty="0"/>
          </a:p>
        </p:txBody>
      </p:sp>
      <p:sp>
        <p:nvSpPr>
          <p:cNvPr id="182" name="CasellaDiTesto 181"/>
          <p:cNvSpPr txBox="1"/>
          <p:nvPr/>
        </p:nvSpPr>
        <p:spPr>
          <a:xfrm>
            <a:off x="4255866" y="5483881"/>
            <a:ext cx="1237968" cy="492443"/>
          </a:xfrm>
          <a:prstGeom prst="rect">
            <a:avLst/>
          </a:prstGeom>
          <a:noFill/>
        </p:spPr>
        <p:txBody>
          <a:bodyPr wrap="square" rtlCol="0">
            <a:spAutoFit/>
          </a:bodyPr>
          <a:lstStyle/>
          <a:p>
            <a:r>
              <a:rPr lang="it-IT" sz="1300" dirty="0" err="1" smtClean="0"/>
              <a:t>All</a:t>
            </a:r>
            <a:r>
              <a:rPr lang="it-IT" sz="1300" dirty="0" smtClean="0"/>
              <a:t> Assistance </a:t>
            </a:r>
            <a:r>
              <a:rPr lang="it-IT" sz="1300" dirty="0" err="1" smtClean="0"/>
              <a:t>services</a:t>
            </a:r>
            <a:endParaRPr lang="it-IT" sz="1300" dirty="0"/>
          </a:p>
        </p:txBody>
      </p:sp>
      <p:sp>
        <p:nvSpPr>
          <p:cNvPr id="189" name="CasellaDiTesto 188"/>
          <p:cNvSpPr txBox="1"/>
          <p:nvPr/>
        </p:nvSpPr>
        <p:spPr>
          <a:xfrm>
            <a:off x="7903171" y="3158430"/>
            <a:ext cx="1237968" cy="292388"/>
          </a:xfrm>
          <a:prstGeom prst="rect">
            <a:avLst/>
          </a:prstGeom>
          <a:noFill/>
        </p:spPr>
        <p:txBody>
          <a:bodyPr wrap="square" rtlCol="0">
            <a:spAutoFit/>
          </a:bodyPr>
          <a:lstStyle/>
          <a:p>
            <a:r>
              <a:rPr lang="it-IT" sz="1300" dirty="0" err="1" smtClean="0"/>
              <a:t>All</a:t>
            </a:r>
            <a:r>
              <a:rPr lang="it-IT" sz="1300" dirty="0" smtClean="0"/>
              <a:t> Smart Life</a:t>
            </a:r>
            <a:endParaRPr lang="it-IT" sz="1300" dirty="0"/>
          </a:p>
        </p:txBody>
      </p:sp>
      <p:sp>
        <p:nvSpPr>
          <p:cNvPr id="190" name="CasellaDiTesto 189"/>
          <p:cNvSpPr txBox="1"/>
          <p:nvPr/>
        </p:nvSpPr>
        <p:spPr>
          <a:xfrm>
            <a:off x="7966201" y="1660403"/>
            <a:ext cx="1237968" cy="492443"/>
          </a:xfrm>
          <a:prstGeom prst="rect">
            <a:avLst/>
          </a:prstGeom>
          <a:noFill/>
        </p:spPr>
        <p:txBody>
          <a:bodyPr wrap="square" rtlCol="0">
            <a:spAutoFit/>
          </a:bodyPr>
          <a:lstStyle/>
          <a:p>
            <a:r>
              <a:rPr lang="it-IT" sz="1300" dirty="0" smtClean="0"/>
              <a:t>Smart Life by </a:t>
            </a:r>
            <a:r>
              <a:rPr lang="it-IT" sz="1300" dirty="0" err="1" smtClean="0"/>
              <a:t>categories</a:t>
            </a:r>
            <a:endParaRPr lang="it-IT" sz="1300" dirty="0"/>
          </a:p>
        </p:txBody>
      </p:sp>
      <p:sp>
        <p:nvSpPr>
          <p:cNvPr id="191" name="CasellaDiTesto 190"/>
          <p:cNvSpPr txBox="1"/>
          <p:nvPr/>
        </p:nvSpPr>
        <p:spPr>
          <a:xfrm>
            <a:off x="9735616" y="2164585"/>
            <a:ext cx="1237968" cy="492443"/>
          </a:xfrm>
          <a:prstGeom prst="rect">
            <a:avLst/>
          </a:prstGeom>
          <a:noFill/>
        </p:spPr>
        <p:txBody>
          <a:bodyPr wrap="square" rtlCol="0">
            <a:spAutoFit/>
          </a:bodyPr>
          <a:lstStyle/>
          <a:p>
            <a:r>
              <a:rPr lang="it-IT" sz="1300" dirty="0" err="1" smtClean="0"/>
              <a:t>All</a:t>
            </a:r>
            <a:r>
              <a:rPr lang="it-IT" sz="1300" dirty="0" smtClean="0"/>
              <a:t> Smart Life </a:t>
            </a:r>
            <a:r>
              <a:rPr lang="it-IT" sz="1300" dirty="0" err="1" smtClean="0"/>
              <a:t>categories</a:t>
            </a:r>
            <a:endParaRPr lang="it-IT" sz="1300" dirty="0"/>
          </a:p>
        </p:txBody>
      </p:sp>
      <p:sp>
        <p:nvSpPr>
          <p:cNvPr id="166" name="CasellaDiTesto 165"/>
          <p:cNvSpPr txBox="1"/>
          <p:nvPr/>
        </p:nvSpPr>
        <p:spPr>
          <a:xfrm>
            <a:off x="431927" y="376195"/>
            <a:ext cx="1581775" cy="523220"/>
          </a:xfrm>
          <a:prstGeom prst="rect">
            <a:avLst/>
          </a:prstGeom>
          <a:noFill/>
        </p:spPr>
        <p:txBody>
          <a:bodyPr wrap="square" rtlCol="0">
            <a:spAutoFit/>
          </a:bodyPr>
          <a:lstStyle/>
          <a:p>
            <a:r>
              <a:rPr lang="en-US" sz="2800" b="1" dirty="0">
                <a:solidFill>
                  <a:srgbClr val="FF0000"/>
                </a:solidFill>
                <a:latin typeface="Cambria" panose="02040503050406030204" pitchFamily="18" charset="0"/>
              </a:rPr>
              <a:t>L</a:t>
            </a:r>
            <a:r>
              <a:rPr lang="en-US" sz="2800" b="1" dirty="0" smtClean="0">
                <a:solidFill>
                  <a:srgbClr val="FF0000"/>
                </a:solidFill>
                <a:latin typeface="Cambria" panose="02040503050406030204" pitchFamily="18" charset="0"/>
              </a:rPr>
              <a:t>-IDM</a:t>
            </a:r>
            <a:endParaRPr lang="en-US" sz="2000" b="1" dirty="0" smtClean="0">
              <a:solidFill>
                <a:srgbClr val="FF0000"/>
              </a:solidFill>
              <a:latin typeface="Cambria" panose="02040503050406030204" pitchFamily="18" charset="0"/>
            </a:endParaRPr>
          </a:p>
        </p:txBody>
      </p:sp>
      <p:sp>
        <p:nvSpPr>
          <p:cNvPr id="167" name="Ovale 166"/>
          <p:cNvSpPr/>
          <p:nvPr/>
        </p:nvSpPr>
        <p:spPr>
          <a:xfrm>
            <a:off x="2490728" y="4849438"/>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e 172"/>
          <p:cNvSpPr/>
          <p:nvPr/>
        </p:nvSpPr>
        <p:spPr>
          <a:xfrm>
            <a:off x="2490728" y="5140423"/>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e 182"/>
          <p:cNvSpPr/>
          <p:nvPr/>
        </p:nvSpPr>
        <p:spPr>
          <a:xfrm>
            <a:off x="5944041" y="3042069"/>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e 183"/>
          <p:cNvSpPr/>
          <p:nvPr/>
        </p:nvSpPr>
        <p:spPr>
          <a:xfrm>
            <a:off x="2514107" y="2876872"/>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901470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505098"/>
            <a:ext cx="10515600" cy="5671866"/>
          </a:xfrm>
        </p:spPr>
        <p:txBody>
          <a:bodyPr/>
          <a:lstStyle/>
          <a:p>
            <a:pPr marL="0" indent="0">
              <a:buNone/>
            </a:pPr>
            <a:r>
              <a:rPr lang="en-US" b="1" dirty="0" smtClean="0">
                <a:latin typeface="Cambria" panose="02040503050406030204" pitchFamily="18" charset="0"/>
              </a:rPr>
              <a:t>Note on the L-IDM diagram</a:t>
            </a:r>
          </a:p>
          <a:p>
            <a:pPr marL="0" indent="0">
              <a:buNone/>
            </a:pPr>
            <a:r>
              <a:rPr lang="en-US" sz="2000" dirty="0" smtClean="0">
                <a:latin typeface="Cambria" panose="02040503050406030204" pitchFamily="18" charset="0"/>
              </a:rPr>
              <a:t>We have decided to fragment the “THE GROUP” single topic into the following topics:</a:t>
            </a:r>
          </a:p>
          <a:p>
            <a:pPr>
              <a:buFontTx/>
              <a:buChar char="-"/>
            </a:pPr>
            <a:r>
              <a:rPr lang="en-US" sz="2000" dirty="0" smtClean="0">
                <a:latin typeface="Cambria" panose="02040503050406030204" pitchFamily="18" charset="0"/>
              </a:rPr>
              <a:t>Business</a:t>
            </a:r>
          </a:p>
          <a:p>
            <a:pPr>
              <a:buFontTx/>
              <a:buChar char="-"/>
            </a:pPr>
            <a:r>
              <a:rPr lang="en-US" sz="2000" dirty="0" smtClean="0">
                <a:latin typeface="Cambria" panose="02040503050406030204" pitchFamily="18" charset="0"/>
              </a:rPr>
              <a:t>Governance</a:t>
            </a:r>
          </a:p>
          <a:p>
            <a:pPr>
              <a:buFontTx/>
              <a:buChar char="-"/>
            </a:pPr>
            <a:r>
              <a:rPr lang="en-US" sz="2000" dirty="0" smtClean="0">
                <a:latin typeface="Cambria" panose="02040503050406030204" pitchFamily="18" charset="0"/>
              </a:rPr>
              <a:t>News</a:t>
            </a:r>
          </a:p>
          <a:p>
            <a:pPr marL="0" indent="0">
              <a:buNone/>
            </a:pPr>
            <a:r>
              <a:rPr lang="en-US" sz="2000" dirty="0" smtClean="0">
                <a:latin typeface="Cambria" panose="02040503050406030204" pitchFamily="18" charset="0"/>
              </a:rPr>
              <a:t>Such decision have been taken in order to avoid having a heap of not completely homogeneous content in a single place, like in the actual TIM site. This facilitates the user by addressing him directly into the information (s)he is looking for. </a:t>
            </a:r>
          </a:p>
          <a:p>
            <a:pPr marL="0" indent="0">
              <a:buNone/>
            </a:pPr>
            <a:r>
              <a:rPr lang="en-US" sz="2000" dirty="0" smtClean="0">
                <a:latin typeface="Cambria" panose="02040503050406030204" pitchFamily="18" charset="0"/>
              </a:rPr>
              <a:t>In particular, we wanted to give to the “News” section a more prominent role, as it will be shown in the next diagram.</a:t>
            </a:r>
          </a:p>
          <a:p>
            <a:pPr marL="0" indent="0">
              <a:buNone/>
            </a:pPr>
            <a:endParaRPr lang="en-US" sz="2000" dirty="0">
              <a:latin typeface="Cambria" panose="02040503050406030204" pitchFamily="18" charset="0"/>
            </a:endParaRPr>
          </a:p>
          <a:p>
            <a:pPr marL="0" indent="0">
              <a:buNone/>
            </a:pPr>
            <a:r>
              <a:rPr lang="en-US" sz="2000" dirty="0" smtClean="0">
                <a:latin typeface="Cambria" panose="02040503050406030204" pitchFamily="18" charset="0"/>
              </a:rPr>
              <a:t>The “Promotion” element have been added in the “Device” and “Smart Life” multiple topics to increase the clarity of the contents in such multiple topics, especially in relation with the “Promotions” introductory act. More details can be found in the P-IDM section.</a:t>
            </a:r>
            <a:endParaRPr lang="en-US" sz="2000" dirty="0">
              <a:latin typeface="Cambria" panose="02040503050406030204" pitchFamily="18" charset="0"/>
            </a:endParaRPr>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973146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p:cNvGrpSpPr/>
          <p:nvPr/>
        </p:nvGrpSpPr>
        <p:grpSpPr>
          <a:xfrm>
            <a:off x="9667279" y="181245"/>
            <a:ext cx="1162231" cy="1137657"/>
            <a:chOff x="1593669" y="4828739"/>
            <a:chExt cx="1451743" cy="1376218"/>
          </a:xfrm>
        </p:grpSpPr>
        <p:sp>
          <p:nvSpPr>
            <p:cNvPr id="5" name="Scheda 4"/>
            <p:cNvSpPr/>
            <p:nvPr/>
          </p:nvSpPr>
          <p:spPr>
            <a:xfrm flipH="1">
              <a:off x="1593669" y="4828739"/>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ccia a incrocio 5"/>
            <p:cNvSpPr/>
            <p:nvPr/>
          </p:nvSpPr>
          <p:spPr>
            <a:xfrm>
              <a:off x="2414072" y="5142214"/>
              <a:ext cx="631340" cy="651774"/>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uppo 18"/>
          <p:cNvGrpSpPr/>
          <p:nvPr/>
        </p:nvGrpSpPr>
        <p:grpSpPr>
          <a:xfrm>
            <a:off x="3573108" y="221542"/>
            <a:ext cx="1162231" cy="1137657"/>
            <a:chOff x="1593669" y="4828739"/>
            <a:chExt cx="1451743" cy="1376218"/>
          </a:xfrm>
        </p:grpSpPr>
        <p:sp>
          <p:nvSpPr>
            <p:cNvPr id="20" name="Scheda 19"/>
            <p:cNvSpPr/>
            <p:nvPr/>
          </p:nvSpPr>
          <p:spPr>
            <a:xfrm flipH="1">
              <a:off x="1593669" y="4828739"/>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smtClean="0">
                  <a:ln w="0"/>
                  <a:solidFill>
                    <a:schemeClr val="tx1"/>
                  </a:solidFill>
                  <a:effectLst>
                    <a:outerShdw blurRad="38100" dist="19050" dir="2700000" algn="tl" rotWithShape="0">
                      <a:schemeClr val="dk1">
                        <a:alpha val="40000"/>
                      </a:schemeClr>
                    </a:outerShdw>
                  </a:effectLst>
                </a:rPr>
                <a:t>H</a:t>
              </a:r>
              <a:endParaRPr lang="en-US" sz="5000" dirty="0">
                <a:solidFill>
                  <a:schemeClr val="tx1"/>
                </a:solidFill>
              </a:endParaRPr>
            </a:p>
          </p:txBody>
        </p:sp>
        <p:sp>
          <p:nvSpPr>
            <p:cNvPr id="21" name="Freccia a incrocio 20"/>
            <p:cNvSpPr/>
            <p:nvPr/>
          </p:nvSpPr>
          <p:spPr>
            <a:xfrm>
              <a:off x="2414072" y="5142214"/>
              <a:ext cx="631340" cy="651774"/>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uppo 21"/>
          <p:cNvGrpSpPr/>
          <p:nvPr/>
        </p:nvGrpSpPr>
        <p:grpSpPr>
          <a:xfrm>
            <a:off x="6061457" y="1755748"/>
            <a:ext cx="992976" cy="1235641"/>
            <a:chOff x="7017729" y="2804266"/>
            <a:chExt cx="1240324" cy="1494749"/>
          </a:xfrm>
        </p:grpSpPr>
        <p:grpSp>
          <p:nvGrpSpPr>
            <p:cNvPr id="23" name="Gruppo 22"/>
            <p:cNvGrpSpPr/>
            <p:nvPr/>
          </p:nvGrpSpPr>
          <p:grpSpPr>
            <a:xfrm>
              <a:off x="7017729" y="2804266"/>
              <a:ext cx="1240324" cy="1494746"/>
              <a:chOff x="3350195" y="2804266"/>
              <a:chExt cx="1240324" cy="1494746"/>
            </a:xfrm>
          </p:grpSpPr>
          <p:sp>
            <p:nvSpPr>
              <p:cNvPr id="30" name="Scheda 29"/>
              <p:cNvSpPr/>
              <p:nvPr/>
            </p:nvSpPr>
            <p:spPr>
              <a:xfrm flipH="1">
                <a:off x="3454446" y="2922794"/>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e 30"/>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32" name="Gruppo 31"/>
              <p:cNvGrpSpPr/>
              <p:nvPr/>
            </p:nvGrpSpPr>
            <p:grpSpPr>
              <a:xfrm>
                <a:off x="3350195" y="2804266"/>
                <a:ext cx="492890" cy="492890"/>
                <a:chOff x="5316567" y="2715285"/>
                <a:chExt cx="325790" cy="325790"/>
              </a:xfrm>
            </p:grpSpPr>
            <p:sp>
              <p:nvSpPr>
                <p:cNvPr id="33" name="Ovale 32"/>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34" name="Connettore 1 61"/>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Connettore 1 62"/>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Connettore 1 63"/>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24" name="Gruppo 23"/>
            <p:cNvGrpSpPr/>
            <p:nvPr/>
          </p:nvGrpSpPr>
          <p:grpSpPr>
            <a:xfrm>
              <a:off x="7851789" y="3911398"/>
              <a:ext cx="387620" cy="387617"/>
              <a:chOff x="4347138" y="3176297"/>
              <a:chExt cx="427170" cy="427167"/>
            </a:xfrm>
          </p:grpSpPr>
          <p:sp>
            <p:nvSpPr>
              <p:cNvPr id="25" name="Ovale 24"/>
              <p:cNvSpPr/>
              <p:nvPr/>
            </p:nvSpPr>
            <p:spPr>
              <a:xfrm>
                <a:off x="4347138" y="3176297"/>
                <a:ext cx="427170" cy="427167"/>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26" name="Ovale 25"/>
              <p:cNvSpPr/>
              <p:nvPr/>
            </p:nvSpPr>
            <p:spPr>
              <a:xfrm>
                <a:off x="4375568" y="3208905"/>
                <a:ext cx="365096" cy="365097"/>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27" name="Connettore 1 67"/>
              <p:cNvCxnSpPr/>
              <p:nvPr/>
            </p:nvCxnSpPr>
            <p:spPr>
              <a:xfrm>
                <a:off x="4432039" y="3339766"/>
                <a:ext cx="25816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Connettore 1 68"/>
              <p:cNvCxnSpPr/>
              <p:nvPr/>
            </p:nvCxnSpPr>
            <p:spPr>
              <a:xfrm>
                <a:off x="4429033" y="3400225"/>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Connettore 1 69"/>
              <p:cNvCxnSpPr/>
              <p:nvPr/>
            </p:nvCxnSpPr>
            <p:spPr>
              <a:xfrm>
                <a:off x="4429034" y="3465188"/>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52" name="Freccia a incrocio 51"/>
          <p:cNvSpPr/>
          <p:nvPr/>
        </p:nvSpPr>
        <p:spPr>
          <a:xfrm>
            <a:off x="6796847" y="2058650"/>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uppo 53"/>
          <p:cNvGrpSpPr/>
          <p:nvPr/>
        </p:nvGrpSpPr>
        <p:grpSpPr>
          <a:xfrm>
            <a:off x="711654" y="1578638"/>
            <a:ext cx="1106809" cy="1339141"/>
            <a:chOff x="3350195" y="2804266"/>
            <a:chExt cx="1382515" cy="1619952"/>
          </a:xfrm>
        </p:grpSpPr>
        <p:sp>
          <p:nvSpPr>
            <p:cNvPr id="55" name="Scheda 54"/>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e 55"/>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57" name="Gruppo 56"/>
            <p:cNvGrpSpPr/>
            <p:nvPr/>
          </p:nvGrpSpPr>
          <p:grpSpPr>
            <a:xfrm>
              <a:off x="3350195" y="2804266"/>
              <a:ext cx="492890" cy="492890"/>
              <a:chOff x="5316567" y="2715285"/>
              <a:chExt cx="325790" cy="325790"/>
            </a:xfrm>
          </p:grpSpPr>
          <p:sp>
            <p:nvSpPr>
              <p:cNvPr id="58" name="Ovale 57"/>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59"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62" name="Gruppo 61"/>
          <p:cNvGrpSpPr/>
          <p:nvPr/>
        </p:nvGrpSpPr>
        <p:grpSpPr>
          <a:xfrm>
            <a:off x="3364775" y="2162379"/>
            <a:ext cx="1106809" cy="1339141"/>
            <a:chOff x="3350195" y="2804266"/>
            <a:chExt cx="1382515" cy="1619952"/>
          </a:xfrm>
        </p:grpSpPr>
        <p:sp>
          <p:nvSpPr>
            <p:cNvPr id="63" name="Scheda 62"/>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e 63"/>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65" name="Gruppo 64"/>
            <p:cNvGrpSpPr/>
            <p:nvPr/>
          </p:nvGrpSpPr>
          <p:grpSpPr>
            <a:xfrm>
              <a:off x="3350195" y="2804266"/>
              <a:ext cx="492890" cy="492890"/>
              <a:chOff x="5316567" y="2715285"/>
              <a:chExt cx="325790" cy="325790"/>
            </a:xfrm>
          </p:grpSpPr>
          <p:sp>
            <p:nvSpPr>
              <p:cNvPr id="66" name="Ovale 65"/>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67"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70" name="Freccia a incrocio 69"/>
          <p:cNvSpPr/>
          <p:nvPr/>
        </p:nvSpPr>
        <p:spPr>
          <a:xfrm>
            <a:off x="1565745" y="2033393"/>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ccia a incrocio 70"/>
          <p:cNvSpPr/>
          <p:nvPr/>
        </p:nvSpPr>
        <p:spPr>
          <a:xfrm>
            <a:off x="4256684" y="2636149"/>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uppo 71"/>
          <p:cNvGrpSpPr/>
          <p:nvPr/>
        </p:nvGrpSpPr>
        <p:grpSpPr>
          <a:xfrm>
            <a:off x="5946580" y="4459462"/>
            <a:ext cx="1119899" cy="1348015"/>
            <a:chOff x="5176105" y="2793531"/>
            <a:chExt cx="1398866" cy="1630687"/>
          </a:xfrm>
        </p:grpSpPr>
        <p:sp>
          <p:nvSpPr>
            <p:cNvPr id="73" name="Scheda 72"/>
            <p:cNvSpPr/>
            <p:nvPr/>
          </p:nvSpPr>
          <p:spPr>
            <a:xfrm flipH="1">
              <a:off x="5438898"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e 73"/>
            <p:cNvSpPr/>
            <p:nvPr/>
          </p:nvSpPr>
          <p:spPr>
            <a:xfrm>
              <a:off x="5192453"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75" name="Gruppo 74"/>
            <p:cNvGrpSpPr/>
            <p:nvPr/>
          </p:nvGrpSpPr>
          <p:grpSpPr>
            <a:xfrm>
              <a:off x="5176105" y="2793531"/>
              <a:ext cx="532706" cy="532706"/>
              <a:chOff x="4445500" y="3234900"/>
              <a:chExt cx="427168" cy="427168"/>
            </a:xfrm>
          </p:grpSpPr>
          <p:sp>
            <p:nvSpPr>
              <p:cNvPr id="76" name="Ovale 75"/>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77" name="Ovale 76"/>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78" name="Connettore 1 53"/>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Connettore 1 54"/>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0" name="Connettore 1 55"/>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81" name="Gruppo 80"/>
          <p:cNvGrpSpPr/>
          <p:nvPr/>
        </p:nvGrpSpPr>
        <p:grpSpPr>
          <a:xfrm>
            <a:off x="3351687" y="4488776"/>
            <a:ext cx="1119899" cy="1348015"/>
            <a:chOff x="5176105" y="2793531"/>
            <a:chExt cx="1398869" cy="1630687"/>
          </a:xfrm>
        </p:grpSpPr>
        <p:sp>
          <p:nvSpPr>
            <p:cNvPr id="82" name="Scheda 81"/>
            <p:cNvSpPr/>
            <p:nvPr/>
          </p:nvSpPr>
          <p:spPr>
            <a:xfrm flipH="1">
              <a:off x="5438901"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e 82"/>
            <p:cNvSpPr/>
            <p:nvPr/>
          </p:nvSpPr>
          <p:spPr>
            <a:xfrm>
              <a:off x="5192453"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84" name="Gruppo 83"/>
            <p:cNvGrpSpPr/>
            <p:nvPr/>
          </p:nvGrpSpPr>
          <p:grpSpPr>
            <a:xfrm>
              <a:off x="5176105" y="2793531"/>
              <a:ext cx="532706" cy="532706"/>
              <a:chOff x="4445500" y="3234900"/>
              <a:chExt cx="427168" cy="427168"/>
            </a:xfrm>
          </p:grpSpPr>
          <p:sp>
            <p:nvSpPr>
              <p:cNvPr id="85" name="Ovale 84"/>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86" name="Ovale 85"/>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87" name="Connettore 1 53"/>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Connettore 1 54"/>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9" name="Connettore 1 55"/>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90" name="Gruppo 89"/>
          <p:cNvGrpSpPr/>
          <p:nvPr/>
        </p:nvGrpSpPr>
        <p:grpSpPr>
          <a:xfrm>
            <a:off x="682700" y="4393549"/>
            <a:ext cx="1119899" cy="1348015"/>
            <a:chOff x="5176105" y="2793531"/>
            <a:chExt cx="1398866" cy="1630687"/>
          </a:xfrm>
        </p:grpSpPr>
        <p:sp>
          <p:nvSpPr>
            <p:cNvPr id="91" name="Scheda 90"/>
            <p:cNvSpPr/>
            <p:nvPr/>
          </p:nvSpPr>
          <p:spPr>
            <a:xfrm flipH="1">
              <a:off x="5438898"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e 91"/>
            <p:cNvSpPr/>
            <p:nvPr/>
          </p:nvSpPr>
          <p:spPr>
            <a:xfrm>
              <a:off x="5192453"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93" name="Gruppo 92"/>
            <p:cNvGrpSpPr/>
            <p:nvPr/>
          </p:nvGrpSpPr>
          <p:grpSpPr>
            <a:xfrm>
              <a:off x="5176105" y="2793531"/>
              <a:ext cx="532706" cy="532706"/>
              <a:chOff x="4445500" y="3234900"/>
              <a:chExt cx="427168" cy="427168"/>
            </a:xfrm>
          </p:grpSpPr>
          <p:sp>
            <p:nvSpPr>
              <p:cNvPr id="94" name="Ovale 93"/>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95" name="Ovale 94"/>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96" name="Connettore 1 53"/>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7" name="Connettore 1 54"/>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Connettore 1 55"/>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99" name="Rettangolo 98"/>
          <p:cNvSpPr/>
          <p:nvPr/>
        </p:nvSpPr>
        <p:spPr>
          <a:xfrm>
            <a:off x="9060461" y="1712195"/>
            <a:ext cx="2646845"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ttangolo 99"/>
          <p:cNvSpPr/>
          <p:nvPr/>
        </p:nvSpPr>
        <p:spPr>
          <a:xfrm>
            <a:off x="9182532" y="4929140"/>
            <a:ext cx="2285568"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ttangolo 100"/>
          <p:cNvSpPr/>
          <p:nvPr/>
        </p:nvSpPr>
        <p:spPr>
          <a:xfrm>
            <a:off x="9150200" y="3313711"/>
            <a:ext cx="2107474"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Scheda 107"/>
          <p:cNvSpPr/>
          <p:nvPr/>
        </p:nvSpPr>
        <p:spPr>
          <a:xfrm flipH="1">
            <a:off x="9271151" y="1958095"/>
            <a:ext cx="676333"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Testimonials</a:t>
            </a:r>
            <a:endParaRPr lang="en-US" sz="1300" dirty="0">
              <a:solidFill>
                <a:schemeClr val="tx1"/>
              </a:solidFill>
            </a:endParaRPr>
          </a:p>
        </p:txBody>
      </p:sp>
      <p:sp>
        <p:nvSpPr>
          <p:cNvPr id="109" name="Scheda 108"/>
          <p:cNvSpPr/>
          <p:nvPr/>
        </p:nvSpPr>
        <p:spPr>
          <a:xfrm flipH="1">
            <a:off x="10034936" y="1958095"/>
            <a:ext cx="606817"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Innovations</a:t>
            </a:r>
            <a:endParaRPr lang="en-US" sz="1300" dirty="0">
              <a:solidFill>
                <a:schemeClr val="tx1"/>
              </a:solidFill>
            </a:endParaRPr>
          </a:p>
        </p:txBody>
      </p:sp>
      <p:sp>
        <p:nvSpPr>
          <p:cNvPr id="110" name="Scheda 109"/>
          <p:cNvSpPr/>
          <p:nvPr/>
        </p:nvSpPr>
        <p:spPr>
          <a:xfrm flipH="1">
            <a:off x="10809407" y="1958095"/>
            <a:ext cx="769947"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Projects</a:t>
            </a:r>
            <a:endParaRPr lang="en-US" sz="1300" dirty="0">
              <a:solidFill>
                <a:schemeClr val="tx1"/>
              </a:solidFill>
            </a:endParaRPr>
          </a:p>
        </p:txBody>
      </p:sp>
      <p:sp>
        <p:nvSpPr>
          <p:cNvPr id="111" name="Scheda 110"/>
          <p:cNvSpPr/>
          <p:nvPr/>
        </p:nvSpPr>
        <p:spPr>
          <a:xfrm flipH="1">
            <a:off x="10348412" y="3627513"/>
            <a:ext cx="721553"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Governance</a:t>
            </a:r>
            <a:endParaRPr lang="en-US" sz="1500" dirty="0">
              <a:solidFill>
                <a:schemeClr val="tx1"/>
              </a:solidFill>
            </a:endParaRPr>
          </a:p>
        </p:txBody>
      </p:sp>
      <p:sp>
        <p:nvSpPr>
          <p:cNvPr id="112" name="Scheda 111"/>
          <p:cNvSpPr/>
          <p:nvPr/>
        </p:nvSpPr>
        <p:spPr>
          <a:xfrm flipH="1">
            <a:off x="9423551" y="3627513"/>
            <a:ext cx="721019"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Description</a:t>
            </a:r>
            <a:endParaRPr lang="en-US" sz="1500" dirty="0">
              <a:solidFill>
                <a:schemeClr val="tx1"/>
              </a:solidFill>
            </a:endParaRPr>
          </a:p>
        </p:txBody>
      </p:sp>
      <p:sp>
        <p:nvSpPr>
          <p:cNvPr id="113" name="Scheda 112"/>
          <p:cNvSpPr/>
          <p:nvPr/>
        </p:nvSpPr>
        <p:spPr>
          <a:xfrm flipH="1">
            <a:off x="10387621" y="5238931"/>
            <a:ext cx="870052"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For investors</a:t>
            </a:r>
            <a:endParaRPr lang="en-US" sz="1300" dirty="0">
              <a:solidFill>
                <a:schemeClr val="tx1"/>
              </a:solidFill>
            </a:endParaRPr>
          </a:p>
        </p:txBody>
      </p:sp>
      <p:sp>
        <p:nvSpPr>
          <p:cNvPr id="114" name="Scheda 113"/>
          <p:cNvSpPr/>
          <p:nvPr/>
        </p:nvSpPr>
        <p:spPr>
          <a:xfrm flipH="1">
            <a:off x="9473109" y="5238931"/>
            <a:ext cx="715920"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Market aspects</a:t>
            </a:r>
            <a:endParaRPr lang="en-US" sz="1300" dirty="0">
              <a:solidFill>
                <a:schemeClr val="tx1"/>
              </a:solidFill>
            </a:endParaRPr>
          </a:p>
        </p:txBody>
      </p:sp>
      <p:cxnSp>
        <p:nvCxnSpPr>
          <p:cNvPr id="115" name="Connettore 2 114"/>
          <p:cNvCxnSpPr>
            <a:endCxn id="5" idx="3"/>
          </p:cNvCxnSpPr>
          <p:nvPr/>
        </p:nvCxnSpPr>
        <p:spPr>
          <a:xfrm flipV="1">
            <a:off x="4482621" y="750074"/>
            <a:ext cx="5184658" cy="119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ttore 2 115"/>
          <p:cNvCxnSpPr>
            <a:endCxn id="100" idx="1"/>
          </p:cNvCxnSpPr>
          <p:nvPr/>
        </p:nvCxnSpPr>
        <p:spPr>
          <a:xfrm rot="16200000" flipH="1">
            <a:off x="6219744" y="2628204"/>
            <a:ext cx="4836240" cy="1089336"/>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ttore 2 116"/>
          <p:cNvCxnSpPr>
            <a:endCxn id="30" idx="0"/>
          </p:cNvCxnSpPr>
          <p:nvPr/>
        </p:nvCxnSpPr>
        <p:spPr>
          <a:xfrm>
            <a:off x="6599668" y="767315"/>
            <a:ext cx="0" cy="108641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a:stCxn id="151" idx="2"/>
            <a:endCxn id="114" idx="3"/>
          </p:cNvCxnSpPr>
          <p:nvPr/>
        </p:nvCxnSpPr>
        <p:spPr>
          <a:xfrm>
            <a:off x="9165419" y="5184829"/>
            <a:ext cx="307690" cy="41590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ttore 2 118"/>
          <p:cNvCxnSpPr>
            <a:endCxn id="99" idx="1"/>
          </p:cNvCxnSpPr>
          <p:nvPr/>
        </p:nvCxnSpPr>
        <p:spPr>
          <a:xfrm flipV="1">
            <a:off x="8089900" y="2374047"/>
            <a:ext cx="970561" cy="85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nettore 2 119"/>
          <p:cNvCxnSpPr>
            <a:endCxn id="101" idx="1"/>
          </p:cNvCxnSpPr>
          <p:nvPr/>
        </p:nvCxnSpPr>
        <p:spPr>
          <a:xfrm>
            <a:off x="8089900" y="3975100"/>
            <a:ext cx="1060300" cy="46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7" name="Rettangolo 146"/>
          <p:cNvSpPr/>
          <p:nvPr/>
        </p:nvSpPr>
        <p:spPr>
          <a:xfrm rot="16200000">
            <a:off x="8740533" y="1895789"/>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ttangolo 149"/>
          <p:cNvSpPr/>
          <p:nvPr/>
        </p:nvSpPr>
        <p:spPr>
          <a:xfrm rot="16200000">
            <a:off x="8806081" y="3494807"/>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ttangolo 150"/>
          <p:cNvSpPr/>
          <p:nvPr/>
        </p:nvSpPr>
        <p:spPr>
          <a:xfrm rot="16200000">
            <a:off x="8853254" y="5096323"/>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Connettore 2 151"/>
          <p:cNvCxnSpPr>
            <a:stCxn id="20" idx="3"/>
            <a:endCxn id="55" idx="0"/>
          </p:cNvCxnSpPr>
          <p:nvPr/>
        </p:nvCxnSpPr>
        <p:spPr>
          <a:xfrm rot="10800000" flipV="1">
            <a:off x="1363706" y="790370"/>
            <a:ext cx="2209402" cy="989751"/>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Connettore 2 152"/>
          <p:cNvCxnSpPr>
            <a:stCxn id="150" idx="2"/>
            <a:endCxn id="112" idx="3"/>
          </p:cNvCxnSpPr>
          <p:nvPr/>
        </p:nvCxnSpPr>
        <p:spPr>
          <a:xfrm>
            <a:off x="9118246" y="3583313"/>
            <a:ext cx="305305" cy="40600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Connettore 2 153"/>
          <p:cNvCxnSpPr>
            <a:stCxn id="147" idx="2"/>
            <a:endCxn id="108" idx="3"/>
          </p:cNvCxnSpPr>
          <p:nvPr/>
        </p:nvCxnSpPr>
        <p:spPr>
          <a:xfrm>
            <a:off x="9052698" y="1984295"/>
            <a:ext cx="218453" cy="33560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ttore 2 167"/>
          <p:cNvCxnSpPr>
            <a:stCxn id="20" idx="2"/>
            <a:endCxn id="63" idx="0"/>
          </p:cNvCxnSpPr>
          <p:nvPr/>
        </p:nvCxnSpPr>
        <p:spPr>
          <a:xfrm flipH="1">
            <a:off x="4016827" y="1359199"/>
            <a:ext cx="11037" cy="100466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6" name="CasellaDiTesto 175"/>
          <p:cNvSpPr txBox="1"/>
          <p:nvPr/>
        </p:nvSpPr>
        <p:spPr>
          <a:xfrm>
            <a:off x="6633543" y="1134959"/>
            <a:ext cx="1237968" cy="692497"/>
          </a:xfrm>
          <a:prstGeom prst="rect">
            <a:avLst/>
          </a:prstGeom>
          <a:noFill/>
        </p:spPr>
        <p:txBody>
          <a:bodyPr wrap="square" rtlCol="0">
            <a:spAutoFit/>
          </a:bodyPr>
          <a:lstStyle/>
          <a:p>
            <a:r>
              <a:rPr lang="it-IT" sz="1300" dirty="0" err="1" smtClean="0"/>
              <a:t>All</a:t>
            </a:r>
            <a:r>
              <a:rPr lang="it-IT" sz="1300" dirty="0" smtClean="0"/>
              <a:t> </a:t>
            </a:r>
            <a:r>
              <a:rPr lang="it-IT" sz="1300" dirty="0" err="1" smtClean="0"/>
              <a:t>assistance</a:t>
            </a:r>
            <a:r>
              <a:rPr lang="it-IT" sz="1300" dirty="0" smtClean="0"/>
              <a:t> </a:t>
            </a:r>
            <a:r>
              <a:rPr lang="it-IT" sz="1300" dirty="0" err="1" smtClean="0"/>
              <a:t>categories</a:t>
            </a:r>
            <a:r>
              <a:rPr lang="it-IT" sz="1300" dirty="0" smtClean="0"/>
              <a:t> &amp; </a:t>
            </a:r>
            <a:r>
              <a:rPr lang="it-IT" sz="1300" dirty="0" err="1" smtClean="0"/>
              <a:t>Highlights</a:t>
            </a:r>
            <a:endParaRPr lang="it-IT" sz="1300" dirty="0"/>
          </a:p>
        </p:txBody>
      </p:sp>
      <p:sp>
        <p:nvSpPr>
          <p:cNvPr id="177" name="CasellaDiTesto 176"/>
          <p:cNvSpPr txBox="1"/>
          <p:nvPr/>
        </p:nvSpPr>
        <p:spPr>
          <a:xfrm>
            <a:off x="3591474" y="4980242"/>
            <a:ext cx="917928" cy="692497"/>
          </a:xfrm>
          <a:prstGeom prst="rect">
            <a:avLst/>
          </a:prstGeom>
          <a:noFill/>
        </p:spPr>
        <p:txBody>
          <a:bodyPr wrap="square" rtlCol="0">
            <a:spAutoFit/>
          </a:bodyPr>
          <a:lstStyle/>
          <a:p>
            <a:r>
              <a:rPr lang="it-IT" sz="1300" dirty="0" smtClean="0"/>
              <a:t>Smart Life </a:t>
            </a:r>
            <a:endParaRPr lang="it-IT" sz="1300" dirty="0"/>
          </a:p>
          <a:p>
            <a:pPr algn="ctr"/>
            <a:r>
              <a:rPr lang="it-IT" sz="1300" dirty="0" smtClean="0"/>
              <a:t>of</a:t>
            </a:r>
          </a:p>
          <a:p>
            <a:r>
              <a:rPr lang="it-IT" sz="1300" dirty="0" err="1" smtClean="0"/>
              <a:t>category</a:t>
            </a:r>
            <a:r>
              <a:rPr lang="it-IT" sz="1300" dirty="0" smtClean="0"/>
              <a:t> X</a:t>
            </a:r>
            <a:endParaRPr lang="it-IT" sz="1300" dirty="0"/>
          </a:p>
        </p:txBody>
      </p:sp>
      <p:sp>
        <p:nvSpPr>
          <p:cNvPr id="178" name="CasellaDiTesto 177"/>
          <p:cNvSpPr txBox="1"/>
          <p:nvPr/>
        </p:nvSpPr>
        <p:spPr>
          <a:xfrm>
            <a:off x="4069769" y="1827456"/>
            <a:ext cx="1237968" cy="492443"/>
          </a:xfrm>
          <a:prstGeom prst="rect">
            <a:avLst/>
          </a:prstGeom>
          <a:noFill/>
        </p:spPr>
        <p:txBody>
          <a:bodyPr wrap="square" rtlCol="0">
            <a:spAutoFit/>
          </a:bodyPr>
          <a:lstStyle/>
          <a:p>
            <a:r>
              <a:rPr lang="it-IT" sz="1300" dirty="0" err="1" smtClean="0"/>
              <a:t>All</a:t>
            </a:r>
            <a:r>
              <a:rPr lang="it-IT" sz="1300" dirty="0" smtClean="0"/>
              <a:t> Smart Life </a:t>
            </a:r>
            <a:r>
              <a:rPr lang="it-IT" sz="1300" dirty="0" err="1" smtClean="0"/>
              <a:t>categories</a:t>
            </a:r>
            <a:endParaRPr lang="it-IT" sz="1300" dirty="0"/>
          </a:p>
        </p:txBody>
      </p:sp>
      <p:sp>
        <p:nvSpPr>
          <p:cNvPr id="179" name="CasellaDiTesto 178"/>
          <p:cNvSpPr txBox="1"/>
          <p:nvPr/>
        </p:nvSpPr>
        <p:spPr>
          <a:xfrm>
            <a:off x="921881" y="4913149"/>
            <a:ext cx="1237968" cy="492443"/>
          </a:xfrm>
          <a:prstGeom prst="rect">
            <a:avLst/>
          </a:prstGeom>
          <a:noFill/>
        </p:spPr>
        <p:txBody>
          <a:bodyPr wrap="square" rtlCol="0">
            <a:spAutoFit/>
          </a:bodyPr>
          <a:lstStyle/>
          <a:p>
            <a:r>
              <a:rPr lang="it-IT" sz="1300" dirty="0" err="1" smtClean="0"/>
              <a:t>Devices</a:t>
            </a:r>
            <a:r>
              <a:rPr lang="it-IT" sz="1300" dirty="0" smtClean="0"/>
              <a:t> of </a:t>
            </a:r>
            <a:r>
              <a:rPr lang="it-IT" sz="1300" dirty="0" err="1" smtClean="0"/>
              <a:t>category</a:t>
            </a:r>
            <a:r>
              <a:rPr lang="it-IT" sz="1300" dirty="0" smtClean="0"/>
              <a:t> X</a:t>
            </a:r>
            <a:endParaRPr lang="it-IT" sz="1300" dirty="0"/>
          </a:p>
        </p:txBody>
      </p:sp>
      <p:sp>
        <p:nvSpPr>
          <p:cNvPr id="180" name="CasellaDiTesto 179"/>
          <p:cNvSpPr txBox="1"/>
          <p:nvPr/>
        </p:nvSpPr>
        <p:spPr>
          <a:xfrm>
            <a:off x="1465828" y="1267570"/>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r>
              <a:rPr lang="it-IT" sz="1300" dirty="0" smtClean="0"/>
              <a:t> </a:t>
            </a:r>
            <a:r>
              <a:rPr lang="it-IT" sz="1300" dirty="0" err="1" smtClean="0"/>
              <a:t>categories</a:t>
            </a:r>
            <a:endParaRPr lang="it-IT" sz="1300" dirty="0"/>
          </a:p>
        </p:txBody>
      </p:sp>
      <p:sp>
        <p:nvSpPr>
          <p:cNvPr id="181" name="CasellaDiTesto 180"/>
          <p:cNvSpPr txBox="1"/>
          <p:nvPr/>
        </p:nvSpPr>
        <p:spPr>
          <a:xfrm>
            <a:off x="6154479" y="5021740"/>
            <a:ext cx="908228" cy="692497"/>
          </a:xfrm>
          <a:prstGeom prst="rect">
            <a:avLst/>
          </a:prstGeom>
          <a:noFill/>
        </p:spPr>
        <p:txBody>
          <a:bodyPr wrap="square" rtlCol="0">
            <a:spAutoFit/>
          </a:bodyPr>
          <a:lstStyle/>
          <a:p>
            <a:r>
              <a:rPr lang="it-IT" sz="1300" dirty="0" smtClean="0"/>
              <a:t>Assistance </a:t>
            </a:r>
          </a:p>
          <a:p>
            <a:pPr algn="ctr"/>
            <a:r>
              <a:rPr lang="it-IT" sz="1300" dirty="0" smtClean="0"/>
              <a:t>of</a:t>
            </a:r>
          </a:p>
          <a:p>
            <a:r>
              <a:rPr lang="it-IT" sz="1300" dirty="0" err="1" smtClean="0"/>
              <a:t>category</a:t>
            </a:r>
            <a:r>
              <a:rPr lang="it-IT" sz="1300" dirty="0" smtClean="0"/>
              <a:t> X</a:t>
            </a:r>
            <a:endParaRPr lang="it-IT" sz="1300" dirty="0"/>
          </a:p>
        </p:txBody>
      </p:sp>
      <p:sp>
        <p:nvSpPr>
          <p:cNvPr id="182" name="CasellaDiTesto 181"/>
          <p:cNvSpPr txBox="1"/>
          <p:nvPr/>
        </p:nvSpPr>
        <p:spPr>
          <a:xfrm>
            <a:off x="9780822" y="3054107"/>
            <a:ext cx="1237968" cy="292388"/>
          </a:xfrm>
          <a:prstGeom prst="rect">
            <a:avLst/>
          </a:prstGeom>
          <a:noFill/>
        </p:spPr>
        <p:txBody>
          <a:bodyPr wrap="square" rtlCol="0">
            <a:spAutoFit/>
          </a:bodyPr>
          <a:lstStyle/>
          <a:p>
            <a:r>
              <a:rPr lang="it-IT" sz="1300" dirty="0" smtClean="0"/>
              <a:t>GOVERNANCE</a:t>
            </a:r>
            <a:endParaRPr lang="it-IT" sz="1300" dirty="0"/>
          </a:p>
        </p:txBody>
      </p:sp>
      <p:sp>
        <p:nvSpPr>
          <p:cNvPr id="183" name="CasellaDiTesto 182"/>
          <p:cNvSpPr txBox="1"/>
          <p:nvPr/>
        </p:nvSpPr>
        <p:spPr>
          <a:xfrm>
            <a:off x="9831998" y="1413340"/>
            <a:ext cx="1237968" cy="292388"/>
          </a:xfrm>
          <a:prstGeom prst="rect">
            <a:avLst/>
          </a:prstGeom>
          <a:noFill/>
        </p:spPr>
        <p:txBody>
          <a:bodyPr wrap="square" rtlCol="0">
            <a:spAutoFit/>
          </a:bodyPr>
          <a:lstStyle/>
          <a:p>
            <a:r>
              <a:rPr lang="it-IT" sz="1300" dirty="0" smtClean="0"/>
              <a:t> WHO WE ARE</a:t>
            </a:r>
            <a:endParaRPr lang="it-IT" sz="1300" dirty="0"/>
          </a:p>
        </p:txBody>
      </p:sp>
      <p:sp>
        <p:nvSpPr>
          <p:cNvPr id="184" name="CasellaDiTesto 183"/>
          <p:cNvSpPr txBox="1"/>
          <p:nvPr/>
        </p:nvSpPr>
        <p:spPr>
          <a:xfrm>
            <a:off x="10683148" y="51362"/>
            <a:ext cx="1237968" cy="292388"/>
          </a:xfrm>
          <a:prstGeom prst="rect">
            <a:avLst/>
          </a:prstGeom>
          <a:noFill/>
        </p:spPr>
        <p:txBody>
          <a:bodyPr wrap="square" rtlCol="0">
            <a:spAutoFit/>
          </a:bodyPr>
          <a:lstStyle/>
          <a:p>
            <a:r>
              <a:rPr lang="it-IT" sz="1300" dirty="0" smtClean="0"/>
              <a:t>News</a:t>
            </a:r>
            <a:endParaRPr lang="it-IT" sz="1300" dirty="0"/>
          </a:p>
        </p:txBody>
      </p:sp>
      <p:sp>
        <p:nvSpPr>
          <p:cNvPr id="185" name="CasellaDiTesto 184"/>
          <p:cNvSpPr txBox="1"/>
          <p:nvPr/>
        </p:nvSpPr>
        <p:spPr>
          <a:xfrm>
            <a:off x="10668699" y="5979942"/>
            <a:ext cx="588974" cy="292388"/>
          </a:xfrm>
          <a:prstGeom prst="rect">
            <a:avLst/>
          </a:prstGeom>
          <a:noFill/>
        </p:spPr>
        <p:txBody>
          <a:bodyPr wrap="square" rtlCol="0">
            <a:spAutoFit/>
          </a:bodyPr>
          <a:lstStyle/>
          <a:p>
            <a:r>
              <a:rPr lang="it-IT" sz="1300" dirty="0" smtClean="0"/>
              <a:t>A2A</a:t>
            </a:r>
            <a:endParaRPr lang="it-IT" sz="1300" dirty="0"/>
          </a:p>
        </p:txBody>
      </p:sp>
      <p:sp>
        <p:nvSpPr>
          <p:cNvPr id="187" name="CasellaDiTesto 186"/>
          <p:cNvSpPr txBox="1"/>
          <p:nvPr/>
        </p:nvSpPr>
        <p:spPr>
          <a:xfrm>
            <a:off x="9667279" y="4658828"/>
            <a:ext cx="1237968" cy="292388"/>
          </a:xfrm>
          <a:prstGeom prst="rect">
            <a:avLst/>
          </a:prstGeom>
          <a:noFill/>
        </p:spPr>
        <p:txBody>
          <a:bodyPr wrap="square" rtlCol="0">
            <a:spAutoFit/>
          </a:bodyPr>
          <a:lstStyle/>
          <a:p>
            <a:r>
              <a:rPr lang="it-IT" sz="1300" dirty="0" smtClean="0"/>
              <a:t>BUSINESS</a:t>
            </a:r>
            <a:endParaRPr lang="it-IT" sz="1300" dirty="0"/>
          </a:p>
        </p:txBody>
      </p:sp>
      <p:sp>
        <p:nvSpPr>
          <p:cNvPr id="194" name="CasellaDiTesto 193"/>
          <p:cNvSpPr txBox="1"/>
          <p:nvPr/>
        </p:nvSpPr>
        <p:spPr>
          <a:xfrm>
            <a:off x="10445950" y="4393549"/>
            <a:ext cx="588974" cy="292388"/>
          </a:xfrm>
          <a:prstGeom prst="rect">
            <a:avLst/>
          </a:prstGeom>
          <a:noFill/>
        </p:spPr>
        <p:txBody>
          <a:bodyPr wrap="square" rtlCol="0">
            <a:spAutoFit/>
          </a:bodyPr>
          <a:lstStyle/>
          <a:p>
            <a:r>
              <a:rPr lang="it-IT" sz="1300" dirty="0" smtClean="0"/>
              <a:t>A2A</a:t>
            </a:r>
            <a:endParaRPr lang="it-IT" sz="1300" dirty="0"/>
          </a:p>
        </p:txBody>
      </p:sp>
      <p:sp>
        <p:nvSpPr>
          <p:cNvPr id="195" name="CasellaDiTesto 194"/>
          <p:cNvSpPr txBox="1"/>
          <p:nvPr/>
        </p:nvSpPr>
        <p:spPr>
          <a:xfrm>
            <a:off x="10775478" y="2726221"/>
            <a:ext cx="588974" cy="292388"/>
          </a:xfrm>
          <a:prstGeom prst="rect">
            <a:avLst/>
          </a:prstGeom>
          <a:noFill/>
        </p:spPr>
        <p:txBody>
          <a:bodyPr wrap="square" rtlCol="0">
            <a:spAutoFit/>
          </a:bodyPr>
          <a:lstStyle/>
          <a:p>
            <a:r>
              <a:rPr lang="it-IT" sz="1300" dirty="0" smtClean="0"/>
              <a:t>A2A</a:t>
            </a:r>
            <a:endParaRPr lang="it-IT" sz="1300" dirty="0"/>
          </a:p>
        </p:txBody>
      </p:sp>
      <p:cxnSp>
        <p:nvCxnSpPr>
          <p:cNvPr id="196" name="Connettore 2 195"/>
          <p:cNvCxnSpPr>
            <a:stCxn id="55" idx="2"/>
            <a:endCxn id="91" idx="0"/>
          </p:cNvCxnSpPr>
          <p:nvPr/>
        </p:nvCxnSpPr>
        <p:spPr>
          <a:xfrm flipH="1">
            <a:off x="1347842" y="2917779"/>
            <a:ext cx="15864" cy="1686128"/>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Connettore 2 196"/>
          <p:cNvCxnSpPr>
            <a:stCxn id="63" idx="2"/>
            <a:endCxn id="82" idx="0"/>
          </p:cNvCxnSpPr>
          <p:nvPr/>
        </p:nvCxnSpPr>
        <p:spPr>
          <a:xfrm>
            <a:off x="4016827" y="3501520"/>
            <a:ext cx="3" cy="1197614"/>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Connettore 2 197"/>
          <p:cNvCxnSpPr>
            <a:stCxn id="30" idx="2"/>
            <a:endCxn id="73" idx="0"/>
          </p:cNvCxnSpPr>
          <p:nvPr/>
        </p:nvCxnSpPr>
        <p:spPr>
          <a:xfrm>
            <a:off x="6599668" y="2991388"/>
            <a:ext cx="12054" cy="1678432"/>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7" name="CasellaDiTesto 206"/>
          <p:cNvSpPr txBox="1"/>
          <p:nvPr/>
        </p:nvSpPr>
        <p:spPr>
          <a:xfrm>
            <a:off x="783410" y="3516133"/>
            <a:ext cx="1237968" cy="292388"/>
          </a:xfrm>
          <a:prstGeom prst="rect">
            <a:avLst/>
          </a:prstGeom>
          <a:noFill/>
        </p:spPr>
        <p:txBody>
          <a:bodyPr wrap="square" rtlCol="0">
            <a:spAutoFit/>
          </a:bodyPr>
          <a:lstStyle/>
          <a:p>
            <a:r>
              <a:rPr lang="it-IT" sz="1300" dirty="0" smtClean="0"/>
              <a:t>INDEX</a:t>
            </a:r>
            <a:endParaRPr lang="it-IT" sz="1300" dirty="0"/>
          </a:p>
        </p:txBody>
      </p:sp>
      <p:sp>
        <p:nvSpPr>
          <p:cNvPr id="208" name="CasellaDiTesto 207"/>
          <p:cNvSpPr txBox="1"/>
          <p:nvPr/>
        </p:nvSpPr>
        <p:spPr>
          <a:xfrm>
            <a:off x="3451297" y="3782628"/>
            <a:ext cx="1237968" cy="292388"/>
          </a:xfrm>
          <a:prstGeom prst="rect">
            <a:avLst/>
          </a:prstGeom>
          <a:noFill/>
        </p:spPr>
        <p:txBody>
          <a:bodyPr wrap="square" rtlCol="0">
            <a:spAutoFit/>
          </a:bodyPr>
          <a:lstStyle/>
          <a:p>
            <a:r>
              <a:rPr lang="it-IT" sz="1300" dirty="0" smtClean="0"/>
              <a:t>INDEX</a:t>
            </a:r>
            <a:endParaRPr lang="it-IT" sz="1300" dirty="0"/>
          </a:p>
        </p:txBody>
      </p:sp>
      <p:sp>
        <p:nvSpPr>
          <p:cNvPr id="209" name="CasellaDiTesto 208"/>
          <p:cNvSpPr txBox="1"/>
          <p:nvPr/>
        </p:nvSpPr>
        <p:spPr>
          <a:xfrm>
            <a:off x="5644484" y="6380604"/>
            <a:ext cx="1237968" cy="292388"/>
          </a:xfrm>
          <a:prstGeom prst="rect">
            <a:avLst/>
          </a:prstGeom>
          <a:noFill/>
        </p:spPr>
        <p:txBody>
          <a:bodyPr wrap="square" rtlCol="0">
            <a:spAutoFit/>
          </a:bodyPr>
          <a:lstStyle/>
          <a:p>
            <a:r>
              <a:rPr lang="it-IT" sz="1300" dirty="0" smtClean="0"/>
              <a:t>INDEX</a:t>
            </a:r>
            <a:endParaRPr lang="it-IT" sz="1300" dirty="0"/>
          </a:p>
        </p:txBody>
      </p:sp>
      <p:cxnSp>
        <p:nvCxnSpPr>
          <p:cNvPr id="121" name="Connettore 2 120"/>
          <p:cNvCxnSpPr/>
          <p:nvPr/>
        </p:nvCxnSpPr>
        <p:spPr>
          <a:xfrm rot="5400000">
            <a:off x="-2056829" y="3453323"/>
            <a:ext cx="6067630" cy="741725"/>
          </a:xfrm>
          <a:prstGeom prst="bentConnector3">
            <a:avLst>
              <a:gd name="adj1" fmla="val -5"/>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ttore 2 121"/>
          <p:cNvCxnSpPr/>
          <p:nvPr/>
        </p:nvCxnSpPr>
        <p:spPr>
          <a:xfrm flipH="1">
            <a:off x="1347842" y="5750257"/>
            <a:ext cx="2410" cy="110774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Connettore 2 123"/>
          <p:cNvCxnSpPr>
            <a:stCxn id="82" idx="2"/>
          </p:cNvCxnSpPr>
          <p:nvPr/>
        </p:nvCxnSpPr>
        <p:spPr>
          <a:xfrm flipH="1">
            <a:off x="4016827" y="5836791"/>
            <a:ext cx="3" cy="1021209"/>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a:stCxn id="73" idx="2"/>
          </p:cNvCxnSpPr>
          <p:nvPr/>
        </p:nvCxnSpPr>
        <p:spPr>
          <a:xfrm>
            <a:off x="6611722" y="5807477"/>
            <a:ext cx="16673" cy="105052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Gruppo 129"/>
          <p:cNvGrpSpPr/>
          <p:nvPr/>
        </p:nvGrpSpPr>
        <p:grpSpPr>
          <a:xfrm>
            <a:off x="1762933" y="3330145"/>
            <a:ext cx="936954" cy="1063404"/>
            <a:chOff x="3350195" y="2804266"/>
            <a:chExt cx="1382515" cy="1619952"/>
          </a:xfrm>
        </p:grpSpPr>
        <p:sp>
          <p:nvSpPr>
            <p:cNvPr id="131" name="Scheda 130"/>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e 131"/>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33" name="Gruppo 132"/>
            <p:cNvGrpSpPr/>
            <p:nvPr/>
          </p:nvGrpSpPr>
          <p:grpSpPr>
            <a:xfrm>
              <a:off x="3350195" y="2804266"/>
              <a:ext cx="492890" cy="492890"/>
              <a:chOff x="5316567" y="2715285"/>
              <a:chExt cx="325790" cy="325790"/>
            </a:xfrm>
          </p:grpSpPr>
          <p:sp>
            <p:nvSpPr>
              <p:cNvPr id="134" name="Ovale 133"/>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35"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7"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cxnSp>
        <p:nvCxnSpPr>
          <p:cNvPr id="138" name="Connettore 2 137"/>
          <p:cNvCxnSpPr>
            <a:stCxn id="164" idx="2"/>
          </p:cNvCxnSpPr>
          <p:nvPr/>
        </p:nvCxnSpPr>
        <p:spPr>
          <a:xfrm>
            <a:off x="5209769" y="4512427"/>
            <a:ext cx="0" cy="234557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nettore 2 138"/>
          <p:cNvCxnSpPr>
            <a:stCxn id="131" idx="2"/>
          </p:cNvCxnSpPr>
          <p:nvPr/>
        </p:nvCxnSpPr>
        <p:spPr>
          <a:xfrm flipH="1">
            <a:off x="2312917" y="4393549"/>
            <a:ext cx="2002" cy="2464451"/>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Connettore 2 144"/>
          <p:cNvCxnSpPr>
            <a:endCxn id="131" idx="0"/>
          </p:cNvCxnSpPr>
          <p:nvPr/>
        </p:nvCxnSpPr>
        <p:spPr>
          <a:xfrm>
            <a:off x="1830242" y="2905545"/>
            <a:ext cx="484677" cy="584597"/>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Connettore 2 147"/>
          <p:cNvCxnSpPr>
            <a:endCxn id="156" idx="0"/>
          </p:cNvCxnSpPr>
          <p:nvPr/>
        </p:nvCxnSpPr>
        <p:spPr>
          <a:xfrm>
            <a:off x="7062707" y="2991387"/>
            <a:ext cx="323085" cy="588473"/>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Connettore 2 148"/>
          <p:cNvCxnSpPr>
            <a:stCxn id="71" idx="2"/>
            <a:endCxn id="164" idx="0"/>
          </p:cNvCxnSpPr>
          <p:nvPr/>
        </p:nvCxnSpPr>
        <p:spPr>
          <a:xfrm>
            <a:off x="4509402" y="3174941"/>
            <a:ext cx="700367" cy="434079"/>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5" name="Gruppo 154"/>
          <p:cNvGrpSpPr/>
          <p:nvPr/>
        </p:nvGrpSpPr>
        <p:grpSpPr>
          <a:xfrm>
            <a:off x="6833806" y="3419863"/>
            <a:ext cx="936954" cy="1063404"/>
            <a:chOff x="3350195" y="2804266"/>
            <a:chExt cx="1382515" cy="1619952"/>
          </a:xfrm>
        </p:grpSpPr>
        <p:sp>
          <p:nvSpPr>
            <p:cNvPr id="156" name="Scheda 155"/>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e 156"/>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58" name="Gruppo 157"/>
            <p:cNvGrpSpPr/>
            <p:nvPr/>
          </p:nvGrpSpPr>
          <p:grpSpPr>
            <a:xfrm>
              <a:off x="3350195" y="2804266"/>
              <a:ext cx="492890" cy="492890"/>
              <a:chOff x="5316567" y="2715285"/>
              <a:chExt cx="325790" cy="325790"/>
            </a:xfrm>
          </p:grpSpPr>
          <p:sp>
            <p:nvSpPr>
              <p:cNvPr id="159" name="Ovale 158"/>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60"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1"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2"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163" name="Gruppo 162"/>
          <p:cNvGrpSpPr/>
          <p:nvPr/>
        </p:nvGrpSpPr>
        <p:grpSpPr>
          <a:xfrm>
            <a:off x="4657783" y="3449023"/>
            <a:ext cx="936954" cy="1063404"/>
            <a:chOff x="3350195" y="2804266"/>
            <a:chExt cx="1382515" cy="1619952"/>
          </a:xfrm>
        </p:grpSpPr>
        <p:sp>
          <p:nvSpPr>
            <p:cNvPr id="164" name="Scheda 163"/>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e 164"/>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66" name="Gruppo 165"/>
            <p:cNvGrpSpPr/>
            <p:nvPr/>
          </p:nvGrpSpPr>
          <p:grpSpPr>
            <a:xfrm>
              <a:off x="3350195" y="2804266"/>
              <a:ext cx="492890" cy="492890"/>
              <a:chOff x="5316567" y="2715285"/>
              <a:chExt cx="325790" cy="325790"/>
            </a:xfrm>
          </p:grpSpPr>
          <p:sp>
            <p:nvSpPr>
              <p:cNvPr id="167" name="Ovale 166"/>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69"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1"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186" name="Freccia a incrocio 185"/>
          <p:cNvSpPr/>
          <p:nvPr/>
        </p:nvSpPr>
        <p:spPr>
          <a:xfrm>
            <a:off x="11382181" y="1445503"/>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asellaDiTesto 187"/>
          <p:cNvSpPr txBox="1"/>
          <p:nvPr/>
        </p:nvSpPr>
        <p:spPr>
          <a:xfrm>
            <a:off x="2248904" y="2986138"/>
            <a:ext cx="1237968" cy="492443"/>
          </a:xfrm>
          <a:prstGeom prst="rect">
            <a:avLst/>
          </a:prstGeom>
          <a:noFill/>
        </p:spPr>
        <p:txBody>
          <a:bodyPr wrap="square" rtlCol="0">
            <a:spAutoFit/>
          </a:bodyPr>
          <a:lstStyle/>
          <a:p>
            <a:r>
              <a:rPr lang="it-IT" sz="1300" dirty="0" err="1" smtClean="0"/>
              <a:t>All</a:t>
            </a:r>
            <a:r>
              <a:rPr lang="it-IT" sz="1300" dirty="0" smtClean="0"/>
              <a:t> </a:t>
            </a:r>
          </a:p>
          <a:p>
            <a:r>
              <a:rPr lang="it-IT" sz="1300" dirty="0" err="1" smtClean="0"/>
              <a:t>devices</a:t>
            </a:r>
            <a:endParaRPr lang="it-IT" sz="1300" dirty="0" smtClean="0"/>
          </a:p>
        </p:txBody>
      </p:sp>
      <p:sp>
        <p:nvSpPr>
          <p:cNvPr id="189" name="CasellaDiTesto 188"/>
          <p:cNvSpPr txBox="1"/>
          <p:nvPr/>
        </p:nvSpPr>
        <p:spPr>
          <a:xfrm>
            <a:off x="5018657" y="2877593"/>
            <a:ext cx="1237968" cy="692497"/>
          </a:xfrm>
          <a:prstGeom prst="rect">
            <a:avLst/>
          </a:prstGeom>
          <a:noFill/>
        </p:spPr>
        <p:txBody>
          <a:bodyPr wrap="square" rtlCol="0">
            <a:spAutoFit/>
          </a:bodyPr>
          <a:lstStyle/>
          <a:p>
            <a:r>
              <a:rPr lang="it-IT" sz="1300" dirty="0" err="1" smtClean="0"/>
              <a:t>All</a:t>
            </a:r>
            <a:r>
              <a:rPr lang="it-IT" sz="1300" dirty="0"/>
              <a:t/>
            </a:r>
            <a:br>
              <a:rPr lang="it-IT" sz="1300" dirty="0"/>
            </a:br>
            <a:r>
              <a:rPr lang="it-IT" sz="1300" dirty="0" smtClean="0"/>
              <a:t>Smart life </a:t>
            </a:r>
          </a:p>
          <a:p>
            <a:r>
              <a:rPr lang="it-IT" sz="1300" dirty="0" err="1" smtClean="0"/>
              <a:t>services</a:t>
            </a:r>
            <a:endParaRPr lang="it-IT" sz="1300" dirty="0" smtClean="0"/>
          </a:p>
        </p:txBody>
      </p:sp>
      <p:sp>
        <p:nvSpPr>
          <p:cNvPr id="190" name="CasellaDiTesto 189"/>
          <p:cNvSpPr txBox="1"/>
          <p:nvPr/>
        </p:nvSpPr>
        <p:spPr>
          <a:xfrm>
            <a:off x="7292459" y="2892140"/>
            <a:ext cx="1237968" cy="692497"/>
          </a:xfrm>
          <a:prstGeom prst="rect">
            <a:avLst/>
          </a:prstGeom>
          <a:noFill/>
        </p:spPr>
        <p:txBody>
          <a:bodyPr wrap="square" rtlCol="0">
            <a:spAutoFit/>
          </a:bodyPr>
          <a:lstStyle/>
          <a:p>
            <a:r>
              <a:rPr lang="it-IT" sz="1300" dirty="0" err="1" smtClean="0"/>
              <a:t>All</a:t>
            </a:r>
            <a:r>
              <a:rPr lang="it-IT" sz="1300" dirty="0" smtClean="0"/>
              <a:t> </a:t>
            </a:r>
          </a:p>
          <a:p>
            <a:r>
              <a:rPr lang="it-IT" sz="1300" dirty="0" smtClean="0"/>
              <a:t>Assistance</a:t>
            </a:r>
          </a:p>
          <a:p>
            <a:r>
              <a:rPr lang="it-IT" sz="1300" dirty="0" err="1" smtClean="0"/>
              <a:t>services</a:t>
            </a:r>
            <a:endParaRPr lang="it-IT" sz="1300" dirty="0" smtClean="0"/>
          </a:p>
        </p:txBody>
      </p:sp>
      <p:cxnSp>
        <p:nvCxnSpPr>
          <p:cNvPr id="191" name="Connettore 2 190"/>
          <p:cNvCxnSpPr>
            <a:stCxn id="156" idx="2"/>
          </p:cNvCxnSpPr>
          <p:nvPr/>
        </p:nvCxnSpPr>
        <p:spPr>
          <a:xfrm>
            <a:off x="7385792" y="4483267"/>
            <a:ext cx="0" cy="237473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2" name="CasellaDiTesto 191"/>
          <p:cNvSpPr txBox="1"/>
          <p:nvPr/>
        </p:nvSpPr>
        <p:spPr>
          <a:xfrm>
            <a:off x="4031738" y="6138877"/>
            <a:ext cx="588974" cy="292388"/>
          </a:xfrm>
          <a:prstGeom prst="rect">
            <a:avLst/>
          </a:prstGeom>
          <a:noFill/>
        </p:spPr>
        <p:txBody>
          <a:bodyPr wrap="square" rtlCol="0">
            <a:spAutoFit/>
          </a:bodyPr>
          <a:lstStyle/>
          <a:p>
            <a:r>
              <a:rPr lang="it-IT" sz="1300" dirty="0" smtClean="0"/>
              <a:t>I+GT</a:t>
            </a:r>
            <a:endParaRPr lang="it-IT" sz="1300" dirty="0"/>
          </a:p>
        </p:txBody>
      </p:sp>
      <p:sp>
        <p:nvSpPr>
          <p:cNvPr id="193" name="CasellaDiTesto 192"/>
          <p:cNvSpPr txBox="1"/>
          <p:nvPr/>
        </p:nvSpPr>
        <p:spPr>
          <a:xfrm>
            <a:off x="2379924" y="5311256"/>
            <a:ext cx="588974" cy="292388"/>
          </a:xfrm>
          <a:prstGeom prst="rect">
            <a:avLst/>
          </a:prstGeom>
          <a:noFill/>
        </p:spPr>
        <p:txBody>
          <a:bodyPr wrap="square" rtlCol="0">
            <a:spAutoFit/>
          </a:bodyPr>
          <a:lstStyle/>
          <a:p>
            <a:r>
              <a:rPr lang="it-IT" sz="1300" dirty="0" smtClean="0"/>
              <a:t>I+GT</a:t>
            </a:r>
            <a:endParaRPr lang="it-IT" sz="1300" dirty="0"/>
          </a:p>
        </p:txBody>
      </p:sp>
      <p:sp>
        <p:nvSpPr>
          <p:cNvPr id="199" name="CasellaDiTesto 198"/>
          <p:cNvSpPr txBox="1"/>
          <p:nvPr/>
        </p:nvSpPr>
        <p:spPr>
          <a:xfrm>
            <a:off x="7404926" y="5579150"/>
            <a:ext cx="588974" cy="292388"/>
          </a:xfrm>
          <a:prstGeom prst="rect">
            <a:avLst/>
          </a:prstGeom>
          <a:noFill/>
        </p:spPr>
        <p:txBody>
          <a:bodyPr wrap="square" rtlCol="0">
            <a:spAutoFit/>
          </a:bodyPr>
          <a:lstStyle/>
          <a:p>
            <a:r>
              <a:rPr lang="it-IT" sz="1300" dirty="0" smtClean="0"/>
              <a:t>I+GT</a:t>
            </a:r>
            <a:endParaRPr lang="it-IT" sz="1300" dirty="0"/>
          </a:p>
        </p:txBody>
      </p:sp>
      <p:sp>
        <p:nvSpPr>
          <p:cNvPr id="200" name="CasellaDiTesto 199"/>
          <p:cNvSpPr txBox="1"/>
          <p:nvPr/>
        </p:nvSpPr>
        <p:spPr>
          <a:xfrm>
            <a:off x="1369252" y="6035842"/>
            <a:ext cx="588974" cy="292388"/>
          </a:xfrm>
          <a:prstGeom prst="rect">
            <a:avLst/>
          </a:prstGeom>
          <a:noFill/>
        </p:spPr>
        <p:txBody>
          <a:bodyPr wrap="square" rtlCol="0">
            <a:spAutoFit/>
          </a:bodyPr>
          <a:lstStyle/>
          <a:p>
            <a:r>
              <a:rPr lang="it-IT" sz="1300" dirty="0" smtClean="0"/>
              <a:t>I+GT</a:t>
            </a:r>
            <a:endParaRPr lang="it-IT" sz="1300" dirty="0"/>
          </a:p>
        </p:txBody>
      </p:sp>
      <p:sp>
        <p:nvSpPr>
          <p:cNvPr id="201" name="CasellaDiTesto 200"/>
          <p:cNvSpPr txBox="1"/>
          <p:nvPr/>
        </p:nvSpPr>
        <p:spPr>
          <a:xfrm>
            <a:off x="6144918" y="6060995"/>
            <a:ext cx="588974" cy="292388"/>
          </a:xfrm>
          <a:prstGeom prst="rect">
            <a:avLst/>
          </a:prstGeom>
          <a:noFill/>
        </p:spPr>
        <p:txBody>
          <a:bodyPr wrap="square" rtlCol="0">
            <a:spAutoFit/>
          </a:bodyPr>
          <a:lstStyle/>
          <a:p>
            <a:r>
              <a:rPr lang="it-IT" sz="1300" dirty="0" smtClean="0"/>
              <a:t>I+GT</a:t>
            </a:r>
            <a:endParaRPr lang="it-IT" sz="1300" dirty="0"/>
          </a:p>
        </p:txBody>
      </p:sp>
      <p:sp>
        <p:nvSpPr>
          <p:cNvPr id="202" name="CasellaDiTesto 201"/>
          <p:cNvSpPr txBox="1"/>
          <p:nvPr/>
        </p:nvSpPr>
        <p:spPr>
          <a:xfrm>
            <a:off x="5205997" y="5479580"/>
            <a:ext cx="588974" cy="292388"/>
          </a:xfrm>
          <a:prstGeom prst="rect">
            <a:avLst/>
          </a:prstGeom>
          <a:noFill/>
        </p:spPr>
        <p:txBody>
          <a:bodyPr wrap="square" rtlCol="0">
            <a:spAutoFit/>
          </a:bodyPr>
          <a:lstStyle/>
          <a:p>
            <a:r>
              <a:rPr lang="it-IT" sz="1300" dirty="0" smtClean="0"/>
              <a:t>I+GT</a:t>
            </a:r>
            <a:endParaRPr lang="it-IT" sz="1300" dirty="0"/>
          </a:p>
        </p:txBody>
      </p:sp>
      <p:cxnSp>
        <p:nvCxnSpPr>
          <p:cNvPr id="172" name="Connettore 2 171"/>
          <p:cNvCxnSpPr/>
          <p:nvPr/>
        </p:nvCxnSpPr>
        <p:spPr>
          <a:xfrm flipV="1">
            <a:off x="9473109" y="4655674"/>
            <a:ext cx="0" cy="257475"/>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3" name="Connettore 2 172"/>
          <p:cNvCxnSpPr/>
          <p:nvPr/>
        </p:nvCxnSpPr>
        <p:spPr>
          <a:xfrm rot="5400000">
            <a:off x="4055029" y="4758551"/>
            <a:ext cx="3839394" cy="359509"/>
          </a:xfrm>
          <a:prstGeom prst="bentConnector3">
            <a:avLst>
              <a:gd name="adj1" fmla="val 30514"/>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4" name="CasellaDiTesto 173"/>
          <p:cNvSpPr txBox="1"/>
          <p:nvPr/>
        </p:nvSpPr>
        <p:spPr>
          <a:xfrm>
            <a:off x="6091263" y="3777974"/>
            <a:ext cx="1237968" cy="292388"/>
          </a:xfrm>
          <a:prstGeom prst="rect">
            <a:avLst/>
          </a:prstGeom>
          <a:noFill/>
        </p:spPr>
        <p:txBody>
          <a:bodyPr wrap="square" rtlCol="0">
            <a:spAutoFit/>
          </a:bodyPr>
          <a:lstStyle/>
          <a:p>
            <a:r>
              <a:rPr lang="it-IT" sz="1300" dirty="0" smtClean="0"/>
              <a:t>INDEX</a:t>
            </a:r>
            <a:endParaRPr lang="it-IT" sz="1300" dirty="0"/>
          </a:p>
        </p:txBody>
      </p:sp>
      <p:sp>
        <p:nvSpPr>
          <p:cNvPr id="175" name="CasellaDiTesto 174"/>
          <p:cNvSpPr txBox="1"/>
          <p:nvPr/>
        </p:nvSpPr>
        <p:spPr>
          <a:xfrm>
            <a:off x="234774" y="183563"/>
            <a:ext cx="2257863" cy="523220"/>
          </a:xfrm>
          <a:prstGeom prst="rect">
            <a:avLst/>
          </a:prstGeom>
          <a:noFill/>
        </p:spPr>
        <p:txBody>
          <a:bodyPr wrap="square" rtlCol="0">
            <a:spAutoFit/>
          </a:bodyPr>
          <a:lstStyle/>
          <a:p>
            <a:r>
              <a:rPr lang="en-US" sz="2800" b="1" dirty="0" smtClean="0">
                <a:solidFill>
                  <a:srgbClr val="FF0000"/>
                </a:solidFill>
                <a:latin typeface="Cambria" panose="02040503050406030204" pitchFamily="18" charset="0"/>
              </a:rPr>
              <a:t>P-IDM </a:t>
            </a:r>
            <a:r>
              <a:rPr lang="en-US" sz="1600" b="1" dirty="0" smtClean="0">
                <a:solidFill>
                  <a:srgbClr val="FF0000"/>
                </a:solidFill>
                <a:latin typeface="Cambria" panose="02040503050406030204" pitchFamily="18" charset="0"/>
              </a:rPr>
              <a:t>(part 1)</a:t>
            </a:r>
            <a:endParaRPr lang="en-US" sz="1200" b="1" dirty="0" smtClean="0">
              <a:solidFill>
                <a:srgbClr val="FF0000"/>
              </a:solidFill>
              <a:latin typeface="Cambria" panose="02040503050406030204" pitchFamily="18" charset="0"/>
            </a:endParaRPr>
          </a:p>
        </p:txBody>
      </p:sp>
      <p:sp>
        <p:nvSpPr>
          <p:cNvPr id="204" name="Segnaposto piè di pagina 1"/>
          <p:cNvSpPr>
            <a:spLocks noGrp="1"/>
          </p:cNvSpPr>
          <p:nvPr>
            <p:ph type="ftr" sz="quarter" idx="11"/>
          </p:nvPr>
        </p:nvSpPr>
        <p:spPr>
          <a:xfrm>
            <a:off x="5166849"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342562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1647</Words>
  <Application>Microsoft Office PowerPoint</Application>
  <PresentationFormat>Widescreen</PresentationFormat>
  <Paragraphs>237</Paragraphs>
  <Slides>16</Slides>
  <Notes>4</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Arial</vt:lpstr>
      <vt:lpstr>Calibri</vt:lpstr>
      <vt:lpstr>Calibri Light</vt:lpstr>
      <vt:lpstr>Cambria</vt:lpstr>
      <vt:lpstr>Tema di Office</vt:lpstr>
      <vt:lpstr>Presentazione standard di PowerPoint</vt:lpstr>
      <vt:lpstr>C / L / P IDM DIAGRAMS</vt:lpstr>
      <vt:lpstr>Introduction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MOCK-UP</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Pozzi</dc:creator>
  <cp:lastModifiedBy>Alessandro Pozzi</cp:lastModifiedBy>
  <cp:revision>103</cp:revision>
  <dcterms:created xsi:type="dcterms:W3CDTF">2016-04-10T16:24:22Z</dcterms:created>
  <dcterms:modified xsi:type="dcterms:W3CDTF">2016-05-13T15:36:32Z</dcterms:modified>
</cp:coreProperties>
</file>