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4" r:id="rId2"/>
    <p:sldId id="419" r:id="rId3"/>
    <p:sldId id="384" r:id="rId4"/>
    <p:sldId id="388" r:id="rId5"/>
    <p:sldId id="389" r:id="rId6"/>
    <p:sldId id="395" r:id="rId7"/>
    <p:sldId id="397" r:id="rId8"/>
    <p:sldId id="420" r:id="rId9"/>
    <p:sldId id="423" r:id="rId10"/>
    <p:sldId id="407" r:id="rId11"/>
    <p:sldId id="409" r:id="rId12"/>
    <p:sldId id="412" r:id="rId13"/>
    <p:sldId id="418" r:id="rId14"/>
    <p:sldId id="396" r:id="rId15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6408" autoAdjust="0"/>
  </p:normalViewPr>
  <p:slideViewPr>
    <p:cSldViewPr snapToGrid="0">
      <p:cViewPr varScale="1">
        <p:scale>
          <a:sx n="110" d="100"/>
          <a:sy n="110" d="100"/>
        </p:scale>
        <p:origin x="102" y="408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8D5BBFB-5B41-5F15-A726-3282128CBC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5B68B52-6C61-4926-C710-05F7E1C3B6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92A4323-3A98-6FF3-4AFF-AFA79FAF5A9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90138FC-0858-82F2-7EC4-FB708F14EC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214BF25-98AA-41B9-A50E-7231C908674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7FC87E3-A3FA-A3AE-F4E5-3066F9483D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57B44D0-418A-5CCD-26D5-1F121C0CA2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F76F840-993A-3E7D-4370-832BD7E5EF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7C228E9-A33A-505A-EBE4-5E8D390D96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F51D451-DAB7-4613-B90E-1FFD720640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2A6214B-0BBA-A780-E081-AF58B621A3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6F64B63-1495-C644-DEF3-86F40D2ADF0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BEC783AA-22BC-F5EA-211A-DCBB27119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E3C426A5-E101-4655-8DF7-D5239BA7902F}" type="slidenum">
              <a:rPr lang="it-IT" altLang="it-IT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C14EF64-98E4-13CC-F572-D21001545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A11413A-B5E7-5629-D639-01AE12856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7338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21843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5933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421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2654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28894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3739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679657D8-0AB7-89BB-6188-CCA189081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95F2FE78-785D-AD42-1B23-BD642AEBC1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46550" y="1074738"/>
            <a:ext cx="44577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it-IT" altLang="it-IT" sz="9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 </a:t>
            </a:r>
            <a:r>
              <a:rPr lang="it-IT" altLang="it-IT" sz="9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Experimental</a:t>
            </a:r>
            <a:r>
              <a:rPr lang="it-IT" altLang="it-IT" sz="9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t-IT" altLang="it-IT" sz="9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Testbed</a:t>
            </a:r>
            <a:r>
              <a:rPr lang="it-IT" altLang="it-IT" sz="9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for Resource </a:t>
            </a:r>
            <a:r>
              <a:rPr lang="it-IT" altLang="it-IT" sz="9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Misuse</a:t>
            </a:r>
            <a:r>
              <a:rPr lang="it-IT" altLang="it-IT" sz="9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t-IT" altLang="it-IT" sz="9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Detection</a:t>
            </a:r>
            <a:r>
              <a:rPr lang="it-IT" altLang="it-IT" sz="9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in </a:t>
            </a:r>
            <a:r>
              <a:rPr lang="it-IT" altLang="it-IT" sz="9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Microservices</a:t>
            </a:r>
            <a:r>
              <a:rPr lang="it-IT" altLang="it-IT" sz="9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t-IT" altLang="it-IT" sz="9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Environments</a:t>
            </a:r>
            <a:endParaRPr lang="en-US" altLang="it-IT" sz="900" dirty="0"/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E9591B6C-B5D5-F133-4DD4-5065B11C2492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0" imgW="2144821" imgH="1268683" progId="Photoshop.Image.7">
                  <p:embed/>
                </p:oleObj>
              </mc:Choice>
              <mc:Fallback>
                <p:oleObj name="Image" r:id="rId10" imgW="2144821" imgH="1268683" progId="Photoshop.Image.7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17CE9B94-4DF9-8CE8-26D8-B72C26D49B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 err="1"/>
              <a:t>Corso</a:t>
            </a:r>
            <a:r>
              <a:rPr lang="en-US" altLang="it-IT" sz="900" dirty="0"/>
              <a:t>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</a:t>
            </a:r>
            <a:r>
              <a:rPr lang="en-US" altLang="it-IT" sz="900" dirty="0" err="1"/>
              <a:t>Informatica</a:t>
            </a:r>
            <a:endParaRPr lang="en-US" altLang="it-IT" sz="90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4C8AF1A0-159F-0218-2C7D-6BF18353CB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306638"/>
            <a:ext cx="7618412" cy="192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Master Thesis in Cyber Security</a:t>
            </a:r>
            <a:endParaRPr lang="it-IT" altLang="it-IT" sz="1000" dirty="0">
              <a:effectLst/>
            </a:endParaRPr>
          </a:p>
        </p:txBody>
      </p:sp>
      <p:sp>
        <p:nvSpPr>
          <p:cNvPr id="4099" name="Rectangle 8">
            <a:extLst>
              <a:ext uri="{FF2B5EF4-FFF2-40B4-BE49-F238E27FC236}">
                <a16:creationId xmlns:a16="http://schemas.microsoft.com/office/drawing/2014/main" id="{1A73D968-1F6B-3B36-206B-E7906B81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4137025"/>
            <a:ext cx="75580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Relatori</a:t>
            </a:r>
          </a:p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Ch.mo Prof. Roberto Natella</a:t>
            </a:r>
          </a:p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Ch.mo Prof. Pietro Liguori</a:t>
            </a:r>
          </a:p>
        </p:txBody>
      </p:sp>
      <p:sp>
        <p:nvSpPr>
          <p:cNvPr id="4100" name="Rectangle 10">
            <a:extLst>
              <a:ext uri="{FF2B5EF4-FFF2-40B4-BE49-F238E27FC236}">
                <a16:creationId xmlns:a16="http://schemas.microsoft.com/office/drawing/2014/main" id="{8A2CADF8-AC8C-E774-CA6C-461A1EB89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4851400"/>
            <a:ext cx="75580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Correlatrice</a:t>
            </a:r>
          </a:p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Ing. Simona de Vivo</a:t>
            </a:r>
          </a:p>
        </p:txBody>
      </p:sp>
      <p:sp>
        <p:nvSpPr>
          <p:cNvPr id="4101" name="Rectangle 11">
            <a:extLst>
              <a:ext uri="{FF2B5EF4-FFF2-40B4-BE49-F238E27FC236}">
                <a16:creationId xmlns:a16="http://schemas.microsoft.com/office/drawing/2014/main" id="{A1C60CF2-890F-C308-6CF8-881982505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5503863"/>
            <a:ext cx="76850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Candidato</a:t>
            </a:r>
          </a:p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Alessandro Riccitiello</a:t>
            </a:r>
          </a:p>
          <a:p>
            <a:pPr>
              <a:buFont typeface="Monotype Sorts" pitchFamily="2" charset="2"/>
              <a:buNone/>
            </a:pPr>
            <a:r>
              <a:rPr lang="it-IT" altLang="it-IT" sz="1200" b="0" dirty="0" err="1"/>
              <a:t>Matr</a:t>
            </a:r>
            <a:r>
              <a:rPr lang="it-IT" altLang="it-IT" sz="1200" b="0" dirty="0"/>
              <a:t>. M63001354</a:t>
            </a:r>
          </a:p>
        </p:txBody>
      </p:sp>
      <p:sp>
        <p:nvSpPr>
          <p:cNvPr id="4102" name="Rectangle 13">
            <a:extLst>
              <a:ext uri="{FF2B5EF4-FFF2-40B4-BE49-F238E27FC236}">
                <a16:creationId xmlns:a16="http://schemas.microsoft.com/office/drawing/2014/main" id="{C062530C-AF52-4557-8AC8-930EC36F47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90563" y="2620963"/>
            <a:ext cx="7772400" cy="350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it-IT" alt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 </a:t>
            </a:r>
            <a:r>
              <a:rPr lang="it-IT" alt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Experimental</a:t>
            </a:r>
            <a:r>
              <a:rPr lang="it-IT" alt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Testbed</a:t>
            </a:r>
            <a:r>
              <a:rPr lang="it-IT" alt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for Resource </a:t>
            </a:r>
            <a:r>
              <a:rPr lang="it-IT" alt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Misuse</a:t>
            </a:r>
            <a:r>
              <a:rPr lang="it-IT" alt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Detection</a:t>
            </a:r>
            <a:r>
              <a:rPr lang="it-IT" alt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Microservices</a:t>
            </a:r>
            <a:r>
              <a:rPr lang="it-IT" altLang="it-IT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Environments</a:t>
            </a:r>
            <a:endParaRPr lang="it-IT" altLang="it-IT" sz="180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103" name="Rectangle 14">
            <a:extLst>
              <a:ext uri="{FF2B5EF4-FFF2-40B4-BE49-F238E27FC236}">
                <a16:creationId xmlns:a16="http://schemas.microsoft.com/office/drawing/2014/main" id="{1C40414E-C906-EB4B-3845-0AE23691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3274144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 err="1"/>
              <a:t>Academic</a:t>
            </a:r>
            <a:r>
              <a:rPr lang="it-IT" altLang="it-IT" sz="1200" b="0" dirty="0"/>
              <a:t> </a:t>
            </a:r>
            <a:r>
              <a:rPr lang="it-IT" altLang="it-IT" sz="1200" b="0" dirty="0" err="1"/>
              <a:t>Year</a:t>
            </a:r>
            <a:r>
              <a:rPr lang="it-IT" altLang="it-IT" sz="1200" b="0" dirty="0"/>
              <a:t> 2023/2024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CFFB2-A6A0-7DA7-BE7E-D96437851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">
            <a:extLst>
              <a:ext uri="{FF2B5EF4-FFF2-40B4-BE49-F238E27FC236}">
                <a16:creationId xmlns:a16="http://schemas.microsoft.com/office/drawing/2014/main" id="{7D8E392C-17F7-CFEF-54DD-ACC26C75A23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7200" y="2174875"/>
            <a:ext cx="4216638" cy="3372485"/>
          </a:xfrm>
        </p:spPr>
        <p:txBody>
          <a:bodyPr wrap="square" anchor="t">
            <a:normAutofit/>
          </a:bodyPr>
          <a:lstStyle/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it-IT" sz="2200" b="0" dirty="0">
              <a:effectLst/>
            </a:endParaRP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it-IT" sz="2200" b="0" dirty="0">
                <a:effectLst/>
              </a:rPr>
              <a:t>Three models were tested:</a:t>
            </a:r>
          </a:p>
          <a:p>
            <a:pPr marL="742950" lvl="1" indent="-285750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it-IT" sz="1800" b="0" i="1" dirty="0">
                <a:effectLst/>
              </a:rPr>
              <a:t>Support Vector Machine;</a:t>
            </a:r>
          </a:p>
          <a:p>
            <a:pPr marL="742950" lvl="1" indent="-285750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it-IT" sz="1800" b="0" i="1" dirty="0">
                <a:effectLst/>
              </a:rPr>
              <a:t>Random Forest;</a:t>
            </a:r>
          </a:p>
          <a:p>
            <a:pPr marL="742950" lvl="1" indent="-285750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it-IT" sz="1800" b="0" i="1" dirty="0">
                <a:effectLst/>
              </a:rPr>
              <a:t>Convolutional Neural Networks.</a:t>
            </a: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it-IT" sz="2000" b="0" dirty="0">
              <a:effectLst/>
            </a:endParaRP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it-IT" sz="2200" b="0" dirty="0">
                <a:effectLst/>
              </a:rPr>
              <a:t>CNN offers a better generalization compared to SVM and RFC.</a:t>
            </a:r>
          </a:p>
          <a:p>
            <a:pPr marL="742950" lvl="1" indent="-285750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it-IT" sz="1800" b="0" i="1" dirty="0">
                <a:effectLst/>
              </a:rPr>
              <a:t>Improves detection of attacks.</a:t>
            </a: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it-IT" sz="2200" b="0" dirty="0">
              <a:effectLst/>
            </a:endParaRP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it-IT" sz="2200" b="0" dirty="0">
              <a:effectLst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7A3F8DE-2198-B673-069F-1CE429F9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88088"/>
            <a:ext cx="7772400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 algn="l">
              <a:defRPr/>
            </a:pPr>
            <a:r>
              <a:rPr lang="en-US" altLang="it-IT" sz="2400" kern="0" dirty="0">
                <a:solidFill>
                  <a:schemeClr val="bg2"/>
                </a:solidFill>
                <a:latin typeface="Helvetica" pitchFamily="34" charset="0"/>
              </a:rPr>
              <a:t>Model Selection</a:t>
            </a:r>
            <a:endParaRPr lang="it-IT" altLang="it-IT" sz="2400" kern="0" dirty="0">
              <a:solidFill>
                <a:schemeClr val="bg2"/>
              </a:solidFill>
              <a:latin typeface="Helvetica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AED8A1-4CB8-F311-1408-9C9A4348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21" y="1838913"/>
            <a:ext cx="2390844" cy="43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1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C8CD3-07D8-51C5-477E-185255573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74F1DA3A-88C0-040D-0652-2E9B370AA9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it-IT" sz="2400" dirty="0">
                <a:solidFill>
                  <a:schemeClr val="bg2"/>
                </a:solidFill>
                <a:latin typeface="Helvetica" pitchFamily="34" charset="0"/>
              </a:rPr>
              <a:t>Convolutional Neural Networks</a:t>
            </a:r>
            <a:endParaRPr lang="it-IT" altLang="it-IT" sz="2400" dirty="0">
              <a:solidFill>
                <a:schemeClr val="bg2"/>
              </a:solidFill>
              <a:latin typeface="Helvetica" pitchFamily="34" charset="0"/>
            </a:endParaRP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CB69466E-2A73-9196-0E11-D1EEB861ED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72469"/>
            <a:ext cx="6400800" cy="2045473"/>
          </a:xfrm>
        </p:spPr>
        <p:txBody>
          <a:bodyPr/>
          <a:lstStyle/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altLang="it-IT" b="0" dirty="0" err="1">
                <a:effectLst/>
              </a:rPr>
              <a:t>Hyperparametrs</a:t>
            </a:r>
            <a:r>
              <a:rPr lang="en-US" altLang="it-IT" b="0" dirty="0">
                <a:effectLst/>
              </a:rPr>
              <a:t>:</a:t>
            </a:r>
            <a:r>
              <a:rPr lang="en-US" altLang="it-IT" b="0" i="1" dirty="0">
                <a:effectLst/>
              </a:rPr>
              <a:t>.</a:t>
            </a: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Learning Rate = 0.008;</a:t>
            </a: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Batch size = 32;</a:t>
            </a: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90 </a:t>
            </a:r>
            <a:r>
              <a:rPr lang="en-US" altLang="it-IT" b="0" i="1" dirty="0" err="1">
                <a:effectLst/>
              </a:rPr>
              <a:t>Epoches</a:t>
            </a:r>
            <a:r>
              <a:rPr lang="en-US" altLang="it-IT" b="0" i="1" dirty="0">
                <a:effectLst/>
              </a:rPr>
              <a:t> of training;</a:t>
            </a: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Adam </a:t>
            </a:r>
            <a:r>
              <a:rPr lang="en-US" altLang="it-IT" b="0" i="1" dirty="0" err="1">
                <a:effectLst/>
              </a:rPr>
              <a:t>Optmizer</a:t>
            </a:r>
            <a:r>
              <a:rPr lang="en-US" altLang="it-IT" b="0" i="1" dirty="0">
                <a:effectLst/>
              </a:rPr>
              <a:t>.</a:t>
            </a:r>
          </a:p>
          <a:p>
            <a:pPr algn="just">
              <a:buClrTx/>
            </a:pPr>
            <a:endParaRPr lang="en-US" altLang="it-IT" b="0" dirty="0">
              <a:effectLst/>
            </a:endParaRP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altLang="it-IT" b="0" dirty="0">
                <a:effectLst/>
              </a:rPr>
              <a:t>Tuning the hyperparameters has achieved the following: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n-US" altLang="it-IT" b="0" dirty="0">
              <a:effectLst/>
            </a:endParaRPr>
          </a:p>
          <a:p>
            <a:pPr algn="just">
              <a:buClrTx/>
            </a:pPr>
            <a:endParaRPr lang="en-US" altLang="it-IT" sz="1500" b="0" i="1" dirty="0">
              <a:effectLst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5F70E69-7B40-7C95-ED8E-D81B20DE0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53875"/>
              </p:ext>
            </p:extLst>
          </p:nvPr>
        </p:nvGraphicFramePr>
        <p:xfrm>
          <a:off x="1223403" y="4958336"/>
          <a:ext cx="60399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994">
                  <a:extLst>
                    <a:ext uri="{9D8B030D-6E8A-4147-A177-3AD203B41FA5}">
                      <a16:colId xmlns:a16="http://schemas.microsoft.com/office/drawing/2014/main" val="1889583406"/>
                    </a:ext>
                  </a:extLst>
                </a:gridCol>
                <a:gridCol w="1207994">
                  <a:extLst>
                    <a:ext uri="{9D8B030D-6E8A-4147-A177-3AD203B41FA5}">
                      <a16:colId xmlns:a16="http://schemas.microsoft.com/office/drawing/2014/main" val="1241225154"/>
                    </a:ext>
                  </a:extLst>
                </a:gridCol>
                <a:gridCol w="1207994">
                  <a:extLst>
                    <a:ext uri="{9D8B030D-6E8A-4147-A177-3AD203B41FA5}">
                      <a16:colId xmlns:a16="http://schemas.microsoft.com/office/drawing/2014/main" val="1900309274"/>
                    </a:ext>
                  </a:extLst>
                </a:gridCol>
                <a:gridCol w="1207994">
                  <a:extLst>
                    <a:ext uri="{9D8B030D-6E8A-4147-A177-3AD203B41FA5}">
                      <a16:colId xmlns:a16="http://schemas.microsoft.com/office/drawing/2014/main" val="2163063031"/>
                    </a:ext>
                  </a:extLst>
                </a:gridCol>
                <a:gridCol w="1207994">
                  <a:extLst>
                    <a:ext uri="{9D8B030D-6E8A-4147-A177-3AD203B41FA5}">
                      <a16:colId xmlns:a16="http://schemas.microsoft.com/office/drawing/2014/main" val="4239600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Loss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F1-score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0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80.26%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0.4516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0.8175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0.7614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0.7884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10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8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ACC60-DF59-0911-3D99-776E9B2A9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157DA67E-1280-961F-DADB-C1E8DECA27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it-IT" sz="2400" dirty="0">
                <a:solidFill>
                  <a:schemeClr val="bg2"/>
                </a:solidFill>
                <a:latin typeface="Helvetica" pitchFamily="34" charset="0"/>
              </a:rPr>
              <a:t>Conclusion</a:t>
            </a:r>
            <a:endParaRPr lang="it-IT" altLang="it-IT" sz="2400" dirty="0">
              <a:solidFill>
                <a:schemeClr val="bg2"/>
              </a:solidFill>
              <a:latin typeface="Helvetica" pitchFamily="34" charset="0"/>
            </a:endParaRP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0FFD74FB-72B5-0BAF-0CD4-BF7EF5C17F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42987" y="2772469"/>
            <a:ext cx="7174001" cy="2941638"/>
          </a:xfrm>
        </p:spPr>
        <p:txBody>
          <a:bodyPr/>
          <a:lstStyle/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altLang="it-IT" b="0" dirty="0">
                <a:effectLst/>
              </a:rPr>
              <a:t>Objective:</a:t>
            </a: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Developed a testbed to detect resource hijacking attacks in Kubernetes microservices environments.</a:t>
            </a:r>
            <a:endParaRPr lang="en-US" altLang="it-IT" b="0" dirty="0">
              <a:effectLst/>
            </a:endParaRP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n-US" altLang="it-IT" b="0" i="1" dirty="0">
              <a:effectLst/>
            </a:endParaRP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altLang="it-IT" b="0" i="1" dirty="0">
                <a:effectLst/>
              </a:rPr>
              <a:t>Methodology:</a:t>
            </a:r>
            <a:endParaRPr lang="en-US" altLang="it-IT" b="0" dirty="0">
              <a:effectLst/>
            </a:endParaRP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Testbed &amp; Monitoring: Train-ticket on </a:t>
            </a:r>
            <a:r>
              <a:rPr lang="en-US" altLang="it-IT" b="0" i="1" dirty="0" err="1">
                <a:effectLst/>
              </a:rPr>
              <a:t>Minikube</a:t>
            </a:r>
            <a:r>
              <a:rPr lang="en-US" altLang="it-IT" b="0" i="1" dirty="0">
                <a:effectLst/>
              </a:rPr>
              <a:t> with Grafana, Prometheus and </a:t>
            </a:r>
            <a:r>
              <a:rPr lang="en-US" altLang="it-IT" b="0" i="1" dirty="0" err="1">
                <a:effectLst/>
              </a:rPr>
              <a:t>cAdvisor</a:t>
            </a:r>
            <a:r>
              <a:rPr lang="en-US" altLang="it-IT" b="0" i="1" dirty="0">
                <a:effectLst/>
              </a:rPr>
              <a:t>.</a:t>
            </a: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Experiments: 32 test, varying user load and compromised pod.</a:t>
            </a: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Dataset &amp; AI Models: 5.760 samples analyzed using SVM, RFC and CNN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n-US" altLang="it-IT" b="0" i="1" dirty="0">
              <a:effectLst/>
            </a:endParaRP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altLang="it-IT" b="0" i="1" dirty="0">
                <a:effectLst/>
              </a:rPr>
              <a:t>Key Finding:</a:t>
            </a:r>
            <a:endParaRPr lang="en-US" altLang="it-IT" sz="2400" b="0" dirty="0">
              <a:effectLst/>
            </a:endParaRP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SVM and RFC have poor generalization, the CNN performed better.</a:t>
            </a:r>
            <a:endParaRPr lang="en-US" altLang="it-IT" sz="2400" b="0" dirty="0">
              <a:effectLst/>
            </a:endParaRP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Future works: Refining AI models, improving dataset diversity.</a:t>
            </a:r>
            <a:endParaRPr lang="en-US" altLang="it-IT" sz="2000" b="0" i="1" dirty="0">
              <a:effectLst/>
            </a:endParaRP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n-US" altLang="it-IT" sz="1600" b="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817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6C2AC5AD-2402-6F0B-0178-7D43B8B6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46399"/>
            <a:ext cx="7772400" cy="17607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>
              <a:defRPr/>
            </a:pPr>
            <a:r>
              <a:rPr lang="en-US" sz="6600" kern="0" dirty="0">
                <a:solidFill>
                  <a:schemeClr val="bg2"/>
                </a:solidFill>
                <a:latin typeface="Helvetica" pitchFamily="34" charset="0"/>
              </a:rPr>
              <a:t>Thank you</a:t>
            </a:r>
          </a:p>
          <a:p>
            <a:pPr>
              <a:defRPr/>
            </a:pPr>
            <a:r>
              <a:rPr lang="en-US" sz="2800" kern="0" dirty="0">
                <a:solidFill>
                  <a:schemeClr val="bg2"/>
                </a:solidFill>
                <a:latin typeface="Helvetica" pitchFamily="34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11680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6">
            <a:extLst>
              <a:ext uri="{FF2B5EF4-FFF2-40B4-BE49-F238E27FC236}">
                <a16:creationId xmlns:a16="http://schemas.microsoft.com/office/drawing/2014/main" id="{55C6CF8C-F1FB-E29A-7E5A-731B5CEC55B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>
          <a:xfrm>
            <a:off x="4645025" y="2174875"/>
            <a:ext cx="4369435" cy="3951288"/>
          </a:xfrm>
        </p:spPr>
        <p:txBody>
          <a:bodyPr wrap="square" anchor="t">
            <a:noAutofit/>
          </a:bodyPr>
          <a:lstStyle/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it-IT" sz="2000" b="0" dirty="0">
                <a:effectLst/>
              </a:rPr>
              <a:t>Metrics were collected using Prometheus and </a:t>
            </a:r>
            <a:r>
              <a:rPr lang="en-US" altLang="it-IT" sz="2000" b="0" dirty="0" err="1">
                <a:effectLst/>
              </a:rPr>
              <a:t>cAdvisor</a:t>
            </a:r>
            <a:r>
              <a:rPr lang="en-US" altLang="it-IT" sz="2000" b="0" dirty="0">
                <a:effectLst/>
              </a:rPr>
              <a:t> and visualized through </a:t>
            </a:r>
            <a:r>
              <a:rPr lang="en-US" altLang="it-IT" sz="2000" b="0" dirty="0" err="1">
                <a:effectLst/>
              </a:rPr>
              <a:t>Granafa</a:t>
            </a:r>
            <a:r>
              <a:rPr lang="en-US" altLang="it-IT" sz="2000" b="0" dirty="0">
                <a:effectLst/>
              </a:rPr>
              <a:t>.</a:t>
            </a: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it-IT" sz="2000" b="0" dirty="0">
              <a:effectLst/>
            </a:endParaRP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it-IT" sz="2000" b="0" dirty="0">
                <a:effectLst/>
              </a:rPr>
              <a:t>The metrics are exported in a CSV time-series file.</a:t>
            </a:r>
          </a:p>
          <a:p>
            <a:pPr marL="0" indent="0">
              <a:lnSpc>
                <a:spcPct val="90000"/>
              </a:lnSpc>
              <a:buClrTx/>
              <a:buNone/>
            </a:pPr>
            <a:endParaRPr lang="en-US" altLang="it-IT" sz="2000" b="0" dirty="0">
              <a:effectLst/>
            </a:endParaRP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altLang="it-IT" sz="2000" b="0" dirty="0" err="1">
                <a:effectLst/>
              </a:rPr>
              <a:t>Datas</a:t>
            </a:r>
            <a:r>
              <a:rPr lang="en-US" altLang="it-IT" sz="2000" b="0" dirty="0">
                <a:effectLst/>
              </a:rPr>
              <a:t> were aggregated in a single </a:t>
            </a:r>
            <a:r>
              <a:rPr lang="en-US" altLang="it-IT" sz="2000" b="0" dirty="0" err="1">
                <a:effectLst/>
              </a:rPr>
              <a:t>DataFrame</a:t>
            </a:r>
            <a:r>
              <a:rPr lang="en-US" altLang="it-IT" sz="2000" b="0" dirty="0">
                <a:effectLst/>
              </a:rPr>
              <a:t> for analysis.</a:t>
            </a: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sz="1800" b="0" i="1" dirty="0">
                <a:effectLst/>
              </a:rPr>
              <a:t>The </a:t>
            </a:r>
            <a:r>
              <a:rPr lang="en-US" altLang="it-IT" sz="1800" b="0" i="1" dirty="0" err="1">
                <a:effectLst/>
              </a:rPr>
              <a:t>DataFrame</a:t>
            </a:r>
            <a:r>
              <a:rPr lang="en-US" altLang="it-IT" sz="1800" b="0" i="1" dirty="0">
                <a:effectLst/>
              </a:rPr>
              <a:t> is cleaned by handling missing or null values.</a:t>
            </a: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sz="1800" b="0" i="1" dirty="0">
                <a:effectLst/>
              </a:rPr>
              <a:t>Data were normalized applying </a:t>
            </a:r>
            <a:r>
              <a:rPr lang="en-US" altLang="it-IT" sz="1800" b="0" i="1" dirty="0" err="1">
                <a:effectLst/>
              </a:rPr>
              <a:t>MinMaxScaler</a:t>
            </a:r>
            <a:r>
              <a:rPr lang="en-US" altLang="it-IT" sz="1800" b="0" i="1" dirty="0">
                <a:effectLst/>
              </a:rPr>
              <a:t>.</a:t>
            </a:r>
            <a:endParaRPr lang="en-US" altLang="it-IT" sz="2000" b="0" i="1" dirty="0">
              <a:effectLst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8FCC9B4-BADA-2767-8709-755CBC6D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180" y="1588088"/>
            <a:ext cx="3589019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 algn="l">
              <a:defRPr/>
            </a:pPr>
            <a:r>
              <a:rPr lang="en-US" altLang="it-IT" sz="2400" kern="0" dirty="0">
                <a:solidFill>
                  <a:schemeClr val="bg2"/>
                </a:solidFill>
                <a:latin typeface="Helvetica" pitchFamily="34" charset="0"/>
              </a:rPr>
              <a:t>Data Collection</a:t>
            </a:r>
            <a:endParaRPr lang="it-IT" altLang="it-IT" sz="2400" kern="0" dirty="0">
              <a:solidFill>
                <a:schemeClr val="bg2"/>
              </a:solidFill>
              <a:latin typeface="Helvetica" pitchFamily="34" charset="0"/>
            </a:endParaRP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2166C616-9A01-2584-EC89-AABE62CB57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6568" y="2181174"/>
            <a:ext cx="4127368" cy="1626526"/>
            <a:chOff x="437" y="1370"/>
            <a:chExt cx="2332" cy="919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84331504-9CC9-13E5-E5C2-00C48287AF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7" y="1370"/>
              <a:ext cx="2332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079C4240-252D-A338-8402-AB5993AAD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" y="1370"/>
              <a:ext cx="2333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C6020A32-358A-35C3-2016-3E97C72AC5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600" y="4683814"/>
            <a:ext cx="4333304" cy="1462510"/>
            <a:chOff x="372" y="2824"/>
            <a:chExt cx="2877" cy="971"/>
          </a:xfrm>
        </p:grpSpPr>
        <p:sp>
          <p:nvSpPr>
            <p:cNvPr id="21" name="AutoShape 7">
              <a:extLst>
                <a:ext uri="{FF2B5EF4-FFF2-40B4-BE49-F238E27FC236}">
                  <a16:creationId xmlns:a16="http://schemas.microsoft.com/office/drawing/2014/main" id="{59620B2C-1C47-B864-DCDA-88E8317BBBD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2" y="2824"/>
              <a:ext cx="2877" cy="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F68DE919-D7BF-AEA0-4575-A2893BE80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" y="2824"/>
              <a:ext cx="2878" cy="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919AB-3077-EB0B-AE52-BE4B7FC51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">
            <a:extLst>
              <a:ext uri="{FF2B5EF4-FFF2-40B4-BE49-F238E27FC236}">
                <a16:creationId xmlns:a16="http://schemas.microsoft.com/office/drawing/2014/main" id="{C2693B94-1311-EB94-D9A8-7AE20C15F6D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7200" y="2174875"/>
            <a:ext cx="4373880" cy="3669665"/>
          </a:xfrm>
        </p:spPr>
        <p:txBody>
          <a:bodyPr wrap="square" anchor="t">
            <a:normAutofit lnSpcReduction="10000"/>
          </a:bodyPr>
          <a:lstStyle/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it-IT" sz="2200" b="0" dirty="0">
              <a:effectLst/>
            </a:endParaRP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it-IT" sz="2200" b="0" dirty="0">
                <a:effectLst/>
              </a:rPr>
              <a:t>Detecting resources hijacking in dynamic environments</a:t>
            </a: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it-IT" sz="2000" b="0" dirty="0">
              <a:effectLst/>
            </a:endParaRP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it-IT" sz="2200" b="0" dirty="0">
                <a:effectLst/>
              </a:rPr>
              <a:t>Key difficulties:</a:t>
            </a:r>
          </a:p>
          <a:p>
            <a:pPr marL="742950" lvl="1" indent="-285750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it-IT" sz="1800" b="0" i="1" dirty="0">
                <a:effectLst/>
              </a:rPr>
              <a:t>High variability in workload patterns;</a:t>
            </a:r>
          </a:p>
          <a:p>
            <a:pPr marL="742950" lvl="1" indent="-285750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it-IT" sz="1800" b="0" i="1" dirty="0">
                <a:effectLst/>
              </a:rPr>
              <a:t>Real-time detection and response needs;</a:t>
            </a:r>
          </a:p>
          <a:p>
            <a:pPr marL="742950" lvl="1" indent="-285750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it-IT" sz="1800" b="0" i="1" dirty="0">
                <a:effectLst/>
              </a:rPr>
              <a:t>Lack of benchmarks and public dataset;</a:t>
            </a:r>
          </a:p>
          <a:p>
            <a:pPr marL="742950" lvl="1" indent="-285750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it-IT" sz="1800" b="0" i="1" dirty="0">
                <a:effectLst/>
              </a:rPr>
              <a:t>Interoperability and explainability issues.</a:t>
            </a:r>
            <a:endParaRPr lang="en-US" altLang="it-IT" sz="2200" b="0" dirty="0">
              <a:effectLst/>
            </a:endParaRP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it-IT" sz="2200" b="0" dirty="0">
              <a:effectLst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3D84F14-1E2A-233A-9907-320BE71AA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88088"/>
            <a:ext cx="7772400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 algn="l">
              <a:defRPr/>
            </a:pPr>
            <a:r>
              <a:rPr lang="en-US" altLang="it-IT" sz="2400" kern="0" dirty="0">
                <a:solidFill>
                  <a:schemeClr val="bg2"/>
                </a:solidFill>
                <a:latin typeface="Helvetica" pitchFamily="34" charset="0"/>
              </a:rPr>
              <a:t>Context</a:t>
            </a:r>
          </a:p>
        </p:txBody>
      </p:sp>
      <p:pic>
        <p:nvPicPr>
          <p:cNvPr id="6" name="Immagine 5" descr="Immagine che contiene nero, oscurità&#10;&#10;Il contenuto generato dall'IA potrebbe non essere corretto.">
            <a:extLst>
              <a:ext uri="{FF2B5EF4-FFF2-40B4-BE49-F238E27FC236}">
                <a16:creationId xmlns:a16="http://schemas.microsoft.com/office/drawing/2014/main" id="{D137675B-6B64-03B0-1FD1-E7EC96B54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81" y="229874"/>
            <a:ext cx="1874518" cy="19831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023B722-ED6E-2CBC-028D-FB6E098B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2692416"/>
            <a:ext cx="4114802" cy="26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1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B4A83966-77E5-4E73-C764-69B9A54E3A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it-IT" sz="2400" dirty="0">
                <a:solidFill>
                  <a:schemeClr val="bg2"/>
                </a:solidFill>
                <a:latin typeface="Helvetica" pitchFamily="34" charset="0"/>
              </a:rPr>
              <a:t>Thesis Contributions</a:t>
            </a:r>
            <a:endParaRPr lang="it-IT" altLang="it-IT" sz="2400" dirty="0">
              <a:solidFill>
                <a:schemeClr val="bg2"/>
              </a:solidFill>
              <a:latin typeface="Helvetica" pitchFamily="34" charset="0"/>
            </a:endParaRPr>
          </a:p>
        </p:txBody>
      </p:sp>
      <p:sp>
        <p:nvSpPr>
          <p:cNvPr id="8195" name="Rectangle 6">
            <a:extLst>
              <a:ext uri="{FF2B5EF4-FFF2-40B4-BE49-F238E27FC236}">
                <a16:creationId xmlns:a16="http://schemas.microsoft.com/office/drawing/2014/main" id="{D40863D5-755A-DEAB-A737-1A78C344A9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72469"/>
            <a:ext cx="7174000" cy="2941638"/>
          </a:xfrm>
        </p:spPr>
        <p:txBody>
          <a:bodyPr/>
          <a:lstStyle/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altLang="it-IT" b="0" dirty="0">
                <a:effectLst/>
              </a:rPr>
              <a:t>Deployment of a microservice-based testbed in a Local Kubernetes cluster.</a:t>
            </a:r>
            <a:endParaRPr lang="en-US" altLang="it-IT" sz="1400" b="0" dirty="0">
              <a:effectLst/>
            </a:endParaRPr>
          </a:p>
          <a:p>
            <a:pPr marL="800100" lvl="1" indent="-34290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Utilizing the Train-Ticket application and </a:t>
            </a:r>
            <a:r>
              <a:rPr lang="en-US" altLang="it-IT" b="0" i="1" dirty="0" err="1">
                <a:effectLst/>
              </a:rPr>
              <a:t>Minikube</a:t>
            </a:r>
            <a:r>
              <a:rPr lang="en-US" altLang="it-IT" b="0" i="1" dirty="0">
                <a:effectLst/>
              </a:rPr>
              <a:t>.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n-US" altLang="it-IT" b="0" dirty="0">
              <a:effectLst/>
            </a:endParaRP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altLang="it-IT" b="0" dirty="0">
                <a:effectLst/>
              </a:rPr>
              <a:t>Creation of a labeled dataset through monitoring and attack simulation.</a:t>
            </a:r>
            <a:endParaRPr lang="en-US" altLang="it-IT" sz="1400" b="0" dirty="0">
              <a:effectLst/>
            </a:endParaRPr>
          </a:p>
          <a:p>
            <a:pPr marL="800100" lvl="1" indent="-342900" algn="l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Workload generated using Locust; monitoring stack includes Grafana, Prometheus and </a:t>
            </a:r>
            <a:r>
              <a:rPr lang="en-US" altLang="it-IT" b="0" i="1" dirty="0" err="1">
                <a:effectLst/>
              </a:rPr>
              <a:t>cAdvisor</a:t>
            </a:r>
            <a:r>
              <a:rPr lang="en-US" altLang="it-IT" b="0" i="1" dirty="0">
                <a:effectLst/>
              </a:rPr>
              <a:t>;</a:t>
            </a:r>
          </a:p>
          <a:p>
            <a:pPr marL="800100" lvl="1" indent="-342900" algn="l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Simulated resource hijacking attacks: cryptojacking, botnet, and reflection/amplification.</a:t>
            </a:r>
            <a:endParaRPr lang="en-US" altLang="it-IT" b="0" dirty="0">
              <a:effectLst/>
            </a:endParaRP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n-US" altLang="it-IT" b="0" dirty="0">
              <a:effectLst/>
            </a:endParaRP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altLang="it-IT" b="0" dirty="0">
                <a:effectLst/>
              </a:rPr>
              <a:t>Training of an AI-based model for anomaly detection.</a:t>
            </a:r>
            <a:endParaRPr lang="en-US" altLang="it-IT" sz="1400" b="0" dirty="0">
              <a:effectLst/>
            </a:endParaRPr>
          </a:p>
          <a:p>
            <a:pPr marL="800100" lvl="1" indent="-34290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Leveraging collected metrics to identify malicious activity.</a:t>
            </a:r>
            <a:endParaRPr lang="it-IT" altLang="it-IT" b="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49D35CF8-B35B-94C3-7593-3E1FE03874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it-IT" sz="2400" dirty="0">
                <a:solidFill>
                  <a:schemeClr val="bg2"/>
                </a:solidFill>
                <a:latin typeface="Helvetica" pitchFamily="34" charset="0"/>
              </a:rPr>
              <a:t>Train-Ticket Architecture</a:t>
            </a:r>
            <a:endParaRPr lang="it-IT" altLang="it-IT" sz="2400" dirty="0">
              <a:solidFill>
                <a:schemeClr val="bg2"/>
              </a:solidFill>
              <a:latin typeface="Helvetica" pitchFamily="34" charset="0"/>
            </a:endParaRPr>
          </a:p>
        </p:txBody>
      </p:sp>
      <p:pic>
        <p:nvPicPr>
          <p:cNvPr id="11267" name="Segnaposto contenuto 6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84B76390-E094-40A1-0FD7-2048E9287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97" y="2632075"/>
            <a:ext cx="5812606" cy="361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27C55094-926F-BC2C-DF59-3D4CB332A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it-IT" sz="2400" dirty="0">
                <a:solidFill>
                  <a:schemeClr val="bg2"/>
                </a:solidFill>
                <a:latin typeface="Helvetica" pitchFamily="34" charset="0"/>
              </a:rPr>
              <a:t>Cluster Architecture</a:t>
            </a:r>
            <a:endParaRPr lang="it-IT" altLang="it-IT" sz="2400" dirty="0">
              <a:solidFill>
                <a:schemeClr val="bg2"/>
              </a:solidFill>
              <a:latin typeface="Helvetica" pitchFamily="34" charset="0"/>
            </a:endParaRPr>
          </a:p>
        </p:txBody>
      </p:sp>
      <p:pic>
        <p:nvPicPr>
          <p:cNvPr id="10243" name="Immagine 5">
            <a:extLst>
              <a:ext uri="{FF2B5EF4-FFF2-40B4-BE49-F238E27FC236}">
                <a16:creationId xmlns:a16="http://schemas.microsoft.com/office/drawing/2014/main" id="{D7297663-293A-C854-28E4-2A52FF2C9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46" y="2642846"/>
            <a:ext cx="6300908" cy="36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880556DF-0411-B78F-3A1B-6107088569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it-IT" sz="2400" dirty="0">
                <a:solidFill>
                  <a:schemeClr val="bg2"/>
                </a:solidFill>
                <a:latin typeface="Helvetica" pitchFamily="34" charset="0"/>
              </a:rPr>
              <a:t>Workload Generation and Metric Selection</a:t>
            </a:r>
            <a:endParaRPr lang="it-IT" altLang="it-IT" sz="2400" dirty="0">
              <a:solidFill>
                <a:schemeClr val="bg2"/>
              </a:solidFill>
              <a:latin typeface="Helvetica" pitchFamily="34" charset="0"/>
            </a:endParaRP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13EF2DC2-F63A-435D-3E1E-802B967EAE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72469"/>
            <a:ext cx="7174001" cy="2941638"/>
          </a:xfrm>
        </p:spPr>
        <p:txBody>
          <a:bodyPr/>
          <a:lstStyle/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altLang="it-IT" b="0" dirty="0">
                <a:effectLst/>
              </a:rPr>
              <a:t>Locust was used to simulate realistic system load with dynamic scaling.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n-US" altLang="it-IT" b="0" dirty="0">
              <a:effectLst/>
            </a:endParaRP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altLang="it-IT" b="0" dirty="0">
                <a:effectLst/>
              </a:rPr>
              <a:t>The load gradually increased and decreased to approximate real-word operational stress.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n-US" altLang="it-IT" b="0" i="1" dirty="0">
              <a:effectLst/>
            </a:endParaRP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altLang="it-IT" b="0" dirty="0">
                <a:effectLst/>
              </a:rPr>
              <a:t>To effectively monitor the system, key metrics were selected to analyze performance and resource utilization:</a:t>
            </a: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Container CPU Usage;</a:t>
            </a: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Container Memory Usage;</a:t>
            </a: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Container Network I/O</a:t>
            </a:r>
            <a:r>
              <a:rPr lang="en-US" altLang="it-IT" b="0" dirty="0">
                <a:effectLst/>
              </a:rPr>
              <a:t>;</a:t>
            </a:r>
            <a:endParaRPr lang="en-US" altLang="it-IT" b="0" i="1" dirty="0">
              <a:effectLst/>
            </a:endParaRP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Container Resource Limits;</a:t>
            </a:r>
          </a:p>
          <a:p>
            <a:pPr marL="74295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altLang="it-IT" b="0" i="1" dirty="0">
                <a:effectLst/>
              </a:rPr>
              <a:t>Container CPU Throttling.</a:t>
            </a:r>
            <a:endParaRPr lang="en-US" altLang="it-IT" sz="1800" b="0" i="1" dirty="0">
              <a:effectLst/>
            </a:endParaRP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endParaRPr lang="en-US" altLang="it-IT" sz="1600" b="0" i="1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">
            <a:extLst>
              <a:ext uri="{FF2B5EF4-FFF2-40B4-BE49-F238E27FC236}">
                <a16:creationId xmlns:a16="http://schemas.microsoft.com/office/drawing/2014/main" id="{645623C9-3AAF-5F66-2640-D6B7F552E58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7199" y="2174875"/>
            <a:ext cx="4345321" cy="3951288"/>
          </a:xfrm>
        </p:spPr>
        <p:txBody>
          <a:bodyPr wrap="square" anchor="t">
            <a:normAutofit/>
          </a:bodyPr>
          <a:lstStyle/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it-IT" sz="2200" b="0" dirty="0">
                <a:effectLst/>
              </a:rPr>
              <a:t>For our analysis, multiple attacks were selected:</a:t>
            </a:r>
          </a:p>
          <a:p>
            <a:pPr marL="742950" lvl="1" indent="-285750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it-IT" sz="1800" b="0" i="1" dirty="0">
                <a:effectLst/>
              </a:rPr>
              <a:t>Crypto mining;</a:t>
            </a:r>
          </a:p>
          <a:p>
            <a:pPr marL="742950" lvl="1" indent="-285750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it-IT" sz="1800" b="0" i="1" dirty="0">
                <a:effectLst/>
              </a:rPr>
              <a:t>Botnet;</a:t>
            </a:r>
          </a:p>
          <a:p>
            <a:pPr marL="742950" lvl="1" indent="-285750"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altLang="it-IT" sz="1800" b="0" i="1" dirty="0">
                <a:effectLst/>
              </a:rPr>
              <a:t>Reflection/Amplification.</a:t>
            </a: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it-IT" sz="2000" b="0" dirty="0">
              <a:effectLst/>
            </a:endParaRPr>
          </a:p>
          <a:p>
            <a:pPr marL="285750" indent="-285750" algn="just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it-IT" sz="2200" b="0" dirty="0">
                <a:effectLst/>
              </a:rPr>
              <a:t>The attacker exploits privilege escalation to gain control of the Kubernetes cluster and inject malicious containers.</a:t>
            </a: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it-IT" sz="2200" b="0" dirty="0">
              <a:effectLst/>
            </a:endParaRPr>
          </a:p>
          <a:p>
            <a:pPr marL="285750" indent="-28575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it-IT" sz="2200" b="0" dirty="0">
              <a:effectLst/>
            </a:endParaRPr>
          </a:p>
        </p:txBody>
      </p:sp>
      <p:pic>
        <p:nvPicPr>
          <p:cNvPr id="7" name="Immagine 6" descr="Immagine che contiene testo, schermata, menu, Carattere&#10;&#10;Il contenuto generato dall'IA potrebbe non essere corretto.">
            <a:extLst>
              <a:ext uri="{FF2B5EF4-FFF2-40B4-BE49-F238E27FC236}">
                <a16:creationId xmlns:a16="http://schemas.microsoft.com/office/drawing/2014/main" id="{4B22314E-DC03-338C-F0FC-7025FCF1E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20" y="1588088"/>
            <a:ext cx="3089680" cy="4646136"/>
          </a:xfrm>
          <a:prstGeom prst="rect">
            <a:avLst/>
          </a:prstGeom>
          <a:noFill/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5D6A6CB7-1C41-CD06-6C05-3FCFA091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88088"/>
            <a:ext cx="7772400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 algn="l">
              <a:defRPr/>
            </a:pPr>
            <a:r>
              <a:rPr lang="en-US" altLang="it-IT" sz="2400" kern="0" dirty="0">
                <a:solidFill>
                  <a:schemeClr val="bg2"/>
                </a:solidFill>
                <a:latin typeface="Helvetica" pitchFamily="34" charset="0"/>
              </a:rPr>
              <a:t>Threat Identification</a:t>
            </a:r>
            <a:endParaRPr lang="it-IT" altLang="it-IT" sz="2400" kern="0" dirty="0">
              <a:solidFill>
                <a:schemeClr val="bg2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AB116-232E-2889-2F3C-83A0E0056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A8DEF778-289C-56AC-4349-65758CE22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3433"/>
              </p:ext>
            </p:extLst>
          </p:nvPr>
        </p:nvGraphicFramePr>
        <p:xfrm>
          <a:off x="336270" y="2937558"/>
          <a:ext cx="8471460" cy="2576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10">
                  <a:extLst>
                    <a:ext uri="{9D8B030D-6E8A-4147-A177-3AD203B41FA5}">
                      <a16:colId xmlns:a16="http://schemas.microsoft.com/office/drawing/2014/main" val="1174683898"/>
                    </a:ext>
                  </a:extLst>
                </a:gridCol>
                <a:gridCol w="1411910">
                  <a:extLst>
                    <a:ext uri="{9D8B030D-6E8A-4147-A177-3AD203B41FA5}">
                      <a16:colId xmlns:a16="http://schemas.microsoft.com/office/drawing/2014/main" val="1501491242"/>
                    </a:ext>
                  </a:extLst>
                </a:gridCol>
                <a:gridCol w="1411910">
                  <a:extLst>
                    <a:ext uri="{9D8B030D-6E8A-4147-A177-3AD203B41FA5}">
                      <a16:colId xmlns:a16="http://schemas.microsoft.com/office/drawing/2014/main" val="2645328088"/>
                    </a:ext>
                  </a:extLst>
                </a:gridCol>
                <a:gridCol w="1411910">
                  <a:extLst>
                    <a:ext uri="{9D8B030D-6E8A-4147-A177-3AD203B41FA5}">
                      <a16:colId xmlns:a16="http://schemas.microsoft.com/office/drawing/2014/main" val="3321082148"/>
                    </a:ext>
                  </a:extLst>
                </a:gridCol>
                <a:gridCol w="1411910">
                  <a:extLst>
                    <a:ext uri="{9D8B030D-6E8A-4147-A177-3AD203B41FA5}">
                      <a16:colId xmlns:a16="http://schemas.microsoft.com/office/drawing/2014/main" val="2617810615"/>
                    </a:ext>
                  </a:extLst>
                </a:gridCol>
                <a:gridCol w="1411910">
                  <a:extLst>
                    <a:ext uri="{9D8B030D-6E8A-4147-A177-3AD203B41FA5}">
                      <a16:colId xmlns:a16="http://schemas.microsoft.com/office/drawing/2014/main" val="1772698659"/>
                    </a:ext>
                  </a:extLst>
                </a:gridCol>
              </a:tblGrid>
              <a:tr h="5153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Scenario</a:t>
                      </a:r>
                      <a:endParaRPr lang="it-IT" sz="12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Repetitions</a:t>
                      </a:r>
                      <a:endParaRPr lang="it-IT" sz="12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Modified Variables</a:t>
                      </a:r>
                      <a:endParaRPr lang="it-IT" sz="12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Duration per Experiment</a:t>
                      </a:r>
                      <a:endParaRPr lang="it-IT" sz="12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 Collection Frequency</a:t>
                      </a:r>
                      <a:endParaRPr lang="it-IT" sz="12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Total Samples per Experiment</a:t>
                      </a:r>
                      <a:endParaRPr lang="it-IT" sz="1200" dirty="0"/>
                    </a:p>
                  </a:txBody>
                  <a:tcPr marL="127072" marR="127072" marT="63536" marB="63536"/>
                </a:tc>
                <a:extLst>
                  <a:ext uri="{0D108BD9-81ED-4DB2-BD59-A6C34878D82A}">
                    <a16:rowId xmlns:a16="http://schemas.microsoft.com/office/drawing/2014/main" val="2779955137"/>
                  </a:ext>
                </a:extLst>
              </a:tr>
              <a:tr h="515347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No attack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8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Number of users in the system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30 minutes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Every 10 seconds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180 samples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extLst>
                  <a:ext uri="{0D108BD9-81ED-4DB2-BD59-A6C34878D82A}">
                    <a16:rowId xmlns:a16="http://schemas.microsoft.com/office/drawing/2014/main" val="658891082"/>
                  </a:ext>
                </a:extLst>
              </a:tr>
              <a:tr h="515347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Botnet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Number of users, compromised pod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30 minutes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Every 10 seconds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180 samples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extLst>
                  <a:ext uri="{0D108BD9-81ED-4DB2-BD59-A6C34878D82A}">
                    <a16:rowId xmlns:a16="http://schemas.microsoft.com/office/drawing/2014/main" val="3146083721"/>
                  </a:ext>
                </a:extLst>
              </a:tr>
              <a:tr h="515347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Cryptojacking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Number of users, compromised pod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30 minutes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Every 10 seconds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180 samples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extLst>
                  <a:ext uri="{0D108BD9-81ED-4DB2-BD59-A6C34878D82A}">
                    <a16:rowId xmlns:a16="http://schemas.microsoft.com/office/drawing/2014/main" val="1213454168"/>
                  </a:ext>
                </a:extLst>
              </a:tr>
              <a:tr h="515347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Reflection</a:t>
                      </a:r>
                    </a:p>
                    <a:p>
                      <a:pPr algn="r"/>
                      <a:r>
                        <a:rPr lang="en-US" sz="1100" dirty="0"/>
                        <a:t>Amplification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Number of users, compromised pod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30 minutes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Every 10 seconds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180 samples</a:t>
                      </a:r>
                      <a:endParaRPr lang="it-IT" sz="1100" dirty="0"/>
                    </a:p>
                  </a:txBody>
                  <a:tcPr marL="127072" marR="127072" marT="63536" marB="63536"/>
                </a:tc>
                <a:extLst>
                  <a:ext uri="{0D108BD9-81ED-4DB2-BD59-A6C34878D82A}">
                    <a16:rowId xmlns:a16="http://schemas.microsoft.com/office/drawing/2014/main" val="407458708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E480A3A2-7012-F603-A23E-870597B6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0425"/>
            <a:ext cx="7772400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pPr algn="l">
              <a:defRPr/>
            </a:pPr>
            <a:r>
              <a:rPr lang="en-US" altLang="it-IT" sz="2400" kern="0" dirty="0">
                <a:solidFill>
                  <a:schemeClr val="bg2"/>
                </a:solidFill>
                <a:latin typeface="Helvetica" pitchFamily="34" charset="0"/>
              </a:rPr>
              <a:t>Experimental Plan</a:t>
            </a:r>
            <a:endParaRPr lang="it-IT" altLang="it-IT" sz="2400" kern="0" dirty="0">
              <a:solidFill>
                <a:schemeClr val="bg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7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41EFF-EC27-E8BD-0C5D-C2EDFB2C1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>
            <a:extLst>
              <a:ext uri="{FF2B5EF4-FFF2-40B4-BE49-F238E27FC236}">
                <a16:creationId xmlns:a16="http://schemas.microsoft.com/office/drawing/2014/main" id="{0A3C84B7-35AE-DD06-7272-BC2AED2C15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501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it-IT" sz="2400" kern="0" dirty="0">
                <a:solidFill>
                  <a:schemeClr val="bg2"/>
                </a:solidFill>
                <a:latin typeface="Helvetica" pitchFamily="34" charset="0"/>
              </a:rPr>
              <a:t>Dataset Overview</a:t>
            </a:r>
            <a:endParaRPr lang="it-IT" altLang="it-IT" sz="2400" kern="0" dirty="0">
              <a:solidFill>
                <a:schemeClr val="bg2"/>
              </a:solidFill>
              <a:latin typeface="Helvetic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6">
                <a:extLst>
                  <a:ext uri="{FF2B5EF4-FFF2-40B4-BE49-F238E27FC236}">
                    <a16:creationId xmlns:a16="http://schemas.microsoft.com/office/drawing/2014/main" id="{66046BF1-1DF5-7A30-D568-17842EBCFB39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1042987" y="2772469"/>
                <a:ext cx="7174001" cy="2941638"/>
              </a:xfrm>
            </p:spPr>
            <p:txBody>
              <a:bodyPr/>
              <a:lstStyle/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it-IT" b="0" dirty="0">
                    <a:effectLst/>
                  </a:rPr>
                  <a:t>Total Experiments: </a:t>
                </a:r>
                <a14:m>
                  <m:oMath xmlns:m="http://schemas.openxmlformats.org/officeDocument/2006/math">
                    <m:r>
                      <a:rPr lang="en-US" altLang="it-IT" b="0" i="1" smtClean="0">
                        <a:effectLst/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it-IT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+2×</m:t>
                    </m:r>
                    <m:sSup>
                      <m:sSupPr>
                        <m:ctrlPr>
                          <a:rPr lang="en-US" alt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it-IT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×3=32</m:t>
                    </m:r>
                  </m:oMath>
                </a14:m>
                <a:r>
                  <a:rPr lang="en-US" altLang="it-IT" b="0" dirty="0">
                    <a:effectLst/>
                  </a:rPr>
                  <a:t>.</a:t>
                </a:r>
              </a:p>
              <a:p>
                <a:pPr marL="742950" lvl="1" indent="-285750" algn="just">
                  <a:buClrTx/>
                  <a:buFont typeface="Wingdings" panose="05000000000000000000" pitchFamily="2" charset="2"/>
                  <a:buChar char="§"/>
                </a:pPr>
                <a:r>
                  <a:rPr lang="en-US" altLang="it-IT" b="0" i="1" dirty="0">
                    <a:effectLst/>
                  </a:rPr>
                  <a:t>8 repetition of normal system behavior:</a:t>
                </a:r>
              </a:p>
              <a:p>
                <a:pPr marL="1200150" lvl="2" indent="-285750" algn="just">
                  <a:buClrTx/>
                  <a:buFont typeface="Wingdings" panose="05000000000000000000" pitchFamily="2" charset="2"/>
                  <a:buChar char="v"/>
                </a:pPr>
                <a:r>
                  <a:rPr lang="en-US" altLang="it-IT" sz="1100" b="0" dirty="0">
                    <a:effectLst/>
                  </a:rPr>
                  <a:t>8 workload level: [5, 11, 16, 23, 27, 31, 38, 49] users in the system;</a:t>
                </a:r>
                <a:endParaRPr lang="en-US" altLang="it-IT" b="0" i="1" dirty="0">
                  <a:effectLst/>
                </a:endParaRPr>
              </a:p>
              <a:p>
                <a:pPr marL="742950" lvl="1" indent="-285750" algn="just">
                  <a:buClrTx/>
                  <a:buFont typeface="Wingdings" panose="05000000000000000000" pitchFamily="2" charset="2"/>
                  <a:buChar char="§"/>
                </a:pPr>
                <a:r>
                  <a:rPr lang="en-US" altLang="it-IT" b="0" i="1" dirty="0">
                    <a:effectLst/>
                  </a:rPr>
                  <a:t>8 repetition for each attack scenario:</a:t>
                </a:r>
              </a:p>
              <a:p>
                <a:pPr marL="1200150" lvl="2" indent="-285750" algn="just">
                  <a:buClrTx/>
                  <a:buFont typeface="Wingdings" panose="05000000000000000000" pitchFamily="2" charset="2"/>
                  <a:buChar char="v"/>
                </a:pPr>
                <a:r>
                  <a:rPr lang="en-US" altLang="it-IT" sz="1100" b="0" dirty="0">
                    <a:effectLst/>
                  </a:rPr>
                  <a:t>2 workload level: [15, 35] users in the system;</a:t>
                </a:r>
              </a:p>
              <a:p>
                <a:pPr marL="1200150" lvl="2" indent="-285750" algn="just">
                  <a:buClrTx/>
                  <a:buFont typeface="Wingdings" panose="05000000000000000000" pitchFamily="2" charset="2"/>
                  <a:buChar char="v"/>
                </a:pPr>
                <a:r>
                  <a:rPr lang="en-US" altLang="it-IT" sz="1100" b="0" dirty="0">
                    <a:effectLst/>
                  </a:rPr>
                  <a:t>Attack injected in 2 different pods;</a:t>
                </a:r>
              </a:p>
              <a:p>
                <a:pPr marL="1200150" lvl="2" indent="-285750" algn="just">
                  <a:buClrTx/>
                  <a:buFont typeface="Wingdings" panose="05000000000000000000" pitchFamily="2" charset="2"/>
                  <a:buChar char="v"/>
                </a:pPr>
                <a:r>
                  <a:rPr lang="en-US" altLang="it-IT" sz="1100" b="0" dirty="0">
                    <a:effectLst/>
                  </a:rPr>
                  <a:t>3 different attacks.</a:t>
                </a:r>
                <a:endParaRPr lang="en-US" altLang="it-IT" sz="1200" b="0" dirty="0">
                  <a:effectLst/>
                </a:endParaRP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:endParaRPr lang="en-US" altLang="it-IT" b="0" dirty="0">
                  <a:effectLst/>
                </a:endParaRP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it-IT" b="0" dirty="0">
                    <a:effectLst/>
                  </a:rPr>
                  <a:t>Total samples collected: </a:t>
                </a:r>
                <a14:m>
                  <m:oMath xmlns:m="http://schemas.openxmlformats.org/officeDocument/2006/math">
                    <m:r>
                      <a:rPr lang="en-US" altLang="it-IT" b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it-IT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</m:t>
                    </m:r>
                    <m:r>
                      <a:rPr lang="en-US" altLang="it-IT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×32=5760</m:t>
                    </m:r>
                  </m:oMath>
                </a14:m>
                <a:r>
                  <a:rPr lang="en-US" altLang="it-IT" b="0" dirty="0">
                    <a:effectLst/>
                  </a:rPr>
                  <a:t>.</a:t>
                </a:r>
              </a:p>
              <a:p>
                <a:pPr marL="742950" lvl="1" indent="-285750" algn="just">
                  <a:buClrTx/>
                  <a:buFont typeface="Wingdings" panose="05000000000000000000" pitchFamily="2" charset="2"/>
                  <a:buChar char="§"/>
                </a:pPr>
                <a:r>
                  <a:rPr lang="en-US" altLang="it-IT" b="0" i="1" dirty="0">
                    <a:effectLst/>
                  </a:rPr>
                  <a:t>The dataset is </a:t>
                </a:r>
                <a:r>
                  <a:rPr lang="en-US" altLang="it-IT" b="0" i="1">
                    <a:effectLst/>
                  </a:rPr>
                  <a:t>approximately 31.5 </a:t>
                </a:r>
                <a:r>
                  <a:rPr lang="en-US" altLang="it-IT" b="0" i="1" dirty="0">
                    <a:effectLst/>
                  </a:rPr>
                  <a:t>MB in size</a:t>
                </a:r>
              </a:p>
            </p:txBody>
          </p:sp>
        </mc:Choice>
        <mc:Fallback>
          <p:sp>
            <p:nvSpPr>
              <p:cNvPr id="13315" name="Rectangle 6">
                <a:extLst>
                  <a:ext uri="{FF2B5EF4-FFF2-40B4-BE49-F238E27FC236}">
                    <a16:creationId xmlns:a16="http://schemas.microsoft.com/office/drawing/2014/main" id="{66046BF1-1DF5-7A30-D568-17842EBCF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42987" y="2772469"/>
                <a:ext cx="7174001" cy="2941638"/>
              </a:xfrm>
              <a:blipFill>
                <a:blip r:embed="rId2"/>
                <a:stretch>
                  <a:fillRect l="-510" t="-12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771794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4442</TotalTime>
  <Pages>18</Pages>
  <Words>649</Words>
  <Application>Microsoft Office PowerPoint</Application>
  <PresentationFormat>Presentazione su schermo (4:3)</PresentationFormat>
  <Paragraphs>143</Paragraphs>
  <Slides>14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Arial</vt:lpstr>
      <vt:lpstr>Book Antiqua</vt:lpstr>
      <vt:lpstr>Cambria Math</vt:lpstr>
      <vt:lpstr>Helvetica</vt:lpstr>
      <vt:lpstr>Monotype Sorts</vt:lpstr>
      <vt:lpstr>Times New Roman</vt:lpstr>
      <vt:lpstr>Wingdings</vt:lpstr>
      <vt:lpstr>bludiags.ppt - Blue Diagonals</vt:lpstr>
      <vt:lpstr>Image</vt:lpstr>
      <vt:lpstr>An Experimental Testbed for Resource Misuse Detection in Microservices Environments</vt:lpstr>
      <vt:lpstr>Presentazione standard di PowerPoint</vt:lpstr>
      <vt:lpstr>Thesis Contributions</vt:lpstr>
      <vt:lpstr>Train-Ticket Architecture</vt:lpstr>
      <vt:lpstr>Cluster Architecture</vt:lpstr>
      <vt:lpstr>Workload Generation and Metric Selection</vt:lpstr>
      <vt:lpstr>Presentazione standard di PowerPoint</vt:lpstr>
      <vt:lpstr>Presentazione standard di PowerPoint</vt:lpstr>
      <vt:lpstr>Dataset Overview</vt:lpstr>
      <vt:lpstr>Presentazione standard di PowerPoint</vt:lpstr>
      <vt:lpstr>Convolutional Neural Networks</vt:lpstr>
      <vt:lpstr>Conclusion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ALESSANDRO RICCITIELLO</cp:lastModifiedBy>
  <cp:revision>11</cp:revision>
  <dcterms:created xsi:type="dcterms:W3CDTF">2013-11-20T15:49:25Z</dcterms:created>
  <dcterms:modified xsi:type="dcterms:W3CDTF">2025-04-02T08:37:33Z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2025-03-20T23:31:56Z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84000722-ccb7-41db-ba7f-9461f3936230</vt:lpwstr>
  </property>
  <property fmtid="{D5CDD505-2E9C-101B-9397-08002B2CF9AE}" pid="8" name="MSIP_Label_2ad0b24d-6422-44b0-b3de-abb3a9e8c81a_ContentBits">
    <vt:lpwstr>0</vt:lpwstr>
  </property>
  <property fmtid="{D5CDD505-2E9C-101B-9397-08002B2CF9AE}" pid="9" name="MSIP_Label_2ad0b24d-6422-44b0-b3de-abb3a9e8c81a_Tag">
    <vt:lpwstr>10, 3, 0, 1</vt:lpwstr>
  </property>
</Properties>
</file>