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29" y="3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Fertility Rates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772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  <a:defRPr sz="2000"/>
            </a:pPr>
            <a:r>
              <a:rPr dirty="0"/>
              <a:t>Group </a:t>
            </a:r>
            <a:r>
              <a:rPr lang="it-IT" dirty="0"/>
              <a:t>0</a:t>
            </a:r>
            <a:r>
              <a:rPr dirty="0"/>
              <a:t>9 – </a:t>
            </a:r>
            <a:r>
              <a:rPr dirty="0" err="1"/>
              <a:t>Yongyeon</a:t>
            </a:r>
            <a:r>
              <a:rPr dirty="0"/>
              <a:t> Jang, Alessandro Seghini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Date: June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Project Goal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  <a:defRPr sz="2000"/>
            </a:pPr>
            <a:r>
              <a:rPr lang="it-IT" dirty="0"/>
              <a:t>Analyze how </a:t>
            </a:r>
            <a:r>
              <a:rPr dirty="0"/>
              <a:t>fertility rates have changed across countries </a:t>
            </a:r>
            <a:r>
              <a:rPr lang="it-IT" dirty="0"/>
              <a:t>in</a:t>
            </a:r>
            <a:r>
              <a:rPr dirty="0"/>
              <a:t> </a:t>
            </a:r>
            <a:r>
              <a:rPr lang="it-IT" dirty="0"/>
              <a:t>a restricted period :</a:t>
            </a:r>
          </a:p>
          <a:p>
            <a:pPr>
              <a:spcAft>
                <a:spcPts val="500"/>
              </a:spcAft>
              <a:defRPr sz="2000"/>
            </a:pPr>
            <a:r>
              <a:rPr lang="it-IT" dirty="0"/>
              <a:t>	- </a:t>
            </a:r>
            <a:r>
              <a:rPr dirty="0"/>
              <a:t>19</a:t>
            </a:r>
            <a:r>
              <a:rPr lang="it-IT" dirty="0"/>
              <a:t>8</a:t>
            </a:r>
            <a:r>
              <a:rPr dirty="0"/>
              <a:t>0 to 2023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Identify correlations between fertility rates and:</a:t>
            </a:r>
            <a:endParaRPr lang="it-IT" dirty="0"/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  <a:defRPr sz="2000"/>
            </a:pPr>
            <a:r>
              <a:rPr lang="it-IT" dirty="0"/>
              <a:t>GDP (Country wealth)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  <a:defRPr sz="2000"/>
            </a:pPr>
            <a:r>
              <a:rPr lang="it-IT" dirty="0"/>
              <a:t>Gini Index (Income inequality)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  <a:defRPr sz="2000"/>
            </a:pPr>
            <a:r>
              <a:rPr lang="it-IT" dirty="0"/>
              <a:t>Growth rate (Population change due to births, deaths, and others)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  <a:defRPr sz="2000"/>
            </a:pPr>
            <a:r>
              <a:rPr lang="it-IT" dirty="0"/>
              <a:t>Life expectancy at birth 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  <a:defRPr sz="2000"/>
            </a:pPr>
            <a:r>
              <a:rPr lang="it-IT" dirty="0"/>
              <a:t>Infant mortality rate (Age of 5 per 1000 lives)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  <a:defRPr sz="2000"/>
            </a:pPr>
            <a:r>
              <a:rPr lang="it-IT" dirty="0"/>
              <a:t>Population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rPr lang="it-IT" dirty="0"/>
              <a:t>Data Sources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311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  <a:defRPr sz="2000"/>
            </a:pPr>
            <a:r>
              <a:rPr lang="en-US"/>
              <a:t>Data Joined Using: SQL (by country and year)</a:t>
            </a:r>
          </a:p>
          <a:p>
            <a:pPr>
              <a:spcAft>
                <a:spcPts val="500"/>
              </a:spcAft>
              <a:defRPr sz="2000"/>
            </a:pPr>
            <a:r>
              <a:rPr lang="en-US"/>
              <a:t>Sources:</a:t>
            </a:r>
          </a:p>
          <a:p>
            <a:pPr marL="342900" indent="-342900">
              <a:spcAft>
                <a:spcPts val="500"/>
              </a:spcAft>
              <a:buFont typeface="Wingdings" panose="05000000000000000000" pitchFamily="2" charset="2"/>
              <a:buChar char="q"/>
              <a:defRPr sz="2000"/>
            </a:pPr>
            <a:r>
              <a:rPr lang="en-US" u="sng"/>
              <a:t>U.S. Census Bureau – International Database (IDB)</a:t>
            </a:r>
            <a:r>
              <a:rPr lang="en-US"/>
              <a:t>: Population, growth rate, life expectancy at birth, mortality rate</a:t>
            </a:r>
          </a:p>
          <a:p>
            <a:pPr marL="800100" lvl="1" indent="-342900">
              <a:spcAft>
                <a:spcPts val="500"/>
              </a:spcAft>
              <a:buFont typeface="Wingdings" panose="05000000000000000000" pitchFamily="2" charset="2"/>
              <a:buChar char="ü"/>
              <a:defRPr sz="2000"/>
            </a:pPr>
            <a:r>
              <a:rPr lang="en-US" u="sng"/>
              <a:t>Our World in Data – Fertility rates</a:t>
            </a:r>
            <a:r>
              <a:rPr lang="en-US"/>
              <a:t>: Fertility rates</a:t>
            </a:r>
          </a:p>
          <a:p>
            <a:pPr marL="1257300" lvl="2" indent="-342900">
              <a:spcAft>
                <a:spcPts val="500"/>
              </a:spcAft>
              <a:buFont typeface="Wingdings" panose="05000000000000000000" pitchFamily="2" charset="2"/>
              <a:buChar char="Ø"/>
              <a:defRPr sz="2000"/>
            </a:pPr>
            <a:r>
              <a:rPr lang="en-US"/>
              <a:t>To have a better analysis (lower number of missing values)</a:t>
            </a:r>
          </a:p>
          <a:p>
            <a:pPr marL="1257300" lvl="2" indent="-342900">
              <a:spcAft>
                <a:spcPts val="500"/>
              </a:spcAft>
              <a:buFont typeface="Wingdings" panose="05000000000000000000" pitchFamily="2" charset="2"/>
              <a:buChar char="Ø"/>
              <a:defRPr sz="2000"/>
            </a:pPr>
            <a:r>
              <a:rPr lang="en-US"/>
              <a:t>Since the dataset is provided by the same company as below</a:t>
            </a:r>
          </a:p>
          <a:p>
            <a:pPr marL="342900" indent="-342900">
              <a:spcAft>
                <a:spcPts val="500"/>
              </a:spcAft>
              <a:buFont typeface="Wingdings" panose="05000000000000000000" pitchFamily="2" charset="2"/>
              <a:buChar char="ü"/>
              <a:defRPr sz="2000"/>
            </a:pPr>
            <a:r>
              <a:rPr lang="en-US" u="sng"/>
              <a:t>Our World in Data – GDP</a:t>
            </a:r>
            <a:r>
              <a:rPr lang="en-US"/>
              <a:t>: Gross domestic product – In constant US$</a:t>
            </a:r>
          </a:p>
          <a:p>
            <a:pPr marL="342900" indent="-342900">
              <a:spcAft>
                <a:spcPts val="500"/>
              </a:spcAft>
              <a:buFont typeface="Wingdings" panose="05000000000000000000" pitchFamily="2" charset="2"/>
              <a:buChar char="ü"/>
              <a:defRPr sz="2000"/>
            </a:pPr>
            <a:r>
              <a:rPr lang="en-US" u="sng"/>
              <a:t>Our World in Data – GINI</a:t>
            </a:r>
            <a:r>
              <a:rPr lang="en-US"/>
              <a:t>: Income inequality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rPr dirty="0"/>
              <a:t>Dataset </a:t>
            </a:r>
            <a:r>
              <a:rPr lang="it-IT" dirty="0"/>
              <a:t>Sources Change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7887C-E416-B580-B5F8-52395F851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From</a:t>
            </a:r>
          </a:p>
        </p:txBody>
      </p:sp>
      <p:pic>
        <p:nvPicPr>
          <p:cNvPr id="8" name="before">
            <a:hlinkClick r:id="" action="ppaction://media"/>
            <a:extLst>
              <a:ext uri="{FF2B5EF4-FFF2-40B4-BE49-F238E27FC236}">
                <a16:creationId xmlns:a16="http://schemas.microsoft.com/office/drawing/2014/main" id="{EB4FD368-7FD2-853D-0B6A-9315A5A11866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3275013"/>
            <a:ext cx="4040188" cy="175101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FAE147-A93B-642B-7E1B-A7758BE1D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To</a:t>
            </a:r>
          </a:p>
        </p:txBody>
      </p:sp>
      <p:pic>
        <p:nvPicPr>
          <p:cNvPr id="10" name="Content Placeholder 9" descr="A map of the world&#10;&#10;AI-generated content may be incorrect.">
            <a:extLst>
              <a:ext uri="{FF2B5EF4-FFF2-40B4-BE49-F238E27FC236}">
                <a16:creationId xmlns:a16="http://schemas.microsoft.com/office/drawing/2014/main" id="{7946C0EE-196B-0D18-767D-6CF887D070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4645025" y="3250686"/>
            <a:ext cx="4041775" cy="179966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6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2A31-F3C5-B32F-7227-F5EF50FC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Interpolation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AF34ED-C58B-F4B1-AB7A-3C414A7905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1641060"/>
            <a:ext cx="3111780" cy="1562728"/>
          </a:xfrm>
        </p:spPr>
      </p:pic>
      <p:pic>
        <p:nvPicPr>
          <p:cNvPr id="17" name="Content Placeholder 16" descr="A grid of lines with black lines&#10;&#10;AI-generated content may be incorrect.">
            <a:extLst>
              <a:ext uri="{FF2B5EF4-FFF2-40B4-BE49-F238E27FC236}">
                <a16:creationId xmlns:a16="http://schemas.microsoft.com/office/drawing/2014/main" id="{E89353A7-64AE-6BFC-2D3A-29E1DA6CAE5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2593394" y="4205288"/>
            <a:ext cx="3957212" cy="1920875"/>
          </a:xfr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BEAC74D-C098-B0FF-B656-9CD2F6C0139F}"/>
              </a:ext>
            </a:extLst>
          </p:cNvPr>
          <p:cNvSpPr/>
          <p:nvPr/>
        </p:nvSpPr>
        <p:spPr>
          <a:xfrm rot="3772942">
            <a:off x="2967761" y="347232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A58F31D3-4EEE-F910-7D58-197A51915F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669382" y="1641060"/>
            <a:ext cx="2923060" cy="156272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E08C2C-4653-B288-4D1D-22906FC3D83D}"/>
              </a:ext>
            </a:extLst>
          </p:cNvPr>
          <p:cNvSpPr/>
          <p:nvPr/>
        </p:nvSpPr>
        <p:spPr>
          <a:xfrm rot="7003300">
            <a:off x="5195576" y="3475248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A16D267-38D7-58DF-E77E-50FA2D07E1FD}"/>
              </a:ext>
            </a:extLst>
          </p:cNvPr>
          <p:cNvSpPr/>
          <p:nvPr/>
        </p:nvSpPr>
        <p:spPr>
          <a:xfrm>
            <a:off x="4129977" y="2176822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50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572B-611D-81E1-CE30-6B207DAA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E5122-8949-97B9-A4AB-EA4FA0DEBA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09C3-FDC5-D106-E8EC-2BEBDE7132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A7309-0CE7-DB33-A213-6BF333F68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E7686-0BA7-7400-4700-BBC0F4B9E8D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252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811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  <a:defRPr sz="2000"/>
            </a:pPr>
            <a:r>
              <a:rPr dirty="0"/>
              <a:t>Overall Insights Toolset: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-</a:t>
            </a:r>
            <a:r>
              <a:rPr lang="it-IT" dirty="0"/>
              <a:t> Global fertility rate has slowly decreased over time from 1980 to 2023</a:t>
            </a:r>
            <a:endParaRPr dirty="0"/>
          </a:p>
          <a:p>
            <a:pPr>
              <a:spcAft>
                <a:spcPts val="500"/>
              </a:spcAft>
              <a:defRPr sz="2000"/>
            </a:pPr>
            <a:r>
              <a:rPr dirty="0"/>
              <a:t>- </a:t>
            </a:r>
            <a:r>
              <a:rPr lang="it-IT" dirty="0"/>
              <a:t>Countries with high GDP generally had lower fertility rate than countries with low GDP</a:t>
            </a:r>
          </a:p>
          <a:p>
            <a:pPr>
              <a:spcAft>
                <a:spcPts val="500"/>
              </a:spcAft>
              <a:defRPr sz="2000"/>
            </a:pPr>
            <a:r>
              <a:rPr lang="it-IT" dirty="0"/>
              <a:t>- Fertility rate was positively correlated with infant mortality rate and negatively correlated with life expectancy</a:t>
            </a:r>
          </a:p>
          <a:p>
            <a:pPr>
              <a:spcAft>
                <a:spcPts val="500"/>
              </a:spcAft>
              <a:defRPr sz="2000"/>
            </a:pPr>
            <a:r>
              <a:rPr lang="it-IT" dirty="0"/>
              <a:t>- GINI coefficient(inequality levels) stayed consistent for most countries and did not have a meaningful effect on fertility rate.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263</Words>
  <Application>Microsoft Office PowerPoint</Application>
  <PresentationFormat>On-screen Show (4:3)</PresentationFormat>
  <Paragraphs>33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Fertility Rates Overview</vt:lpstr>
      <vt:lpstr>Project Goal</vt:lpstr>
      <vt:lpstr>Data Sources</vt:lpstr>
      <vt:lpstr>Dataset Sources Change</vt:lpstr>
      <vt:lpstr>Data Interpolation</vt:lpstr>
      <vt:lpstr>Project DEMO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Ale</dc:creator>
  <cp:keywords/>
  <dc:description>generated using python-pptx</dc:description>
  <cp:lastModifiedBy>Alessandro Seghini</cp:lastModifiedBy>
  <cp:revision>9</cp:revision>
  <dcterms:created xsi:type="dcterms:W3CDTF">2013-01-27T09:14:16Z</dcterms:created>
  <dcterms:modified xsi:type="dcterms:W3CDTF">2025-07-17T07:55:46Z</dcterms:modified>
  <cp:category/>
</cp:coreProperties>
</file>