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6327"/>
  </p:normalViewPr>
  <p:slideViewPr>
    <p:cSldViewPr snapToGrid="0"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907DB-310B-BE86-788A-4E8F02DF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JPA base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451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È una classe POJO (POJO in Java stands for </a:t>
            </a:r>
            <a:r>
              <a:rPr lang="it-IT" dirty="0" err="1"/>
              <a:t>Plain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Java Object.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,) marcata come oggetto del domain model (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bean</a:t>
            </a:r>
            <a:r>
              <a:rPr lang="it-IT" dirty="0"/>
              <a:t>) mediante l’annotazione @</a:t>
            </a:r>
            <a:r>
              <a:rPr lang="it-IT" dirty="0" err="1"/>
              <a:t>Entity</a:t>
            </a:r>
            <a:r>
              <a:rPr lang="it-IT" dirty="0"/>
              <a:t> </a:t>
            </a:r>
          </a:p>
          <a:p>
            <a:r>
              <a:rPr lang="it-IT" dirty="0"/>
              <a:t>Deve contenere uno o </a:t>
            </a:r>
            <a:r>
              <a:rPr lang="it-IT" dirty="0" err="1"/>
              <a:t>piu</a:t>
            </a:r>
            <a:r>
              <a:rPr lang="it-IT" dirty="0"/>
              <a:t>̀ campi definiti come identificatori univoci Tutte le </a:t>
            </a:r>
            <a:r>
              <a:rPr lang="it-IT" dirty="0" err="1"/>
              <a:t>entita</a:t>
            </a:r>
            <a:r>
              <a:rPr lang="it-IT" dirty="0"/>
              <a:t>̀ non astratte </a:t>
            </a:r>
          </a:p>
          <a:p>
            <a:r>
              <a:rPr lang="it-IT" dirty="0"/>
              <a:t>‣ devono avere un costruttore vuoto pubblico (o protetto) per creare una nuova istanza usando l’operatore new </a:t>
            </a:r>
          </a:p>
          <a:p>
            <a:r>
              <a:rPr lang="it-IT" dirty="0"/>
              <a:t>‣ dovrebbero sempre implementare l'interfaccia </a:t>
            </a:r>
            <a:r>
              <a:rPr lang="it-IT" dirty="0" err="1"/>
              <a:t>java.io.Serializable</a:t>
            </a:r>
            <a:br>
              <a:rPr lang="it-IT" dirty="0"/>
            </a:br>
            <a:r>
              <a:rPr lang="it-IT" dirty="0"/>
              <a:t>‣ dovrebbero fornire l'implementazione per i metodi </a:t>
            </a:r>
            <a:r>
              <a:rPr lang="it-IT" dirty="0" err="1"/>
              <a:t>equals</a:t>
            </a:r>
            <a:r>
              <a:rPr lang="it-IT" dirty="0"/>
              <a:t>() e </a:t>
            </a:r>
            <a:r>
              <a:rPr lang="it-IT" dirty="0" err="1"/>
              <a:t>hashCode</a:t>
            </a:r>
            <a:r>
              <a:rPr lang="it-IT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9300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annotazione @</a:t>
            </a:r>
            <a:r>
              <a:rPr lang="it-IT" dirty="0" err="1"/>
              <a:t>Table</a:t>
            </a:r>
            <a:r>
              <a:rPr lang="it-IT" dirty="0"/>
              <a:t> sulla classe @</a:t>
            </a:r>
            <a:r>
              <a:rPr lang="it-IT" dirty="0" err="1"/>
              <a:t>Entity</a:t>
            </a:r>
            <a:r>
              <a:rPr lang="it-IT" dirty="0"/>
              <a:t>: </a:t>
            </a:r>
          </a:p>
          <a:p>
            <a:r>
              <a:rPr lang="it-IT" dirty="0"/>
              <a:t>Opzionalmente, per una classe </a:t>
            </a:r>
            <a:r>
              <a:rPr lang="it-IT" dirty="0" err="1"/>
              <a:t>entita</a:t>
            </a:r>
            <a:r>
              <a:rPr lang="it-IT" dirty="0"/>
              <a:t>̀ persistente, </a:t>
            </a:r>
            <a:r>
              <a:rPr lang="it-IT" dirty="0" err="1"/>
              <a:t>puo</a:t>
            </a:r>
            <a:r>
              <a:rPr lang="it-IT" dirty="0"/>
              <a:t>̀ essere specificata la tabella corrispondente nello schema relazionale: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04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34744-92A8-79FD-E122-7203360C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Deve avere un id univoco (</a:t>
            </a:r>
            <a:r>
              <a:rPr lang="it-IT" dirty="0" err="1"/>
              <a:t>primary</a:t>
            </a:r>
            <a:r>
              <a:rPr lang="it-IT" dirty="0"/>
              <a:t> key)</a:t>
            </a:r>
          </a:p>
          <a:p>
            <a:r>
              <a:rPr lang="it-IT" dirty="0"/>
              <a:t>Possiamo avere un id composto o singolo:</a:t>
            </a:r>
          </a:p>
          <a:p>
            <a:r>
              <a:rPr lang="it-IT" dirty="0"/>
              <a:t>Composto :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@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Entity</a:t>
            </a:r>
            <a:r>
              <a:rPr lang="it-IT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public class Categoria { </a:t>
            </a:r>
          </a:p>
          <a:p>
            <a:pPr marL="0" indent="0">
              <a:buNone/>
            </a:pPr>
            <a:r>
              <a:rPr lang="it-IT" sz="1800" b="1" dirty="0">
                <a:latin typeface="Courier" panose="02070309020205020404" pitchFamily="49" charset="0"/>
              </a:rPr>
              <a:t>	</a:t>
            </a:r>
            <a:r>
              <a:rPr lang="it-IT" sz="1800" b="1" dirty="0">
                <a:effectLst/>
                <a:latin typeface="Courier" panose="02070309020205020404" pitchFamily="49" charset="0"/>
              </a:rPr>
              <a:t>@Id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latin typeface="Courier" panose="02070309020205020404" pitchFamily="49" charset="0"/>
              </a:rPr>
              <a:t>	</a:t>
            </a:r>
            <a:r>
              <a:rPr lang="it-IT" sz="1800" dirty="0">
                <a:effectLst/>
                <a:latin typeface="Courier" panose="02070309020205020404" pitchFamily="49" charset="0"/>
              </a:rPr>
              <a:t>private Long id; </a:t>
            </a:r>
          </a:p>
          <a:p>
            <a:pPr marL="0" indent="0">
              <a:buNone/>
            </a:pPr>
            <a:r>
              <a:rPr lang="it-IT" sz="1800" b="1" dirty="0">
                <a:effectLst/>
                <a:latin typeface="Courier" panose="02070309020205020404" pitchFamily="49" charset="0"/>
              </a:rPr>
              <a:t>	@Id </a:t>
            </a:r>
            <a:endParaRPr lang="it-IT" dirty="0">
              <a:effectLst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	private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String</a:t>
            </a:r>
            <a:r>
              <a:rPr lang="it-IT" sz="1800" dirty="0">
                <a:effectLst/>
                <a:latin typeface="Courier" panose="02070309020205020404" pitchFamily="49" charset="0"/>
              </a:rPr>
              <a:t> name; private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String</a:t>
            </a:r>
            <a:r>
              <a:rPr lang="it-IT" sz="1800" dirty="0">
                <a:effectLst/>
                <a:latin typeface="Courier" panose="02070309020205020404" pitchFamily="49" charset="0"/>
              </a:rPr>
              <a:t> </a:t>
            </a:r>
            <a:r>
              <a:rPr lang="it-IT" sz="1800" dirty="0" err="1">
                <a:effectLst/>
                <a:latin typeface="Courier" panose="02070309020205020404" pitchFamily="49" charset="0"/>
              </a:rPr>
              <a:t>surname</a:t>
            </a:r>
            <a:r>
              <a:rPr lang="it-IT" sz="1800" dirty="0">
                <a:effectLst/>
                <a:latin typeface="Courier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ourier" panose="02070309020205020404" pitchFamily="49" charset="0"/>
              </a:rPr>
              <a:t>.. } </a:t>
            </a:r>
            <a:endParaRPr lang="it-IT" dirty="0">
              <a:effectLst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119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9B0BEF-88AA-BAD6-3430-53A9D4B8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55" y="2138593"/>
            <a:ext cx="6551690" cy="44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86361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relazione essenzialmente rappresenta il fatto che un’</a:t>
            </a:r>
            <a:r>
              <a:rPr lang="it-IT" dirty="0" err="1"/>
              <a:t>entita</a:t>
            </a:r>
            <a:r>
              <a:rPr lang="it-IT" dirty="0"/>
              <a:t>̀ fa riferimento ad un'altra.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Supportati tutti i </a:t>
            </a:r>
            <a:r>
              <a:rPr lang="it-IT" dirty="0" err="1"/>
              <a:t>piu</a:t>
            </a:r>
            <a:r>
              <a:rPr lang="it-IT" dirty="0"/>
              <a:t>̀ comuni mapping di relazione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@</a:t>
            </a:r>
            <a:r>
              <a:rPr lang="it-IT" dirty="0" err="1"/>
              <a:t>OneToOne</a:t>
            </a:r>
            <a:r>
              <a:rPr lang="it-IT" dirty="0"/>
              <a:t>,@</a:t>
            </a:r>
            <a:r>
              <a:rPr lang="it-IT" dirty="0" err="1"/>
              <a:t>ManyToOne</a:t>
            </a:r>
            <a:r>
              <a:rPr lang="it-IT" dirty="0"/>
              <a:t> – single </a:t>
            </a:r>
            <a:r>
              <a:rPr lang="it-IT" dirty="0" err="1"/>
              <a:t>entity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@</a:t>
            </a:r>
            <a:r>
              <a:rPr lang="it-IT" dirty="0" err="1"/>
              <a:t>OneToMany</a:t>
            </a:r>
            <a:r>
              <a:rPr lang="it-IT" dirty="0"/>
              <a:t>, @</a:t>
            </a:r>
            <a:r>
              <a:rPr lang="it-IT" dirty="0" err="1"/>
              <a:t>ManyToMany</a:t>
            </a:r>
            <a:r>
              <a:rPr lang="it-IT" dirty="0"/>
              <a:t> – </a:t>
            </a:r>
            <a:r>
              <a:rPr lang="it-IT" dirty="0" err="1"/>
              <a:t>collection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42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86361"/>
            <a:ext cx="961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Ciascuna di queste annotazioni presenta un insieme di attributi opzionali Tra questi, quelli </a:t>
            </a:r>
            <a:r>
              <a:rPr lang="it-IT" dirty="0" err="1"/>
              <a:t>piu</a:t>
            </a:r>
            <a:r>
              <a:rPr lang="it-IT" dirty="0"/>
              <a:t>̀ importanti sono: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Cascade</a:t>
            </a:r>
            <a:r>
              <a:rPr lang="it-IT" dirty="0"/>
              <a:t>: consente di specificare se eseguire in </a:t>
            </a:r>
            <a:r>
              <a:rPr lang="it-IT" dirty="0" err="1"/>
              <a:t>cascade</a:t>
            </a:r>
            <a:r>
              <a:rPr lang="it-IT" dirty="0"/>
              <a:t> una o </a:t>
            </a:r>
            <a:r>
              <a:rPr lang="it-IT" dirty="0" err="1"/>
              <a:t>piu</a:t>
            </a:r>
            <a:r>
              <a:rPr lang="it-IT" dirty="0"/>
              <a:t>̀ operazioni (PERSIST,MERGE,REMOVE,REFRESH,DETACH,ALL)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Fetch:</a:t>
            </a:r>
            <a:br>
              <a:rPr lang="it-IT" dirty="0"/>
            </a:br>
            <a:r>
              <a:rPr lang="it-IT" dirty="0"/>
              <a:t>-</a:t>
            </a:r>
            <a:r>
              <a:rPr lang="it-IT" dirty="0" err="1"/>
              <a:t>Eager</a:t>
            </a:r>
            <a:r>
              <a:rPr lang="it-IT" dirty="0"/>
              <a:t>: nelle interrogazioni, carica tutto il grafo delle dipendenze -</a:t>
            </a:r>
            <a:r>
              <a:rPr lang="it-IT" dirty="0" err="1"/>
              <a:t>Lazy</a:t>
            </a:r>
            <a:r>
              <a:rPr lang="it-IT" dirty="0"/>
              <a:t>: nelle interrogazioni, carica le dipendenze solo su richiesta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89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JPA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5287995" y="661106"/>
            <a:ext cx="6257362" cy="550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@Column(name="IMMAGINE")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@Lob @Basic(fetch=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FetchType.LAZY</a:t>
            </a:r>
            <a:r>
              <a:rPr lang="en-US" sz="2000" dirty="0">
                <a:solidFill>
                  <a:srgbClr val="FFFFFF"/>
                </a:solidFill>
                <a:effectLst/>
              </a:rPr>
              <a:t>) </a:t>
            </a:r>
          </a:p>
          <a:p>
            <a:pPr defTabSz="914400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public byte[]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getPhoto</a:t>
            </a:r>
            <a:r>
              <a:rPr lang="en-US" sz="2000" dirty="0">
                <a:solidFill>
                  <a:srgbClr val="FFFFFF"/>
                </a:solidFill>
                <a:effectLst/>
              </a:rPr>
              <a:t>() { return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this.photo</a:t>
            </a:r>
            <a:r>
              <a:rPr lang="en-US" sz="2000" dirty="0">
                <a:solidFill>
                  <a:srgbClr val="FFFFFF"/>
                </a:solidFill>
                <a:effectLst/>
              </a:rPr>
              <a:t>; }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9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6FDE7-DA42-A07A-23E3-F081662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JPA</a:t>
            </a:r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A7382D-439E-4A81-93A7-DE07E13B1443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Nei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casi</a:t>
            </a:r>
            <a:r>
              <a:rPr lang="en-US" sz="1400" dirty="0">
                <a:solidFill>
                  <a:srgbClr val="FFFFFF"/>
                </a:solidFill>
              </a:rPr>
              <a:t> di </a:t>
            </a:r>
            <a:r>
              <a:rPr lang="en-US" sz="1400" dirty="0" err="1">
                <a:solidFill>
                  <a:srgbClr val="FFFFFF"/>
                </a:solidFill>
              </a:rPr>
              <a:t>relazioni</a:t>
            </a:r>
            <a:r>
              <a:rPr lang="en-US" sz="1400" dirty="0">
                <a:solidFill>
                  <a:srgbClr val="FFFFFF"/>
                </a:solidFill>
              </a:rPr>
              <a:t> one-to-many e many-to-many è </a:t>
            </a:r>
            <a:r>
              <a:rPr lang="en-US" sz="1400" dirty="0" err="1">
                <a:solidFill>
                  <a:srgbClr val="FFFFFF"/>
                </a:solidFill>
              </a:rPr>
              <a:t>possibile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specificare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manualmente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una</a:t>
            </a:r>
            <a:r>
              <a:rPr lang="en-US" sz="1400" dirty="0">
                <a:solidFill>
                  <a:srgbClr val="FFFFFF"/>
                </a:solidFill>
              </a:rPr>
              <a:t> Join Table </a:t>
            </a:r>
            <a:r>
              <a:rPr lang="en-US" sz="1400" dirty="0" err="1">
                <a:solidFill>
                  <a:srgbClr val="FFFFFF"/>
                </a:solidFill>
              </a:rPr>
              <a:t>mediante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annotazioni</a:t>
            </a:r>
            <a:r>
              <a:rPr lang="en-US" sz="1400" dirty="0">
                <a:solidFill>
                  <a:srgbClr val="FFFFFF"/>
                </a:solidFill>
              </a:rPr>
              <a:t> @</a:t>
            </a:r>
            <a:r>
              <a:rPr lang="en-US" sz="1400" dirty="0" err="1">
                <a:solidFill>
                  <a:srgbClr val="FFFFFF"/>
                </a:solidFill>
              </a:rPr>
              <a:t>JoinTable</a:t>
            </a:r>
            <a:r>
              <a:rPr lang="en-US" sz="1400" dirty="0">
                <a:solidFill>
                  <a:srgbClr val="FFFFFF"/>
                </a:solidFill>
              </a:rPr>
              <a:t> @</a:t>
            </a:r>
            <a:r>
              <a:rPr lang="en-US" sz="1400" dirty="0" err="1">
                <a:solidFill>
                  <a:srgbClr val="FFFFFF"/>
                </a:solidFill>
              </a:rPr>
              <a:t>JoinColumns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Se </a:t>
            </a:r>
            <a:r>
              <a:rPr lang="en-US" sz="1400" dirty="0" err="1">
                <a:solidFill>
                  <a:srgbClr val="FFFFFF"/>
                </a:solidFill>
              </a:rPr>
              <a:t>questo</a:t>
            </a:r>
            <a:r>
              <a:rPr lang="en-US" sz="1400" dirty="0">
                <a:solidFill>
                  <a:srgbClr val="FFFFFF"/>
                </a:solidFill>
              </a:rPr>
              <a:t> non </a:t>
            </a:r>
            <a:r>
              <a:rPr lang="en-US" sz="1400" dirty="0" err="1">
                <a:solidFill>
                  <a:srgbClr val="FFFFFF"/>
                </a:solidFill>
              </a:rPr>
              <a:t>viene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fatto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applica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automaticamente</a:t>
            </a:r>
            <a:r>
              <a:rPr lang="en-US" sz="1400" dirty="0">
                <a:solidFill>
                  <a:srgbClr val="FFFFFF"/>
                </a:solidFill>
              </a:rPr>
              <a:t> il default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Tale annotation </a:t>
            </a:r>
            <a:r>
              <a:rPr lang="en-US" sz="1400" dirty="0" err="1">
                <a:solidFill>
                  <a:srgbClr val="FFFFFF"/>
                </a:solidFill>
              </a:rPr>
              <a:t>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specificata</a:t>
            </a:r>
            <a:r>
              <a:rPr lang="en-US" sz="1400" dirty="0">
                <a:solidFill>
                  <a:srgbClr val="FFFFFF"/>
                </a:solidFill>
              </a:rPr>
              <a:t> sempre </a:t>
            </a:r>
            <a:r>
              <a:rPr lang="en-US" sz="1400" dirty="0" err="1">
                <a:solidFill>
                  <a:srgbClr val="FFFFFF"/>
                </a:solidFill>
              </a:rPr>
              <a:t>dentro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classe</a:t>
            </a:r>
            <a:r>
              <a:rPr lang="en-US" sz="1400" dirty="0">
                <a:solidFill>
                  <a:srgbClr val="FFFFFF"/>
                </a:solidFill>
              </a:rPr>
              <a:t> owner </a:t>
            </a:r>
            <a:r>
              <a:rPr lang="en-US" sz="1400" dirty="0" err="1">
                <a:solidFill>
                  <a:srgbClr val="FFFFFF"/>
                </a:solidFill>
              </a:rPr>
              <a:t>della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relazione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9A6BF9-4EB0-2210-3E0C-D442DA8A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095688"/>
            <a:ext cx="5629268" cy="265982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747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151</TotalTime>
  <Words>354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Courier</vt:lpstr>
      <vt:lpstr>Trebuchet MS</vt:lpstr>
      <vt:lpstr>Berlino</vt:lpstr>
      <vt:lpstr>JPA base</vt:lpstr>
      <vt:lpstr>JPA</vt:lpstr>
      <vt:lpstr>JPA</vt:lpstr>
      <vt:lpstr>JPA</vt:lpstr>
      <vt:lpstr>JPA</vt:lpstr>
      <vt:lpstr>JPA</vt:lpstr>
      <vt:lpstr>JPA</vt:lpstr>
      <vt:lpstr>JPA</vt:lpstr>
      <vt:lpstr>JPA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FONAMENTI JAVA 2</dc:title>
  <dc:creator>Alessandro Sallese</dc:creator>
  <cp:lastModifiedBy>Alessandro Sallese</cp:lastModifiedBy>
  <cp:revision>22</cp:revision>
  <dcterms:created xsi:type="dcterms:W3CDTF">2022-11-29T07:51:59Z</dcterms:created>
  <dcterms:modified xsi:type="dcterms:W3CDTF">2022-11-30T08:06:45Z</dcterms:modified>
</cp:coreProperties>
</file>