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2" r:id="rId4"/>
    <p:sldId id="258" r:id="rId5"/>
    <p:sldId id="259" r:id="rId6"/>
    <p:sldId id="260" r:id="rId7"/>
    <p:sldId id="261" r:id="rId8"/>
    <p:sldId id="262" r:id="rId9"/>
    <p:sldId id="263" r:id="rId10"/>
    <p:sldId id="289" r:id="rId11"/>
    <p:sldId id="265" r:id="rId12"/>
    <p:sldId id="264" r:id="rId13"/>
    <p:sldId id="267" r:id="rId14"/>
    <p:sldId id="268" r:id="rId15"/>
    <p:sldId id="266" r:id="rId16"/>
    <p:sldId id="269" r:id="rId17"/>
    <p:sldId id="270" r:id="rId18"/>
    <p:sldId id="272" r:id="rId19"/>
    <p:sldId id="271" r:id="rId20"/>
    <p:sldId id="273" r:id="rId21"/>
    <p:sldId id="274" r:id="rId22"/>
    <p:sldId id="276" r:id="rId23"/>
    <p:sldId id="275" r:id="rId24"/>
    <p:sldId id="277" r:id="rId25"/>
    <p:sldId id="279" r:id="rId26"/>
    <p:sldId id="278" r:id="rId27"/>
    <p:sldId id="280" r:id="rId28"/>
    <p:sldId id="281" r:id="rId29"/>
    <p:sldId id="282" r:id="rId30"/>
    <p:sldId id="283" r:id="rId31"/>
    <p:sldId id="285" r:id="rId32"/>
    <p:sldId id="286" r:id="rId33"/>
    <p:sldId id="288" r:id="rId34"/>
    <p:sldId id="287" r:id="rId35"/>
    <p:sldId id="284"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7"/>
    <p:restoredTop sz="96327"/>
  </p:normalViewPr>
  <p:slideViewPr>
    <p:cSldViewPr snapToGrid="0">
      <p:cViewPr varScale="1">
        <p:scale>
          <a:sx n="128" d="100"/>
          <a:sy n="128" d="100"/>
        </p:scale>
        <p:origin x="6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B1FB6-BA40-4108-A27E-11D3D71A47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430DA1A-5083-4239-A3AD-06ABF84FC0B2}">
      <dgm:prSet/>
      <dgm:spPr/>
      <dgm:t>
        <a:bodyPr/>
        <a:lstStyle/>
        <a:p>
          <a:pPr>
            <a:lnSpc>
              <a:spcPct val="100000"/>
            </a:lnSpc>
          </a:pPr>
          <a:r>
            <a:rPr lang="it-IT"/>
            <a:t>Tipi primitivi di variabili in JAVA:</a:t>
          </a:r>
          <a:endParaRPr lang="en-US"/>
        </a:p>
      </dgm:t>
    </dgm:pt>
    <dgm:pt modelId="{583DCE27-656B-40BE-81C4-8E8278E5CCD1}" type="parTrans" cxnId="{4EE868E3-DD92-4E2B-8D0A-3C0EAEC5458A}">
      <dgm:prSet/>
      <dgm:spPr/>
      <dgm:t>
        <a:bodyPr/>
        <a:lstStyle/>
        <a:p>
          <a:endParaRPr lang="en-US"/>
        </a:p>
      </dgm:t>
    </dgm:pt>
    <dgm:pt modelId="{45E39458-EB06-48A0-98C6-C887E6269C0D}" type="sibTrans" cxnId="{4EE868E3-DD92-4E2B-8D0A-3C0EAEC5458A}">
      <dgm:prSet/>
      <dgm:spPr/>
      <dgm:t>
        <a:bodyPr/>
        <a:lstStyle/>
        <a:p>
          <a:endParaRPr lang="en-US"/>
        </a:p>
      </dgm:t>
    </dgm:pt>
    <dgm:pt modelId="{66E960E6-63D0-4899-8032-D4B3784D1A2D}">
      <dgm:prSet/>
      <dgm:spPr/>
      <dgm:t>
        <a:bodyPr/>
        <a:lstStyle/>
        <a:p>
          <a:pPr>
            <a:lnSpc>
              <a:spcPct val="100000"/>
            </a:lnSpc>
          </a:pPr>
          <a:r>
            <a:rPr lang="it-IT"/>
            <a:t>Interi: byte, short, int, long</a:t>
          </a:r>
          <a:endParaRPr lang="en-US"/>
        </a:p>
      </dgm:t>
    </dgm:pt>
    <dgm:pt modelId="{D2500430-F9CB-45D7-AFF8-EAFD1E141401}" type="parTrans" cxnId="{040F880A-43BB-4621-BB2F-8E9A57BCDA97}">
      <dgm:prSet/>
      <dgm:spPr/>
      <dgm:t>
        <a:bodyPr/>
        <a:lstStyle/>
        <a:p>
          <a:endParaRPr lang="en-US"/>
        </a:p>
      </dgm:t>
    </dgm:pt>
    <dgm:pt modelId="{1C6EBB3D-12C2-4C45-A45B-3999FDC19366}" type="sibTrans" cxnId="{040F880A-43BB-4621-BB2F-8E9A57BCDA97}">
      <dgm:prSet/>
      <dgm:spPr/>
      <dgm:t>
        <a:bodyPr/>
        <a:lstStyle/>
        <a:p>
          <a:endParaRPr lang="en-US"/>
        </a:p>
      </dgm:t>
    </dgm:pt>
    <dgm:pt modelId="{BD840F14-FCB6-4B52-B7CE-1CECA1DC4054}">
      <dgm:prSet/>
      <dgm:spPr/>
      <dgm:t>
        <a:bodyPr/>
        <a:lstStyle/>
        <a:p>
          <a:pPr>
            <a:lnSpc>
              <a:spcPct val="100000"/>
            </a:lnSpc>
          </a:pPr>
          <a:r>
            <a:rPr lang="it-IT"/>
            <a:t>Numeri in virgola mobile: float, double</a:t>
          </a:r>
          <a:endParaRPr lang="en-US"/>
        </a:p>
      </dgm:t>
    </dgm:pt>
    <dgm:pt modelId="{B6F4BEFF-5EED-48AC-B099-8EEEEEA35F00}" type="parTrans" cxnId="{44EB84F3-823E-444A-B28A-AC1E4C5CDB81}">
      <dgm:prSet/>
      <dgm:spPr/>
      <dgm:t>
        <a:bodyPr/>
        <a:lstStyle/>
        <a:p>
          <a:endParaRPr lang="en-US"/>
        </a:p>
      </dgm:t>
    </dgm:pt>
    <dgm:pt modelId="{1400BED7-147A-475D-A917-CF959C21335C}" type="sibTrans" cxnId="{44EB84F3-823E-444A-B28A-AC1E4C5CDB81}">
      <dgm:prSet/>
      <dgm:spPr/>
      <dgm:t>
        <a:bodyPr/>
        <a:lstStyle/>
        <a:p>
          <a:endParaRPr lang="en-US"/>
        </a:p>
      </dgm:t>
    </dgm:pt>
    <dgm:pt modelId="{C8C17983-620A-42EC-B6F6-3A56333F6967}">
      <dgm:prSet/>
      <dgm:spPr/>
      <dgm:t>
        <a:bodyPr/>
        <a:lstStyle/>
        <a:p>
          <a:pPr>
            <a:lnSpc>
              <a:spcPct val="100000"/>
            </a:lnSpc>
          </a:pPr>
          <a:r>
            <a:rPr lang="it-IT"/>
            <a:t>Booleani: boolean</a:t>
          </a:r>
          <a:endParaRPr lang="en-US"/>
        </a:p>
      </dgm:t>
    </dgm:pt>
    <dgm:pt modelId="{10DB06F5-3E7A-468C-849C-A62CB705406F}" type="parTrans" cxnId="{3253DEE5-F134-40DB-A73B-79CBB99BC009}">
      <dgm:prSet/>
      <dgm:spPr/>
      <dgm:t>
        <a:bodyPr/>
        <a:lstStyle/>
        <a:p>
          <a:endParaRPr lang="en-US"/>
        </a:p>
      </dgm:t>
    </dgm:pt>
    <dgm:pt modelId="{6538C41A-6631-4100-AA2A-5CB45EDD428A}" type="sibTrans" cxnId="{3253DEE5-F134-40DB-A73B-79CBB99BC009}">
      <dgm:prSet/>
      <dgm:spPr/>
      <dgm:t>
        <a:bodyPr/>
        <a:lstStyle/>
        <a:p>
          <a:endParaRPr lang="en-US"/>
        </a:p>
      </dgm:t>
    </dgm:pt>
    <dgm:pt modelId="{D5B1ABE0-069E-4497-89F2-6108E7F496E8}">
      <dgm:prSet/>
      <dgm:spPr/>
      <dgm:t>
        <a:bodyPr/>
        <a:lstStyle/>
        <a:p>
          <a:pPr>
            <a:lnSpc>
              <a:spcPct val="100000"/>
            </a:lnSpc>
          </a:pPr>
          <a:r>
            <a:rPr lang="it-IT" dirty="0"/>
            <a:t>Caratteri: </a:t>
          </a:r>
          <a:r>
            <a:rPr lang="it-IT" dirty="0" err="1"/>
            <a:t>char</a:t>
          </a:r>
          <a:endParaRPr lang="en-US" dirty="0"/>
        </a:p>
      </dgm:t>
    </dgm:pt>
    <dgm:pt modelId="{1C7A6590-0E53-4BBD-8071-C566892F5C28}" type="parTrans" cxnId="{0816EA5D-C1F4-4FE0-A4D3-D0FD0B4EB467}">
      <dgm:prSet/>
      <dgm:spPr/>
      <dgm:t>
        <a:bodyPr/>
        <a:lstStyle/>
        <a:p>
          <a:endParaRPr lang="en-US"/>
        </a:p>
      </dgm:t>
    </dgm:pt>
    <dgm:pt modelId="{1B22CDBC-FC73-4146-98F6-B84B1FCD086E}" type="sibTrans" cxnId="{0816EA5D-C1F4-4FE0-A4D3-D0FD0B4EB467}">
      <dgm:prSet/>
      <dgm:spPr/>
      <dgm:t>
        <a:bodyPr/>
        <a:lstStyle/>
        <a:p>
          <a:endParaRPr lang="en-US"/>
        </a:p>
      </dgm:t>
    </dgm:pt>
    <dgm:pt modelId="{05D01D52-A14D-46E7-BC42-2167B8AFE8A1}">
      <dgm:prSet/>
      <dgm:spPr/>
      <dgm:t>
        <a:bodyPr/>
        <a:lstStyle/>
        <a:p>
          <a:pPr>
            <a:lnSpc>
              <a:spcPct val="100000"/>
            </a:lnSpc>
          </a:pPr>
          <a:r>
            <a:rPr lang="it-IT"/>
            <a:t>Enumerazioni</a:t>
          </a:r>
          <a:endParaRPr lang="en-US"/>
        </a:p>
      </dgm:t>
    </dgm:pt>
    <dgm:pt modelId="{636F6819-7333-48EE-AA8E-1B3B129AFC09}" type="parTrans" cxnId="{5C1832C8-19A0-47E7-967C-53CE70388E9C}">
      <dgm:prSet/>
      <dgm:spPr/>
      <dgm:t>
        <a:bodyPr/>
        <a:lstStyle/>
        <a:p>
          <a:endParaRPr lang="en-US"/>
        </a:p>
      </dgm:t>
    </dgm:pt>
    <dgm:pt modelId="{AC527411-9317-49B5-B1C6-56E586593FCD}" type="sibTrans" cxnId="{5C1832C8-19A0-47E7-967C-53CE70388E9C}">
      <dgm:prSet/>
      <dgm:spPr/>
      <dgm:t>
        <a:bodyPr/>
        <a:lstStyle/>
        <a:p>
          <a:endParaRPr lang="en-US"/>
        </a:p>
      </dgm:t>
    </dgm:pt>
    <dgm:pt modelId="{9E97BD05-32B6-4252-86B4-C400ECAFD70C}">
      <dgm:prSet/>
      <dgm:spPr/>
      <dgm:t>
        <a:bodyPr/>
        <a:lstStyle/>
        <a:p>
          <a:pPr>
            <a:lnSpc>
              <a:spcPct val="100000"/>
            </a:lnSpc>
          </a:pPr>
          <a:r>
            <a:rPr lang="it-IT" dirty="0" err="1"/>
            <a:t>Enum</a:t>
          </a:r>
          <a:r>
            <a:rPr lang="it-IT" dirty="0"/>
            <a:t> per la definizioni di una serie di costanti</a:t>
          </a:r>
          <a:endParaRPr lang="en-US" dirty="0"/>
        </a:p>
      </dgm:t>
    </dgm:pt>
    <dgm:pt modelId="{25BA3BAA-B149-46A3-8076-A7530A9088F1}" type="parTrans" cxnId="{3532C105-AC83-4E54-B771-4B915B254F6A}">
      <dgm:prSet/>
      <dgm:spPr/>
      <dgm:t>
        <a:bodyPr/>
        <a:lstStyle/>
        <a:p>
          <a:endParaRPr lang="en-US"/>
        </a:p>
      </dgm:t>
    </dgm:pt>
    <dgm:pt modelId="{A8D926A5-0778-44FF-A4BF-B2010128DDA4}" type="sibTrans" cxnId="{3532C105-AC83-4E54-B771-4B915B254F6A}">
      <dgm:prSet/>
      <dgm:spPr/>
      <dgm:t>
        <a:bodyPr/>
        <a:lstStyle/>
        <a:p>
          <a:endParaRPr lang="en-US"/>
        </a:p>
      </dgm:t>
    </dgm:pt>
    <dgm:pt modelId="{A00D40E3-D9A5-4A4C-9C7E-4B79A2F4CAEF}">
      <dgm:prSet/>
      <dgm:spPr/>
      <dgm:t>
        <a:bodyPr/>
        <a:lstStyle/>
        <a:p>
          <a:pPr>
            <a:lnSpc>
              <a:spcPct val="100000"/>
            </a:lnSpc>
          </a:pPr>
          <a:r>
            <a:rPr lang="it-IT"/>
            <a:t>Costanti</a:t>
          </a:r>
          <a:endParaRPr lang="en-US"/>
        </a:p>
      </dgm:t>
    </dgm:pt>
    <dgm:pt modelId="{53890253-5756-4792-91BB-EEF5AE3AA7E8}" type="parTrans" cxnId="{59D6F028-7B3C-43FD-B30C-4C35F346CA84}">
      <dgm:prSet/>
      <dgm:spPr/>
      <dgm:t>
        <a:bodyPr/>
        <a:lstStyle/>
        <a:p>
          <a:endParaRPr lang="en-US"/>
        </a:p>
      </dgm:t>
    </dgm:pt>
    <dgm:pt modelId="{171B420A-C249-4304-B9CF-6C00364FDBE8}" type="sibTrans" cxnId="{59D6F028-7B3C-43FD-B30C-4C35F346CA84}">
      <dgm:prSet/>
      <dgm:spPr/>
      <dgm:t>
        <a:bodyPr/>
        <a:lstStyle/>
        <a:p>
          <a:endParaRPr lang="en-US"/>
        </a:p>
      </dgm:t>
    </dgm:pt>
    <dgm:pt modelId="{5E77D77A-A34C-41B3-87CC-D296FE8C9C30}">
      <dgm:prSet/>
      <dgm:spPr/>
      <dgm:t>
        <a:bodyPr/>
        <a:lstStyle/>
        <a:p>
          <a:pPr>
            <a:lnSpc>
              <a:spcPct val="100000"/>
            </a:lnSpc>
          </a:pPr>
          <a:r>
            <a:rPr lang="it-IT" dirty="0" err="1"/>
            <a:t>final</a:t>
          </a:r>
          <a:r>
            <a:rPr lang="it-IT" dirty="0"/>
            <a:t> + tipo + nome variabile = valore</a:t>
          </a:r>
          <a:endParaRPr lang="en-US" dirty="0"/>
        </a:p>
      </dgm:t>
    </dgm:pt>
    <dgm:pt modelId="{ED8D8E76-EC81-4089-8C2A-2E17EB6A457E}" type="parTrans" cxnId="{6405ADF8-5F79-43EB-BFD5-390E91C41009}">
      <dgm:prSet/>
      <dgm:spPr/>
      <dgm:t>
        <a:bodyPr/>
        <a:lstStyle/>
        <a:p>
          <a:endParaRPr lang="en-US"/>
        </a:p>
      </dgm:t>
    </dgm:pt>
    <dgm:pt modelId="{0B5DE3BC-C706-4D46-B58F-FCB458040960}" type="sibTrans" cxnId="{6405ADF8-5F79-43EB-BFD5-390E91C41009}">
      <dgm:prSet/>
      <dgm:spPr/>
      <dgm:t>
        <a:bodyPr/>
        <a:lstStyle/>
        <a:p>
          <a:endParaRPr lang="en-US"/>
        </a:p>
      </dgm:t>
    </dgm:pt>
    <dgm:pt modelId="{9FED4809-288E-4714-8264-C6A1A110CD22}" type="pres">
      <dgm:prSet presAssocID="{205B1FB6-BA40-4108-A27E-11D3D71A4789}" presName="root" presStyleCnt="0">
        <dgm:presLayoutVars>
          <dgm:dir/>
          <dgm:resizeHandles val="exact"/>
        </dgm:presLayoutVars>
      </dgm:prSet>
      <dgm:spPr/>
    </dgm:pt>
    <dgm:pt modelId="{DAAC1BE3-4234-495F-8178-1B83DF007E44}" type="pres">
      <dgm:prSet presAssocID="{A430DA1A-5083-4239-A3AD-06ABF84FC0B2}" presName="compNode" presStyleCnt="0"/>
      <dgm:spPr/>
    </dgm:pt>
    <dgm:pt modelId="{CE82F71C-94E9-40A3-8776-EB87D74A2162}" type="pres">
      <dgm:prSet presAssocID="{A430DA1A-5083-4239-A3AD-06ABF84FC0B2}" presName="bgRect" presStyleLbl="bgShp" presStyleIdx="0" presStyleCnt="3"/>
      <dgm:spPr/>
    </dgm:pt>
    <dgm:pt modelId="{95927C95-ECAB-4997-AA72-E153656C3A18}" type="pres">
      <dgm:prSet presAssocID="{A430DA1A-5083-4239-A3AD-06ABF84FC0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atore"/>
        </a:ext>
      </dgm:extLst>
    </dgm:pt>
    <dgm:pt modelId="{A2CE85E2-BB67-49A7-9DFA-23DEBA946E4B}" type="pres">
      <dgm:prSet presAssocID="{A430DA1A-5083-4239-A3AD-06ABF84FC0B2}" presName="spaceRect" presStyleCnt="0"/>
      <dgm:spPr/>
    </dgm:pt>
    <dgm:pt modelId="{3EB6C4F2-298C-4643-A120-43F1FFE24D04}" type="pres">
      <dgm:prSet presAssocID="{A430DA1A-5083-4239-A3AD-06ABF84FC0B2}" presName="parTx" presStyleLbl="revTx" presStyleIdx="0" presStyleCnt="6">
        <dgm:presLayoutVars>
          <dgm:chMax val="0"/>
          <dgm:chPref val="0"/>
        </dgm:presLayoutVars>
      </dgm:prSet>
      <dgm:spPr/>
    </dgm:pt>
    <dgm:pt modelId="{BE6B76F1-AA72-4DB5-8B98-10F96269ED15}" type="pres">
      <dgm:prSet presAssocID="{A430DA1A-5083-4239-A3AD-06ABF84FC0B2}" presName="desTx" presStyleLbl="revTx" presStyleIdx="1" presStyleCnt="6">
        <dgm:presLayoutVars/>
      </dgm:prSet>
      <dgm:spPr/>
    </dgm:pt>
    <dgm:pt modelId="{74D00055-6EF9-4508-A730-9408BBD57423}" type="pres">
      <dgm:prSet presAssocID="{45E39458-EB06-48A0-98C6-C887E6269C0D}" presName="sibTrans" presStyleCnt="0"/>
      <dgm:spPr/>
    </dgm:pt>
    <dgm:pt modelId="{E26CF5FC-9B3B-473C-A4BD-058FD7D117F4}" type="pres">
      <dgm:prSet presAssocID="{05D01D52-A14D-46E7-BC42-2167B8AFE8A1}" presName="compNode" presStyleCnt="0"/>
      <dgm:spPr/>
    </dgm:pt>
    <dgm:pt modelId="{AFE02492-4003-4B2A-8C67-4F0883D1FEFE}" type="pres">
      <dgm:prSet presAssocID="{05D01D52-A14D-46E7-BC42-2167B8AFE8A1}" presName="bgRect" presStyleLbl="bgShp" presStyleIdx="1" presStyleCnt="3"/>
      <dgm:spPr/>
    </dgm:pt>
    <dgm:pt modelId="{927C7EE1-EC44-41BB-A85E-F6341E57F1EA}" type="pres">
      <dgm:prSet presAssocID="{05D01D52-A14D-46E7-BC42-2167B8AFE8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ita"/>
        </a:ext>
      </dgm:extLst>
    </dgm:pt>
    <dgm:pt modelId="{E8238F26-ACBB-482D-897E-C158F3901579}" type="pres">
      <dgm:prSet presAssocID="{05D01D52-A14D-46E7-BC42-2167B8AFE8A1}" presName="spaceRect" presStyleCnt="0"/>
      <dgm:spPr/>
    </dgm:pt>
    <dgm:pt modelId="{D5019769-2C28-4900-ABB9-B6E1C67C6CFC}" type="pres">
      <dgm:prSet presAssocID="{05D01D52-A14D-46E7-BC42-2167B8AFE8A1}" presName="parTx" presStyleLbl="revTx" presStyleIdx="2" presStyleCnt="6">
        <dgm:presLayoutVars>
          <dgm:chMax val="0"/>
          <dgm:chPref val="0"/>
        </dgm:presLayoutVars>
      </dgm:prSet>
      <dgm:spPr/>
    </dgm:pt>
    <dgm:pt modelId="{CD95B324-2D3C-4041-8F10-E1328726625A}" type="pres">
      <dgm:prSet presAssocID="{05D01D52-A14D-46E7-BC42-2167B8AFE8A1}" presName="desTx" presStyleLbl="revTx" presStyleIdx="3" presStyleCnt="6">
        <dgm:presLayoutVars/>
      </dgm:prSet>
      <dgm:spPr/>
    </dgm:pt>
    <dgm:pt modelId="{D3567D4A-0BBE-4BF4-9755-65B106C7A90E}" type="pres">
      <dgm:prSet presAssocID="{AC527411-9317-49B5-B1C6-56E586593FCD}" presName="sibTrans" presStyleCnt="0"/>
      <dgm:spPr/>
    </dgm:pt>
    <dgm:pt modelId="{E26AF15A-1A0A-4DF1-AF98-AEB4ADE6F007}" type="pres">
      <dgm:prSet presAssocID="{A00D40E3-D9A5-4A4C-9C7E-4B79A2F4CAEF}" presName="compNode" presStyleCnt="0"/>
      <dgm:spPr/>
    </dgm:pt>
    <dgm:pt modelId="{F1D91FFD-33BE-402D-811F-4EC91EC6962C}" type="pres">
      <dgm:prSet presAssocID="{A00D40E3-D9A5-4A4C-9C7E-4B79A2F4CAEF}" presName="bgRect" presStyleLbl="bgShp" presStyleIdx="2" presStyleCnt="3"/>
      <dgm:spPr/>
    </dgm:pt>
    <dgm:pt modelId="{805F968A-733B-4999-8098-9F54365AB61B}" type="pres">
      <dgm:prSet presAssocID="{A00D40E3-D9A5-4A4C-9C7E-4B79A2F4CA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278B8652-72F4-4708-838C-0D0525A7CF6E}" type="pres">
      <dgm:prSet presAssocID="{A00D40E3-D9A5-4A4C-9C7E-4B79A2F4CAEF}" presName="spaceRect" presStyleCnt="0"/>
      <dgm:spPr/>
    </dgm:pt>
    <dgm:pt modelId="{25D1F0E2-A614-491C-A9BD-C58ACB34A923}" type="pres">
      <dgm:prSet presAssocID="{A00D40E3-D9A5-4A4C-9C7E-4B79A2F4CAEF}" presName="parTx" presStyleLbl="revTx" presStyleIdx="4" presStyleCnt="6">
        <dgm:presLayoutVars>
          <dgm:chMax val="0"/>
          <dgm:chPref val="0"/>
        </dgm:presLayoutVars>
      </dgm:prSet>
      <dgm:spPr/>
    </dgm:pt>
    <dgm:pt modelId="{9A7D65AF-D21F-4528-B815-FCFC086F474F}" type="pres">
      <dgm:prSet presAssocID="{A00D40E3-D9A5-4A4C-9C7E-4B79A2F4CAEF}" presName="desTx" presStyleLbl="revTx" presStyleIdx="5" presStyleCnt="6">
        <dgm:presLayoutVars/>
      </dgm:prSet>
      <dgm:spPr/>
    </dgm:pt>
  </dgm:ptLst>
  <dgm:cxnLst>
    <dgm:cxn modelId="{3532C105-AC83-4E54-B771-4B915B254F6A}" srcId="{05D01D52-A14D-46E7-BC42-2167B8AFE8A1}" destId="{9E97BD05-32B6-4252-86B4-C400ECAFD70C}" srcOrd="0" destOrd="0" parTransId="{25BA3BAA-B149-46A3-8076-A7530A9088F1}" sibTransId="{A8D926A5-0778-44FF-A4BF-B2010128DDA4}"/>
    <dgm:cxn modelId="{325D8309-0AA1-40EE-ABDE-E0945A98FCD3}" type="presOf" srcId="{66E960E6-63D0-4899-8032-D4B3784D1A2D}" destId="{BE6B76F1-AA72-4DB5-8B98-10F96269ED15}" srcOrd="0" destOrd="0" presId="urn:microsoft.com/office/officeart/2018/2/layout/IconVerticalSolidList"/>
    <dgm:cxn modelId="{040F880A-43BB-4621-BB2F-8E9A57BCDA97}" srcId="{A430DA1A-5083-4239-A3AD-06ABF84FC0B2}" destId="{66E960E6-63D0-4899-8032-D4B3784D1A2D}" srcOrd="0" destOrd="0" parTransId="{D2500430-F9CB-45D7-AFF8-EAFD1E141401}" sibTransId="{1C6EBB3D-12C2-4C45-A45B-3999FDC19366}"/>
    <dgm:cxn modelId="{BFEE9B11-2DA6-4533-953A-78E9CAF2562B}" type="presOf" srcId="{205B1FB6-BA40-4108-A27E-11D3D71A4789}" destId="{9FED4809-288E-4714-8264-C6A1A110CD22}" srcOrd="0" destOrd="0" presId="urn:microsoft.com/office/officeart/2018/2/layout/IconVerticalSolidList"/>
    <dgm:cxn modelId="{A50BF11B-B7F7-4297-9487-957C9B45C945}" type="presOf" srcId="{BD840F14-FCB6-4B52-B7CE-1CECA1DC4054}" destId="{BE6B76F1-AA72-4DB5-8B98-10F96269ED15}" srcOrd="0" destOrd="1" presId="urn:microsoft.com/office/officeart/2018/2/layout/IconVerticalSolidList"/>
    <dgm:cxn modelId="{59D6F028-7B3C-43FD-B30C-4C35F346CA84}" srcId="{205B1FB6-BA40-4108-A27E-11D3D71A4789}" destId="{A00D40E3-D9A5-4A4C-9C7E-4B79A2F4CAEF}" srcOrd="2" destOrd="0" parTransId="{53890253-5756-4792-91BB-EEF5AE3AA7E8}" sibTransId="{171B420A-C249-4304-B9CF-6C00364FDBE8}"/>
    <dgm:cxn modelId="{6B7D932C-0F04-428D-8439-E33DED95BC89}" type="presOf" srcId="{A00D40E3-D9A5-4A4C-9C7E-4B79A2F4CAEF}" destId="{25D1F0E2-A614-491C-A9BD-C58ACB34A923}" srcOrd="0" destOrd="0" presId="urn:microsoft.com/office/officeart/2018/2/layout/IconVerticalSolidList"/>
    <dgm:cxn modelId="{74870649-CF8C-425E-8A7F-F7D2D0BB8DDA}" type="presOf" srcId="{A430DA1A-5083-4239-A3AD-06ABF84FC0B2}" destId="{3EB6C4F2-298C-4643-A120-43F1FFE24D04}" srcOrd="0" destOrd="0" presId="urn:microsoft.com/office/officeart/2018/2/layout/IconVerticalSolidList"/>
    <dgm:cxn modelId="{0816EA5D-C1F4-4FE0-A4D3-D0FD0B4EB467}" srcId="{A430DA1A-5083-4239-A3AD-06ABF84FC0B2}" destId="{D5B1ABE0-069E-4497-89F2-6108E7F496E8}" srcOrd="3" destOrd="0" parTransId="{1C7A6590-0E53-4BBD-8071-C566892F5C28}" sibTransId="{1B22CDBC-FC73-4146-98F6-B84B1FCD086E}"/>
    <dgm:cxn modelId="{4DB4319B-C02B-4056-A117-AAAF6E322F9F}" type="presOf" srcId="{05D01D52-A14D-46E7-BC42-2167B8AFE8A1}" destId="{D5019769-2C28-4900-ABB9-B6E1C67C6CFC}" srcOrd="0" destOrd="0" presId="urn:microsoft.com/office/officeart/2018/2/layout/IconVerticalSolidList"/>
    <dgm:cxn modelId="{7B24F3B7-22DD-4A99-8BDB-34BA3709BB4F}" type="presOf" srcId="{D5B1ABE0-069E-4497-89F2-6108E7F496E8}" destId="{BE6B76F1-AA72-4DB5-8B98-10F96269ED15}" srcOrd="0" destOrd="3" presId="urn:microsoft.com/office/officeart/2018/2/layout/IconVerticalSolidList"/>
    <dgm:cxn modelId="{62CCEFC6-82A9-442F-84F9-AE5B6404879B}" type="presOf" srcId="{C8C17983-620A-42EC-B6F6-3A56333F6967}" destId="{BE6B76F1-AA72-4DB5-8B98-10F96269ED15}" srcOrd="0" destOrd="2" presId="urn:microsoft.com/office/officeart/2018/2/layout/IconVerticalSolidList"/>
    <dgm:cxn modelId="{5C1832C8-19A0-47E7-967C-53CE70388E9C}" srcId="{205B1FB6-BA40-4108-A27E-11D3D71A4789}" destId="{05D01D52-A14D-46E7-BC42-2167B8AFE8A1}" srcOrd="1" destOrd="0" parTransId="{636F6819-7333-48EE-AA8E-1B3B129AFC09}" sibTransId="{AC527411-9317-49B5-B1C6-56E586593FCD}"/>
    <dgm:cxn modelId="{4EE868E3-DD92-4E2B-8D0A-3C0EAEC5458A}" srcId="{205B1FB6-BA40-4108-A27E-11D3D71A4789}" destId="{A430DA1A-5083-4239-A3AD-06ABF84FC0B2}" srcOrd="0" destOrd="0" parTransId="{583DCE27-656B-40BE-81C4-8E8278E5CCD1}" sibTransId="{45E39458-EB06-48A0-98C6-C887E6269C0D}"/>
    <dgm:cxn modelId="{3253DEE5-F134-40DB-A73B-79CBB99BC009}" srcId="{A430DA1A-5083-4239-A3AD-06ABF84FC0B2}" destId="{C8C17983-620A-42EC-B6F6-3A56333F6967}" srcOrd="2" destOrd="0" parTransId="{10DB06F5-3E7A-468C-849C-A62CB705406F}" sibTransId="{6538C41A-6631-4100-AA2A-5CB45EDD428A}"/>
    <dgm:cxn modelId="{9A8E2DEA-88A6-4821-AE49-9D9E24309CD4}" type="presOf" srcId="{5E77D77A-A34C-41B3-87CC-D296FE8C9C30}" destId="{9A7D65AF-D21F-4528-B815-FCFC086F474F}" srcOrd="0" destOrd="0" presId="urn:microsoft.com/office/officeart/2018/2/layout/IconVerticalSolidList"/>
    <dgm:cxn modelId="{FCCB59F1-3B5F-43A0-9798-3A9D52358D40}" type="presOf" srcId="{9E97BD05-32B6-4252-86B4-C400ECAFD70C}" destId="{CD95B324-2D3C-4041-8F10-E1328726625A}" srcOrd="0" destOrd="0" presId="urn:microsoft.com/office/officeart/2018/2/layout/IconVerticalSolidList"/>
    <dgm:cxn modelId="{44EB84F3-823E-444A-B28A-AC1E4C5CDB81}" srcId="{A430DA1A-5083-4239-A3AD-06ABF84FC0B2}" destId="{BD840F14-FCB6-4B52-B7CE-1CECA1DC4054}" srcOrd="1" destOrd="0" parTransId="{B6F4BEFF-5EED-48AC-B099-8EEEEEA35F00}" sibTransId="{1400BED7-147A-475D-A917-CF959C21335C}"/>
    <dgm:cxn modelId="{6405ADF8-5F79-43EB-BFD5-390E91C41009}" srcId="{A00D40E3-D9A5-4A4C-9C7E-4B79A2F4CAEF}" destId="{5E77D77A-A34C-41B3-87CC-D296FE8C9C30}" srcOrd="0" destOrd="0" parTransId="{ED8D8E76-EC81-4089-8C2A-2E17EB6A457E}" sibTransId="{0B5DE3BC-C706-4D46-B58F-FCB458040960}"/>
    <dgm:cxn modelId="{BA14CE60-A6F4-4828-B493-9A5E80564F5D}" type="presParOf" srcId="{9FED4809-288E-4714-8264-C6A1A110CD22}" destId="{DAAC1BE3-4234-495F-8178-1B83DF007E44}" srcOrd="0" destOrd="0" presId="urn:microsoft.com/office/officeart/2018/2/layout/IconVerticalSolidList"/>
    <dgm:cxn modelId="{C4398FB6-82F4-4BE7-81AA-352821105BA9}" type="presParOf" srcId="{DAAC1BE3-4234-495F-8178-1B83DF007E44}" destId="{CE82F71C-94E9-40A3-8776-EB87D74A2162}" srcOrd="0" destOrd="0" presId="urn:microsoft.com/office/officeart/2018/2/layout/IconVerticalSolidList"/>
    <dgm:cxn modelId="{E1367F5F-C978-4367-AA3F-46E88FBEFBBC}" type="presParOf" srcId="{DAAC1BE3-4234-495F-8178-1B83DF007E44}" destId="{95927C95-ECAB-4997-AA72-E153656C3A18}" srcOrd="1" destOrd="0" presId="urn:microsoft.com/office/officeart/2018/2/layout/IconVerticalSolidList"/>
    <dgm:cxn modelId="{3AE686F5-51F3-4E6A-B640-B1209A931E0D}" type="presParOf" srcId="{DAAC1BE3-4234-495F-8178-1B83DF007E44}" destId="{A2CE85E2-BB67-49A7-9DFA-23DEBA946E4B}" srcOrd="2" destOrd="0" presId="urn:microsoft.com/office/officeart/2018/2/layout/IconVerticalSolidList"/>
    <dgm:cxn modelId="{FE20C926-BC04-477A-9CAD-B483C160D7FE}" type="presParOf" srcId="{DAAC1BE3-4234-495F-8178-1B83DF007E44}" destId="{3EB6C4F2-298C-4643-A120-43F1FFE24D04}" srcOrd="3" destOrd="0" presId="urn:microsoft.com/office/officeart/2018/2/layout/IconVerticalSolidList"/>
    <dgm:cxn modelId="{F1CC4D2E-0173-4094-93DE-96A09009CCA6}" type="presParOf" srcId="{DAAC1BE3-4234-495F-8178-1B83DF007E44}" destId="{BE6B76F1-AA72-4DB5-8B98-10F96269ED15}" srcOrd="4" destOrd="0" presId="urn:microsoft.com/office/officeart/2018/2/layout/IconVerticalSolidList"/>
    <dgm:cxn modelId="{69F04A8A-4FF1-46FD-A345-BB43837D409F}" type="presParOf" srcId="{9FED4809-288E-4714-8264-C6A1A110CD22}" destId="{74D00055-6EF9-4508-A730-9408BBD57423}" srcOrd="1" destOrd="0" presId="urn:microsoft.com/office/officeart/2018/2/layout/IconVerticalSolidList"/>
    <dgm:cxn modelId="{D5326BF9-C8AD-418D-AA08-DCE00B039231}" type="presParOf" srcId="{9FED4809-288E-4714-8264-C6A1A110CD22}" destId="{E26CF5FC-9B3B-473C-A4BD-058FD7D117F4}" srcOrd="2" destOrd="0" presId="urn:microsoft.com/office/officeart/2018/2/layout/IconVerticalSolidList"/>
    <dgm:cxn modelId="{9DD73277-CDC6-4A33-8716-C429CFB8FF6B}" type="presParOf" srcId="{E26CF5FC-9B3B-473C-A4BD-058FD7D117F4}" destId="{AFE02492-4003-4B2A-8C67-4F0883D1FEFE}" srcOrd="0" destOrd="0" presId="urn:microsoft.com/office/officeart/2018/2/layout/IconVerticalSolidList"/>
    <dgm:cxn modelId="{27EFC86A-E21F-4844-ABCF-C0D0AF1E7C61}" type="presParOf" srcId="{E26CF5FC-9B3B-473C-A4BD-058FD7D117F4}" destId="{927C7EE1-EC44-41BB-A85E-F6341E57F1EA}" srcOrd="1" destOrd="0" presId="urn:microsoft.com/office/officeart/2018/2/layout/IconVerticalSolidList"/>
    <dgm:cxn modelId="{40606830-C459-4DE2-9E32-3FF2EBD482AC}" type="presParOf" srcId="{E26CF5FC-9B3B-473C-A4BD-058FD7D117F4}" destId="{E8238F26-ACBB-482D-897E-C158F3901579}" srcOrd="2" destOrd="0" presId="urn:microsoft.com/office/officeart/2018/2/layout/IconVerticalSolidList"/>
    <dgm:cxn modelId="{CC25FE37-32B3-497D-A5EC-D497A65D6422}" type="presParOf" srcId="{E26CF5FC-9B3B-473C-A4BD-058FD7D117F4}" destId="{D5019769-2C28-4900-ABB9-B6E1C67C6CFC}" srcOrd="3" destOrd="0" presId="urn:microsoft.com/office/officeart/2018/2/layout/IconVerticalSolidList"/>
    <dgm:cxn modelId="{1EC1A56C-DCFE-44FF-91B1-BE023D0A7E6B}" type="presParOf" srcId="{E26CF5FC-9B3B-473C-A4BD-058FD7D117F4}" destId="{CD95B324-2D3C-4041-8F10-E1328726625A}" srcOrd="4" destOrd="0" presId="urn:microsoft.com/office/officeart/2018/2/layout/IconVerticalSolidList"/>
    <dgm:cxn modelId="{B01472C4-5897-47BD-BD3A-C975145D882D}" type="presParOf" srcId="{9FED4809-288E-4714-8264-C6A1A110CD22}" destId="{D3567D4A-0BBE-4BF4-9755-65B106C7A90E}" srcOrd="3" destOrd="0" presId="urn:microsoft.com/office/officeart/2018/2/layout/IconVerticalSolidList"/>
    <dgm:cxn modelId="{5DF1506B-ED0F-48A8-BB93-C28417E3B866}" type="presParOf" srcId="{9FED4809-288E-4714-8264-C6A1A110CD22}" destId="{E26AF15A-1A0A-4DF1-AF98-AEB4ADE6F007}" srcOrd="4" destOrd="0" presId="urn:microsoft.com/office/officeart/2018/2/layout/IconVerticalSolidList"/>
    <dgm:cxn modelId="{15BB2835-A2B7-4996-8F1F-793123C2B47A}" type="presParOf" srcId="{E26AF15A-1A0A-4DF1-AF98-AEB4ADE6F007}" destId="{F1D91FFD-33BE-402D-811F-4EC91EC6962C}" srcOrd="0" destOrd="0" presId="urn:microsoft.com/office/officeart/2018/2/layout/IconVerticalSolidList"/>
    <dgm:cxn modelId="{8CC26221-2F07-4AA7-9081-4699C7244BA2}" type="presParOf" srcId="{E26AF15A-1A0A-4DF1-AF98-AEB4ADE6F007}" destId="{805F968A-733B-4999-8098-9F54365AB61B}" srcOrd="1" destOrd="0" presId="urn:microsoft.com/office/officeart/2018/2/layout/IconVerticalSolidList"/>
    <dgm:cxn modelId="{16024F6D-BF5C-4AFF-A22D-5D6CA2BF6DB6}" type="presParOf" srcId="{E26AF15A-1A0A-4DF1-AF98-AEB4ADE6F007}" destId="{278B8652-72F4-4708-838C-0D0525A7CF6E}" srcOrd="2" destOrd="0" presId="urn:microsoft.com/office/officeart/2018/2/layout/IconVerticalSolidList"/>
    <dgm:cxn modelId="{767EF1BF-9A50-4780-8E1A-E95493ABF2B4}" type="presParOf" srcId="{E26AF15A-1A0A-4DF1-AF98-AEB4ADE6F007}" destId="{25D1F0E2-A614-491C-A9BD-C58ACB34A923}" srcOrd="3" destOrd="0" presId="urn:microsoft.com/office/officeart/2018/2/layout/IconVerticalSolidList"/>
    <dgm:cxn modelId="{30796CB8-9008-4B85-AC07-74DD4DEE8BA7}" type="presParOf" srcId="{E26AF15A-1A0A-4DF1-AF98-AEB4ADE6F007}" destId="{9A7D65AF-D21F-4528-B815-FCFC086F474F}"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4E2CA-920B-4704-BE28-B8273A7B5D1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4F7BD17-18D4-4ED3-9CAD-4186C3E30599}">
      <dgm:prSet/>
      <dgm:spPr/>
      <dgm:t>
        <a:bodyPr/>
        <a:lstStyle/>
        <a:p>
          <a:r>
            <a:rPr lang="it-IT"/>
            <a:t>public class &lt; nome - classe &gt; {</a:t>
          </a:r>
          <a:br>
            <a:rPr lang="it-IT"/>
          </a:br>
          <a:r>
            <a:rPr lang="it-IT"/>
            <a:t>&lt; variabili di istanza &gt;</a:t>
          </a:r>
          <a:br>
            <a:rPr lang="it-IT"/>
          </a:br>
          <a:r>
            <a:rPr lang="it-IT"/>
            <a:t>&lt; variabili statiche &gt;</a:t>
          </a:r>
          <a:br>
            <a:rPr lang="it-IT"/>
          </a:br>
          <a:r>
            <a:rPr lang="it-IT"/>
            <a:t>&lt; costruttori &gt;</a:t>
          </a:r>
          <a:br>
            <a:rPr lang="it-IT"/>
          </a:br>
          <a:r>
            <a:rPr lang="it-IT"/>
            <a:t>&lt; metodi di istanza &gt;</a:t>
          </a:r>
          <a:br>
            <a:rPr lang="it-IT"/>
          </a:br>
          <a:r>
            <a:rPr lang="it-IT"/>
            <a:t>&lt; metodi statici &gt;</a:t>
          </a:r>
          <a:br>
            <a:rPr lang="it-IT"/>
          </a:br>
          <a:r>
            <a:rPr lang="it-IT"/>
            <a:t>}</a:t>
          </a:r>
          <a:endParaRPr lang="en-US"/>
        </a:p>
      </dgm:t>
    </dgm:pt>
    <dgm:pt modelId="{BD763575-0EE7-4615-AC83-BB48635E4163}" type="parTrans" cxnId="{EC087FD8-A5C0-42A7-856B-905A359E17B8}">
      <dgm:prSet/>
      <dgm:spPr/>
      <dgm:t>
        <a:bodyPr/>
        <a:lstStyle/>
        <a:p>
          <a:endParaRPr lang="en-US"/>
        </a:p>
      </dgm:t>
    </dgm:pt>
    <dgm:pt modelId="{0ABD057B-349B-4094-A836-CD62EA19E5D7}" type="sibTrans" cxnId="{EC087FD8-A5C0-42A7-856B-905A359E17B8}">
      <dgm:prSet/>
      <dgm:spPr/>
      <dgm:t>
        <a:bodyPr/>
        <a:lstStyle/>
        <a:p>
          <a:endParaRPr lang="en-US"/>
        </a:p>
      </dgm:t>
    </dgm:pt>
    <dgm:pt modelId="{02491124-2B3C-49A3-82FD-CBA04EC9FAA5}">
      <dgm:prSet/>
      <dgm:spPr/>
      <dgm:t>
        <a:bodyPr/>
        <a:lstStyle/>
        <a:p>
          <a:r>
            <a:rPr lang="it-IT" dirty="0"/>
            <a:t>Variabili e metodi (siano essi d’istanza o statici) sono chiamati anche membri della classe</a:t>
          </a:r>
          <a:br>
            <a:rPr lang="it-IT" dirty="0"/>
          </a:br>
          <a:endParaRPr lang="en-US" dirty="0"/>
        </a:p>
      </dgm:t>
    </dgm:pt>
    <dgm:pt modelId="{66DC6701-8356-49E4-81FB-C9E7B628393F}" type="parTrans" cxnId="{7BDFF943-4129-46D2-AC86-1571C9F48CA5}">
      <dgm:prSet/>
      <dgm:spPr/>
      <dgm:t>
        <a:bodyPr/>
        <a:lstStyle/>
        <a:p>
          <a:endParaRPr lang="en-US"/>
        </a:p>
      </dgm:t>
    </dgm:pt>
    <dgm:pt modelId="{0118D465-EA87-4CAD-B894-2949BEF732F3}" type="sibTrans" cxnId="{7BDFF943-4129-46D2-AC86-1571C9F48CA5}">
      <dgm:prSet/>
      <dgm:spPr/>
      <dgm:t>
        <a:bodyPr/>
        <a:lstStyle/>
        <a:p>
          <a:endParaRPr lang="en-US"/>
        </a:p>
      </dgm:t>
    </dgm:pt>
    <dgm:pt modelId="{E5923266-60D6-4D5F-8106-8AC3A2B956BB}">
      <dgm:prSet/>
      <dgm:spPr/>
      <dgm:t>
        <a:bodyPr/>
        <a:lstStyle/>
        <a:p>
          <a:r>
            <a:rPr lang="it-IT"/>
            <a:t>L’ordine delle dichiarazioni all’interno del corpo di una classe non è importante</a:t>
          </a:r>
          <a:endParaRPr lang="en-US"/>
        </a:p>
      </dgm:t>
    </dgm:pt>
    <dgm:pt modelId="{09166691-6B82-44A3-8330-4748AE79C8EA}" type="parTrans" cxnId="{E18E1C10-96A7-44AF-A1E9-51E8C04AEBB4}">
      <dgm:prSet/>
      <dgm:spPr/>
      <dgm:t>
        <a:bodyPr/>
        <a:lstStyle/>
        <a:p>
          <a:endParaRPr lang="en-US"/>
        </a:p>
      </dgm:t>
    </dgm:pt>
    <dgm:pt modelId="{1F67387C-198D-4953-9342-A38F09B35AE4}" type="sibTrans" cxnId="{E18E1C10-96A7-44AF-A1E9-51E8C04AEBB4}">
      <dgm:prSet/>
      <dgm:spPr/>
      <dgm:t>
        <a:bodyPr/>
        <a:lstStyle/>
        <a:p>
          <a:endParaRPr lang="en-US"/>
        </a:p>
      </dgm:t>
    </dgm:pt>
    <dgm:pt modelId="{DAE956A8-26BF-A94D-A840-86BEACD0AECD}" type="pres">
      <dgm:prSet presAssocID="{E574E2CA-920B-4704-BE28-B8273A7B5D13}" presName="outerComposite" presStyleCnt="0">
        <dgm:presLayoutVars>
          <dgm:chMax val="5"/>
          <dgm:dir/>
          <dgm:resizeHandles val="exact"/>
        </dgm:presLayoutVars>
      </dgm:prSet>
      <dgm:spPr/>
    </dgm:pt>
    <dgm:pt modelId="{0FD0DC14-99F9-334A-B515-CCCF2436DEF9}" type="pres">
      <dgm:prSet presAssocID="{E574E2CA-920B-4704-BE28-B8273A7B5D13}" presName="dummyMaxCanvas" presStyleCnt="0">
        <dgm:presLayoutVars/>
      </dgm:prSet>
      <dgm:spPr/>
    </dgm:pt>
    <dgm:pt modelId="{C8B16F6E-0276-574B-8686-0C7F25A544FD}" type="pres">
      <dgm:prSet presAssocID="{E574E2CA-920B-4704-BE28-B8273A7B5D13}" presName="ThreeNodes_1" presStyleLbl="node1" presStyleIdx="0" presStyleCnt="3">
        <dgm:presLayoutVars>
          <dgm:bulletEnabled val="1"/>
        </dgm:presLayoutVars>
      </dgm:prSet>
      <dgm:spPr/>
    </dgm:pt>
    <dgm:pt modelId="{8D37FA12-F622-EA4C-9A19-91AF73609DD9}" type="pres">
      <dgm:prSet presAssocID="{E574E2CA-920B-4704-BE28-B8273A7B5D13}" presName="ThreeNodes_2" presStyleLbl="node1" presStyleIdx="1" presStyleCnt="3">
        <dgm:presLayoutVars>
          <dgm:bulletEnabled val="1"/>
        </dgm:presLayoutVars>
      </dgm:prSet>
      <dgm:spPr/>
    </dgm:pt>
    <dgm:pt modelId="{E510BD98-FEE6-7A4A-8D1F-CA62AC3B97C5}" type="pres">
      <dgm:prSet presAssocID="{E574E2CA-920B-4704-BE28-B8273A7B5D13}" presName="ThreeNodes_3" presStyleLbl="node1" presStyleIdx="2" presStyleCnt="3">
        <dgm:presLayoutVars>
          <dgm:bulletEnabled val="1"/>
        </dgm:presLayoutVars>
      </dgm:prSet>
      <dgm:spPr/>
    </dgm:pt>
    <dgm:pt modelId="{C642740D-9E25-9141-B0F3-4B04D117F12B}" type="pres">
      <dgm:prSet presAssocID="{E574E2CA-920B-4704-BE28-B8273A7B5D13}" presName="ThreeConn_1-2" presStyleLbl="fgAccFollowNode1" presStyleIdx="0" presStyleCnt="2">
        <dgm:presLayoutVars>
          <dgm:bulletEnabled val="1"/>
        </dgm:presLayoutVars>
      </dgm:prSet>
      <dgm:spPr/>
    </dgm:pt>
    <dgm:pt modelId="{BA33E878-C7EB-6445-B3DB-42B3DFCC63D7}" type="pres">
      <dgm:prSet presAssocID="{E574E2CA-920B-4704-BE28-B8273A7B5D13}" presName="ThreeConn_2-3" presStyleLbl="fgAccFollowNode1" presStyleIdx="1" presStyleCnt="2">
        <dgm:presLayoutVars>
          <dgm:bulletEnabled val="1"/>
        </dgm:presLayoutVars>
      </dgm:prSet>
      <dgm:spPr/>
    </dgm:pt>
    <dgm:pt modelId="{30C5283C-FA62-D44F-B451-FB297F03046B}" type="pres">
      <dgm:prSet presAssocID="{E574E2CA-920B-4704-BE28-B8273A7B5D13}" presName="ThreeNodes_1_text" presStyleLbl="node1" presStyleIdx="2" presStyleCnt="3">
        <dgm:presLayoutVars>
          <dgm:bulletEnabled val="1"/>
        </dgm:presLayoutVars>
      </dgm:prSet>
      <dgm:spPr/>
    </dgm:pt>
    <dgm:pt modelId="{AB738E6F-BCDA-E344-9221-B060E4F9A6F3}" type="pres">
      <dgm:prSet presAssocID="{E574E2CA-920B-4704-BE28-B8273A7B5D13}" presName="ThreeNodes_2_text" presStyleLbl="node1" presStyleIdx="2" presStyleCnt="3">
        <dgm:presLayoutVars>
          <dgm:bulletEnabled val="1"/>
        </dgm:presLayoutVars>
      </dgm:prSet>
      <dgm:spPr/>
    </dgm:pt>
    <dgm:pt modelId="{F2BFD374-3A80-E941-8855-B76C786CE07A}" type="pres">
      <dgm:prSet presAssocID="{E574E2CA-920B-4704-BE28-B8273A7B5D13}" presName="ThreeNodes_3_text" presStyleLbl="node1" presStyleIdx="2" presStyleCnt="3">
        <dgm:presLayoutVars>
          <dgm:bulletEnabled val="1"/>
        </dgm:presLayoutVars>
      </dgm:prSet>
      <dgm:spPr/>
    </dgm:pt>
  </dgm:ptLst>
  <dgm:cxnLst>
    <dgm:cxn modelId="{7C583C06-5006-3344-BE8D-C7FC369C2EE8}" type="presOf" srcId="{0118D465-EA87-4CAD-B894-2949BEF732F3}" destId="{BA33E878-C7EB-6445-B3DB-42B3DFCC63D7}" srcOrd="0" destOrd="0" presId="urn:microsoft.com/office/officeart/2005/8/layout/vProcess5"/>
    <dgm:cxn modelId="{E18E1C10-96A7-44AF-A1E9-51E8C04AEBB4}" srcId="{E574E2CA-920B-4704-BE28-B8273A7B5D13}" destId="{E5923266-60D6-4D5F-8106-8AC3A2B956BB}" srcOrd="2" destOrd="0" parTransId="{09166691-6B82-44A3-8330-4748AE79C8EA}" sibTransId="{1F67387C-198D-4953-9342-A38F09B35AE4}"/>
    <dgm:cxn modelId="{23137325-AE4A-8443-8220-BB69B4E88E86}" type="presOf" srcId="{B4F7BD17-18D4-4ED3-9CAD-4186C3E30599}" destId="{30C5283C-FA62-D44F-B451-FB297F03046B}" srcOrd="1" destOrd="0" presId="urn:microsoft.com/office/officeart/2005/8/layout/vProcess5"/>
    <dgm:cxn modelId="{F2944428-B0CE-7E40-B011-D7E7C3692942}" type="presOf" srcId="{02491124-2B3C-49A3-82FD-CBA04EC9FAA5}" destId="{AB738E6F-BCDA-E344-9221-B060E4F9A6F3}" srcOrd="1" destOrd="0" presId="urn:microsoft.com/office/officeart/2005/8/layout/vProcess5"/>
    <dgm:cxn modelId="{7BDFF943-4129-46D2-AC86-1571C9F48CA5}" srcId="{E574E2CA-920B-4704-BE28-B8273A7B5D13}" destId="{02491124-2B3C-49A3-82FD-CBA04EC9FAA5}" srcOrd="1" destOrd="0" parTransId="{66DC6701-8356-49E4-81FB-C9E7B628393F}" sibTransId="{0118D465-EA87-4CAD-B894-2949BEF732F3}"/>
    <dgm:cxn modelId="{69DDC34D-5C52-194C-BDDF-351E9EA52302}" type="presOf" srcId="{B4F7BD17-18D4-4ED3-9CAD-4186C3E30599}" destId="{C8B16F6E-0276-574B-8686-0C7F25A544FD}" srcOrd="0" destOrd="0" presId="urn:microsoft.com/office/officeart/2005/8/layout/vProcess5"/>
    <dgm:cxn modelId="{565BF469-3646-E44B-93B2-BD51A23F9CED}" type="presOf" srcId="{02491124-2B3C-49A3-82FD-CBA04EC9FAA5}" destId="{8D37FA12-F622-EA4C-9A19-91AF73609DD9}" srcOrd="0" destOrd="0" presId="urn:microsoft.com/office/officeart/2005/8/layout/vProcess5"/>
    <dgm:cxn modelId="{909C56A8-EFD9-2D44-9A51-4909ED5F62A5}" type="presOf" srcId="{E5923266-60D6-4D5F-8106-8AC3A2B956BB}" destId="{F2BFD374-3A80-E941-8855-B76C786CE07A}" srcOrd="1" destOrd="0" presId="urn:microsoft.com/office/officeart/2005/8/layout/vProcess5"/>
    <dgm:cxn modelId="{0390FEBF-201F-9D4C-A2E6-BB814B65431A}" type="presOf" srcId="{E574E2CA-920B-4704-BE28-B8273A7B5D13}" destId="{DAE956A8-26BF-A94D-A840-86BEACD0AECD}" srcOrd="0" destOrd="0" presId="urn:microsoft.com/office/officeart/2005/8/layout/vProcess5"/>
    <dgm:cxn modelId="{EC087FD8-A5C0-42A7-856B-905A359E17B8}" srcId="{E574E2CA-920B-4704-BE28-B8273A7B5D13}" destId="{B4F7BD17-18D4-4ED3-9CAD-4186C3E30599}" srcOrd="0" destOrd="0" parTransId="{BD763575-0EE7-4615-AC83-BB48635E4163}" sibTransId="{0ABD057B-349B-4094-A836-CD62EA19E5D7}"/>
    <dgm:cxn modelId="{7A817CD9-664D-BA44-A4E7-15650B78B874}" type="presOf" srcId="{0ABD057B-349B-4094-A836-CD62EA19E5D7}" destId="{C642740D-9E25-9141-B0F3-4B04D117F12B}" srcOrd="0" destOrd="0" presId="urn:microsoft.com/office/officeart/2005/8/layout/vProcess5"/>
    <dgm:cxn modelId="{F6E8A9E0-81CD-9843-AD18-C0D07E78FC10}" type="presOf" srcId="{E5923266-60D6-4D5F-8106-8AC3A2B956BB}" destId="{E510BD98-FEE6-7A4A-8D1F-CA62AC3B97C5}" srcOrd="0" destOrd="0" presId="urn:microsoft.com/office/officeart/2005/8/layout/vProcess5"/>
    <dgm:cxn modelId="{D218552D-2D6D-8B42-9A50-0B6113B1DED7}" type="presParOf" srcId="{DAE956A8-26BF-A94D-A840-86BEACD0AECD}" destId="{0FD0DC14-99F9-334A-B515-CCCF2436DEF9}" srcOrd="0" destOrd="0" presId="urn:microsoft.com/office/officeart/2005/8/layout/vProcess5"/>
    <dgm:cxn modelId="{5DA2CA66-DAB3-454E-BE67-50D1CA7A7F3E}" type="presParOf" srcId="{DAE956A8-26BF-A94D-A840-86BEACD0AECD}" destId="{C8B16F6E-0276-574B-8686-0C7F25A544FD}" srcOrd="1" destOrd="0" presId="urn:microsoft.com/office/officeart/2005/8/layout/vProcess5"/>
    <dgm:cxn modelId="{BB317921-063C-EA43-ADAD-C21155FCB053}" type="presParOf" srcId="{DAE956A8-26BF-A94D-A840-86BEACD0AECD}" destId="{8D37FA12-F622-EA4C-9A19-91AF73609DD9}" srcOrd="2" destOrd="0" presId="urn:microsoft.com/office/officeart/2005/8/layout/vProcess5"/>
    <dgm:cxn modelId="{106CB7D9-B2C9-9F48-A8DD-51672723C267}" type="presParOf" srcId="{DAE956A8-26BF-A94D-A840-86BEACD0AECD}" destId="{E510BD98-FEE6-7A4A-8D1F-CA62AC3B97C5}" srcOrd="3" destOrd="0" presId="urn:microsoft.com/office/officeart/2005/8/layout/vProcess5"/>
    <dgm:cxn modelId="{6B1D4CD8-9B5B-3246-A53B-56F0450EC186}" type="presParOf" srcId="{DAE956A8-26BF-A94D-A840-86BEACD0AECD}" destId="{C642740D-9E25-9141-B0F3-4B04D117F12B}" srcOrd="4" destOrd="0" presId="urn:microsoft.com/office/officeart/2005/8/layout/vProcess5"/>
    <dgm:cxn modelId="{50D8C6D9-68A3-6A4B-B355-A1A0DBD5F9E4}" type="presParOf" srcId="{DAE956A8-26BF-A94D-A840-86BEACD0AECD}" destId="{BA33E878-C7EB-6445-B3DB-42B3DFCC63D7}" srcOrd="5" destOrd="0" presId="urn:microsoft.com/office/officeart/2005/8/layout/vProcess5"/>
    <dgm:cxn modelId="{2B5374BF-BDEC-6949-BB24-1641BED145DB}" type="presParOf" srcId="{DAE956A8-26BF-A94D-A840-86BEACD0AECD}" destId="{30C5283C-FA62-D44F-B451-FB297F03046B}" srcOrd="6" destOrd="0" presId="urn:microsoft.com/office/officeart/2005/8/layout/vProcess5"/>
    <dgm:cxn modelId="{582BF764-FFE9-7B48-B299-175C9A668DD9}" type="presParOf" srcId="{DAE956A8-26BF-A94D-A840-86BEACD0AECD}" destId="{AB738E6F-BCDA-E344-9221-B060E4F9A6F3}" srcOrd="7" destOrd="0" presId="urn:microsoft.com/office/officeart/2005/8/layout/vProcess5"/>
    <dgm:cxn modelId="{A7981F0A-C991-AD45-A725-55F9C37D5396}" type="presParOf" srcId="{DAE956A8-26BF-A94D-A840-86BEACD0AECD}" destId="{F2BFD374-3A80-E941-8855-B76C786CE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F71C-94E9-40A3-8776-EB87D74A2162}">
      <dsp:nvSpPr>
        <dsp:cNvPr id="0" name=""/>
        <dsp:cNvSpPr/>
      </dsp:nvSpPr>
      <dsp:spPr>
        <a:xfrm>
          <a:off x="0" y="3404"/>
          <a:ext cx="6261100" cy="15919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27C95-ECAB-4997-AA72-E153656C3A18}">
      <dsp:nvSpPr>
        <dsp:cNvPr id="0" name=""/>
        <dsp:cNvSpPr/>
      </dsp:nvSpPr>
      <dsp:spPr>
        <a:xfrm>
          <a:off x="481551" y="361582"/>
          <a:ext cx="875547" cy="875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B6C4F2-298C-4643-A120-43F1FFE24D04}">
      <dsp:nvSpPr>
        <dsp:cNvPr id="0" name=""/>
        <dsp:cNvSpPr/>
      </dsp:nvSpPr>
      <dsp:spPr>
        <a:xfrm>
          <a:off x="1838650" y="3404"/>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Tipi primitivi di variabili in JAVA:</a:t>
          </a:r>
          <a:endParaRPr lang="en-US" sz="2500" kern="1200"/>
        </a:p>
      </dsp:txBody>
      <dsp:txXfrm>
        <a:off x="1838650" y="3404"/>
        <a:ext cx="2817495" cy="1591904"/>
      </dsp:txXfrm>
    </dsp:sp>
    <dsp:sp modelId="{BE6B76F1-AA72-4DB5-8B98-10F96269ED15}">
      <dsp:nvSpPr>
        <dsp:cNvPr id="0" name=""/>
        <dsp:cNvSpPr/>
      </dsp:nvSpPr>
      <dsp:spPr>
        <a:xfrm>
          <a:off x="4656145" y="3404"/>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a:t>Interi: byte, short, int, long</a:t>
          </a:r>
          <a:endParaRPr lang="en-US" sz="1100" kern="1200"/>
        </a:p>
        <a:p>
          <a:pPr marL="0" lvl="0" indent="0" algn="l" defTabSz="488950">
            <a:lnSpc>
              <a:spcPct val="100000"/>
            </a:lnSpc>
            <a:spcBef>
              <a:spcPct val="0"/>
            </a:spcBef>
            <a:spcAft>
              <a:spcPct val="35000"/>
            </a:spcAft>
            <a:buNone/>
          </a:pPr>
          <a:r>
            <a:rPr lang="it-IT" sz="1100" kern="1200"/>
            <a:t>Numeri in virgola mobile: float, double</a:t>
          </a:r>
          <a:endParaRPr lang="en-US" sz="1100" kern="1200"/>
        </a:p>
        <a:p>
          <a:pPr marL="0" lvl="0" indent="0" algn="l" defTabSz="488950">
            <a:lnSpc>
              <a:spcPct val="100000"/>
            </a:lnSpc>
            <a:spcBef>
              <a:spcPct val="0"/>
            </a:spcBef>
            <a:spcAft>
              <a:spcPct val="35000"/>
            </a:spcAft>
            <a:buNone/>
          </a:pPr>
          <a:r>
            <a:rPr lang="it-IT" sz="1100" kern="1200"/>
            <a:t>Booleani: boolean</a:t>
          </a:r>
          <a:endParaRPr lang="en-US" sz="1100" kern="1200"/>
        </a:p>
        <a:p>
          <a:pPr marL="0" lvl="0" indent="0" algn="l" defTabSz="488950">
            <a:lnSpc>
              <a:spcPct val="100000"/>
            </a:lnSpc>
            <a:spcBef>
              <a:spcPct val="0"/>
            </a:spcBef>
            <a:spcAft>
              <a:spcPct val="35000"/>
            </a:spcAft>
            <a:buNone/>
          </a:pPr>
          <a:r>
            <a:rPr lang="it-IT" sz="1100" kern="1200" dirty="0"/>
            <a:t>Caratteri: </a:t>
          </a:r>
          <a:r>
            <a:rPr lang="it-IT" sz="1100" kern="1200" dirty="0" err="1"/>
            <a:t>char</a:t>
          </a:r>
          <a:endParaRPr lang="en-US" sz="1100" kern="1200" dirty="0"/>
        </a:p>
      </dsp:txBody>
      <dsp:txXfrm>
        <a:off x="4656145" y="3404"/>
        <a:ext cx="1603157" cy="1591904"/>
      </dsp:txXfrm>
    </dsp:sp>
    <dsp:sp modelId="{AFE02492-4003-4B2A-8C67-4F0883D1FEFE}">
      <dsp:nvSpPr>
        <dsp:cNvPr id="0" name=""/>
        <dsp:cNvSpPr/>
      </dsp:nvSpPr>
      <dsp:spPr>
        <a:xfrm>
          <a:off x="0" y="1993285"/>
          <a:ext cx="6261100" cy="15919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C7EE1-EC44-41BB-A85E-F6341E57F1EA}">
      <dsp:nvSpPr>
        <dsp:cNvPr id="0" name=""/>
        <dsp:cNvSpPr/>
      </dsp:nvSpPr>
      <dsp:spPr>
        <a:xfrm>
          <a:off x="481551" y="2351463"/>
          <a:ext cx="875547" cy="875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019769-2C28-4900-ABB9-B6E1C67C6CFC}">
      <dsp:nvSpPr>
        <dsp:cNvPr id="0" name=""/>
        <dsp:cNvSpPr/>
      </dsp:nvSpPr>
      <dsp:spPr>
        <a:xfrm>
          <a:off x="1838650" y="1993285"/>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Enumerazioni</a:t>
          </a:r>
          <a:endParaRPr lang="en-US" sz="2500" kern="1200"/>
        </a:p>
      </dsp:txBody>
      <dsp:txXfrm>
        <a:off x="1838650" y="1993285"/>
        <a:ext cx="2817495" cy="1591904"/>
      </dsp:txXfrm>
    </dsp:sp>
    <dsp:sp modelId="{CD95B324-2D3C-4041-8F10-E1328726625A}">
      <dsp:nvSpPr>
        <dsp:cNvPr id="0" name=""/>
        <dsp:cNvSpPr/>
      </dsp:nvSpPr>
      <dsp:spPr>
        <a:xfrm>
          <a:off x="4656145" y="1993285"/>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dirty="0" err="1"/>
            <a:t>Enum</a:t>
          </a:r>
          <a:r>
            <a:rPr lang="it-IT" sz="1100" kern="1200" dirty="0"/>
            <a:t> per la definizioni di una serie di costanti</a:t>
          </a:r>
          <a:endParaRPr lang="en-US" sz="1100" kern="1200" dirty="0"/>
        </a:p>
      </dsp:txBody>
      <dsp:txXfrm>
        <a:off x="4656145" y="1993285"/>
        <a:ext cx="1603157" cy="1591904"/>
      </dsp:txXfrm>
    </dsp:sp>
    <dsp:sp modelId="{F1D91FFD-33BE-402D-811F-4EC91EC6962C}">
      <dsp:nvSpPr>
        <dsp:cNvPr id="0" name=""/>
        <dsp:cNvSpPr/>
      </dsp:nvSpPr>
      <dsp:spPr>
        <a:xfrm>
          <a:off x="0" y="3983166"/>
          <a:ext cx="6261100" cy="15919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F968A-733B-4999-8098-9F54365AB61B}">
      <dsp:nvSpPr>
        <dsp:cNvPr id="0" name=""/>
        <dsp:cNvSpPr/>
      </dsp:nvSpPr>
      <dsp:spPr>
        <a:xfrm>
          <a:off x="481551" y="4341344"/>
          <a:ext cx="875547" cy="875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1F0E2-A614-491C-A9BD-C58ACB34A923}">
      <dsp:nvSpPr>
        <dsp:cNvPr id="0" name=""/>
        <dsp:cNvSpPr/>
      </dsp:nvSpPr>
      <dsp:spPr>
        <a:xfrm>
          <a:off x="1838650" y="3983166"/>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Costanti</a:t>
          </a:r>
          <a:endParaRPr lang="en-US" sz="2500" kern="1200"/>
        </a:p>
      </dsp:txBody>
      <dsp:txXfrm>
        <a:off x="1838650" y="3983166"/>
        <a:ext cx="2817495" cy="1591904"/>
      </dsp:txXfrm>
    </dsp:sp>
    <dsp:sp modelId="{9A7D65AF-D21F-4528-B815-FCFC086F474F}">
      <dsp:nvSpPr>
        <dsp:cNvPr id="0" name=""/>
        <dsp:cNvSpPr/>
      </dsp:nvSpPr>
      <dsp:spPr>
        <a:xfrm>
          <a:off x="4656145" y="3983166"/>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dirty="0" err="1"/>
            <a:t>final</a:t>
          </a:r>
          <a:r>
            <a:rPr lang="it-IT" sz="1100" kern="1200" dirty="0"/>
            <a:t> + tipo + nome variabile = valore</a:t>
          </a:r>
          <a:endParaRPr lang="en-US" sz="1100" kern="1200" dirty="0"/>
        </a:p>
      </dsp:txBody>
      <dsp:txXfrm>
        <a:off x="4656145" y="3983166"/>
        <a:ext cx="1603157" cy="1591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16F6E-0276-574B-8686-0C7F25A544FD}">
      <dsp:nvSpPr>
        <dsp:cNvPr id="0" name=""/>
        <dsp:cNvSpPr/>
      </dsp:nvSpPr>
      <dsp:spPr>
        <a:xfrm>
          <a:off x="0" y="0"/>
          <a:ext cx="9206044" cy="10796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a:t>public class &lt; nome - classe &gt; {</a:t>
          </a:r>
          <a:br>
            <a:rPr lang="it-IT" sz="1000" kern="1200"/>
          </a:br>
          <a:r>
            <a:rPr lang="it-IT" sz="1000" kern="1200"/>
            <a:t>&lt; variabili di istanza &gt;</a:t>
          </a:r>
          <a:br>
            <a:rPr lang="it-IT" sz="1000" kern="1200"/>
          </a:br>
          <a:r>
            <a:rPr lang="it-IT" sz="1000" kern="1200"/>
            <a:t>&lt; variabili statiche &gt;</a:t>
          </a:r>
          <a:br>
            <a:rPr lang="it-IT" sz="1000" kern="1200"/>
          </a:br>
          <a:r>
            <a:rPr lang="it-IT" sz="1000" kern="1200"/>
            <a:t>&lt; costruttori &gt;</a:t>
          </a:r>
          <a:br>
            <a:rPr lang="it-IT" sz="1000" kern="1200"/>
          </a:br>
          <a:r>
            <a:rPr lang="it-IT" sz="1000" kern="1200"/>
            <a:t>&lt; metodi di istanza &gt;</a:t>
          </a:r>
          <a:br>
            <a:rPr lang="it-IT" sz="1000" kern="1200"/>
          </a:br>
          <a:r>
            <a:rPr lang="it-IT" sz="1000" kern="1200"/>
            <a:t>&lt; metodi statici &gt;</a:t>
          </a:r>
          <a:br>
            <a:rPr lang="it-IT" sz="1000" kern="1200"/>
          </a:br>
          <a:r>
            <a:rPr lang="it-IT" sz="1000" kern="1200"/>
            <a:t>}</a:t>
          </a:r>
          <a:endParaRPr lang="en-US" sz="1000" kern="1200"/>
        </a:p>
      </dsp:txBody>
      <dsp:txXfrm>
        <a:off x="31622" y="31622"/>
        <a:ext cx="8041008" cy="1016414"/>
      </dsp:txXfrm>
    </dsp:sp>
    <dsp:sp modelId="{8D37FA12-F622-EA4C-9A19-91AF73609DD9}">
      <dsp:nvSpPr>
        <dsp:cNvPr id="0" name=""/>
        <dsp:cNvSpPr/>
      </dsp:nvSpPr>
      <dsp:spPr>
        <a:xfrm>
          <a:off x="812298" y="1259602"/>
          <a:ext cx="9206044" cy="1079658"/>
        </a:xfrm>
        <a:prstGeom prst="roundRect">
          <a:avLst>
            <a:gd name="adj" fmla="val 10000"/>
          </a:avLst>
        </a:prstGeom>
        <a:solidFill>
          <a:schemeClr val="accent2">
            <a:hueOff val="2771159"/>
            <a:satOff val="-477"/>
            <a:lumOff val="-49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dirty="0"/>
            <a:t>Variabili e metodi (siano essi d’istanza o statici) sono chiamati anche membri della classe</a:t>
          </a:r>
          <a:br>
            <a:rPr lang="it-IT" sz="1000" kern="1200" dirty="0"/>
          </a:br>
          <a:endParaRPr lang="en-US" sz="1000" kern="1200" dirty="0"/>
        </a:p>
      </dsp:txBody>
      <dsp:txXfrm>
        <a:off x="843920" y="1291224"/>
        <a:ext cx="7628724" cy="1016414"/>
      </dsp:txXfrm>
    </dsp:sp>
    <dsp:sp modelId="{E510BD98-FEE6-7A4A-8D1F-CA62AC3B97C5}">
      <dsp:nvSpPr>
        <dsp:cNvPr id="0" name=""/>
        <dsp:cNvSpPr/>
      </dsp:nvSpPr>
      <dsp:spPr>
        <a:xfrm>
          <a:off x="1624596" y="2519204"/>
          <a:ext cx="9206044" cy="1079658"/>
        </a:xfrm>
        <a:prstGeom prst="roundRect">
          <a:avLst>
            <a:gd name="adj" fmla="val 10000"/>
          </a:avLst>
        </a:prstGeom>
        <a:solidFill>
          <a:schemeClr val="accent2">
            <a:hueOff val="5542319"/>
            <a:satOff val="-953"/>
            <a:lumOff val="-98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a:t>L’ordine delle dichiarazioni all’interno del corpo di una classe non è importante</a:t>
          </a:r>
          <a:endParaRPr lang="en-US" sz="1000" kern="1200"/>
        </a:p>
      </dsp:txBody>
      <dsp:txXfrm>
        <a:off x="1656218" y="2550826"/>
        <a:ext cx="7628724" cy="1016414"/>
      </dsp:txXfrm>
    </dsp:sp>
    <dsp:sp modelId="{C642740D-9E25-9141-B0F3-4B04D117F12B}">
      <dsp:nvSpPr>
        <dsp:cNvPr id="0" name=""/>
        <dsp:cNvSpPr/>
      </dsp:nvSpPr>
      <dsp:spPr>
        <a:xfrm>
          <a:off x="8504266" y="818741"/>
          <a:ext cx="701778" cy="70177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662166" y="818741"/>
        <a:ext cx="385978" cy="528088"/>
      </dsp:txXfrm>
    </dsp:sp>
    <dsp:sp modelId="{BA33E878-C7EB-6445-B3DB-42B3DFCC63D7}">
      <dsp:nvSpPr>
        <dsp:cNvPr id="0" name=""/>
        <dsp:cNvSpPr/>
      </dsp:nvSpPr>
      <dsp:spPr>
        <a:xfrm>
          <a:off x="9316564" y="2071145"/>
          <a:ext cx="701778" cy="701778"/>
        </a:xfrm>
        <a:prstGeom prst="downArrow">
          <a:avLst>
            <a:gd name="adj1" fmla="val 55000"/>
            <a:gd name="adj2" fmla="val 45000"/>
          </a:avLst>
        </a:prstGeom>
        <a:solidFill>
          <a:schemeClr val="accent2">
            <a:tint val="40000"/>
            <a:alpha val="90000"/>
            <a:hueOff val="5291884"/>
            <a:satOff val="-5406"/>
            <a:lumOff val="-1925"/>
            <a:alphaOff val="0"/>
          </a:schemeClr>
        </a:solidFill>
        <a:ln w="12700" cap="flat" cmpd="sng" algn="ctr">
          <a:solidFill>
            <a:schemeClr val="accent2">
              <a:tint val="40000"/>
              <a:alpha val="90000"/>
              <a:hueOff val="5291884"/>
              <a:satOff val="-5406"/>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474464" y="2071145"/>
        <a:ext cx="385978" cy="5280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5:22:00.865"/>
    </inkml:context>
    <inkml:brush xml:id="br0">
      <inkml:brushProperty name="width" value="0.05" units="cm"/>
      <inkml:brushProperty name="height" value="0.05" units="cm"/>
      <inkml:brushProperty name="color" value="#FFFFFF"/>
    </inkml:brush>
  </inkml:definitions>
  <inkml:trace contextRef="#ctx0" brushRef="#br0">0 1 24575,'95'0'0,"-1"0"0,1 0 0,0 0 0,-1 0 0,1 0 0,-1 0 0,1 0 0,-1 0 0,1 0 0,-1 0 0,3 0 0,-1 0 0,-2 0 0,-2 0 0,-3 0 0,-4 0 0,-5 0 0,-6 0 0,18 0 0,-10 0 0,-5 0 0,-5 0 0,30 0 0,-10 0 0,-20 0 0,0 0 0,31 0 0,-6 0 0,-42 0 0,-9 0 0,1 0 0,-11 0 0,-8 2 0,-7 1 0,-3 2 0,-2 0 0,-1-2 0,3 1 0,4 0 0,8 0 0,7 1 0,9-3 0,5 2 0,7-1 0,3-1 0,3 0 0,-3-2 0,-4 0 0,-5 0 0,-6 0 0,-3 2 0,-2 1 0,-2 1 0,1 0 0,3-2 0,0 0 0,5 0 0,1 1 0,3-1 0,1 0 0,2-2 0,1 0 0,-1 0 0,-4 0 0,-4 0 0,-3 0 0,-3 0 0,-3 0 0,2 0 0,0 0 0,6 0 0,11-2 0,11-2 0,9-1 0,4 1 0,-3 1 0,-7 0 0,-7 1 0,-9-1 0,-10 0 0,-10 0 0,-10 0 0,-4 1 0,-3 2 0,0 0 0,-2 0 0,-5 0 0,-2-1 0,-4-1 0,-2 0 0,-1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6C117F-5CCF-4837-BE5F-2B92066CAFAF}"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4EB90BD-B6CE-46B7-997F-7313B992CCDC}"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DB9D11F-B188-461D-B23F-39381795C052}"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E6D8D9-55A2-4063-B0F3-121F44549695}"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4B24536-994D-4021-A283-9F449C0DB509}"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3CBBBB78-C96F-47B7-AB17-D852CA960AC9}"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11/29/22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0578ACC-22D6-47C1-A373-4FD133E34F3C}"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0322" y="3030008"/>
            <a:ext cx="4698355"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594123" y="3030008"/>
            <a:ext cx="4700059"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31444B-B92B-4E27-8C94-BB93EAF5CB18}"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3EFA5E-FA76-400D-B3DC-F0BA90E6D107}"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11/29/22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2" Type="http://schemas.openxmlformats.org/officeDocument/2006/relationships/hyperlink" Target="https://www.azul.com/downloads/?package=jdk#download-openjdk" TargetMode="External"/><Relationship Id="rId1" Type="http://schemas.openxmlformats.org/officeDocument/2006/relationships/slideLayout" Target="../slideLayouts/slideLayout2.xml"/><Relationship Id="rId5" Type="http://schemas.openxmlformats.org/officeDocument/2006/relationships/hyperlink" Target="https://www.mamp.info/en/downloads/" TargetMode="External"/><Relationship Id="rId4" Type="http://schemas.openxmlformats.org/officeDocument/2006/relationships/hyperlink" Target="https://www.apachefriends.org/download.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58FE42-2B8C-7C18-EDCF-2EAD640FD712}"/>
              </a:ext>
            </a:extLst>
          </p:cNvPr>
          <p:cNvSpPr>
            <a:spLocks noGrp="1"/>
          </p:cNvSpPr>
          <p:nvPr>
            <p:ph type="ctrTitle"/>
          </p:nvPr>
        </p:nvSpPr>
        <p:spPr/>
        <p:txBody>
          <a:bodyPr/>
          <a:lstStyle/>
          <a:p>
            <a:r>
              <a:rPr lang="it-IT" dirty="0"/>
              <a:t>Fondamenti Java</a:t>
            </a:r>
          </a:p>
        </p:txBody>
      </p:sp>
      <p:sp>
        <p:nvSpPr>
          <p:cNvPr id="3" name="Sottotitolo 2">
            <a:extLst>
              <a:ext uri="{FF2B5EF4-FFF2-40B4-BE49-F238E27FC236}">
                <a16:creationId xmlns:a16="http://schemas.microsoft.com/office/drawing/2014/main" id="{FF35A8EF-942B-939C-E548-B187F96474C8}"/>
              </a:ext>
            </a:extLst>
          </p:cNvPr>
          <p:cNvSpPr>
            <a:spLocks noGrp="1"/>
          </p:cNvSpPr>
          <p:nvPr>
            <p:ph type="subTitle" idx="1"/>
          </p:nvPr>
        </p:nvSpPr>
        <p:spPr/>
        <p:txBody>
          <a:bodyPr/>
          <a:lstStyle/>
          <a:p>
            <a:r>
              <a:rPr lang="en-GB" dirty="0" err="1"/>
              <a:t>Dott</a:t>
            </a:r>
            <a:r>
              <a:rPr lang="en-GB" dirty="0"/>
              <a:t>. Alessandro </a:t>
            </a:r>
            <a:r>
              <a:rPr lang="en-GB" dirty="0" err="1"/>
              <a:t>Sallese</a:t>
            </a:r>
            <a:endParaRPr lang="en-GB" dirty="0"/>
          </a:p>
        </p:txBody>
      </p:sp>
    </p:spTree>
    <p:extLst>
      <p:ext uri="{BB962C8B-B14F-4D97-AF65-F5344CB8AC3E}">
        <p14:creationId xmlns:p14="http://schemas.microsoft.com/office/powerpoint/2010/main" val="40884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2063262"/>
            <a:ext cx="3739279" cy="2661052"/>
          </a:xfrm>
        </p:spPr>
        <p:txBody>
          <a:bodyPr>
            <a:normAutofit/>
          </a:bodyPr>
          <a:lstStyle/>
          <a:p>
            <a:pPr algn="r"/>
            <a:r>
              <a:rPr lang="it-IT" sz="4400">
                <a:solidFill>
                  <a:srgbClr val="FFFFFF"/>
                </a:solidFill>
              </a:rPr>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5287995" y="661106"/>
            <a:ext cx="6257362" cy="5503101"/>
          </a:xfrm>
        </p:spPr>
        <p:txBody>
          <a:bodyPr anchor="ctr">
            <a:normAutofit/>
          </a:bodyPr>
          <a:lstStyle/>
          <a:p>
            <a:pPr marL="0" indent="0">
              <a:buNone/>
            </a:pPr>
            <a:endParaRPr lang="it-IT" sz="2000" dirty="0">
              <a:solidFill>
                <a:srgbClr val="FFFFFF"/>
              </a:solidFill>
              <a:effectLst/>
              <a:latin typeface="Arial" panose="020B0604020202020204" pitchFamily="34" charset="0"/>
              <a:sym typeface="Wingdings" pitchFamily="2" charset="2"/>
            </a:endParaRPr>
          </a:p>
          <a:p>
            <a:r>
              <a:rPr lang="it-IT" sz="2000" dirty="0">
                <a:solidFill>
                  <a:srgbClr val="FFFFFF"/>
                </a:solidFill>
                <a:effectLst/>
                <a:latin typeface="Arial" panose="020B0604020202020204" pitchFamily="34" charset="0"/>
              </a:rPr>
              <a:t>Creare il primo programma java Hello world!</a:t>
            </a:r>
            <a:endParaRPr lang="it-IT" sz="2000" dirty="0">
              <a:solidFill>
                <a:srgbClr val="FFFFFF"/>
              </a:solidFill>
              <a:latin typeface="Arial" panose="020B0604020202020204" pitchFamily="34" charset="0"/>
            </a:endParaRPr>
          </a:p>
          <a:p>
            <a:pPr lvl="1"/>
            <a:endParaRPr lang="it-IT" dirty="0">
              <a:solidFill>
                <a:srgbClr val="FFFFFF"/>
              </a:solidFill>
              <a:latin typeface="Arial" panose="020B0604020202020204" pitchFamily="34" charset="0"/>
            </a:endParaRPr>
          </a:p>
          <a:p>
            <a:pPr lvl="1"/>
            <a:endParaRPr lang="it-IT" dirty="0">
              <a:solidFill>
                <a:srgbClr val="FFFFFF"/>
              </a:solidFill>
            </a:endParaRPr>
          </a:p>
        </p:txBody>
      </p:sp>
    </p:spTree>
    <p:extLst>
      <p:ext uri="{BB962C8B-B14F-4D97-AF65-F5344CB8AC3E}">
        <p14:creationId xmlns:p14="http://schemas.microsoft.com/office/powerpoint/2010/main" val="304138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2063262"/>
            <a:ext cx="3739279" cy="2661052"/>
          </a:xfrm>
        </p:spPr>
        <p:txBody>
          <a:bodyPr>
            <a:normAutofit/>
          </a:bodyPr>
          <a:lstStyle/>
          <a:p>
            <a:pPr algn="r"/>
            <a:r>
              <a:rPr lang="it-IT" sz="4400"/>
              <a:t>Variabili</a:t>
            </a:r>
          </a:p>
        </p:txBody>
      </p:sp>
      <p:graphicFrame>
        <p:nvGraphicFramePr>
          <p:cNvPr id="5" name="Segnaposto contenuto 2">
            <a:extLst>
              <a:ext uri="{FF2B5EF4-FFF2-40B4-BE49-F238E27FC236}">
                <a16:creationId xmlns:a16="http://schemas.microsoft.com/office/drawing/2014/main" id="{CCF2AEB5-BEA9-119F-E65E-BFEA54B93F73}"/>
              </a:ext>
            </a:extLst>
          </p:cNvPr>
          <p:cNvGraphicFramePr>
            <a:graphicFrameLocks noGrp="1"/>
          </p:cNvGraphicFramePr>
          <p:nvPr>
            <p:ph idx="1"/>
            <p:extLst>
              <p:ext uri="{D42A27DB-BD31-4B8C-83A1-F6EECF244321}">
                <p14:modId xmlns:p14="http://schemas.microsoft.com/office/powerpoint/2010/main" val="207926150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272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Visualizzare i valori e Tipo </a:t>
            </a:r>
            <a:r>
              <a:rPr lang="it-IT" dirty="0" err="1"/>
              <a:t>String</a:t>
            </a:r>
            <a:endParaRPr lang="it-IT" dirty="0"/>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pPr marL="0" indent="0">
              <a:buNone/>
            </a:pPr>
            <a:endParaRPr lang="it-IT" dirty="0">
              <a:effectLst/>
              <a:latin typeface="Arial" panose="020B0604020202020204" pitchFamily="34" charset="0"/>
              <a:sym typeface="Wingdings" pitchFamily="2" charset="2"/>
            </a:endParaRPr>
          </a:p>
          <a:p>
            <a:r>
              <a:rPr lang="it-IT" dirty="0">
                <a:effectLst/>
                <a:latin typeface="Arial" panose="020B0604020202020204" pitchFamily="34" charset="0"/>
              </a:rPr>
              <a:t>Il metodo </a:t>
            </a:r>
            <a:r>
              <a:rPr lang="it-IT" dirty="0" err="1">
                <a:latin typeface="Courier New" panose="02070309020205020404" pitchFamily="49" charset="0"/>
              </a:rPr>
              <a:t>System.out.println</a:t>
            </a:r>
            <a:r>
              <a:rPr lang="it-IT" dirty="0">
                <a:latin typeface="Courier New" panose="02070309020205020404" pitchFamily="49" charset="0"/>
              </a:rPr>
              <a:t>(); </a:t>
            </a:r>
            <a:r>
              <a:rPr lang="it-IT" dirty="0">
                <a:effectLst/>
                <a:latin typeface="Arial" panose="020B0604020202020204" pitchFamily="34" charset="0"/>
              </a:rPr>
              <a:t>visualizza il contenuto di </a:t>
            </a:r>
            <a:r>
              <a:rPr lang="it-IT" dirty="0">
                <a:latin typeface="Arial" panose="020B0604020202020204" pitchFamily="34" charset="0"/>
              </a:rPr>
              <a:t>una variabile </a:t>
            </a:r>
            <a:r>
              <a:rPr lang="it-IT" dirty="0">
                <a:effectLst/>
                <a:latin typeface="Arial" panose="020B0604020202020204" pitchFamily="34" charset="0"/>
              </a:rPr>
              <a:t>senza andare a capo.</a:t>
            </a:r>
          </a:p>
          <a:p>
            <a:r>
              <a:rPr lang="it-IT" dirty="0">
                <a:effectLst/>
                <a:latin typeface="Arial" panose="020B0604020202020204" pitchFamily="34" charset="0"/>
              </a:rPr>
              <a:t>Tipo </a:t>
            </a:r>
            <a:r>
              <a:rPr lang="it-IT" dirty="0" err="1">
                <a:effectLst/>
                <a:latin typeface="Arial" panose="020B0604020202020204" pitchFamily="34" charset="0"/>
              </a:rPr>
              <a:t>String</a:t>
            </a:r>
            <a:r>
              <a:rPr lang="it-IT" dirty="0">
                <a:latin typeface="Arial" panose="020B0604020202020204" pitchFamily="34" charset="0"/>
              </a:rPr>
              <a:t>: insieme di caratteri visti come unico tipo di dato</a:t>
            </a:r>
            <a:endParaRPr lang="it-IT" dirty="0">
              <a:effectLst/>
              <a:latin typeface="Arial" panose="020B0604020202020204" pitchFamily="34" charset="0"/>
            </a:endParaRPr>
          </a:p>
          <a:p>
            <a:pPr marL="0" indent="0">
              <a:buNone/>
            </a:pPr>
            <a:endParaRPr lang="it-IT" dirty="0"/>
          </a:p>
          <a:p>
            <a:endParaRPr lang="it-IT" dirty="0"/>
          </a:p>
        </p:txBody>
      </p:sp>
    </p:spTree>
    <p:extLst>
      <p:ext uri="{BB962C8B-B14F-4D97-AF65-F5344CB8AC3E}">
        <p14:creationId xmlns:p14="http://schemas.microsoft.com/office/powerpoint/2010/main" val="348131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9613861" cy="1080938"/>
          </a:xfrm>
        </p:spPr>
        <p:txBody>
          <a:bodyPr>
            <a:normAutofit/>
          </a:bodyPr>
          <a:lstStyle/>
          <a:p>
            <a:r>
              <a:rPr lang="it-IT"/>
              <a:t>Variabili</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3489341"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Assegnamento di un valore : =</a:t>
            </a:r>
          </a:p>
          <a:p>
            <a:r>
              <a:rPr lang="it-IT" sz="1800" dirty="0">
                <a:latin typeface="Arial" panose="020B0604020202020204" pitchFamily="34" charset="0"/>
              </a:rPr>
              <a:t>Concatenazione di Stringhe</a:t>
            </a:r>
            <a:br>
              <a:rPr lang="it-IT" sz="1800" dirty="0">
                <a:latin typeface="Arial" panose="020B0604020202020204" pitchFamily="34" charset="0"/>
              </a:rPr>
            </a:br>
            <a:endParaRPr lang="it-IT" sz="1800" dirty="0">
              <a:effectLst/>
              <a:latin typeface="Arial" panose="020B0604020202020204" pitchFamily="34" charset="0"/>
            </a:endParaRPr>
          </a:p>
          <a:p>
            <a:r>
              <a:rPr lang="it-IT" sz="1800" dirty="0">
                <a:latin typeface="Arial" panose="020B0604020202020204" pitchFamily="34" charset="0"/>
              </a:rPr>
              <a:t>Per valori interi e virgola mobile:</a:t>
            </a:r>
            <a:endParaRPr lang="it-IT" sz="1800" dirty="0">
              <a:effectLst/>
              <a:latin typeface="Arial" panose="020B0604020202020204" pitchFamily="34" charset="0"/>
            </a:endParaRPr>
          </a:p>
          <a:p>
            <a:pPr lvl="1"/>
            <a:r>
              <a:rPr lang="it-IT" sz="1400" dirty="0">
                <a:latin typeface="Arial" panose="020B0604020202020204" pitchFamily="34" charset="0"/>
              </a:rPr>
              <a:t>Somma: +</a:t>
            </a:r>
          </a:p>
          <a:p>
            <a:pPr lvl="1"/>
            <a:r>
              <a:rPr lang="it-IT" sz="1400" dirty="0">
                <a:effectLst/>
                <a:latin typeface="Arial" panose="020B0604020202020204" pitchFamily="34" charset="0"/>
              </a:rPr>
              <a:t>Prodotto</a:t>
            </a:r>
            <a:r>
              <a:rPr lang="it-IT" sz="1400" dirty="0">
                <a:latin typeface="Arial" panose="020B0604020202020204" pitchFamily="34" charset="0"/>
              </a:rPr>
              <a:t>: *</a:t>
            </a:r>
          </a:p>
          <a:p>
            <a:pPr lvl="1"/>
            <a:r>
              <a:rPr lang="it-IT" sz="1400" dirty="0">
                <a:effectLst/>
                <a:latin typeface="Arial" panose="020B0604020202020204" pitchFamily="34" charset="0"/>
              </a:rPr>
              <a:t>Divisione</a:t>
            </a:r>
            <a:r>
              <a:rPr lang="it-IT" sz="1400" dirty="0">
                <a:latin typeface="Arial" panose="020B0604020202020204" pitchFamily="34" charset="0"/>
              </a:rPr>
              <a:t>: \</a:t>
            </a:r>
          </a:p>
          <a:p>
            <a:pPr marL="0" indent="0">
              <a:buNone/>
            </a:pPr>
            <a:endParaRPr lang="it-IT" sz="2200" dirty="0">
              <a:effectLst/>
              <a:latin typeface="Arial" panose="020B0604020202020204" pitchFamily="34" charset="0"/>
            </a:endParaRPr>
          </a:p>
          <a:p>
            <a:pPr lvl="1"/>
            <a:endParaRPr lang="it-IT" sz="1800" dirty="0"/>
          </a:p>
        </p:txBody>
      </p:sp>
      <p:pic>
        <p:nvPicPr>
          <p:cNvPr id="9" name="Immagine 8" descr="Immagine che contiene testo&#10;&#10;Descrizione generata automaticamente">
            <a:extLst>
              <a:ext uri="{FF2B5EF4-FFF2-40B4-BE49-F238E27FC236}">
                <a16:creationId xmlns:a16="http://schemas.microsoft.com/office/drawing/2014/main" id="{0ED4A40B-A5DE-4667-BF7D-9ECE526AA35D}"/>
              </a:ext>
            </a:extLst>
          </p:cNvPr>
          <p:cNvPicPr>
            <a:picLocks noChangeAspect="1"/>
          </p:cNvPicPr>
          <p:nvPr/>
        </p:nvPicPr>
        <p:blipFill>
          <a:blip r:embed="rId2"/>
          <a:stretch>
            <a:fillRect/>
          </a:stretch>
        </p:blipFill>
        <p:spPr>
          <a:xfrm>
            <a:off x="4654295" y="2789709"/>
            <a:ext cx="5639886" cy="26930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0274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9613861" cy="1080938"/>
          </a:xfrm>
        </p:spPr>
        <p:txBody>
          <a:bodyPr>
            <a:normAutofit/>
          </a:bodyPr>
          <a:lstStyle/>
          <a:p>
            <a:r>
              <a:rPr lang="it-IT" dirty="0"/>
              <a:t>Librerie</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3489341"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Librerie java</a:t>
            </a:r>
            <a:endParaRPr lang="it-IT" sz="1800" dirty="0">
              <a:latin typeface="Arial" panose="020B0604020202020204" pitchFamily="34" charset="0"/>
            </a:endParaRPr>
          </a:p>
          <a:p>
            <a:pPr lvl="1"/>
            <a:endParaRPr lang="it-IT" sz="1800" dirty="0">
              <a:latin typeface="Arial" panose="020B0604020202020204" pitchFamily="34" charset="0"/>
            </a:endParaRPr>
          </a:p>
          <a:p>
            <a:pPr lvl="1"/>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C39F41B2-89EC-8AEA-D2F4-2EF62BAFB2FA}"/>
              </a:ext>
            </a:extLst>
          </p:cNvPr>
          <p:cNvPicPr>
            <a:picLocks noChangeAspect="1"/>
          </p:cNvPicPr>
          <p:nvPr/>
        </p:nvPicPr>
        <p:blipFill>
          <a:blip r:embed="rId2"/>
          <a:stretch>
            <a:fillRect/>
          </a:stretch>
        </p:blipFill>
        <p:spPr>
          <a:xfrm>
            <a:off x="4818249" y="2336800"/>
            <a:ext cx="5311977" cy="3598863"/>
          </a:xfrm>
          <a:prstGeom prst="rect">
            <a:avLst/>
          </a:prstGeom>
          <a:ln>
            <a:noFill/>
          </a:ln>
          <a:effectLst>
            <a:outerShdw blurRad="76200" dist="63500" dir="5040000" algn="tl" rotWithShape="0">
              <a:srgbClr val="000000">
                <a:alpha val="41000"/>
              </a:srgbClr>
            </a:outerShdw>
          </a:effectLst>
        </p:spPr>
      </p:pic>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A1438804-4E87-B36A-66CF-20B60918EA82}"/>
                  </a:ext>
                </a:extLst>
              </p14:cNvPr>
              <p14:cNvContentPartPr/>
              <p14:nvPr/>
            </p14:nvContentPartPr>
            <p14:xfrm>
              <a:off x="4912233" y="2629411"/>
              <a:ext cx="1878120" cy="27000"/>
            </p14:xfrm>
          </p:contentPart>
        </mc:Choice>
        <mc:Fallback xmlns="">
          <p:pic>
            <p:nvPicPr>
              <p:cNvPr id="6" name="Input penna 5">
                <a:extLst>
                  <a:ext uri="{FF2B5EF4-FFF2-40B4-BE49-F238E27FC236}">
                    <a16:creationId xmlns:a16="http://schemas.microsoft.com/office/drawing/2014/main" id="{A1438804-4E87-B36A-66CF-20B60918EA82}"/>
                  </a:ext>
                </a:extLst>
              </p:cNvPr>
              <p:cNvPicPr/>
              <p:nvPr/>
            </p:nvPicPr>
            <p:blipFill>
              <a:blip r:embed="rId4"/>
              <a:stretch>
                <a:fillRect/>
              </a:stretch>
            </p:blipFill>
            <p:spPr>
              <a:xfrm>
                <a:off x="4903233" y="2620771"/>
                <a:ext cx="1895760" cy="44640"/>
              </a:xfrm>
              <a:prstGeom prst="rect">
                <a:avLst/>
              </a:prstGeom>
            </p:spPr>
          </p:pic>
        </mc:Fallback>
      </mc:AlternateContent>
    </p:spTree>
    <p:extLst>
      <p:ext uri="{BB962C8B-B14F-4D97-AF65-F5344CB8AC3E}">
        <p14:creationId xmlns:p14="http://schemas.microsoft.com/office/powerpoint/2010/main" val="234617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pPr marL="0" indent="0">
              <a:buNone/>
            </a:pPr>
            <a:endParaRPr lang="it-IT" dirty="0">
              <a:effectLst/>
              <a:latin typeface="Arial" panose="020B0604020202020204" pitchFamily="34" charset="0"/>
              <a:sym typeface="Wingdings" pitchFamily="2" charset="2"/>
            </a:endParaRPr>
          </a:p>
          <a:p>
            <a:r>
              <a:rPr lang="it-IT" dirty="0">
                <a:effectLst/>
                <a:latin typeface="Arial" panose="020B0604020202020204" pitchFamily="34" charset="0"/>
              </a:rPr>
              <a:t>Realizza un programma Java che dati il valore di 2 variabili intere </a:t>
            </a:r>
            <a:r>
              <a:rPr lang="it-IT" dirty="0">
                <a:latin typeface="Arial" panose="020B0604020202020204" pitchFamily="34" charset="0"/>
              </a:rPr>
              <a:t>ne stampi a video la relativa somma e relativa media.</a:t>
            </a:r>
          </a:p>
          <a:p>
            <a:r>
              <a:rPr lang="it-IT" dirty="0">
                <a:latin typeface="Arial" panose="020B0604020202020204" pitchFamily="34" charset="0"/>
              </a:rPr>
              <a:t>Si tenga conto che non si vuole avere perdita di precisione.</a:t>
            </a:r>
          </a:p>
          <a:p>
            <a:r>
              <a:rPr lang="it-IT" dirty="0">
                <a:latin typeface="Arial" panose="020B0604020202020204" pitchFamily="34" charset="0"/>
              </a:rPr>
              <a:t>Caricarlo sulla propria repository.</a:t>
            </a:r>
          </a:p>
          <a:p>
            <a:pPr lvl="1"/>
            <a:endParaRPr lang="it-IT" dirty="0">
              <a:latin typeface="Arial" panose="020B0604020202020204" pitchFamily="34" charset="0"/>
            </a:endParaRPr>
          </a:p>
          <a:p>
            <a:pPr lvl="1"/>
            <a:endParaRPr lang="it-IT" dirty="0"/>
          </a:p>
        </p:txBody>
      </p:sp>
    </p:spTree>
    <p:extLst>
      <p:ext uri="{BB962C8B-B14F-4D97-AF65-F5344CB8AC3E}">
        <p14:creationId xmlns:p14="http://schemas.microsoft.com/office/powerpoint/2010/main" val="144494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dirty="0"/>
              <a:t>Confronto</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1" y="2336873"/>
            <a:ext cx="4136123"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In un programma spesso c’è bisogno di scegliere tra operazioni diverse.</a:t>
            </a:r>
          </a:p>
          <a:p>
            <a:r>
              <a:rPr lang="it-IT" sz="1800" dirty="0">
                <a:latin typeface="Arial" panose="020B0604020202020204" pitchFamily="34" charset="0"/>
              </a:rPr>
              <a:t>Tipi di confronto:</a:t>
            </a:r>
          </a:p>
          <a:p>
            <a:pPr lvl="1"/>
            <a:r>
              <a:rPr lang="it-IT" sz="1800" dirty="0">
                <a:latin typeface="Courier New" panose="02070309020205020404" pitchFamily="49" charset="0"/>
              </a:rPr>
              <a:t>==</a:t>
            </a:r>
            <a:r>
              <a:rPr lang="it-IT" sz="1400" dirty="0">
                <a:latin typeface="Arial" panose="020B0604020202020204" pitchFamily="34" charset="0"/>
              </a:rPr>
              <a:t> tra interi e virgola mobile</a:t>
            </a:r>
          </a:p>
          <a:p>
            <a:pPr lvl="1"/>
            <a:r>
              <a:rPr lang="it-IT" sz="1400" dirty="0">
                <a:latin typeface="Courier New" panose="02070309020205020404" pitchFamily="49" charset="0"/>
              </a:rPr>
              <a:t>.</a:t>
            </a:r>
            <a:r>
              <a:rPr lang="it-IT" sz="1400" dirty="0" err="1">
                <a:effectLst/>
                <a:latin typeface="Courier New" panose="02070309020205020404" pitchFamily="49" charset="0"/>
              </a:rPr>
              <a:t>equals</a:t>
            </a:r>
            <a:r>
              <a:rPr lang="it-IT" sz="1400" dirty="0">
                <a:effectLst/>
                <a:latin typeface="Courier New" panose="02070309020205020404" pitchFamily="49" charset="0"/>
              </a:rPr>
              <a:t>(variabile di confronto) </a:t>
            </a:r>
            <a:r>
              <a:rPr lang="it-IT" sz="1400" dirty="0">
                <a:effectLst/>
                <a:latin typeface="Arial" panose="020B0604020202020204" pitchFamily="34" charset="0"/>
                <a:cs typeface="Arial" panose="020B0604020202020204" pitchFamily="34" charset="0"/>
              </a:rPr>
              <a:t>Stringhe e oggetti</a:t>
            </a:r>
            <a:endParaRPr lang="it-IT" sz="1400" dirty="0">
              <a:latin typeface="Arial" panose="020B0604020202020204" pitchFamily="34" charset="0"/>
            </a:endParaRPr>
          </a:p>
          <a:p>
            <a:r>
              <a:rPr lang="it-IT" sz="1800" dirty="0">
                <a:effectLst/>
                <a:latin typeface="Arial" panose="020B0604020202020204" pitchFamily="34" charset="0"/>
              </a:rPr>
              <a:t>Per questo esiste l’istruzione condizionale </a:t>
            </a:r>
            <a:r>
              <a:rPr lang="it-IT" sz="1800" dirty="0" err="1">
                <a:effectLst/>
                <a:latin typeface="Courier New" panose="02070309020205020404" pitchFamily="49" charset="0"/>
              </a:rPr>
              <a:t>if</a:t>
            </a:r>
            <a:r>
              <a:rPr lang="it-IT" sz="1800" dirty="0">
                <a:effectLst/>
                <a:latin typeface="Courier New" panose="02070309020205020404" pitchFamily="49" charset="0"/>
              </a:rPr>
              <a:t>-else</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9969DAF0-7120-3F23-575C-8CD369E3A47E}"/>
              </a:ext>
            </a:extLst>
          </p:cNvPr>
          <p:cNvPicPr>
            <a:picLocks noChangeAspect="1"/>
          </p:cNvPicPr>
          <p:nvPr/>
        </p:nvPicPr>
        <p:blipFill>
          <a:blip r:embed="rId4"/>
          <a:stretch>
            <a:fillRect/>
          </a:stretch>
        </p:blipFill>
        <p:spPr>
          <a:xfrm>
            <a:off x="5276090" y="1278574"/>
            <a:ext cx="6303134" cy="427037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1426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 legge un numero e lo trasforma in un giorno.</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218827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a:t>Confronto</a:t>
            </a:r>
          </a:p>
        </p:txBody>
      </p:sp>
      <p:pic>
        <p:nvPicPr>
          <p:cNvPr id="19" name="Picture 1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1" y="2336873"/>
            <a:ext cx="4136123"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Nel caso di </a:t>
            </a:r>
            <a:r>
              <a:rPr lang="it-IT" sz="1800">
                <a:effectLst/>
                <a:latin typeface="Arial" panose="020B0604020202020204" pitchFamily="34" charset="0"/>
              </a:rPr>
              <a:t>if</a:t>
            </a:r>
            <a:r>
              <a:rPr lang="it-IT" sz="1800" dirty="0">
                <a:effectLst/>
                <a:latin typeface="Arial" panose="020B0604020202020204" pitchFamily="34" charset="0"/>
              </a:rPr>
              <a:t> a cascata possiamo utilizzare l’istruzione </a:t>
            </a:r>
            <a:r>
              <a:rPr lang="it-IT" sz="1800">
                <a:latin typeface="Courier New" panose="02070309020205020404" pitchFamily="49" charset="0"/>
              </a:rPr>
              <a:t>switch</a:t>
            </a:r>
          </a:p>
        </p:txBody>
      </p:sp>
      <p:pic>
        <p:nvPicPr>
          <p:cNvPr id="8" name="Immagine 7" descr="Immagine che contiene testo&#10;&#10;Descrizione generata automaticamente">
            <a:extLst>
              <a:ext uri="{FF2B5EF4-FFF2-40B4-BE49-F238E27FC236}">
                <a16:creationId xmlns:a16="http://schemas.microsoft.com/office/drawing/2014/main" id="{14471674-7453-A599-9718-ABB73E2B20EA}"/>
              </a:ext>
            </a:extLst>
          </p:cNvPr>
          <p:cNvPicPr>
            <a:picLocks noChangeAspect="1"/>
          </p:cNvPicPr>
          <p:nvPr/>
        </p:nvPicPr>
        <p:blipFill>
          <a:blip r:embed="rId4"/>
          <a:stretch>
            <a:fillRect/>
          </a:stretch>
        </p:blipFill>
        <p:spPr>
          <a:xfrm>
            <a:off x="5276090" y="1688278"/>
            <a:ext cx="6303134" cy="34509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1035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Risolvere l’esercizio precedente utilizzando l’esempio precedente</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362150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5041628" cy="3599316"/>
          </a:xfrm>
        </p:spPr>
        <p:txBody>
          <a:bodyPr>
            <a:normAutofit/>
          </a:bodyPr>
          <a:lstStyle/>
          <a:p>
            <a:r>
              <a:rPr lang="it-IT" sz="2000" dirty="0"/>
              <a:t>Introduzione generale </a:t>
            </a:r>
          </a:p>
          <a:p>
            <a:r>
              <a:rPr lang="it-IT" sz="2000" dirty="0"/>
              <a:t>Tool e ambiente di sviluppo</a:t>
            </a:r>
          </a:p>
          <a:p>
            <a:r>
              <a:rPr lang="it-IT" sz="2000" dirty="0"/>
              <a:t>Compilazione di di software Java</a:t>
            </a:r>
          </a:p>
          <a:p>
            <a:r>
              <a:rPr lang="it-IT" sz="2000" dirty="0"/>
              <a:t>Java Keywords,Variabili,Tipi di </a:t>
            </a:r>
            <a:r>
              <a:rPr lang="it-IT" sz="2000" dirty="0" err="1"/>
              <a:t>dato,Operatori,Condizioni</a:t>
            </a:r>
            <a:r>
              <a:rPr lang="it-IT" sz="2000" dirty="0"/>
              <a:t>, </a:t>
            </a:r>
            <a:r>
              <a:rPr lang="it-IT" sz="2000" dirty="0" err="1"/>
              <a:t>Cicli,Classi,Eccezioni</a:t>
            </a:r>
            <a:r>
              <a:rPr lang="it-IT" sz="2000" dirty="0"/>
              <a:t>.</a:t>
            </a:r>
          </a:p>
          <a:p>
            <a:endParaRPr lang="it-IT" sz="2000" dirty="0"/>
          </a:p>
        </p:txBody>
      </p:sp>
      <p:pic>
        <p:nvPicPr>
          <p:cNvPr id="5" name="Picture 4" descr="Script del computer su uno schermo">
            <a:extLst>
              <a:ext uri="{FF2B5EF4-FFF2-40B4-BE49-F238E27FC236}">
                <a16:creationId xmlns:a16="http://schemas.microsoft.com/office/drawing/2014/main" id="{3B56635D-251F-9310-9B68-3503A744C53A}"/>
              </a:ext>
            </a:extLst>
          </p:cNvPr>
          <p:cNvPicPr>
            <a:picLocks noChangeAspect="1"/>
          </p:cNvPicPr>
          <p:nvPr/>
        </p:nvPicPr>
        <p:blipFill rotWithShape="1">
          <a:blip r:embed="rId3"/>
          <a:srcRect l="455" r="40228"/>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5041629" cy="1080938"/>
          </a:xfrm>
        </p:spPr>
        <p:txBody>
          <a:bodyPr>
            <a:normAutofit/>
          </a:bodyPr>
          <a:lstStyle/>
          <a:p>
            <a:r>
              <a:rPr lang="it-IT" dirty="0"/>
              <a:t>Argomenti</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35557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Blocchi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3" y="5101298"/>
            <a:ext cx="3739277" cy="1116622"/>
          </a:xfrm>
        </p:spPr>
        <p:txBody>
          <a:bodyPr vert="horz" lIns="91440" tIns="45720" rIns="91440" bIns="45720" rtlCol="0">
            <a:normAutofit fontScale="92500" lnSpcReduction="20000"/>
          </a:bodyPr>
          <a:lstStyle/>
          <a:p>
            <a:pPr algn="r"/>
            <a:r>
              <a:rPr lang="it-IT" sz="2000" dirty="0">
                <a:effectLst/>
              </a:rPr>
              <a:t>Il corpo del metodo </a:t>
            </a:r>
            <a:r>
              <a:rPr lang="it-IT" sz="2000" dirty="0" err="1">
                <a:effectLst/>
              </a:rPr>
              <a:t>main</a:t>
            </a:r>
            <a:r>
              <a:rPr lang="it-IT" sz="2000" dirty="0">
                <a:effectLst/>
              </a:rPr>
              <a:t> </a:t>
            </a:r>
            <a:r>
              <a:rPr lang="it-IT" sz="2000" dirty="0"/>
              <a:t>è</a:t>
            </a:r>
            <a:r>
              <a:rPr lang="it-IT" sz="2000" dirty="0">
                <a:effectLst/>
              </a:rPr>
              <a:t> un blocco</a:t>
            </a:r>
          </a:p>
          <a:p>
            <a:pPr algn="r"/>
            <a:r>
              <a:rPr lang="it-IT" sz="2000" dirty="0"/>
              <a:t>Visibilità della dichiarazione di una variabile</a:t>
            </a:r>
          </a:p>
        </p:txBody>
      </p:sp>
      <p:pic>
        <p:nvPicPr>
          <p:cNvPr id="5" name="Immagine 4" descr="Immagine che contiene testo&#10;&#10;Descrizione generata automaticamente">
            <a:extLst>
              <a:ext uri="{FF2B5EF4-FFF2-40B4-BE49-F238E27FC236}">
                <a16:creationId xmlns:a16="http://schemas.microsoft.com/office/drawing/2014/main" id="{D3127A01-559E-AF2E-AA5E-802A41DE986C}"/>
              </a:ext>
            </a:extLst>
          </p:cNvPr>
          <p:cNvPicPr>
            <a:picLocks noChangeAspect="1"/>
          </p:cNvPicPr>
          <p:nvPr/>
        </p:nvPicPr>
        <p:blipFill>
          <a:blip r:embed="rId6"/>
          <a:stretch>
            <a:fillRect/>
          </a:stretch>
        </p:blipFill>
        <p:spPr>
          <a:xfrm>
            <a:off x="5661029" y="640080"/>
            <a:ext cx="5508116"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127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Cicli</a:t>
            </a:r>
            <a:r>
              <a:rPr lang="en-US" sz="5400" dirty="0"/>
              <a:t>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3" y="5101298"/>
            <a:ext cx="3739277" cy="1116622"/>
          </a:xfrm>
        </p:spPr>
        <p:txBody>
          <a:bodyPr vert="horz" lIns="91440" tIns="45720" rIns="91440" bIns="45720" rtlCol="0">
            <a:normAutofit fontScale="85000" lnSpcReduction="20000"/>
          </a:bodyPr>
          <a:lstStyle/>
          <a:p>
            <a:pPr algn="r"/>
            <a:r>
              <a:rPr lang="it-IT" sz="2000" dirty="0">
                <a:effectLst/>
              </a:rPr>
              <a:t>Il comando </a:t>
            </a:r>
            <a:r>
              <a:rPr lang="it-IT" sz="2000" dirty="0" err="1">
                <a:effectLst/>
              </a:rPr>
              <a:t>while</a:t>
            </a:r>
            <a:r>
              <a:rPr lang="it-IT" sz="2000" dirty="0">
                <a:effectLst/>
              </a:rPr>
              <a:t> e for consentono di ripetere un comando (o un blocco) fintanto</a:t>
            </a:r>
            <a:br>
              <a:rPr lang="it-IT" sz="2000" dirty="0">
                <a:effectLst/>
              </a:rPr>
            </a:br>
            <a:r>
              <a:rPr lang="it-IT" sz="2000" dirty="0">
                <a:effectLst/>
              </a:rPr>
              <a:t>che una condizione specificata e vera.</a:t>
            </a:r>
          </a:p>
          <a:p>
            <a:pPr algn="r"/>
            <a:endParaRPr lang="it-IT" sz="2000" dirty="0"/>
          </a:p>
        </p:txBody>
      </p:sp>
      <p:pic>
        <p:nvPicPr>
          <p:cNvPr id="6" name="Immagine 5" descr="Immagine che contiene testo&#10;&#10;Descrizione generata automaticamente">
            <a:extLst>
              <a:ext uri="{FF2B5EF4-FFF2-40B4-BE49-F238E27FC236}">
                <a16:creationId xmlns:a16="http://schemas.microsoft.com/office/drawing/2014/main" id="{D5A08C2B-7AB5-DDB1-AA01-A9A42ED5F40C}"/>
              </a:ext>
            </a:extLst>
          </p:cNvPr>
          <p:cNvPicPr>
            <a:picLocks noChangeAspect="1"/>
          </p:cNvPicPr>
          <p:nvPr/>
        </p:nvPicPr>
        <p:blipFill>
          <a:blip r:embed="rId6"/>
          <a:stretch>
            <a:fillRect/>
          </a:stretch>
        </p:blipFill>
        <p:spPr>
          <a:xfrm>
            <a:off x="5284606" y="1675931"/>
            <a:ext cx="6260963" cy="35061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6750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err="1"/>
              <a:t>Ciclo</a:t>
            </a:r>
            <a:r>
              <a:rPr lang="en-US" dirty="0"/>
              <a:t> Do While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2" y="2336873"/>
            <a:ext cx="3489341" cy="3599316"/>
          </a:xfrm>
        </p:spPr>
        <p:txBody>
          <a:bodyPr vert="horz" lIns="91440" tIns="45720" rIns="91440" bIns="45720" rtlCol="0">
            <a:normAutofit/>
          </a:bodyPr>
          <a:lstStyle/>
          <a:p>
            <a:r>
              <a:rPr lang="it-IT" sz="1800" dirty="0"/>
              <a:t>Il comando do-</a:t>
            </a:r>
            <a:r>
              <a:rPr lang="it-IT" sz="1800" dirty="0" err="1"/>
              <a:t>while</a:t>
            </a:r>
            <a:r>
              <a:rPr lang="it-IT" sz="1800" dirty="0"/>
              <a:t> ha le caratteristiche del ciclo </a:t>
            </a:r>
            <a:r>
              <a:rPr lang="it-IT" sz="1800" dirty="0" err="1"/>
              <a:t>while</a:t>
            </a:r>
            <a:r>
              <a:rPr lang="it-IT" sz="1800" dirty="0"/>
              <a:t> ma con la particolarità di eseguire il blocco do e successivamente controlla la condizione.</a:t>
            </a:r>
          </a:p>
        </p:txBody>
      </p:sp>
      <p:pic>
        <p:nvPicPr>
          <p:cNvPr id="5" name="Immagine 4">
            <a:extLst>
              <a:ext uri="{FF2B5EF4-FFF2-40B4-BE49-F238E27FC236}">
                <a16:creationId xmlns:a16="http://schemas.microsoft.com/office/drawing/2014/main" id="{34A1F1DD-F440-4A28-E138-310DDEB176AF}"/>
              </a:ext>
            </a:extLst>
          </p:cNvPr>
          <p:cNvPicPr>
            <a:picLocks noChangeAspect="1"/>
          </p:cNvPicPr>
          <p:nvPr/>
        </p:nvPicPr>
        <p:blipFill>
          <a:blip r:embed="rId2"/>
          <a:stretch>
            <a:fillRect/>
          </a:stretch>
        </p:blipFill>
        <p:spPr>
          <a:xfrm>
            <a:off x="4654295" y="3029404"/>
            <a:ext cx="5639886" cy="221365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3885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latin typeface="Arial" panose="020B0604020202020204" pitchFamily="34" charset="0"/>
                  </a:rPr>
                  <a:t>Scrivere un programma che calcoli la potenza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16</m:t>
                        </m:r>
                      </m:sup>
                    </m:sSup>
                  </m:oMath>
                </a14:m>
                <a:r>
                  <a:rPr lang="it-IT" dirty="0">
                    <a:effectLst/>
                    <a:latin typeface="Arial" panose="020B0604020202020204" pitchFamily="34" charset="0"/>
                  </a:rPr>
                  <a:t> sia con un ciclo </a:t>
                </a:r>
                <a:r>
                  <a:rPr lang="it-IT" dirty="0" err="1">
                    <a:effectLst/>
                    <a:latin typeface="Arial" panose="020B0604020202020204" pitchFamily="34" charset="0"/>
                  </a:rPr>
                  <a:t>while</a:t>
                </a:r>
                <a:r>
                  <a:rPr lang="it-IT" dirty="0">
                    <a:effectLst/>
                    <a:latin typeface="Arial" panose="020B0604020202020204" pitchFamily="34" charset="0"/>
                  </a:rPr>
                  <a:t> sia con un ciclo for e lo stampi a video.</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mc:Choice>
        <mc:Fallback xmlns="">
          <p:sp>
            <p:nvSpPr>
              <p:cNvPr id="3" name="Segnaposto contenuto 2">
                <a:extLst>
                  <a:ext uri="{FF2B5EF4-FFF2-40B4-BE49-F238E27FC236}">
                    <a16:creationId xmlns:a16="http://schemas.microsoft.com/office/drawing/2014/main" id="{CDEB18FC-B168-F7FC-4CF3-370F701573ED}"/>
                  </a:ext>
                </a:extLst>
              </p:cNvPr>
              <p:cNvSpPr>
                <a:spLocks noGrp="1" noRot="1" noChangeAspect="1" noMove="1" noResize="1" noEditPoints="1" noAdjustHandles="1" noChangeArrowheads="1" noChangeShapeType="1" noTextEdit="1"/>
              </p:cNvSpPr>
              <p:nvPr>
                <p:ph idx="1"/>
              </p:nvPr>
            </p:nvSpPr>
            <p:spPr>
              <a:blipFill>
                <a:blip r:embed="rId2"/>
                <a:stretch>
                  <a:fillRect l="-792" t="-2105"/>
                </a:stretch>
              </a:blipFill>
            </p:spPr>
            <p:txBody>
              <a:bodyPr/>
              <a:lstStyle/>
              <a:p>
                <a:r>
                  <a:rPr lang="it-IT">
                    <a:noFill/>
                  </a:rPr>
                  <a:t> </a:t>
                </a:r>
              </a:p>
            </p:txBody>
          </p:sp>
        </mc:Fallback>
      </mc:AlternateContent>
    </p:spTree>
    <p:extLst>
      <p:ext uri="{BB962C8B-B14F-4D97-AF65-F5344CB8AC3E}">
        <p14:creationId xmlns:p14="http://schemas.microsoft.com/office/powerpoint/2010/main" val="194300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6F3F5796-B2A7-49D5-8014-3C7411E60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89" name="Rectangle 88">
              <a:extLst>
                <a:ext uri="{FF2B5EF4-FFF2-40B4-BE49-F238E27FC236}">
                  <a16:creationId xmlns:a16="http://schemas.microsoft.com/office/drawing/2014/main" id="{495C7AB3-DDDA-4FA0-BF21-964CA7FB0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82A587BB-1778-4DFA-8299-55EC69E75E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92" name="Rectangle 91">
            <a:extLst>
              <a:ext uri="{FF2B5EF4-FFF2-40B4-BE49-F238E27FC236}">
                <a16:creationId xmlns:a16="http://schemas.microsoft.com/office/drawing/2014/main" id="{8DC8C9D7-A4DB-432E-ABE5-4B00662F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F362065-0C36-4BF8-B280-5CF7013D0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1" y="753228"/>
            <a:ext cx="7087552" cy="1080938"/>
          </a:xfrm>
        </p:spPr>
        <p:txBody>
          <a:bodyPr vert="horz" lIns="91440" tIns="45720" rIns="91440" bIns="45720" rtlCol="0">
            <a:normAutofit/>
          </a:bodyPr>
          <a:lstStyle/>
          <a:p>
            <a:r>
              <a:rPr lang="en-US"/>
              <a:t>I metodi  </a:t>
            </a:r>
          </a:p>
        </p:txBody>
      </p:sp>
      <p:pic>
        <p:nvPicPr>
          <p:cNvPr id="96" name="Picture 95">
            <a:extLst>
              <a:ext uri="{FF2B5EF4-FFF2-40B4-BE49-F238E27FC236}">
                <a16:creationId xmlns:a16="http://schemas.microsoft.com/office/drawing/2014/main" id="{BC8F1801-B0E5-4E94-8FA9-8E8B71EEE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1" y="2336873"/>
            <a:ext cx="6423211" cy="3599316"/>
          </a:xfrm>
        </p:spPr>
        <p:txBody>
          <a:bodyPr vert="horz" lIns="91440" tIns="45720" rIns="91440" bIns="45720" rtlCol="0">
            <a:normAutofit/>
          </a:bodyPr>
          <a:lstStyle/>
          <a:p>
            <a:r>
              <a:rPr lang="it-IT" sz="2000">
                <a:effectLst/>
              </a:rPr>
              <a:t>Permette di definire, sotto un solo nome, interi gruppi di istruzioni o insiemi di linee di codice o blocchi di espressioni (statements), che dir si voglia. In questo modo possiamo riutilizzare un blocco di codice in molte parti del programma, semplicemente richiamando il nome con cui l'abbiamo definito, senza dover riscrivere tutto il blocco ogni volta. </a:t>
            </a:r>
            <a:endParaRPr lang="it-IT" sz="2000"/>
          </a:p>
        </p:txBody>
      </p:sp>
      <p:pic>
        <p:nvPicPr>
          <p:cNvPr id="10" name="Immagine 9">
            <a:extLst>
              <a:ext uri="{FF2B5EF4-FFF2-40B4-BE49-F238E27FC236}">
                <a16:creationId xmlns:a16="http://schemas.microsoft.com/office/drawing/2014/main" id="{C1E73ED7-ADB1-1CAD-BD8E-6BB099ACAE94}"/>
              </a:ext>
            </a:extLst>
          </p:cNvPr>
          <p:cNvPicPr>
            <a:picLocks noChangeAspect="1"/>
          </p:cNvPicPr>
          <p:nvPr/>
        </p:nvPicPr>
        <p:blipFill>
          <a:blip r:embed="rId4"/>
          <a:stretch>
            <a:fillRect/>
          </a:stretch>
        </p:blipFill>
        <p:spPr>
          <a:xfrm>
            <a:off x="8188212" y="1663841"/>
            <a:ext cx="3853412" cy="722513"/>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AE1E5CC0-6C00-42FF-42B0-681BD7ABFB2C}"/>
              </a:ext>
            </a:extLst>
          </p:cNvPr>
          <p:cNvPicPr>
            <a:picLocks noChangeAspect="1"/>
          </p:cNvPicPr>
          <p:nvPr/>
        </p:nvPicPr>
        <p:blipFill>
          <a:blip r:embed="rId5"/>
          <a:stretch>
            <a:fillRect/>
          </a:stretch>
        </p:blipFill>
        <p:spPr>
          <a:xfrm>
            <a:off x="8188212" y="2962695"/>
            <a:ext cx="3853412" cy="828482"/>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B204CB1-97E4-7967-FFBB-56DE591E65BA}"/>
              </a:ext>
            </a:extLst>
          </p:cNvPr>
          <p:cNvPicPr>
            <a:picLocks noChangeAspect="1"/>
          </p:cNvPicPr>
          <p:nvPr/>
        </p:nvPicPr>
        <p:blipFill>
          <a:blip r:embed="rId6"/>
          <a:stretch>
            <a:fillRect/>
          </a:stretch>
        </p:blipFill>
        <p:spPr>
          <a:xfrm>
            <a:off x="8188212" y="4324378"/>
            <a:ext cx="3853411" cy="1001886"/>
          </a:xfrm>
          <a:prstGeom prst="rect">
            <a:avLst/>
          </a:prstGeom>
        </p:spPr>
      </p:pic>
    </p:spTree>
    <p:extLst>
      <p:ext uri="{BB962C8B-B14F-4D97-AF65-F5344CB8AC3E}">
        <p14:creationId xmlns:p14="http://schemas.microsoft.com/office/powerpoint/2010/main" val="199932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BEC047-7383-D700-0526-8FEB6314CAEB}"/>
              </a:ext>
            </a:extLst>
          </p:cNvPr>
          <p:cNvSpPr>
            <a:spLocks noGrp="1"/>
          </p:cNvSpPr>
          <p:nvPr>
            <p:ph type="title"/>
          </p:nvPr>
        </p:nvSpPr>
        <p:spPr/>
        <p:txBody>
          <a:bodyPr/>
          <a:lstStyle/>
          <a:p>
            <a:r>
              <a:rPr lang="it-IT" dirty="0"/>
              <a:t>I metodi</a:t>
            </a:r>
          </a:p>
        </p:txBody>
      </p:sp>
      <p:pic>
        <p:nvPicPr>
          <p:cNvPr id="5" name="Segnaposto contenuto 4">
            <a:extLst>
              <a:ext uri="{FF2B5EF4-FFF2-40B4-BE49-F238E27FC236}">
                <a16:creationId xmlns:a16="http://schemas.microsoft.com/office/drawing/2014/main" id="{D9B870C6-23DE-A038-0FF4-D6D720AB9BBD}"/>
              </a:ext>
            </a:extLst>
          </p:cNvPr>
          <p:cNvPicPr>
            <a:picLocks noGrp="1" noChangeAspect="1"/>
          </p:cNvPicPr>
          <p:nvPr>
            <p:ph idx="1"/>
          </p:nvPr>
        </p:nvPicPr>
        <p:blipFill>
          <a:blip r:embed="rId2"/>
          <a:stretch>
            <a:fillRect/>
          </a:stretch>
        </p:blipFill>
        <p:spPr>
          <a:xfrm>
            <a:off x="320082" y="3367505"/>
            <a:ext cx="4905845" cy="1554416"/>
          </a:xfrm>
        </p:spPr>
      </p:pic>
      <p:pic>
        <p:nvPicPr>
          <p:cNvPr id="9" name="Immagine 8">
            <a:extLst>
              <a:ext uri="{FF2B5EF4-FFF2-40B4-BE49-F238E27FC236}">
                <a16:creationId xmlns:a16="http://schemas.microsoft.com/office/drawing/2014/main" id="{E9A276BE-477A-FE54-F78E-8ABBC381503F}"/>
              </a:ext>
            </a:extLst>
          </p:cNvPr>
          <p:cNvPicPr>
            <a:picLocks noChangeAspect="1"/>
          </p:cNvPicPr>
          <p:nvPr/>
        </p:nvPicPr>
        <p:blipFill>
          <a:blip r:embed="rId3"/>
          <a:stretch>
            <a:fillRect/>
          </a:stretch>
        </p:blipFill>
        <p:spPr>
          <a:xfrm>
            <a:off x="5225927" y="1495669"/>
            <a:ext cx="6286500" cy="4851400"/>
          </a:xfrm>
          <a:prstGeom prst="rect">
            <a:avLst/>
          </a:prstGeom>
        </p:spPr>
      </p:pic>
    </p:spTree>
    <p:extLst>
      <p:ext uri="{BB962C8B-B14F-4D97-AF65-F5344CB8AC3E}">
        <p14:creationId xmlns:p14="http://schemas.microsoft.com/office/powerpoint/2010/main" val="1871896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Legge 2 valori interi tastiera </a:t>
            </a:r>
          </a:p>
          <a:p>
            <a:pPr lvl="1"/>
            <a:r>
              <a:rPr lang="it-IT" dirty="0">
                <a:effectLst/>
                <a:latin typeface="Arial" panose="020B0604020202020204" pitchFamily="34" charset="0"/>
              </a:rPr>
              <a:t>Utili</a:t>
            </a:r>
            <a:r>
              <a:rPr lang="it-IT" dirty="0">
                <a:latin typeface="Arial" panose="020B0604020202020204" pitchFamily="34" charset="0"/>
              </a:rPr>
              <a:t>zza un metodo calcola per trovare la potenza del primo valore inserito e lo eleva per il secondo valore inserito</a:t>
            </a:r>
          </a:p>
          <a:p>
            <a:pPr lvl="1"/>
            <a:r>
              <a:rPr lang="it-IT" dirty="0">
                <a:latin typeface="Arial" panose="020B0604020202020204" pitchFamily="34" charset="0"/>
              </a:rPr>
              <a:t>Stampa a video il risultato</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174693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2CCF3-A97E-BDA3-F95D-9BA37A9E4B7A}"/>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80481DB8-CEEF-111A-1BCA-2CD3E4FCB6F2}"/>
              </a:ext>
            </a:extLst>
          </p:cNvPr>
          <p:cNvSpPr>
            <a:spLocks noGrp="1"/>
          </p:cNvSpPr>
          <p:nvPr>
            <p:ph idx="1"/>
          </p:nvPr>
        </p:nvSpPr>
        <p:spPr/>
        <p:txBody>
          <a:bodyPr>
            <a:normAutofit fontScale="92500"/>
          </a:bodyPr>
          <a:lstStyle/>
          <a:p>
            <a:r>
              <a:rPr lang="it-IT" dirty="0"/>
              <a:t>Un array è:</a:t>
            </a:r>
          </a:p>
          <a:p>
            <a:pPr lvl="1"/>
            <a:r>
              <a:rPr lang="it-IT" dirty="0"/>
              <a:t>una sequenza di variabili di tipo omogeneo (tutti dello stesso tipo)</a:t>
            </a:r>
          </a:p>
          <a:p>
            <a:pPr lvl="1"/>
            <a:r>
              <a:rPr lang="it-IT" dirty="0"/>
              <a:t>distinguibili l’uno dall’altro (indirizzabili) in base alla loro posizione all’intero della sequenza (indici interi)</a:t>
            </a:r>
          </a:p>
          <a:p>
            <a:pPr lvl="1"/>
            <a:endParaRPr lang="it-IT" dirty="0"/>
          </a:p>
          <a:p>
            <a:pPr marL="457200" lvl="1" indent="0">
              <a:buNone/>
            </a:pPr>
            <a:r>
              <a:rPr lang="it-IT" dirty="0" err="1">
                <a:effectLst/>
                <a:latin typeface="Courier New" panose="02070309020205020404" pitchFamily="49" charset="0"/>
              </a:rPr>
              <a:t>int</a:t>
            </a:r>
            <a:r>
              <a:rPr lang="it-IT" dirty="0">
                <a:effectLst/>
                <a:latin typeface="Courier New" panose="02070309020205020404" pitchFamily="49" charset="0"/>
              </a:rPr>
              <a:t> [] numeri ; // dichiara un array di interi</a:t>
            </a:r>
            <a:br>
              <a:rPr lang="it-IT" dirty="0"/>
            </a:br>
            <a:r>
              <a:rPr lang="it-IT" dirty="0">
                <a:effectLst/>
                <a:latin typeface="Courier New" panose="02070309020205020404" pitchFamily="49" charset="0"/>
              </a:rPr>
              <a:t>double [] prezzi ; // dichiara un array di numeri frazionari</a:t>
            </a:r>
            <a:br>
              <a:rPr lang="it-IT" dirty="0"/>
            </a:br>
            <a:r>
              <a:rPr lang="it-IT" dirty="0" err="1">
                <a:effectLst/>
                <a:latin typeface="Courier New" panose="02070309020205020404" pitchFamily="49" charset="0"/>
              </a:rPr>
              <a:t>String</a:t>
            </a:r>
            <a:r>
              <a:rPr lang="it-IT" dirty="0">
                <a:effectLst/>
                <a:latin typeface="Courier New" panose="02070309020205020404" pitchFamily="49" charset="0"/>
              </a:rPr>
              <a:t> [] nomi ; // dichiara un array di stringhe</a:t>
            </a:r>
          </a:p>
          <a:p>
            <a:pPr marL="457200" lvl="1" indent="0">
              <a:buNone/>
            </a:pPr>
            <a:r>
              <a:rPr lang="it-IT" dirty="0">
                <a:effectLst/>
                <a:latin typeface="Courier New" panose="02070309020205020404" pitchFamily="49" charset="0"/>
              </a:rPr>
              <a:t>numeri = new </a:t>
            </a:r>
            <a:r>
              <a:rPr lang="it-IT" dirty="0" err="1">
                <a:effectLst/>
                <a:latin typeface="Courier New" panose="02070309020205020404" pitchFamily="49" charset="0"/>
              </a:rPr>
              <a:t>int</a:t>
            </a:r>
            <a:r>
              <a:rPr lang="it-IT" dirty="0">
                <a:effectLst/>
                <a:latin typeface="Courier New" panose="02070309020205020404" pitchFamily="49" charset="0"/>
              </a:rPr>
              <a:t> [10]; // crea un array di 10 interi</a:t>
            </a:r>
            <a:br>
              <a:rPr lang="it-IT" dirty="0"/>
            </a:br>
            <a:r>
              <a:rPr lang="it-IT" dirty="0">
                <a:effectLst/>
                <a:latin typeface="Courier New" panose="02070309020205020404" pitchFamily="49" charset="0"/>
              </a:rPr>
              <a:t>prezzi = new double [25]; // crea un array di 25 numeri </a:t>
            </a:r>
            <a:r>
              <a:rPr lang="it-IT" dirty="0" err="1">
                <a:effectLst/>
                <a:latin typeface="Courier New" panose="02070309020205020404" pitchFamily="49" charset="0"/>
              </a:rPr>
              <a:t>fraz</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nomi = new </a:t>
            </a:r>
            <a:r>
              <a:rPr lang="it-IT" dirty="0" err="1">
                <a:effectLst/>
                <a:latin typeface="Courier New" panose="02070309020205020404" pitchFamily="49" charset="0"/>
              </a:rPr>
              <a:t>String</a:t>
            </a:r>
            <a:r>
              <a:rPr lang="it-IT" dirty="0">
                <a:effectLst/>
                <a:latin typeface="Courier New" panose="02070309020205020404" pitchFamily="49" charset="0"/>
              </a:rPr>
              <a:t> [100]; // crea un array di 100 stringhe</a:t>
            </a:r>
            <a:endParaRPr lang="it-IT" dirty="0"/>
          </a:p>
        </p:txBody>
      </p:sp>
    </p:spTree>
    <p:extLst>
      <p:ext uri="{BB962C8B-B14F-4D97-AF65-F5344CB8AC3E}">
        <p14:creationId xmlns:p14="http://schemas.microsoft.com/office/powerpoint/2010/main" val="23330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A11AE-0411-2853-792C-C4F3F9EBB4B5}"/>
              </a:ext>
            </a:extLst>
          </p:cNvPr>
          <p:cNvSpPr>
            <a:spLocks noGrp="1"/>
          </p:cNvSpPr>
          <p:nvPr>
            <p:ph type="title"/>
          </p:nvPr>
        </p:nvSpPr>
        <p:spPr/>
        <p:txBody>
          <a:bodyPr/>
          <a:lstStyle/>
          <a:p>
            <a:r>
              <a:rPr lang="it-IT" dirty="0"/>
              <a:t>For-</a:t>
            </a:r>
            <a:r>
              <a:rPr lang="it-IT" dirty="0" err="1"/>
              <a:t>each</a:t>
            </a:r>
            <a:endParaRPr lang="it-IT" dirty="0"/>
          </a:p>
        </p:txBody>
      </p:sp>
      <p:sp>
        <p:nvSpPr>
          <p:cNvPr id="3" name="Segnaposto contenuto 2">
            <a:extLst>
              <a:ext uri="{FF2B5EF4-FFF2-40B4-BE49-F238E27FC236}">
                <a16:creationId xmlns:a16="http://schemas.microsoft.com/office/drawing/2014/main" id="{84D29026-EF22-418D-AFA0-46CE970CF6FC}"/>
              </a:ext>
            </a:extLst>
          </p:cNvPr>
          <p:cNvSpPr>
            <a:spLocks noGrp="1"/>
          </p:cNvSpPr>
          <p:nvPr>
            <p:ph idx="1"/>
          </p:nvPr>
        </p:nvSpPr>
        <p:spPr/>
        <p:txBody>
          <a:bodyPr>
            <a:normAutofit fontScale="70000" lnSpcReduction="20000"/>
          </a:bodyPr>
          <a:lstStyle/>
          <a:p>
            <a:r>
              <a:rPr lang="it-IT" dirty="0">
                <a:effectLst/>
                <a:latin typeface="Courier New" panose="02070309020205020404" pitchFamily="49" charset="0"/>
              </a:rPr>
              <a:t>for ( </a:t>
            </a:r>
            <a:r>
              <a:rPr lang="it-IT" dirty="0" err="1">
                <a:effectLst/>
                <a:latin typeface="Courier New" panose="02070309020205020404" pitchFamily="49" charset="0"/>
              </a:rPr>
              <a:t>String</a:t>
            </a:r>
            <a:r>
              <a:rPr lang="it-IT" dirty="0">
                <a:effectLst/>
                <a:latin typeface="Courier New" panose="02070309020205020404" pitchFamily="49" charset="0"/>
              </a:rPr>
              <a:t> </a:t>
            </a:r>
            <a:r>
              <a:rPr lang="it-IT" dirty="0" err="1">
                <a:effectLst/>
                <a:latin typeface="Courier New" panose="02070309020205020404" pitchFamily="49" charset="0"/>
              </a:rPr>
              <a:t>s</a:t>
            </a:r>
            <a:r>
              <a:rPr lang="it-IT" dirty="0">
                <a:effectLst/>
                <a:latin typeface="Courier New" panose="02070309020205020404" pitchFamily="49" charset="0"/>
              </a:rPr>
              <a:t> : nomi ) {</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a:t>
            </a:r>
            <a:r>
              <a:rPr lang="it-IT" dirty="0" err="1">
                <a:effectLst/>
                <a:latin typeface="Courier New" panose="02070309020205020404" pitchFamily="49" charset="0"/>
              </a:rPr>
              <a:t>s</a:t>
            </a:r>
            <a:r>
              <a:rPr lang="it-IT" dirty="0">
                <a:effectLst/>
                <a:latin typeface="Courier New" panose="02070309020205020404" pitchFamily="49" charset="0"/>
              </a:rPr>
              <a:t> ); // stampa tutti gli elementi di nomi</a:t>
            </a:r>
            <a:br>
              <a:rPr lang="it-IT" dirty="0"/>
            </a:br>
            <a:r>
              <a:rPr lang="it-IT" dirty="0">
                <a:effectLst/>
                <a:latin typeface="Courier New" panose="02070309020205020404" pitchFamily="49" charset="0"/>
              </a:rPr>
              <a:t>}</a:t>
            </a:r>
          </a:p>
          <a:p>
            <a:endParaRPr lang="it-IT" dirty="0">
              <a:latin typeface="Courier New" panose="02070309020205020404" pitchFamily="49" charset="0"/>
            </a:endParaRPr>
          </a:p>
          <a:p>
            <a:r>
              <a:rPr lang="it-IT" dirty="0">
                <a:effectLst/>
                <a:latin typeface="Courier New" panose="02070309020205020404" pitchFamily="49" charset="0"/>
              </a:rPr>
              <a:t>Scanner input = new Scanner ( System . in );</a:t>
            </a:r>
            <a:br>
              <a:rPr lang="it-IT" dirty="0"/>
            </a:br>
            <a:r>
              <a:rPr lang="it-IT" dirty="0">
                <a:effectLst/>
                <a:latin typeface="Courier New" panose="02070309020205020404" pitchFamily="49" charset="0"/>
              </a:rPr>
              <a:t>// array usato per memorizzare i 10 numeri</a:t>
            </a:r>
            <a:br>
              <a:rPr lang="it-IT" dirty="0"/>
            </a:br>
            <a:r>
              <a:rPr lang="it-IT" dirty="0" err="1">
                <a:effectLst/>
                <a:latin typeface="Courier New" panose="02070309020205020404" pitchFamily="49" charset="0"/>
              </a:rPr>
              <a:t>int</a:t>
            </a:r>
            <a:r>
              <a:rPr lang="it-IT" dirty="0">
                <a:effectLst/>
                <a:latin typeface="Courier New" panose="02070309020205020404" pitchFamily="49" charset="0"/>
              </a:rPr>
              <a:t> numeri [] = new </a:t>
            </a:r>
            <a:r>
              <a:rPr lang="it-IT" dirty="0" err="1">
                <a:effectLst/>
                <a:latin typeface="Courier New" panose="02070309020205020404" pitchFamily="49" charset="0"/>
              </a:rPr>
              <a:t>int</a:t>
            </a:r>
            <a:r>
              <a:rPr lang="it-IT" dirty="0">
                <a:effectLst/>
                <a:latin typeface="Courier New" panose="02070309020205020404" pitchFamily="49" charset="0"/>
              </a:rPr>
              <a:t> [10];</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 Inserisci 10 numeri interi " );</a:t>
            </a:r>
            <a:br>
              <a:rPr lang="it-IT" dirty="0"/>
            </a:br>
            <a:r>
              <a:rPr lang="it-IT" dirty="0">
                <a:effectLst/>
                <a:latin typeface="Courier New" panose="02070309020205020404" pitchFamily="49" charset="0"/>
              </a:rPr>
              <a:t>for ( </a:t>
            </a:r>
            <a:r>
              <a:rPr lang="it-IT" dirty="0" err="1">
                <a:effectLst/>
                <a:latin typeface="Courier New" panose="02070309020205020404" pitchFamily="49" charset="0"/>
              </a:rPr>
              <a:t>int</a:t>
            </a:r>
            <a:r>
              <a:rPr lang="it-IT" dirty="0">
                <a:effectLst/>
                <a:latin typeface="Courier New" panose="02070309020205020404" pitchFamily="49" charset="0"/>
              </a:rPr>
              <a:t> i =0; i &lt;10; i ++) {</a:t>
            </a:r>
            <a:br>
              <a:rPr lang="it-IT" dirty="0"/>
            </a:br>
            <a:r>
              <a:rPr lang="it-IT" dirty="0">
                <a:effectLst/>
                <a:latin typeface="Courier New" panose="02070309020205020404" pitchFamily="49" charset="0"/>
              </a:rPr>
              <a:t>numeri [ i ] = input . </a:t>
            </a:r>
            <a:r>
              <a:rPr lang="it-IT" dirty="0" err="1">
                <a:effectLst/>
                <a:latin typeface="Courier New" panose="02070309020205020404" pitchFamily="49" charset="0"/>
              </a:rPr>
              <a:t>nextInt</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 Risultato " );</a:t>
            </a:r>
            <a:br>
              <a:rPr lang="it-IT" dirty="0"/>
            </a:br>
            <a:r>
              <a:rPr lang="it-IT" dirty="0">
                <a:effectLst/>
                <a:latin typeface="Courier New" panose="02070309020205020404" pitchFamily="49" charset="0"/>
              </a:rPr>
              <a:t>for ( </a:t>
            </a:r>
            <a:r>
              <a:rPr lang="it-IT" dirty="0" err="1">
                <a:effectLst/>
                <a:latin typeface="Courier New" panose="02070309020205020404" pitchFamily="49" charset="0"/>
              </a:rPr>
              <a:t>int</a:t>
            </a:r>
            <a:r>
              <a:rPr lang="it-IT" dirty="0">
                <a:effectLst/>
                <a:latin typeface="Courier New" panose="02070309020205020404" pitchFamily="49" charset="0"/>
              </a:rPr>
              <a:t> </a:t>
            </a:r>
            <a:r>
              <a:rPr lang="it-IT" dirty="0" err="1">
                <a:effectLst/>
                <a:latin typeface="Courier New" panose="02070309020205020404" pitchFamily="49" charset="0"/>
              </a:rPr>
              <a:t>n</a:t>
            </a:r>
            <a:r>
              <a:rPr lang="it-IT" dirty="0">
                <a:effectLst/>
                <a:latin typeface="Courier New" panose="02070309020205020404" pitchFamily="49" charset="0"/>
              </a:rPr>
              <a:t> : numeri ) {</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a:t>
            </a:r>
            <a:r>
              <a:rPr lang="it-IT" dirty="0" err="1">
                <a:effectLst/>
                <a:latin typeface="Courier New" panose="02070309020205020404" pitchFamily="49" charset="0"/>
              </a:rPr>
              <a:t>n</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a:t>
            </a:r>
            <a:endParaRPr lang="it-IT" dirty="0"/>
          </a:p>
        </p:txBody>
      </p:sp>
    </p:spTree>
    <p:extLst>
      <p:ext uri="{BB962C8B-B14F-4D97-AF65-F5344CB8AC3E}">
        <p14:creationId xmlns:p14="http://schemas.microsoft.com/office/powerpoint/2010/main" val="984060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Legge 10 valori interi tastiera e li salva in un array di 10 elementi</a:t>
            </a:r>
          </a:p>
          <a:p>
            <a:pPr lvl="1"/>
            <a:r>
              <a:rPr lang="it-IT" dirty="0">
                <a:effectLst/>
                <a:latin typeface="Arial" panose="020B0604020202020204" pitchFamily="34" charset="0"/>
              </a:rPr>
              <a:t>Utili</a:t>
            </a:r>
            <a:r>
              <a:rPr lang="it-IT" dirty="0">
                <a:latin typeface="Arial" panose="020B0604020202020204" pitchFamily="34" charset="0"/>
              </a:rPr>
              <a:t>zza un metodo riordina per riordinare l’array</a:t>
            </a:r>
          </a:p>
          <a:p>
            <a:pPr lvl="1"/>
            <a:r>
              <a:rPr lang="it-IT" dirty="0">
                <a:latin typeface="Arial" panose="020B0604020202020204" pitchFamily="34" charset="0"/>
              </a:rPr>
              <a:t>Stampa a video il risultato</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28389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1D497-F577-1188-2D49-7BAF90401F0E}"/>
              </a:ext>
            </a:extLst>
          </p:cNvPr>
          <p:cNvSpPr>
            <a:spLocks noGrp="1"/>
          </p:cNvSpPr>
          <p:nvPr>
            <p:ph type="title"/>
          </p:nvPr>
        </p:nvSpPr>
        <p:spPr/>
        <p:txBody>
          <a:bodyPr/>
          <a:lstStyle/>
          <a:p>
            <a:r>
              <a:rPr lang="it-IT" dirty="0"/>
              <a:t>Tool e ambiente di sviluppo </a:t>
            </a:r>
          </a:p>
        </p:txBody>
      </p:sp>
      <p:sp>
        <p:nvSpPr>
          <p:cNvPr id="3" name="Segnaposto contenuto 2">
            <a:extLst>
              <a:ext uri="{FF2B5EF4-FFF2-40B4-BE49-F238E27FC236}">
                <a16:creationId xmlns:a16="http://schemas.microsoft.com/office/drawing/2014/main" id="{CB21CC6A-ACB6-1D55-FE81-66FB172341B2}"/>
              </a:ext>
            </a:extLst>
          </p:cNvPr>
          <p:cNvSpPr>
            <a:spLocks noGrp="1"/>
          </p:cNvSpPr>
          <p:nvPr>
            <p:ph idx="1"/>
          </p:nvPr>
        </p:nvSpPr>
        <p:spPr/>
        <p:txBody>
          <a:bodyPr/>
          <a:lstStyle/>
          <a:p>
            <a:r>
              <a:rPr lang="it-IT" dirty="0"/>
              <a:t>Requisiti:</a:t>
            </a:r>
          </a:p>
          <a:p>
            <a:pPr lvl="1"/>
            <a:r>
              <a:rPr lang="it-IT" dirty="0" err="1"/>
              <a:t>Jdk</a:t>
            </a:r>
            <a:r>
              <a:rPr lang="it-IT" dirty="0"/>
              <a:t> 8/11/17 (LTS) (</a:t>
            </a:r>
            <a:r>
              <a:rPr lang="it-IT" dirty="0">
                <a:hlinkClick r:id="rId2"/>
              </a:rPr>
              <a:t>https://www.azul.com/downloads/?package=jdk#download-openjdk</a:t>
            </a:r>
            <a:r>
              <a:rPr lang="it-IT" dirty="0"/>
              <a:t>)</a:t>
            </a:r>
          </a:p>
          <a:p>
            <a:pPr lvl="1"/>
            <a:r>
              <a:rPr lang="it-IT" dirty="0"/>
              <a:t>Ide ( Eclipse, </a:t>
            </a:r>
            <a:r>
              <a:rPr lang="it-IT" dirty="0" err="1"/>
              <a:t>STs</a:t>
            </a:r>
            <a:r>
              <a:rPr lang="it-IT" dirty="0"/>
              <a:t>, </a:t>
            </a:r>
            <a:r>
              <a:rPr lang="it-IT" dirty="0" err="1"/>
              <a:t>Netbeans</a:t>
            </a:r>
            <a:r>
              <a:rPr lang="it-IT" dirty="0"/>
              <a:t>, </a:t>
            </a:r>
            <a:r>
              <a:rPr lang="it-IT" dirty="0" err="1"/>
              <a:t>IntelliJ</a:t>
            </a:r>
            <a:r>
              <a:rPr lang="it-IT" dirty="0"/>
              <a:t> IDEA) (</a:t>
            </a:r>
            <a:r>
              <a:rPr lang="it-IT" dirty="0">
                <a:hlinkClick r:id="rId3"/>
              </a:rPr>
              <a:t>https://</a:t>
            </a:r>
            <a:r>
              <a:rPr lang="it-IT" dirty="0" err="1">
                <a:hlinkClick r:id="rId3"/>
              </a:rPr>
              <a:t>www.jetbrains.com</a:t>
            </a:r>
            <a:r>
              <a:rPr lang="it-IT" dirty="0">
                <a:hlinkClick r:id="rId3"/>
              </a:rPr>
              <a:t>/idea/download</a:t>
            </a:r>
            <a:r>
              <a:rPr lang="it-IT" dirty="0"/>
              <a:t>)</a:t>
            </a:r>
          </a:p>
          <a:p>
            <a:pPr lvl="1"/>
            <a:r>
              <a:rPr lang="it-IT" dirty="0"/>
              <a:t>XAMP (</a:t>
            </a:r>
            <a:r>
              <a:rPr lang="it-IT" dirty="0">
                <a:hlinkClick r:id="rId4"/>
              </a:rPr>
              <a:t>https://www.apachefriends.org/download.html</a:t>
            </a:r>
            <a:r>
              <a:rPr lang="it-IT" dirty="0"/>
              <a:t>) </a:t>
            </a:r>
            <a:br>
              <a:rPr lang="it-IT" dirty="0"/>
            </a:br>
            <a:r>
              <a:rPr lang="it-IT" dirty="0"/>
              <a:t>MAMP(</a:t>
            </a:r>
            <a:r>
              <a:rPr lang="it-IT" dirty="0">
                <a:hlinkClick r:id="rId5"/>
              </a:rPr>
              <a:t>https://</a:t>
            </a:r>
            <a:r>
              <a:rPr lang="it-IT" dirty="0" err="1">
                <a:hlinkClick r:id="rId5"/>
              </a:rPr>
              <a:t>www.mamp.info</a:t>
            </a:r>
            <a:r>
              <a:rPr lang="it-IT" dirty="0">
                <a:hlinkClick r:id="rId5"/>
              </a:rPr>
              <a:t>/en/downloads/)</a:t>
            </a:r>
            <a:endParaRPr lang="it-IT" dirty="0"/>
          </a:p>
        </p:txBody>
      </p:sp>
    </p:spTree>
    <p:extLst>
      <p:ext uri="{BB962C8B-B14F-4D97-AF65-F5344CB8AC3E}">
        <p14:creationId xmlns:p14="http://schemas.microsoft.com/office/powerpoint/2010/main" val="349093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4810E948-77D3-0012-F097-66EAB8BBFF8D}"/>
              </a:ext>
            </a:extLst>
          </p:cNvPr>
          <p:cNvSpPr>
            <a:spLocks noGrp="1"/>
          </p:cNvSpPr>
          <p:nvPr>
            <p:ph type="title"/>
          </p:nvPr>
        </p:nvSpPr>
        <p:spPr>
          <a:xfrm>
            <a:off x="680321" y="753228"/>
            <a:ext cx="4136123" cy="1080938"/>
          </a:xfrm>
        </p:spPr>
        <p:txBody>
          <a:bodyPr>
            <a:normAutofit/>
          </a:bodyPr>
          <a:lstStyle/>
          <a:p>
            <a:r>
              <a:rPr lang="it-IT" sz="2400"/>
              <a:t>Gli oggetti</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52052C62-E8E8-0A9D-7B17-D1CBC8551338}"/>
              </a:ext>
            </a:extLst>
          </p:cNvPr>
          <p:cNvSpPr>
            <a:spLocks noGrp="1"/>
          </p:cNvSpPr>
          <p:nvPr>
            <p:ph idx="1"/>
          </p:nvPr>
        </p:nvSpPr>
        <p:spPr>
          <a:xfrm>
            <a:off x="680321" y="2336873"/>
            <a:ext cx="4136123" cy="3599316"/>
          </a:xfrm>
        </p:spPr>
        <p:txBody>
          <a:bodyPr>
            <a:normAutofit/>
          </a:bodyPr>
          <a:lstStyle/>
          <a:p>
            <a:r>
              <a:rPr lang="it-IT" sz="1300" dirty="0">
                <a:effectLst/>
                <a:latin typeface="Arial" panose="020B0604020202020204" pitchFamily="34" charset="0"/>
              </a:rPr>
              <a:t>Notate che ogni entità del mondo reale (e.g. il conto bancario) prevede un proprio stato interno (e.g. saldo, ecc...) e delle proprie funzionalit</a:t>
            </a:r>
            <a:r>
              <a:rPr lang="it-IT" sz="1300" dirty="0">
                <a:latin typeface="Arial" panose="020B0604020202020204" pitchFamily="34" charset="0"/>
              </a:rPr>
              <a:t>à</a:t>
            </a:r>
            <a:r>
              <a:rPr lang="it-IT" sz="1300" dirty="0">
                <a:effectLst/>
                <a:latin typeface="Arial" panose="020B0604020202020204" pitchFamily="34" charset="0"/>
              </a:rPr>
              <a:t> (e.g.</a:t>
            </a:r>
            <a:br>
              <a:rPr lang="it-IT" sz="1300" dirty="0"/>
            </a:br>
            <a:r>
              <a:rPr lang="it-IT" sz="1300" dirty="0">
                <a:effectLst/>
                <a:latin typeface="Arial" panose="020B0604020202020204" pitchFamily="34" charset="0"/>
              </a:rPr>
              <a:t>versamento, prelievo, ecc...)</a:t>
            </a:r>
            <a:endParaRPr lang="it-IT" sz="1300" dirty="0"/>
          </a:p>
          <a:p>
            <a:r>
              <a:rPr lang="it-IT" sz="1300" dirty="0">
                <a:effectLst/>
                <a:latin typeface="Arial" panose="020B0604020202020204" pitchFamily="34" charset="0"/>
              </a:rPr>
              <a:t>Per questo motivo un linguaggio di programmazione ORIENTATO AGLI</a:t>
            </a:r>
            <a:br>
              <a:rPr lang="it-IT" sz="1300" dirty="0"/>
            </a:br>
            <a:r>
              <a:rPr lang="it-IT" sz="1300" dirty="0">
                <a:effectLst/>
                <a:latin typeface="Arial" panose="020B0604020202020204" pitchFamily="34" charset="0"/>
              </a:rPr>
              <a:t>OGGETTI (tipo Java) fornisce meccanismi per definire nuovi tipi di dato</a:t>
            </a:r>
            <a:br>
              <a:rPr lang="it-IT" sz="1300" dirty="0"/>
            </a:br>
            <a:r>
              <a:rPr lang="it-IT" sz="1300" dirty="0">
                <a:effectLst/>
                <a:latin typeface="Arial" panose="020B0604020202020204" pitchFamily="34" charset="0"/>
              </a:rPr>
              <a:t>basati sul concetto di classe.</a:t>
            </a:r>
          </a:p>
          <a:p>
            <a:r>
              <a:rPr lang="it-IT" sz="1300" dirty="0">
                <a:effectLst/>
                <a:latin typeface="Arial" panose="020B0604020202020204" pitchFamily="34" charset="0"/>
              </a:rPr>
              <a:t>Una classe definisce un insieme di oggetti (conti bancari, dipendenti,</a:t>
            </a:r>
            <a:br>
              <a:rPr lang="it-IT" sz="1300" dirty="0"/>
            </a:br>
            <a:r>
              <a:rPr lang="it-IT" sz="1300" dirty="0">
                <a:effectLst/>
                <a:latin typeface="Arial" panose="020B0604020202020204" pitchFamily="34" charset="0"/>
              </a:rPr>
              <a:t>automobili, rettangoli, ecc...).</a:t>
            </a:r>
            <a:br>
              <a:rPr lang="it-IT" sz="1300" dirty="0"/>
            </a:br>
            <a:endParaRPr lang="it-IT" sz="1300" dirty="0"/>
          </a:p>
          <a:p>
            <a:r>
              <a:rPr lang="it-IT" sz="1300" dirty="0">
                <a:effectLst/>
                <a:latin typeface="Arial" panose="020B0604020202020204" pitchFamily="34" charset="0"/>
              </a:rPr>
              <a:t>Un oggetto `e una struttura dotata di: proprie variabili (che rappresentano il suo stato) propri metodi (che realizzano le sue funzionalit</a:t>
            </a:r>
            <a:r>
              <a:rPr lang="it-IT" sz="1300" dirty="0">
                <a:latin typeface="Arial" panose="020B0604020202020204" pitchFamily="34" charset="0"/>
              </a:rPr>
              <a:t>à</a:t>
            </a:r>
            <a:r>
              <a:rPr lang="it-IT" sz="1300" dirty="0">
                <a:effectLst/>
                <a:latin typeface="Arial" panose="020B0604020202020204" pitchFamily="34" charset="0"/>
              </a:rPr>
              <a:t>)</a:t>
            </a:r>
            <a:endParaRPr lang="it-IT" sz="1300" dirty="0"/>
          </a:p>
        </p:txBody>
      </p:sp>
      <p:pic>
        <p:nvPicPr>
          <p:cNvPr id="6" name="Immagine 5">
            <a:extLst>
              <a:ext uri="{FF2B5EF4-FFF2-40B4-BE49-F238E27FC236}">
                <a16:creationId xmlns:a16="http://schemas.microsoft.com/office/drawing/2014/main" id="{D3E471E6-D79F-847C-805C-8E8E18FCB7FF}"/>
              </a:ext>
            </a:extLst>
          </p:cNvPr>
          <p:cNvPicPr>
            <a:picLocks noChangeAspect="1"/>
          </p:cNvPicPr>
          <p:nvPr/>
        </p:nvPicPr>
        <p:blipFill>
          <a:blip r:embed="rId4"/>
          <a:stretch>
            <a:fillRect/>
          </a:stretch>
        </p:blipFill>
        <p:spPr>
          <a:xfrm>
            <a:off x="5276090" y="979175"/>
            <a:ext cx="6303134" cy="48691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5687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0E948-77D3-0012-F097-66EAB8BBFF8D}"/>
              </a:ext>
            </a:extLst>
          </p:cNvPr>
          <p:cNvSpPr>
            <a:spLocks noGrp="1"/>
          </p:cNvSpPr>
          <p:nvPr>
            <p:ph type="title"/>
          </p:nvPr>
        </p:nvSpPr>
        <p:spPr>
          <a:xfrm>
            <a:off x="680321" y="753228"/>
            <a:ext cx="9613861" cy="1080938"/>
          </a:xfrm>
        </p:spPr>
        <p:txBody>
          <a:bodyPr>
            <a:normAutofit/>
          </a:bodyPr>
          <a:lstStyle/>
          <a:p>
            <a:r>
              <a:rPr lang="it-IT"/>
              <a:t>Gli oggetti</a:t>
            </a:r>
          </a:p>
        </p:txBody>
      </p:sp>
      <p:graphicFrame>
        <p:nvGraphicFramePr>
          <p:cNvPr id="19" name="Segnaposto contenuto 2">
            <a:extLst>
              <a:ext uri="{FF2B5EF4-FFF2-40B4-BE49-F238E27FC236}">
                <a16:creationId xmlns:a16="http://schemas.microsoft.com/office/drawing/2014/main" id="{AAC3EE2B-7C1F-4860-D193-03133A61DE90}"/>
              </a:ext>
            </a:extLst>
          </p:cNvPr>
          <p:cNvGraphicFramePr>
            <a:graphicFrameLocks noGrp="1"/>
          </p:cNvGraphicFramePr>
          <p:nvPr>
            <p:ph idx="1"/>
            <p:extLst>
              <p:ext uri="{D42A27DB-BD31-4B8C-83A1-F6EECF244321}">
                <p14:modId xmlns:p14="http://schemas.microsoft.com/office/powerpoint/2010/main" val="374745819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357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5B68C-2E9C-77BF-5292-CBED1FBA74F9}"/>
              </a:ext>
            </a:extLst>
          </p:cNvPr>
          <p:cNvSpPr>
            <a:spLocks noGrp="1"/>
          </p:cNvSpPr>
          <p:nvPr>
            <p:ph type="title"/>
          </p:nvPr>
        </p:nvSpPr>
        <p:spPr>
          <a:xfrm>
            <a:off x="680321" y="753228"/>
            <a:ext cx="9613861" cy="1080938"/>
          </a:xfrm>
        </p:spPr>
        <p:txBody>
          <a:bodyPr>
            <a:normAutofit/>
          </a:bodyPr>
          <a:lstStyle/>
          <a:p>
            <a:r>
              <a:rPr lang="it-IT" dirty="0"/>
              <a:t>Oggetti</a:t>
            </a:r>
          </a:p>
        </p:txBody>
      </p:sp>
      <p:sp>
        <p:nvSpPr>
          <p:cNvPr id="10" name="Content Placeholder 9">
            <a:extLst>
              <a:ext uri="{FF2B5EF4-FFF2-40B4-BE49-F238E27FC236}">
                <a16:creationId xmlns:a16="http://schemas.microsoft.com/office/drawing/2014/main" id="{1C932E7D-1B0E-38B9-94B2-C4EE6B89B372}"/>
              </a:ext>
            </a:extLst>
          </p:cNvPr>
          <p:cNvSpPr>
            <a:spLocks noGrp="1"/>
          </p:cNvSpPr>
          <p:nvPr>
            <p:ph idx="1"/>
          </p:nvPr>
        </p:nvSpPr>
        <p:spPr>
          <a:xfrm>
            <a:off x="680322" y="2336873"/>
            <a:ext cx="3489341" cy="3599316"/>
          </a:xfrm>
        </p:spPr>
        <p:txBody>
          <a:bodyPr>
            <a:normAutofit fontScale="92500" lnSpcReduction="10000"/>
          </a:bodyPr>
          <a:lstStyle/>
          <a:p>
            <a:r>
              <a:rPr lang="en-US" sz="1800" dirty="0" err="1"/>
              <a:t>Visibilità</a:t>
            </a:r>
            <a:endParaRPr lang="en-US" sz="1800" dirty="0"/>
          </a:p>
          <a:p>
            <a:r>
              <a:rPr lang="it-IT" sz="1400" dirty="0">
                <a:effectLst/>
                <a:latin typeface="Arial" panose="020B0604020202020204" pitchFamily="34" charset="0"/>
              </a:rPr>
              <a:t>La possibilit</a:t>
            </a:r>
            <a:r>
              <a:rPr lang="it-IT" sz="1400" dirty="0">
                <a:latin typeface="Arial" panose="020B0604020202020204" pitchFamily="34" charset="0"/>
              </a:rPr>
              <a:t>à</a:t>
            </a:r>
            <a:r>
              <a:rPr lang="it-IT" sz="1400" dirty="0">
                <a:effectLst/>
                <a:latin typeface="Arial" panose="020B0604020202020204" pitchFamily="34" charset="0"/>
              </a:rPr>
              <a:t> di controllare l’accesso allo stato degli oggetti tramite appositi metodi nei linguaggi orientati agli oggetti prende il nome di </a:t>
            </a:r>
            <a:r>
              <a:rPr lang="it-IT" sz="1400" b="1" dirty="0">
                <a:effectLst/>
                <a:latin typeface="Arial" panose="020B0604020202020204" pitchFamily="34" charset="0"/>
              </a:rPr>
              <a:t>Proprietà di Incapsulamento</a:t>
            </a:r>
            <a:br>
              <a:rPr lang="it-IT" sz="1400" dirty="0"/>
            </a:br>
            <a:endParaRPr lang="it-IT" sz="1400" dirty="0"/>
          </a:p>
          <a:p>
            <a:r>
              <a:rPr lang="it-IT" sz="1400" dirty="0">
                <a:effectLst/>
                <a:latin typeface="Arial" panose="020B0604020202020204" pitchFamily="34" charset="0"/>
              </a:rPr>
              <a:t>L’incapsulamento consente di nascondere la rappresentazione dello stato interno degli oggetti agli utilizzatori</a:t>
            </a:r>
            <a:br>
              <a:rPr lang="it-IT" sz="1400" dirty="0"/>
            </a:br>
            <a:r>
              <a:rPr lang="it-IT" sz="1400" dirty="0">
                <a:effectLst/>
                <a:latin typeface="Arial" panose="020B0604020202020204" pitchFamily="34" charset="0"/>
              </a:rPr>
              <a:t>L’</a:t>
            </a:r>
            <a:r>
              <a:rPr lang="it-IT" sz="1400" dirty="0" err="1">
                <a:effectLst/>
                <a:latin typeface="Arial" panose="020B0604020202020204" pitchFamily="34" charset="0"/>
              </a:rPr>
              <a:t>utilzzatore</a:t>
            </a:r>
            <a:r>
              <a:rPr lang="it-IT" sz="1400" dirty="0">
                <a:effectLst/>
                <a:latin typeface="Arial" panose="020B0604020202020204" pitchFamily="34" charset="0"/>
              </a:rPr>
              <a:t> di </a:t>
            </a:r>
            <a:r>
              <a:rPr lang="it-IT" sz="1400" dirty="0" err="1">
                <a:effectLst/>
                <a:latin typeface="Courier New" panose="02070309020205020404" pitchFamily="49" charset="0"/>
              </a:rPr>
              <a:t>getValore</a:t>
            </a:r>
            <a:r>
              <a:rPr lang="it-IT" sz="1400" dirty="0">
                <a:effectLst/>
                <a:latin typeface="Courier New" panose="02070309020205020404" pitchFamily="49" charset="0"/>
              </a:rPr>
              <a:t> </a:t>
            </a:r>
            <a:r>
              <a:rPr lang="it-IT" sz="1400" dirty="0">
                <a:effectLst/>
                <a:latin typeface="Arial" panose="020B0604020202020204" pitchFamily="34" charset="0"/>
              </a:rPr>
              <a:t>e </a:t>
            </a:r>
            <a:r>
              <a:rPr lang="it-IT" sz="1400" dirty="0" err="1">
                <a:effectLst/>
                <a:latin typeface="Courier New" panose="02070309020205020404" pitchFamily="49" charset="0"/>
              </a:rPr>
              <a:t>setValore</a:t>
            </a:r>
            <a:r>
              <a:rPr lang="it-IT" sz="1400" dirty="0">
                <a:effectLst/>
                <a:latin typeface="Courier New" panose="02070309020205020404" pitchFamily="49" charset="0"/>
              </a:rPr>
              <a:t> </a:t>
            </a:r>
            <a:r>
              <a:rPr lang="it-IT" sz="1400" dirty="0">
                <a:effectLst/>
                <a:latin typeface="Arial" panose="020B0604020202020204" pitchFamily="34" charset="0"/>
              </a:rPr>
              <a:t>non è necessariamente a</a:t>
            </a:r>
            <a:br>
              <a:rPr lang="it-IT" sz="1400" dirty="0"/>
            </a:br>
            <a:r>
              <a:rPr lang="it-IT" sz="1400" dirty="0">
                <a:effectLst/>
                <a:latin typeface="Arial" panose="020B0604020202020204" pitchFamily="34" charset="0"/>
              </a:rPr>
              <a:t>conoscenza che il valore è rappresentato nella classe da una variabile di tipo </a:t>
            </a:r>
            <a:r>
              <a:rPr lang="it-IT" sz="1400" dirty="0" err="1">
                <a:effectLst/>
                <a:latin typeface="Courier New" panose="02070309020205020404" pitchFamily="49" charset="0"/>
              </a:rPr>
              <a:t>int</a:t>
            </a:r>
            <a:br>
              <a:rPr lang="it-IT" sz="1400" dirty="0"/>
            </a:br>
            <a:endParaRPr lang="it-IT" sz="1400" dirty="0"/>
          </a:p>
          <a:p>
            <a:r>
              <a:rPr lang="it-IT" sz="1400" dirty="0">
                <a:effectLst/>
                <a:latin typeface="Arial" panose="020B0604020202020204" pitchFamily="34" charset="0"/>
              </a:rPr>
              <a:t>La classe potrebbe ad esempio sfruttare un array di </a:t>
            </a:r>
            <a:r>
              <a:rPr lang="it-IT" sz="1400" dirty="0" err="1">
                <a:effectLst/>
                <a:latin typeface="Courier New" panose="02070309020205020404" pitchFamily="49" charset="0"/>
              </a:rPr>
              <a:t>int</a:t>
            </a:r>
            <a:r>
              <a:rPr lang="it-IT" sz="1400" dirty="0">
                <a:effectLst/>
                <a:latin typeface="Courier New" panose="02070309020205020404" pitchFamily="49" charset="0"/>
              </a:rPr>
              <a:t> </a:t>
            </a:r>
            <a:r>
              <a:rPr lang="it-IT" sz="1400" dirty="0">
                <a:effectLst/>
                <a:latin typeface="Arial" panose="020B0604020202020204" pitchFamily="34" charset="0"/>
              </a:rPr>
              <a:t>che memorizza (all’insaputa dell’utilizzatore) gli ultimi 10 valori ricevuti</a:t>
            </a:r>
            <a:endParaRPr lang="en-US" sz="1800" dirty="0"/>
          </a:p>
        </p:txBody>
      </p:sp>
      <p:pic>
        <p:nvPicPr>
          <p:cNvPr id="5" name="Segnaposto contenuto 4" descr="Immagine che contiene testo&#10;&#10;Descrizione generata automaticamente">
            <a:extLst>
              <a:ext uri="{FF2B5EF4-FFF2-40B4-BE49-F238E27FC236}">
                <a16:creationId xmlns:a16="http://schemas.microsoft.com/office/drawing/2014/main" id="{89816BB5-43C9-DDD9-4B53-C35C8569E0F4}"/>
              </a:ext>
            </a:extLst>
          </p:cNvPr>
          <p:cNvPicPr>
            <a:picLocks noChangeAspect="1"/>
          </p:cNvPicPr>
          <p:nvPr/>
        </p:nvPicPr>
        <p:blipFill>
          <a:blip r:embed="rId2"/>
          <a:stretch>
            <a:fillRect/>
          </a:stretch>
        </p:blipFill>
        <p:spPr>
          <a:xfrm>
            <a:off x="4654295" y="3431245"/>
            <a:ext cx="5639886" cy="1409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2168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4" name="Rectangle 23">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367AE5F-E1A7-40EA-DADF-D0BCFC4A2499}"/>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I packages</a:t>
            </a:r>
          </a:p>
        </p:txBody>
      </p:sp>
      <p:sp>
        <p:nvSpPr>
          <p:cNvPr id="3" name="Segnaposto contenuto 2">
            <a:extLst>
              <a:ext uri="{FF2B5EF4-FFF2-40B4-BE49-F238E27FC236}">
                <a16:creationId xmlns:a16="http://schemas.microsoft.com/office/drawing/2014/main" id="{93CCA035-2D5D-A6DB-03F6-A656D148DA00}"/>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solidFill>
                  <a:srgbClr val="FFFFFF"/>
                </a:solidFill>
              </a:rPr>
              <a:t>P</a:t>
            </a:r>
            <a:r>
              <a:rPr lang="en-US" sz="1800">
                <a:solidFill>
                  <a:srgbClr val="FFFFFF"/>
                </a:solidFill>
                <a:effectLst/>
              </a:rPr>
              <a:t>ackages in Java sono un meccanismo che consente di raggruppare le classi.</a:t>
            </a:r>
            <a:endParaRPr lang="en-US" sz="1800">
              <a:solidFill>
                <a:srgbClr val="FFFFFF"/>
              </a:solidFill>
            </a:endParaRPr>
          </a:p>
        </p:txBody>
      </p:sp>
      <p:pic>
        <p:nvPicPr>
          <p:cNvPr id="5" name="Immagine 4" descr="Immagine che contiene testo&#10;&#10;Descrizione generata automaticamente">
            <a:extLst>
              <a:ext uri="{FF2B5EF4-FFF2-40B4-BE49-F238E27FC236}">
                <a16:creationId xmlns:a16="http://schemas.microsoft.com/office/drawing/2014/main" id="{05F9BE52-E22E-477E-10FD-426DF5556BF9}"/>
              </a:ext>
            </a:extLst>
          </p:cNvPr>
          <p:cNvPicPr>
            <a:picLocks noChangeAspect="1"/>
          </p:cNvPicPr>
          <p:nvPr/>
        </p:nvPicPr>
        <p:blipFill rotWithShape="1">
          <a:blip r:embed="rId5"/>
          <a:srcRect r="453" b="1768"/>
          <a:stretch/>
        </p:blipFill>
        <p:spPr>
          <a:xfrm>
            <a:off x="2483957" y="640078"/>
            <a:ext cx="7185560" cy="354535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85893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32" name="Group 21">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3" name="Rectangle 22">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3">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Segnaposto contenuto 3">
            <a:extLst>
              <a:ext uri="{FF2B5EF4-FFF2-40B4-BE49-F238E27FC236}">
                <a16:creationId xmlns:a16="http://schemas.microsoft.com/office/drawing/2014/main" id="{18566993-C52E-A6AA-8FFD-E322941D3071}"/>
              </a:ext>
            </a:extLst>
          </p:cNvPr>
          <p:cNvPicPr>
            <a:picLocks noChangeAspect="1"/>
          </p:cNvPicPr>
          <p:nvPr/>
        </p:nvPicPr>
        <p:blipFill rotWithShape="1">
          <a:blip r:embed="rId3"/>
          <a:srcRect b="5451"/>
          <a:stretch/>
        </p:blipFill>
        <p:spPr>
          <a:xfrm>
            <a:off x="7609490" y="10"/>
            <a:ext cx="4579333" cy="6856310"/>
          </a:xfrm>
          <a:prstGeom prst="rect">
            <a:avLst/>
          </a:prstGeom>
          <a:ln>
            <a:noFill/>
          </a:ln>
          <a:effectLst/>
        </p:spPr>
      </p:pic>
      <p:sp>
        <p:nvSpPr>
          <p:cNvPr id="34" name="Rectangle 25">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82A9F2C1-0FFD-8AF9-E683-701C42815567}"/>
              </a:ext>
            </a:extLst>
          </p:cNvPr>
          <p:cNvSpPr>
            <a:spLocks noGrp="1"/>
          </p:cNvSpPr>
          <p:nvPr>
            <p:ph type="title"/>
          </p:nvPr>
        </p:nvSpPr>
        <p:spPr>
          <a:xfrm>
            <a:off x="680321" y="753228"/>
            <a:ext cx="7087552" cy="1080938"/>
          </a:xfrm>
        </p:spPr>
        <p:txBody>
          <a:bodyPr>
            <a:normAutofit/>
          </a:bodyPr>
          <a:lstStyle/>
          <a:p>
            <a:r>
              <a:rPr lang="it-IT" dirty="0"/>
              <a:t>Le Classi</a:t>
            </a:r>
          </a:p>
        </p:txBody>
      </p:sp>
      <p:pic>
        <p:nvPicPr>
          <p:cNvPr id="35" name="Picture 27">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8" name="Content Placeholder 7">
            <a:extLst>
              <a:ext uri="{FF2B5EF4-FFF2-40B4-BE49-F238E27FC236}">
                <a16:creationId xmlns:a16="http://schemas.microsoft.com/office/drawing/2014/main" id="{2E358AA9-9C9C-EE20-D871-3F30E1EDD685}"/>
              </a:ext>
            </a:extLst>
          </p:cNvPr>
          <p:cNvSpPr>
            <a:spLocks noGrp="1"/>
          </p:cNvSpPr>
          <p:nvPr>
            <p:ph idx="1"/>
          </p:nvPr>
        </p:nvSpPr>
        <p:spPr>
          <a:xfrm>
            <a:off x="680321" y="2336873"/>
            <a:ext cx="6423211" cy="3599316"/>
          </a:xfrm>
        </p:spPr>
        <p:txBody>
          <a:bodyPr>
            <a:normAutofit/>
          </a:bodyPr>
          <a:lstStyle/>
          <a:p>
            <a:r>
              <a:rPr lang="en-US" sz="2000" dirty="0" err="1"/>
              <a:t>Costruttori</a:t>
            </a:r>
            <a:endParaRPr lang="en-US" sz="2000" dirty="0"/>
          </a:p>
          <a:p>
            <a:r>
              <a:rPr lang="en-US" sz="2000" dirty="0"/>
              <a:t>Getter</a:t>
            </a:r>
          </a:p>
          <a:p>
            <a:r>
              <a:rPr lang="en-US" sz="2000" dirty="0"/>
              <a:t>Setter</a:t>
            </a:r>
          </a:p>
        </p:txBody>
      </p:sp>
    </p:spTree>
    <p:extLst>
      <p:ext uri="{BB962C8B-B14F-4D97-AF65-F5344CB8AC3E}">
        <p14:creationId xmlns:p14="http://schemas.microsoft.com/office/powerpoint/2010/main" val="413205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Contiene un oggetto penna in cui si descriva colore, </a:t>
            </a:r>
            <a:r>
              <a:rPr lang="it-IT" err="1">
                <a:latin typeface="Arial" panose="020B0604020202020204" pitchFamily="34" charset="0"/>
              </a:rPr>
              <a:t>marca</a:t>
            </a:r>
            <a:r>
              <a:rPr lang="it-IT">
                <a:latin typeface="Arial" panose="020B0604020202020204" pitchFamily="34" charset="0"/>
              </a:rPr>
              <a:t>, tipo</a:t>
            </a:r>
            <a:r>
              <a:rPr lang="it-IT" dirty="0">
                <a:latin typeface="Arial" panose="020B0604020202020204" pitchFamily="34" charset="0"/>
              </a:rPr>
              <a:t>;</a:t>
            </a:r>
          </a:p>
          <a:p>
            <a:pPr lvl="1"/>
            <a:r>
              <a:rPr lang="it-IT" dirty="0">
                <a:latin typeface="Arial" panose="020B0604020202020204" pitchFamily="34" charset="0"/>
              </a:rPr>
              <a:t>Scrivere relativi costruttori, getter e setter</a:t>
            </a:r>
          </a:p>
          <a:p>
            <a:pPr lvl="1"/>
            <a:r>
              <a:rPr lang="it-IT" dirty="0">
                <a:latin typeface="Arial" panose="020B0604020202020204" pitchFamily="34" charset="0"/>
              </a:rPr>
              <a:t>Scrivere un metodo «Stampa» che stampa a video le caratteristiche di una penna</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799464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B21200-1465-B7D8-A190-619C855BB2BF}"/>
              </a:ext>
            </a:extLst>
          </p:cNvPr>
          <p:cNvSpPr>
            <a:spLocks noGrp="1"/>
          </p:cNvSpPr>
          <p:nvPr>
            <p:ph type="title"/>
          </p:nvPr>
        </p:nvSpPr>
        <p:spPr/>
        <p:txBody>
          <a:bodyPr/>
          <a:lstStyle/>
          <a:p>
            <a:r>
              <a:rPr lang="it-IT" dirty="0"/>
              <a:t>Ereditarietà</a:t>
            </a:r>
          </a:p>
        </p:txBody>
      </p:sp>
      <p:sp>
        <p:nvSpPr>
          <p:cNvPr id="3" name="Segnaposto contenuto 2">
            <a:extLst>
              <a:ext uri="{FF2B5EF4-FFF2-40B4-BE49-F238E27FC236}">
                <a16:creationId xmlns:a16="http://schemas.microsoft.com/office/drawing/2014/main" id="{A8717396-3315-1697-4538-E511EBD0DC38}"/>
              </a:ext>
            </a:extLst>
          </p:cNvPr>
          <p:cNvSpPr>
            <a:spLocks noGrp="1"/>
          </p:cNvSpPr>
          <p:nvPr>
            <p:ph idx="1"/>
          </p:nvPr>
        </p:nvSpPr>
        <p:spPr/>
        <p:txBody>
          <a:bodyPr>
            <a:normAutofit fontScale="92500"/>
          </a:bodyPr>
          <a:lstStyle/>
          <a:p>
            <a:r>
              <a:rPr lang="it-IT" dirty="0">
                <a:effectLst/>
                <a:latin typeface="Arial" panose="020B0604020202020204" pitchFamily="34" charset="0"/>
              </a:rPr>
              <a:t>A volte in uno stesso programma ci sono classi che descrivono cose simili</a:t>
            </a:r>
            <a:br>
              <a:rPr lang="it-IT" dirty="0"/>
            </a:br>
            <a:r>
              <a:rPr lang="it-IT" dirty="0">
                <a:effectLst/>
                <a:latin typeface="Arial" panose="020B0604020202020204" pitchFamily="34" charset="0"/>
              </a:rPr>
              <a:t>tra loro.</a:t>
            </a:r>
            <a:br>
              <a:rPr lang="it-IT" dirty="0"/>
            </a:br>
            <a:endParaRPr lang="it-IT" dirty="0"/>
          </a:p>
          <a:p>
            <a:r>
              <a:rPr lang="it-IT" dirty="0">
                <a:effectLst/>
                <a:latin typeface="Arial" panose="020B0604020202020204" pitchFamily="34" charset="0"/>
              </a:rPr>
              <a:t>Esempio:</a:t>
            </a:r>
            <a:br>
              <a:rPr lang="it-IT" dirty="0"/>
            </a:br>
            <a:r>
              <a:rPr lang="it-IT" dirty="0"/>
              <a:t>	</a:t>
            </a:r>
            <a:r>
              <a:rPr lang="it-IT" dirty="0">
                <a:effectLst/>
                <a:latin typeface="Arial" panose="020B0604020202020204" pitchFamily="34" charset="0"/>
              </a:rPr>
              <a:t>supponiamo di voler realizzare un programma per la gestione degli</a:t>
            </a:r>
            <a:br>
              <a:rPr lang="it-IT" dirty="0"/>
            </a:br>
            <a:r>
              <a:rPr lang="it-IT" dirty="0"/>
              <a:t>	</a:t>
            </a:r>
            <a:r>
              <a:rPr lang="it-IT" dirty="0">
                <a:effectLst/>
                <a:latin typeface="Arial" panose="020B0604020202020204" pitchFamily="34" charset="0"/>
              </a:rPr>
              <a:t>insegnamenti di un corso di laurea</a:t>
            </a:r>
            <a:br>
              <a:rPr lang="it-IT" dirty="0"/>
            </a:br>
            <a:r>
              <a:rPr lang="it-IT" dirty="0"/>
              <a:t>	</a:t>
            </a:r>
            <a:r>
              <a:rPr lang="it-IT" dirty="0">
                <a:effectLst/>
                <a:latin typeface="Arial" panose="020B0604020202020204" pitchFamily="34" charset="0"/>
              </a:rPr>
              <a:t>per ogni insegnamento vogliamo sapere chi è il docente 	responsabile e chi sono gli studenti frequentanti </a:t>
            </a:r>
          </a:p>
          <a:p>
            <a:r>
              <a:rPr lang="it-IT" dirty="0">
                <a:effectLst/>
                <a:latin typeface="Arial" panose="020B0604020202020204" pitchFamily="34" charset="0"/>
              </a:rPr>
              <a:t>per descrivere docenti e studenti ci servono due classi: </a:t>
            </a:r>
            <a:r>
              <a:rPr lang="it-IT" dirty="0">
                <a:effectLst/>
                <a:latin typeface="Courier New" panose="02070309020205020404" pitchFamily="49" charset="0"/>
              </a:rPr>
              <a:t>Professore </a:t>
            </a:r>
            <a:r>
              <a:rPr lang="it-IT" dirty="0">
                <a:effectLst/>
                <a:latin typeface="Arial" panose="020B0604020202020204" pitchFamily="34" charset="0"/>
              </a:rPr>
              <a:t>e</a:t>
            </a:r>
            <a:br>
              <a:rPr lang="it-IT" dirty="0"/>
            </a:br>
            <a:r>
              <a:rPr lang="it-IT" dirty="0">
                <a:effectLst/>
                <a:latin typeface="Courier New" panose="02070309020205020404" pitchFamily="49" charset="0"/>
              </a:rPr>
              <a:t>Studente</a:t>
            </a:r>
            <a:endParaRPr lang="it-IT" dirty="0"/>
          </a:p>
        </p:txBody>
      </p:sp>
    </p:spTree>
    <p:extLst>
      <p:ext uri="{BB962C8B-B14F-4D97-AF65-F5344CB8AC3E}">
        <p14:creationId xmlns:p14="http://schemas.microsoft.com/office/powerpoint/2010/main" val="232574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1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21C5AC7-61BC-3EE2-316F-B292ED8C013F}"/>
              </a:ext>
            </a:extLst>
          </p:cNvPr>
          <p:cNvSpPr>
            <a:spLocks noGrp="1"/>
          </p:cNvSpPr>
          <p:nvPr>
            <p:ph type="title"/>
          </p:nvPr>
        </p:nvSpPr>
        <p:spPr>
          <a:xfrm>
            <a:off x="680321" y="753228"/>
            <a:ext cx="4136123" cy="1080938"/>
          </a:xfrm>
        </p:spPr>
        <p:txBody>
          <a:bodyPr>
            <a:normAutofit/>
          </a:bodyPr>
          <a:lstStyle/>
          <a:p>
            <a:r>
              <a:rPr lang="it-IT" sz="2400">
                <a:solidFill>
                  <a:srgbClr val="FFFFFF"/>
                </a:solidFill>
              </a:rPr>
              <a:t>Ereditarietà</a:t>
            </a:r>
          </a:p>
        </p:txBody>
      </p:sp>
      <p:pic>
        <p:nvPicPr>
          <p:cNvPr id="25" name="Picture 1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F1B3503-AC25-0DB5-F7E4-689DFDD9830B}"/>
              </a:ext>
            </a:extLst>
          </p:cNvPr>
          <p:cNvSpPr>
            <a:spLocks noGrp="1"/>
          </p:cNvSpPr>
          <p:nvPr>
            <p:ph idx="1"/>
          </p:nvPr>
        </p:nvSpPr>
        <p:spPr>
          <a:xfrm>
            <a:off x="680321" y="2336873"/>
            <a:ext cx="3656289" cy="3599316"/>
          </a:xfrm>
        </p:spPr>
        <p:txBody>
          <a:bodyPr>
            <a:normAutofit/>
          </a:bodyPr>
          <a:lstStyle/>
          <a:p>
            <a:r>
              <a:rPr lang="it-IT" sz="1400">
                <a:solidFill>
                  <a:srgbClr val="FFFFFF"/>
                </a:solidFill>
                <a:effectLst/>
                <a:latin typeface="Courier New" panose="02070309020205020404" pitchFamily="49" charset="0"/>
              </a:rPr>
              <a:t>Studente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Professore </a:t>
            </a:r>
            <a:r>
              <a:rPr lang="it-IT" sz="1400">
                <a:solidFill>
                  <a:srgbClr val="FFFFFF"/>
                </a:solidFill>
                <a:effectLst/>
                <a:latin typeface="Arial" panose="020B0604020202020204" pitchFamily="34" charset="0"/>
              </a:rPr>
              <a:t>hanno diverse cose in comune:</a:t>
            </a:r>
            <a:br>
              <a:rPr lang="it-IT" sz="1400">
                <a:solidFill>
                  <a:srgbClr val="FFFFFF"/>
                </a:solidFill>
              </a:rPr>
            </a:br>
            <a:r>
              <a:rPr lang="it-IT" sz="1400">
                <a:solidFill>
                  <a:srgbClr val="FFFFFF"/>
                </a:solidFill>
                <a:effectLst/>
                <a:latin typeface="Arial" panose="020B0604020202020204" pitchFamily="34" charset="0"/>
              </a:rPr>
              <a:t>due variabili d’istanza: </a:t>
            </a:r>
            <a:r>
              <a:rPr lang="it-IT" sz="1400">
                <a:solidFill>
                  <a:srgbClr val="FFFFFF"/>
                </a:solidFill>
                <a:effectLst/>
                <a:latin typeface="Courier New" panose="02070309020205020404" pitchFamily="49" charset="0"/>
              </a:rPr>
              <a:t>nome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indirizzo</a:t>
            </a:r>
            <a:br>
              <a:rPr lang="it-IT" sz="1400">
                <a:solidFill>
                  <a:srgbClr val="FFFFFF"/>
                </a:solidFill>
              </a:rPr>
            </a:br>
            <a:r>
              <a:rPr lang="it-IT" sz="1400">
                <a:solidFill>
                  <a:srgbClr val="FFFFFF"/>
                </a:solidFill>
                <a:effectLst/>
                <a:latin typeface="Arial" panose="020B0604020202020204" pitchFamily="34" charset="0"/>
              </a:rPr>
              <a:t>alcuni metodi: </a:t>
            </a:r>
            <a:r>
              <a:rPr lang="it-IT" sz="1400">
                <a:solidFill>
                  <a:srgbClr val="FFFFFF"/>
                </a:solidFill>
                <a:effectLst/>
                <a:latin typeface="Courier New" panose="02070309020205020404" pitchFamily="49" charset="0"/>
              </a:rPr>
              <a:t>getNome()</a:t>
            </a:r>
            <a:r>
              <a:rPr lang="it-IT" sz="1400">
                <a:solidFill>
                  <a:srgbClr val="FFFFFF"/>
                </a:solidFill>
                <a:effectLst/>
                <a:latin typeface="Arial" panose="020B0604020202020204" pitchFamily="34" charset="0"/>
              </a:rPr>
              <a:t>, </a:t>
            </a:r>
            <a:r>
              <a:rPr lang="it-IT" sz="1400">
                <a:solidFill>
                  <a:srgbClr val="FFFFFF"/>
                </a:solidFill>
                <a:effectLst/>
                <a:latin typeface="Courier New" panose="02070309020205020404" pitchFamily="49" charset="0"/>
              </a:rPr>
              <a:t>getIndirizzo()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setIndirizzo().</a:t>
            </a:r>
          </a:p>
          <a:p>
            <a:r>
              <a:rPr lang="it-IT" sz="1400">
                <a:solidFill>
                  <a:srgbClr val="FFFFFF"/>
                </a:solidFill>
                <a:effectLst/>
                <a:latin typeface="Arial" panose="020B0604020202020204" pitchFamily="34" charset="0"/>
              </a:rPr>
              <a:t>Isoliamo dunque i membri condivisi di </a:t>
            </a:r>
            <a:r>
              <a:rPr lang="it-IT" sz="1400">
                <a:solidFill>
                  <a:srgbClr val="FFFFFF"/>
                </a:solidFill>
                <a:effectLst/>
                <a:latin typeface="Courier New" panose="02070309020205020404" pitchFamily="49" charset="0"/>
              </a:rPr>
              <a:t>Studente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Professore </a:t>
            </a:r>
            <a:r>
              <a:rPr lang="it-IT" sz="1400">
                <a:solidFill>
                  <a:srgbClr val="FFFFFF"/>
                </a:solidFill>
                <a:effectLst/>
                <a:latin typeface="Arial" panose="020B0604020202020204" pitchFamily="34" charset="0"/>
              </a:rPr>
              <a:t>in una nuova classe </a:t>
            </a:r>
            <a:r>
              <a:rPr lang="it-IT" sz="1400">
                <a:solidFill>
                  <a:srgbClr val="FFFFFF"/>
                </a:solidFill>
                <a:effectLst/>
                <a:latin typeface="Courier New" panose="02070309020205020404" pitchFamily="49" charset="0"/>
              </a:rPr>
              <a:t>Persona.</a:t>
            </a:r>
          </a:p>
          <a:p>
            <a:endParaRPr lang="it-IT" sz="1400">
              <a:solidFill>
                <a:srgbClr val="FFFFFF"/>
              </a:solidFill>
            </a:endParaRPr>
          </a:p>
        </p:txBody>
      </p:sp>
      <p:sp useBgFill="1">
        <p:nvSpPr>
          <p:cNvPr id="20" name="Rectangle 1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59E772-B48C-FA92-DCBC-192089293FFD}"/>
              </a:ext>
            </a:extLst>
          </p:cNvPr>
          <p:cNvPicPr>
            <a:picLocks noChangeAspect="1"/>
          </p:cNvPicPr>
          <p:nvPr/>
        </p:nvPicPr>
        <p:blipFill>
          <a:blip r:embed="rId4"/>
          <a:stretch>
            <a:fillRect/>
          </a:stretch>
        </p:blipFill>
        <p:spPr>
          <a:xfrm>
            <a:off x="5593085" y="1870518"/>
            <a:ext cx="5629268" cy="3110169"/>
          </a:xfrm>
          <a:prstGeom prst="rect">
            <a:avLst/>
          </a:prstGeom>
          <a:ln>
            <a:noFill/>
          </a:ln>
          <a:effectLst/>
        </p:spPr>
      </p:pic>
    </p:spTree>
    <p:extLst>
      <p:ext uri="{BB962C8B-B14F-4D97-AF65-F5344CB8AC3E}">
        <p14:creationId xmlns:p14="http://schemas.microsoft.com/office/powerpoint/2010/main" val="38574968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lnSpcReduction="20000"/>
          </a:bodyPr>
          <a:lstStyle/>
          <a:p>
            <a:r>
              <a:rPr lang="it-IT" dirty="0">
                <a:effectLst/>
                <a:latin typeface="Arial" panose="020B0604020202020204" pitchFamily="34" charset="0"/>
              </a:rPr>
              <a:t>Java </a:t>
            </a:r>
            <a:r>
              <a:rPr lang="it-IT" dirty="0">
                <a:latin typeface="Arial" panose="020B0604020202020204" pitchFamily="34" charset="0"/>
              </a:rPr>
              <a:t>è</a:t>
            </a:r>
            <a:r>
              <a:rPr lang="it-IT" dirty="0">
                <a:effectLst/>
                <a:latin typeface="Arial" panose="020B0604020202020204" pitchFamily="34" charset="0"/>
              </a:rPr>
              <a:t> un linguaggio di programmazione nato all’inizio degli anni novanta</a:t>
            </a:r>
            <a:br>
              <a:rPr lang="it-IT" dirty="0"/>
            </a:br>
            <a:r>
              <a:rPr lang="it-IT" dirty="0">
                <a:effectLst/>
                <a:latin typeface="Arial" panose="020B0604020202020204" pitchFamily="34" charset="0"/>
              </a:rPr>
              <a:t>da un gruppo di lavoro della Sun </a:t>
            </a:r>
            <a:r>
              <a:rPr lang="it-IT" dirty="0" err="1">
                <a:effectLst/>
                <a:latin typeface="Arial" panose="020B0604020202020204" pitchFamily="34" charset="0"/>
              </a:rPr>
              <a:t>Microsystems</a:t>
            </a:r>
            <a:r>
              <a:rPr lang="it-IT" dirty="0">
                <a:effectLst/>
                <a:latin typeface="Arial" panose="020B0604020202020204" pitchFamily="34" charset="0"/>
              </a:rPr>
              <a:t> guidato da James </a:t>
            </a:r>
            <a:r>
              <a:rPr lang="it-IT" dirty="0" err="1">
                <a:effectLst/>
                <a:latin typeface="Arial" panose="020B0604020202020204" pitchFamily="34" charset="0"/>
              </a:rPr>
              <a:t>Gosling</a:t>
            </a:r>
            <a:br>
              <a:rPr lang="it-IT" dirty="0"/>
            </a:br>
            <a:r>
              <a:rPr lang="it-IT" dirty="0">
                <a:effectLst/>
                <a:latin typeface="Arial" panose="020B0604020202020204" pitchFamily="34" charset="0"/>
              </a:rPr>
              <a:t>Inizialmente concepito per scrivere programmi per il controllo di</a:t>
            </a:r>
            <a:br>
              <a:rPr lang="it-IT" dirty="0"/>
            </a:br>
            <a:r>
              <a:rPr lang="it-IT" dirty="0">
                <a:effectLst/>
                <a:latin typeface="Arial" panose="020B0604020202020204" pitchFamily="34" charset="0"/>
              </a:rPr>
              <a:t>elettrodomestici (TV, frigorifero,...).</a:t>
            </a:r>
          </a:p>
          <a:p>
            <a:r>
              <a:rPr lang="it-IT" dirty="0">
                <a:effectLst/>
                <a:latin typeface="Arial" panose="020B0604020202020204" pitchFamily="34" charset="0"/>
              </a:rPr>
              <a:t>linguaggio (relativamente) semplice da usare</a:t>
            </a:r>
          </a:p>
          <a:p>
            <a:r>
              <a:rPr lang="it-IT" dirty="0">
                <a:effectLst/>
                <a:latin typeface="Arial" panose="020B0604020202020204" pitchFamily="34" charset="0"/>
              </a:rPr>
              <a:t>capace di essere eseguito su diversi tipi di processori</a:t>
            </a:r>
          </a:p>
          <a:p>
            <a:r>
              <a:rPr lang="it-IT" dirty="0">
                <a:effectLst/>
                <a:latin typeface="Arial" panose="020B0604020202020204" pitchFamily="34" charset="0"/>
              </a:rPr>
              <a:t>che non richiedesse compilatori o interpreti troppo sofisticati (i</a:t>
            </a:r>
            <a:br>
              <a:rPr lang="it-IT" dirty="0"/>
            </a:br>
            <a:r>
              <a:rPr lang="it-IT" dirty="0">
                <a:effectLst/>
                <a:latin typeface="Arial" panose="020B0604020202020204" pitchFamily="34" charset="0"/>
              </a:rPr>
              <a:t>produttori degli elettrodomestici non avrebbero investito risorse in</a:t>
            </a:r>
            <a:br>
              <a:rPr lang="it-IT" dirty="0"/>
            </a:br>
            <a:r>
              <a:rPr lang="it-IT" dirty="0">
                <a:effectLst/>
                <a:latin typeface="Arial" panose="020B0604020202020204" pitchFamily="34" charset="0"/>
              </a:rPr>
              <a:t>quel settore)</a:t>
            </a:r>
            <a:br>
              <a:rPr lang="it-IT" dirty="0"/>
            </a:br>
            <a:endParaRPr lang="it-IT" dirty="0"/>
          </a:p>
          <a:p>
            <a:r>
              <a:rPr lang="it-IT" dirty="0">
                <a:effectLst/>
                <a:latin typeface="Arial" panose="020B0604020202020204" pitchFamily="34" charset="0"/>
              </a:rPr>
              <a:t>L’idea fu di introdurre un unico, semplice linguaggio intermedio (chiamato</a:t>
            </a:r>
            <a:br>
              <a:rPr lang="it-IT" dirty="0"/>
            </a:br>
            <a:r>
              <a:rPr lang="it-IT" dirty="0">
                <a:effectLst/>
                <a:latin typeface="Arial" panose="020B0604020202020204" pitchFamily="34" charset="0"/>
              </a:rPr>
              <a:t>byte-code) per il quale potessero facilmente essere scritti interpreti ad-hoc</a:t>
            </a:r>
            <a:endParaRPr lang="it-IT" dirty="0"/>
          </a:p>
        </p:txBody>
      </p:sp>
    </p:spTree>
    <p:extLst>
      <p:ext uri="{BB962C8B-B14F-4D97-AF65-F5344CB8AC3E}">
        <p14:creationId xmlns:p14="http://schemas.microsoft.com/office/powerpoint/2010/main" val="200510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lnSpcReduction="10000"/>
          </a:bodyPr>
          <a:lstStyle/>
          <a:p>
            <a:r>
              <a:rPr lang="it-IT" dirty="0">
                <a:effectLst/>
                <a:latin typeface="Arial" panose="020B0604020202020204" pitchFamily="34" charset="0"/>
              </a:rPr>
              <a:t>Il linguaggio Java si basa quindi su un approccio che combina</a:t>
            </a:r>
            <a:br>
              <a:rPr lang="it-IT" dirty="0"/>
            </a:br>
            <a:r>
              <a:rPr lang="it-IT" dirty="0">
                <a:effectLst/>
                <a:latin typeface="Arial" panose="020B0604020202020204" pitchFamily="34" charset="0"/>
              </a:rPr>
              <a:t>compilazione (in byte-code) e interpretazione (del byte-code)</a:t>
            </a:r>
            <a:br>
              <a:rPr lang="it-IT" dirty="0"/>
            </a:br>
            <a:endParaRPr lang="it-IT" dirty="0"/>
          </a:p>
          <a:p>
            <a:r>
              <a:rPr lang="it-IT" dirty="0">
                <a:effectLst/>
                <a:latin typeface="Arial" panose="020B0604020202020204" pitchFamily="34" charset="0"/>
              </a:rPr>
              <a:t>Il byte-code può essere visto come l’assembly di una macchina virtuale, un calcolatore ipotetico che ha caratteristiche simili (semplificate) a quelle delle architetture hardware più comuni</a:t>
            </a:r>
            <a:br>
              <a:rPr lang="it-IT" dirty="0"/>
            </a:br>
            <a:endParaRPr lang="it-IT" dirty="0"/>
          </a:p>
          <a:p>
            <a:r>
              <a:rPr lang="it-IT" dirty="0">
                <a:latin typeface="Arial" panose="020B0604020202020204" pitchFamily="34" charset="0"/>
              </a:rPr>
              <a:t>è</a:t>
            </a:r>
            <a:r>
              <a:rPr lang="it-IT" dirty="0">
                <a:effectLst/>
                <a:latin typeface="Arial" panose="020B0604020202020204" pitchFamily="34" charset="0"/>
              </a:rPr>
              <a:t> un linguaggio di basso livello (come l’assembly)</a:t>
            </a:r>
            <a:br>
              <a:rPr lang="it-IT" dirty="0"/>
            </a:br>
            <a:endParaRPr lang="it-IT" dirty="0"/>
          </a:p>
          <a:p>
            <a:r>
              <a:rPr lang="it-IT" dirty="0">
                <a:effectLst/>
                <a:latin typeface="Arial" panose="020B0604020202020204" pitchFamily="34" charset="0"/>
              </a:rPr>
              <a:t>non è legato ad una particolare architettura hardware</a:t>
            </a:r>
            <a:br>
              <a:rPr lang="it-IT" dirty="0"/>
            </a:br>
            <a:r>
              <a:rPr lang="it-IT" dirty="0">
                <a:effectLst/>
                <a:latin typeface="Arial" panose="020B0604020202020204" pitchFamily="34" charset="0"/>
              </a:rPr>
              <a:t>L’interprete del byte-code Java </a:t>
            </a:r>
            <a:r>
              <a:rPr lang="it-IT" dirty="0">
                <a:latin typeface="Arial" panose="020B0604020202020204" pitchFamily="34" charset="0"/>
              </a:rPr>
              <a:t>è</a:t>
            </a:r>
            <a:r>
              <a:rPr lang="it-IT" dirty="0">
                <a:effectLst/>
                <a:latin typeface="Arial" panose="020B0604020202020204" pitchFamily="34" charset="0"/>
              </a:rPr>
              <a:t> detto Java Virtual Machine (JVM)</a:t>
            </a:r>
            <a:endParaRPr lang="it-IT" dirty="0"/>
          </a:p>
        </p:txBody>
      </p:sp>
    </p:spTree>
    <p:extLst>
      <p:ext uri="{BB962C8B-B14F-4D97-AF65-F5344CB8AC3E}">
        <p14:creationId xmlns:p14="http://schemas.microsoft.com/office/powerpoint/2010/main" val="378047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2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9" name="Picture 2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1" name="Rectangle 3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34">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39" name="Rectangle 38">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Introduzione </a:t>
            </a:r>
          </a:p>
        </p:txBody>
      </p:sp>
      <p:pic>
        <p:nvPicPr>
          <p:cNvPr id="5" name="Immagine 4">
            <a:extLst>
              <a:ext uri="{FF2B5EF4-FFF2-40B4-BE49-F238E27FC236}">
                <a16:creationId xmlns:a16="http://schemas.microsoft.com/office/drawing/2014/main" id="{28D46CF4-A0C3-3DCB-1BDB-BA662C142F94}"/>
              </a:ext>
            </a:extLst>
          </p:cNvPr>
          <p:cNvPicPr>
            <a:picLocks noChangeAspect="1"/>
          </p:cNvPicPr>
          <p:nvPr/>
        </p:nvPicPr>
        <p:blipFill>
          <a:blip r:embed="rId5"/>
          <a:stretch>
            <a:fillRect/>
          </a:stretch>
        </p:blipFill>
        <p:spPr>
          <a:xfrm>
            <a:off x="862459" y="640078"/>
            <a:ext cx="10461280" cy="3609141"/>
          </a:xfrm>
          <a:prstGeom prst="rect">
            <a:avLst/>
          </a:prstGeom>
          <a:ln>
            <a:noFill/>
          </a:ln>
          <a:effectLst>
            <a:outerShdw blurRad="76200" dist="63500" dir="5040000" algn="tl" rotWithShape="0">
              <a:srgbClr val="000000">
                <a:alpha val="41000"/>
              </a:srgbClr>
            </a:outerShdw>
          </a:effectLst>
        </p:spPr>
      </p:pic>
      <p:sp>
        <p:nvSpPr>
          <p:cNvPr id="43" name="Rectangle 42">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6630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0" y="2336872"/>
            <a:ext cx="10728897" cy="4354873"/>
          </a:xfrm>
        </p:spPr>
        <p:txBody>
          <a:bodyPr>
            <a:normAutofit fontScale="92500" lnSpcReduction="10000"/>
          </a:bodyPr>
          <a:lstStyle/>
          <a:p>
            <a:r>
              <a:rPr lang="it-IT" dirty="0">
                <a:effectLst/>
                <a:latin typeface="Arial" panose="020B0604020202020204" pitchFamily="34" charset="0"/>
              </a:rPr>
              <a:t>Dopo breve tempo ci si rese conto che Java poteva essere usato per</a:t>
            </a:r>
            <a:br>
              <a:rPr lang="it-IT" dirty="0"/>
            </a:br>
            <a:r>
              <a:rPr lang="it-IT" dirty="0">
                <a:effectLst/>
                <a:latin typeface="Arial" panose="020B0604020202020204" pitchFamily="34" charset="0"/>
              </a:rPr>
              <a:t>distribuire applicazioni su Internet</a:t>
            </a:r>
          </a:p>
          <a:p>
            <a:r>
              <a:rPr lang="it-IT" dirty="0">
                <a:effectLst/>
                <a:latin typeface="Arial" panose="020B0604020202020204" pitchFamily="34" charset="0"/>
              </a:rPr>
              <a:t>il byte-code poteva essere distribuito via Web ed essere eseguito sui</a:t>
            </a:r>
            <a:br>
              <a:rPr lang="it-IT" dirty="0"/>
            </a:br>
            <a:r>
              <a:rPr lang="it-IT" dirty="0">
                <a:effectLst/>
                <a:latin typeface="Arial" panose="020B0604020202020204" pitchFamily="34" charset="0"/>
              </a:rPr>
              <a:t>computer degli utenti</a:t>
            </a:r>
            <a:br>
              <a:rPr lang="it-IT" dirty="0"/>
            </a:br>
            <a:endParaRPr lang="it-IT" dirty="0"/>
          </a:p>
          <a:p>
            <a:r>
              <a:rPr lang="it-IT" dirty="0">
                <a:effectLst/>
                <a:latin typeface="Arial" panose="020B0604020202020204" pitchFamily="34" charset="0"/>
              </a:rPr>
              <a:t>essenziale l’indipendenza dalla piattaforma hardware</a:t>
            </a:r>
            <a:br>
              <a:rPr lang="it-IT" dirty="0"/>
            </a:br>
            <a:endParaRPr lang="it-IT" dirty="0"/>
          </a:p>
          <a:p>
            <a:r>
              <a:rPr lang="it-IT" dirty="0">
                <a:effectLst/>
                <a:latin typeface="Arial" panose="020B0604020202020204" pitchFamily="34" charset="0"/>
              </a:rPr>
              <a:t>Con il tempo altre tecnologie soppiantano Java nell’ambito di Internet</a:t>
            </a:r>
            <a:br>
              <a:rPr lang="it-IT" dirty="0"/>
            </a:br>
            <a:r>
              <a:rPr lang="it-IT" dirty="0">
                <a:effectLst/>
                <a:latin typeface="Arial" panose="020B0604020202020204" pitchFamily="34" charset="0"/>
              </a:rPr>
              <a:t>(e.g. JavaScript)</a:t>
            </a:r>
            <a:br>
              <a:rPr lang="it-IT" dirty="0"/>
            </a:br>
            <a:endParaRPr lang="it-IT" dirty="0"/>
          </a:p>
          <a:p>
            <a:r>
              <a:rPr lang="it-IT" dirty="0">
                <a:effectLst/>
                <a:latin typeface="Arial" panose="020B0604020202020204" pitchFamily="34" charset="0"/>
              </a:rPr>
              <a:t>Java rimane comunque uno tra i principali linguaggi per lo sviluppo di</a:t>
            </a:r>
            <a:br>
              <a:rPr lang="it-IT" dirty="0"/>
            </a:br>
            <a:r>
              <a:rPr lang="it-IT" dirty="0">
                <a:effectLst/>
                <a:latin typeface="Arial" panose="020B0604020202020204" pitchFamily="34" charset="0"/>
              </a:rPr>
              <a:t>applicazioni desktop e distribuite, in particolare in ambiente aziendale</a:t>
            </a:r>
            <a:br>
              <a:rPr lang="it-IT" dirty="0"/>
            </a:br>
            <a:r>
              <a:rPr lang="it-IT" dirty="0">
                <a:effectLst/>
                <a:latin typeface="Arial" panose="020B0604020202020204" pitchFamily="34" charset="0"/>
              </a:rPr>
              <a:t>(</a:t>
            </a:r>
            <a:r>
              <a:rPr lang="it-IT" dirty="0" err="1">
                <a:effectLst/>
                <a:latin typeface="Arial" panose="020B0604020202020204" pitchFamily="34" charset="0"/>
              </a:rPr>
              <a:t>enterprise</a:t>
            </a:r>
            <a:r>
              <a:rPr lang="it-IT" dirty="0">
                <a:effectLst/>
                <a:latin typeface="Arial" panose="020B0604020202020204" pitchFamily="34" charset="0"/>
              </a:rPr>
              <a:t>)</a:t>
            </a:r>
            <a:endParaRPr lang="it-IT" dirty="0"/>
          </a:p>
        </p:txBody>
      </p:sp>
    </p:spTree>
    <p:extLst>
      <p:ext uri="{BB962C8B-B14F-4D97-AF65-F5344CB8AC3E}">
        <p14:creationId xmlns:p14="http://schemas.microsoft.com/office/powerpoint/2010/main" val="181550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a:bodyPr>
          <a:lstStyle/>
          <a:p>
            <a:r>
              <a:rPr lang="it-IT" dirty="0">
                <a:effectLst/>
                <a:latin typeface="Arial" panose="020B0604020202020204" pitchFamily="34" charset="0"/>
              </a:rPr>
              <a:t>Prevede una fase di compilazione che effettua numerosi controlli</a:t>
            </a:r>
            <a:br>
              <a:rPr lang="it-IT" dirty="0"/>
            </a:br>
            <a:endParaRPr lang="it-IT" dirty="0"/>
          </a:p>
          <a:p>
            <a:r>
              <a:rPr lang="it-IT" dirty="0">
                <a:effectLst/>
                <a:latin typeface="Arial" panose="020B0604020202020204" pitchFamily="34" charset="0"/>
              </a:rPr>
              <a:t>Prevede regole sintattiche pi</a:t>
            </a:r>
            <a:r>
              <a:rPr lang="it-IT" dirty="0">
                <a:latin typeface="Arial" panose="020B0604020202020204" pitchFamily="34" charset="0"/>
              </a:rPr>
              <a:t>ù</a:t>
            </a:r>
            <a:r>
              <a:rPr lang="it-IT" dirty="0">
                <a:effectLst/>
                <a:latin typeface="Arial" panose="020B0604020202020204" pitchFamily="34" charset="0"/>
              </a:rPr>
              <a:t> forti (</a:t>
            </a:r>
            <a:r>
              <a:rPr lang="it-IT" dirty="0" err="1">
                <a:effectLst/>
                <a:latin typeface="Arial" panose="020B0604020202020204" pitchFamily="34" charset="0"/>
              </a:rPr>
              <a:t>e.d</a:t>
            </a:r>
            <a:r>
              <a:rPr lang="it-IT" dirty="0">
                <a:effectLst/>
                <a:latin typeface="Arial" panose="020B0604020202020204" pitchFamily="34" charset="0"/>
              </a:rPr>
              <a:t>. il ; alla fine di ogni comando)</a:t>
            </a:r>
            <a:br>
              <a:rPr lang="it-IT" dirty="0"/>
            </a:br>
            <a:endParaRPr lang="it-IT" dirty="0"/>
          </a:p>
          <a:p>
            <a:r>
              <a:rPr lang="it-IT" dirty="0">
                <a:effectLst/>
                <a:latin typeface="Arial" panose="020B0604020202020204" pitchFamily="34" charset="0"/>
              </a:rPr>
              <a:t>E’ un linguaggio fortemente </a:t>
            </a:r>
            <a:r>
              <a:rPr lang="it-IT" dirty="0" err="1">
                <a:effectLst/>
                <a:latin typeface="Arial" panose="020B0604020202020204" pitchFamily="34" charset="0"/>
              </a:rPr>
              <a:t>tipato</a:t>
            </a:r>
            <a:r>
              <a:rPr lang="it-IT" dirty="0">
                <a:effectLst/>
                <a:latin typeface="Arial" panose="020B0604020202020204" pitchFamily="34" charset="0"/>
              </a:rPr>
              <a:t>:</a:t>
            </a:r>
            <a:br>
              <a:rPr lang="it-IT" dirty="0"/>
            </a:br>
            <a:r>
              <a:rPr lang="it-IT" dirty="0">
                <a:latin typeface="Courier New" panose="02070309020205020404" pitchFamily="49" charset="0"/>
              </a:rPr>
              <a:t>	</a:t>
            </a:r>
            <a:r>
              <a:rPr lang="it-IT" dirty="0">
                <a:effectLst/>
                <a:latin typeface="Arial" panose="020B0604020202020204" pitchFamily="34" charset="0"/>
              </a:rPr>
              <a:t>il programmatore è tenuto a specificare il tipo di ogni variabile, e il</a:t>
            </a:r>
            <a:br>
              <a:rPr lang="it-IT" dirty="0"/>
            </a:br>
            <a:r>
              <a:rPr lang="it-IT" dirty="0"/>
              <a:t>	</a:t>
            </a:r>
            <a:r>
              <a:rPr lang="it-IT" dirty="0">
                <a:effectLst/>
                <a:latin typeface="Arial" panose="020B0604020202020204" pitchFamily="34" charset="0"/>
              </a:rPr>
              <a:t>compilatore richiede e garantisce che i valori di tali variabili verranno</a:t>
            </a:r>
            <a:br>
              <a:rPr lang="it-IT" dirty="0"/>
            </a:br>
            <a:r>
              <a:rPr lang="it-IT" dirty="0"/>
              <a:t>	</a:t>
            </a:r>
            <a:r>
              <a:rPr lang="it-IT" dirty="0">
                <a:effectLst/>
                <a:latin typeface="Arial" panose="020B0604020202020204" pitchFamily="34" charset="0"/>
              </a:rPr>
              <a:t>sempre usati in modo coerente rispetto al tipo</a:t>
            </a:r>
            <a:endParaRPr lang="it-IT" dirty="0"/>
          </a:p>
          <a:p>
            <a:r>
              <a:rPr lang="it-IT" dirty="0">
                <a:effectLst/>
                <a:latin typeface="Arial" panose="020B0604020202020204" pitchFamily="34" charset="0"/>
              </a:rPr>
              <a:t>Fa un utilizzo degli oggetti (basato su classi)</a:t>
            </a:r>
            <a:endParaRPr lang="it-IT" dirty="0"/>
          </a:p>
        </p:txBody>
      </p:sp>
    </p:spTree>
    <p:extLst>
      <p:ext uri="{BB962C8B-B14F-4D97-AF65-F5344CB8AC3E}">
        <p14:creationId xmlns:p14="http://schemas.microsoft.com/office/powerpoint/2010/main" val="20962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2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a:t>Introduzione </a:t>
            </a:r>
          </a:p>
        </p:txBody>
      </p:sp>
      <p:pic>
        <p:nvPicPr>
          <p:cNvPr id="32" name="Picture 3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FF2474F4-2420-9155-9FB8-F3A9B5DB726F}"/>
              </a:ext>
            </a:extLst>
          </p:cNvPr>
          <p:cNvSpPr>
            <a:spLocks noGrp="1"/>
          </p:cNvSpPr>
          <p:nvPr>
            <p:ph idx="1"/>
          </p:nvPr>
        </p:nvSpPr>
        <p:spPr>
          <a:xfrm>
            <a:off x="680321" y="2336873"/>
            <a:ext cx="3656289" cy="3599316"/>
          </a:xfrm>
        </p:spPr>
        <p:txBody>
          <a:bodyPr>
            <a:normAutofit/>
          </a:bodyPr>
          <a:lstStyle/>
          <a:p>
            <a:r>
              <a:rPr lang="it-IT" sz="1400">
                <a:effectLst/>
                <a:latin typeface="Arial" panose="020B0604020202020204" pitchFamily="34" charset="0"/>
              </a:rPr>
              <a:t>Un programma Java è costituito da un insieme di classi (almeno una)</a:t>
            </a:r>
            <a:endParaRPr lang="it-IT" sz="1400"/>
          </a:p>
          <a:p>
            <a:r>
              <a:rPr lang="it-IT" sz="1400">
                <a:effectLst/>
                <a:latin typeface="Courier New" panose="02070309020205020404" pitchFamily="49" charset="0"/>
              </a:rPr>
              <a:t>public </a:t>
            </a:r>
            <a:r>
              <a:rPr lang="it-IT" sz="1400">
                <a:effectLst/>
                <a:latin typeface="Arial" panose="020B0604020202020204" pitchFamily="34" charset="0"/>
              </a:rPr>
              <a:t>significa che questa classe è pubblica: può essere utilizzata da</a:t>
            </a:r>
            <a:br>
              <a:rPr lang="it-IT" sz="1400"/>
            </a:br>
            <a:r>
              <a:rPr lang="it-IT" sz="1400">
                <a:effectLst/>
                <a:latin typeface="Arial" panose="020B0604020202020204" pitchFamily="34" charset="0"/>
              </a:rPr>
              <a:t>qualunque altra classe del programma</a:t>
            </a:r>
          </a:p>
          <a:p>
            <a:r>
              <a:rPr lang="it-IT" sz="1400">
                <a:effectLst/>
                <a:latin typeface="Arial" panose="020B0604020202020204" pitchFamily="34" charset="0"/>
              </a:rPr>
              <a:t>ll contenuto della classe è racchiuso tra parentesi graffe</a:t>
            </a:r>
            <a:endParaRPr lang="en-US" sz="1400"/>
          </a:p>
        </p:txBody>
      </p:sp>
      <p:pic>
        <p:nvPicPr>
          <p:cNvPr id="5" name="Immagine 4">
            <a:extLst>
              <a:ext uri="{FF2B5EF4-FFF2-40B4-BE49-F238E27FC236}">
                <a16:creationId xmlns:a16="http://schemas.microsoft.com/office/drawing/2014/main" id="{0C651681-DC51-184D-7DC7-EDC7D66436F4}"/>
              </a:ext>
            </a:extLst>
          </p:cNvPr>
          <p:cNvPicPr>
            <a:picLocks noChangeAspect="1"/>
          </p:cNvPicPr>
          <p:nvPr/>
        </p:nvPicPr>
        <p:blipFill>
          <a:blip r:embed="rId4"/>
          <a:stretch>
            <a:fillRect/>
          </a:stretch>
        </p:blipFill>
        <p:spPr>
          <a:xfrm>
            <a:off x="5276090" y="2566947"/>
            <a:ext cx="6269479" cy="172410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05710150"/>
      </p:ext>
    </p:extLst>
  </p:cSld>
  <p:clrMapOvr>
    <a:masterClrMapping/>
  </p:clrMapOvr>
</p:sld>
</file>

<file path=ppt/theme/theme1.xml><?xml version="1.0" encoding="utf-8"?>
<a:theme xmlns:a="http://schemas.openxmlformats.org/drawingml/2006/main" name="Berlino">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Berlino</Template>
  <TotalTime>2095</TotalTime>
  <Words>1723</Words>
  <Application>Microsoft Macintosh PowerPoint</Application>
  <PresentationFormat>Widescreen</PresentationFormat>
  <Paragraphs>160</Paragraphs>
  <Slides>37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37</vt:i4>
      </vt:variant>
    </vt:vector>
  </HeadingPairs>
  <TitlesOfParts>
    <vt:vector size="42" baseType="lpstr">
      <vt:lpstr>Arial</vt:lpstr>
      <vt:lpstr>Cambria Math</vt:lpstr>
      <vt:lpstr>Courier New</vt:lpstr>
      <vt:lpstr>Trebuchet MS</vt:lpstr>
      <vt:lpstr>Berlino</vt:lpstr>
      <vt:lpstr>Fondamenti Java</vt:lpstr>
      <vt:lpstr>Argomenti</vt:lpstr>
      <vt:lpstr>Tool e ambiente di sviluppo </vt:lpstr>
      <vt:lpstr>Introduzione </vt:lpstr>
      <vt:lpstr>Introduzione </vt:lpstr>
      <vt:lpstr>Introduzione </vt:lpstr>
      <vt:lpstr>Introduzione </vt:lpstr>
      <vt:lpstr>Introduzione </vt:lpstr>
      <vt:lpstr>Introduzione </vt:lpstr>
      <vt:lpstr>Esercizio</vt:lpstr>
      <vt:lpstr>Variabili</vt:lpstr>
      <vt:lpstr>Visualizzare i valori e Tipo String</vt:lpstr>
      <vt:lpstr>Variabili</vt:lpstr>
      <vt:lpstr>Librerie</vt:lpstr>
      <vt:lpstr>Esercizio</vt:lpstr>
      <vt:lpstr>Confronto</vt:lpstr>
      <vt:lpstr>Esercizio</vt:lpstr>
      <vt:lpstr>Confronto</vt:lpstr>
      <vt:lpstr>Esercizio</vt:lpstr>
      <vt:lpstr>Blocchi </vt:lpstr>
      <vt:lpstr>Cicli  </vt:lpstr>
      <vt:lpstr>Ciclo Do While  </vt:lpstr>
      <vt:lpstr>Esercizio</vt:lpstr>
      <vt:lpstr>I metodi  </vt:lpstr>
      <vt:lpstr>I metodi</vt:lpstr>
      <vt:lpstr>Esercizio</vt:lpstr>
      <vt:lpstr>Array</vt:lpstr>
      <vt:lpstr>For-each</vt:lpstr>
      <vt:lpstr>Esercizio</vt:lpstr>
      <vt:lpstr>Gli oggetti</vt:lpstr>
      <vt:lpstr>Gli oggetti</vt:lpstr>
      <vt:lpstr>Oggetti</vt:lpstr>
      <vt:lpstr>I packages</vt:lpstr>
      <vt:lpstr>Le Classi</vt:lpstr>
      <vt:lpstr>Esercizio</vt:lpstr>
      <vt:lpstr>Ereditarietà</vt:lpstr>
      <vt:lpstr>Ereditarietà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Rudimenti Java</dc:title>
  <dc:creator>Alessandro Sallese</dc:creator>
  <cp:lastModifiedBy>Alessandro Sallese</cp:lastModifiedBy>
  <cp:revision>54</cp:revision>
  <dcterms:created xsi:type="dcterms:W3CDTF">2022-11-16T00:02:35Z</dcterms:created>
  <dcterms:modified xsi:type="dcterms:W3CDTF">2022-11-29T08:41:03Z</dcterms:modified>
</cp:coreProperties>
</file>