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2.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51"/>
  </p:notesMasterIdLst>
  <p:sldIdLst>
    <p:sldId id="259" r:id="rId3"/>
    <p:sldId id="258" r:id="rId4"/>
    <p:sldId id="304" r:id="rId5"/>
    <p:sldId id="340" r:id="rId6"/>
    <p:sldId id="364" r:id="rId7"/>
    <p:sldId id="363" r:id="rId8"/>
    <p:sldId id="341" r:id="rId9"/>
    <p:sldId id="362" r:id="rId10"/>
    <p:sldId id="302" r:id="rId11"/>
    <p:sldId id="310" r:id="rId12"/>
    <p:sldId id="342" r:id="rId13"/>
    <p:sldId id="343" r:id="rId14"/>
    <p:sldId id="260" r:id="rId15"/>
    <p:sldId id="344" r:id="rId16"/>
    <p:sldId id="347" r:id="rId17"/>
    <p:sldId id="274" r:id="rId18"/>
    <p:sldId id="359" r:id="rId19"/>
    <p:sldId id="345" r:id="rId20"/>
    <p:sldId id="348" r:id="rId21"/>
    <p:sldId id="357" r:id="rId22"/>
    <p:sldId id="358" r:id="rId23"/>
    <p:sldId id="263" r:id="rId24"/>
    <p:sldId id="264" r:id="rId25"/>
    <p:sldId id="265" r:id="rId26"/>
    <p:sldId id="266" r:id="rId27"/>
    <p:sldId id="349" r:id="rId28"/>
    <p:sldId id="267" r:id="rId29"/>
    <p:sldId id="268" r:id="rId30"/>
    <p:sldId id="269" r:id="rId31"/>
    <p:sldId id="346" r:id="rId32"/>
    <p:sldId id="272" r:id="rId33"/>
    <p:sldId id="273" r:id="rId34"/>
    <p:sldId id="275" r:id="rId35"/>
    <p:sldId id="276" r:id="rId36"/>
    <p:sldId id="280" r:id="rId37"/>
    <p:sldId id="279" r:id="rId38"/>
    <p:sldId id="350" r:id="rId39"/>
    <p:sldId id="351" r:id="rId40"/>
    <p:sldId id="352" r:id="rId41"/>
    <p:sldId id="365" r:id="rId42"/>
    <p:sldId id="353" r:id="rId43"/>
    <p:sldId id="354" r:id="rId44"/>
    <p:sldId id="355" r:id="rId45"/>
    <p:sldId id="360" r:id="rId46"/>
    <p:sldId id="361" r:id="rId47"/>
    <p:sldId id="356" r:id="rId48"/>
    <p:sldId id="281" r:id="rId49"/>
    <p:sldId id="284" r:id="rId50"/>
  </p:sldIdLst>
  <p:sldSz cx="9144000" cy="5143500" type="screen16x9"/>
  <p:notesSz cx="6858000" cy="9144000"/>
  <p:embeddedFontLst>
    <p:embeddedFont>
      <p:font typeface="Anaheim" panose="02000503000000000000" pitchFamily="2" charset="77"/>
      <p:regular r:id=""/>
    </p:embeddedFont>
    <p:embeddedFont>
      <p:font typeface="Nunito Light" panose="020F0302020204030204" pitchFamily="34" charset="0"/>
      <p:regular r:id="rId52"/>
      <p:italic r:id="rId53"/>
    </p:embeddedFont>
    <p:embeddedFont>
      <p:font typeface="Overpass Mono" panose="020B0009030203020204" pitchFamily="49" charset="77"/>
      <p:regular r:id=""/>
      <p:bold r:id=""/>
    </p:embeddedFont>
    <p:embeddedFont>
      <p:font typeface="Proxima Nova" panose="02000506030000020004" pitchFamily="2" charset="0"/>
      <p:regular r:id="rId54"/>
      <p:bold r:id="rId55"/>
      <p:italic r:id="rId56"/>
      <p:boldItalic r:id="rId57"/>
    </p:embeddedFont>
    <p:embeddedFont>
      <p:font typeface="Proxima Nova Semibold" panose="02000506030000020004" pitchFamily="2" charset="0"/>
      <p:regular r:id="rId58"/>
      <p:bold r:id="rId59"/>
      <p:italic r:id="rId60"/>
      <p:boldItalic r:id="rId61"/>
    </p:embeddedFont>
    <p:embeddedFont>
      <p:font typeface="Raleway SemiBold" panose="020F0502020204030204" pitchFamily="34" charset="0"/>
      <p:regular r:id="rId62"/>
      <p:bold r:id="rId63"/>
      <p:italic r:id="rId64"/>
      <p:boldItalic r:id="rId65"/>
    </p:embeddedFont>
    <p:embeddedFont>
      <p:font typeface="Roboto" panose="02000000000000000000" pitchFamily="2" charset="0"/>
      <p:regular r:id="rId66"/>
      <p:bold r:id="rId67"/>
      <p:italic r:id="rId68"/>
      <p:boldItalic r:id="rId69"/>
    </p:embeddedFont>
    <p:embeddedFont>
      <p:font typeface="Roboto Condensed Light" panose="020F0302020204030204" pitchFamily="34" charset="0"/>
      <p:regular r:id="rId70"/>
      <p: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0CA86F-41C8-4E3F-80ED-765C49808CBB}">
  <a:tblStyle styleId="{C80CA86F-41C8-4E3F-80ED-765C49808CB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7E7904-4362-4086-AC61-F5C711425DD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35"/>
    <p:restoredTop sz="94626"/>
  </p:normalViewPr>
  <p:slideViewPr>
    <p:cSldViewPr snapToGrid="0">
      <p:cViewPr varScale="1">
        <p:scale>
          <a:sx n="128" d="100"/>
          <a:sy n="128" d="100"/>
        </p:scale>
        <p:origin x="176" y="70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2.fntdata"/><Relationship Id="rId68"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font" Target="fonts/font10.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notesMaster" Target="notesMasters/notesMaster1.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font" Target="fonts/font19.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6.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font" Target="fonts/font4.fntdata"/><Relationship Id="rId7" Type="http://schemas.openxmlformats.org/officeDocument/2006/relationships/slide" Target="slides/slide5.xml"/><Relationship Id="rId7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b9fd0675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b9fd0675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890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297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11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22</a:t>
            </a:fld>
            <a:endParaRPr lang="en-US"/>
          </a:p>
        </p:txBody>
      </p:sp>
    </p:spTree>
    <p:extLst>
      <p:ext uri="{BB962C8B-B14F-4D97-AF65-F5344CB8AC3E}">
        <p14:creationId xmlns:p14="http://schemas.microsoft.com/office/powerpoint/2010/main" val="4251157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23</a:t>
            </a:fld>
            <a:endParaRPr lang="en-US"/>
          </a:p>
        </p:txBody>
      </p:sp>
    </p:spTree>
    <p:extLst>
      <p:ext uri="{BB962C8B-B14F-4D97-AF65-F5344CB8AC3E}">
        <p14:creationId xmlns:p14="http://schemas.microsoft.com/office/powerpoint/2010/main" val="33221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24</a:t>
            </a:fld>
            <a:endParaRPr lang="en-US"/>
          </a:p>
        </p:txBody>
      </p:sp>
    </p:spTree>
    <p:extLst>
      <p:ext uri="{BB962C8B-B14F-4D97-AF65-F5344CB8AC3E}">
        <p14:creationId xmlns:p14="http://schemas.microsoft.com/office/powerpoint/2010/main" val="2100077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25</a:t>
            </a:fld>
            <a:endParaRPr lang="en-US"/>
          </a:p>
        </p:txBody>
      </p:sp>
    </p:spTree>
    <p:extLst>
      <p:ext uri="{BB962C8B-B14F-4D97-AF65-F5344CB8AC3E}">
        <p14:creationId xmlns:p14="http://schemas.microsoft.com/office/powerpoint/2010/main" val="333495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26</a:t>
            </a:fld>
            <a:endParaRPr lang="en-US"/>
          </a:p>
        </p:txBody>
      </p:sp>
    </p:spTree>
    <p:extLst>
      <p:ext uri="{BB962C8B-B14F-4D97-AF65-F5344CB8AC3E}">
        <p14:creationId xmlns:p14="http://schemas.microsoft.com/office/powerpoint/2010/main" val="2282652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27</a:t>
            </a:fld>
            <a:endParaRPr lang="en-US"/>
          </a:p>
        </p:txBody>
      </p:sp>
    </p:spTree>
    <p:extLst>
      <p:ext uri="{BB962C8B-B14F-4D97-AF65-F5344CB8AC3E}">
        <p14:creationId xmlns:p14="http://schemas.microsoft.com/office/powerpoint/2010/main" val="210218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28</a:t>
            </a:fld>
            <a:endParaRPr lang="en-US"/>
          </a:p>
        </p:txBody>
      </p:sp>
    </p:spTree>
    <p:extLst>
      <p:ext uri="{BB962C8B-B14F-4D97-AF65-F5344CB8AC3E}">
        <p14:creationId xmlns:p14="http://schemas.microsoft.com/office/powerpoint/2010/main" val="3139302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29</a:t>
            </a:fld>
            <a:endParaRPr lang="en-US"/>
          </a:p>
        </p:txBody>
      </p:sp>
    </p:spTree>
    <p:extLst>
      <p:ext uri="{BB962C8B-B14F-4D97-AF65-F5344CB8AC3E}">
        <p14:creationId xmlns:p14="http://schemas.microsoft.com/office/powerpoint/2010/main" val="2380972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b872573b1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b872573b1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30</a:t>
            </a:fld>
            <a:endParaRPr lang="en-US"/>
          </a:p>
        </p:txBody>
      </p:sp>
    </p:spTree>
    <p:extLst>
      <p:ext uri="{BB962C8B-B14F-4D97-AF65-F5344CB8AC3E}">
        <p14:creationId xmlns:p14="http://schemas.microsoft.com/office/powerpoint/2010/main" val="211256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31</a:t>
            </a:fld>
            <a:endParaRPr lang="en-US"/>
          </a:p>
        </p:txBody>
      </p:sp>
    </p:spTree>
    <p:extLst>
      <p:ext uri="{BB962C8B-B14F-4D97-AF65-F5344CB8AC3E}">
        <p14:creationId xmlns:p14="http://schemas.microsoft.com/office/powerpoint/2010/main" val="606034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32</a:t>
            </a:fld>
            <a:endParaRPr lang="en-US"/>
          </a:p>
        </p:txBody>
      </p:sp>
    </p:spTree>
    <p:extLst>
      <p:ext uri="{BB962C8B-B14F-4D97-AF65-F5344CB8AC3E}">
        <p14:creationId xmlns:p14="http://schemas.microsoft.com/office/powerpoint/2010/main" val="2575362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33</a:t>
            </a:fld>
            <a:endParaRPr lang="en-US"/>
          </a:p>
        </p:txBody>
      </p:sp>
    </p:spTree>
    <p:extLst>
      <p:ext uri="{BB962C8B-B14F-4D97-AF65-F5344CB8AC3E}">
        <p14:creationId xmlns:p14="http://schemas.microsoft.com/office/powerpoint/2010/main" val="7930058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34</a:t>
            </a:fld>
            <a:endParaRPr lang="en-US"/>
          </a:p>
        </p:txBody>
      </p:sp>
    </p:spTree>
    <p:extLst>
      <p:ext uri="{BB962C8B-B14F-4D97-AF65-F5344CB8AC3E}">
        <p14:creationId xmlns:p14="http://schemas.microsoft.com/office/powerpoint/2010/main" val="2924495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35</a:t>
            </a:fld>
            <a:endParaRPr lang="en-US"/>
          </a:p>
        </p:txBody>
      </p:sp>
    </p:spTree>
    <p:extLst>
      <p:ext uri="{BB962C8B-B14F-4D97-AF65-F5344CB8AC3E}">
        <p14:creationId xmlns:p14="http://schemas.microsoft.com/office/powerpoint/2010/main" val="3068852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36</a:t>
            </a:fld>
            <a:endParaRPr lang="en-US"/>
          </a:p>
        </p:txBody>
      </p:sp>
    </p:spTree>
    <p:extLst>
      <p:ext uri="{BB962C8B-B14F-4D97-AF65-F5344CB8AC3E}">
        <p14:creationId xmlns:p14="http://schemas.microsoft.com/office/powerpoint/2010/main" val="2900898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435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220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b3994a781_0_25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b3994a781_0_25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7363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8d4cbd36da_4_15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8d4cbd36da_4_15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588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Tree>
    <p:extLst>
      <p:ext uri="{BB962C8B-B14F-4D97-AF65-F5344CB8AC3E}">
        <p14:creationId xmlns:p14="http://schemas.microsoft.com/office/powerpoint/2010/main" val="1510644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15</a:t>
            </a:fld>
            <a:endParaRPr lang="en-US"/>
          </a:p>
        </p:txBody>
      </p:sp>
    </p:spTree>
    <p:extLst>
      <p:ext uri="{BB962C8B-B14F-4D97-AF65-F5344CB8AC3E}">
        <p14:creationId xmlns:p14="http://schemas.microsoft.com/office/powerpoint/2010/main" val="2207406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b872573b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b872573b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213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18</a:t>
            </a:fld>
            <a:endParaRPr lang="en-US"/>
          </a:p>
        </p:txBody>
      </p:sp>
    </p:spTree>
    <p:extLst>
      <p:ext uri="{BB962C8B-B14F-4D97-AF65-F5344CB8AC3E}">
        <p14:creationId xmlns:p14="http://schemas.microsoft.com/office/powerpoint/2010/main" val="2159426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64DDED-A035-4607-9F47-196AD2B17684}" type="slidenum">
              <a:rPr lang="en-US" smtClean="0"/>
              <a:t>19</a:t>
            </a:fld>
            <a:endParaRPr lang="en-US"/>
          </a:p>
        </p:txBody>
      </p:sp>
    </p:spTree>
    <p:extLst>
      <p:ext uri="{BB962C8B-B14F-4D97-AF65-F5344CB8AC3E}">
        <p14:creationId xmlns:p14="http://schemas.microsoft.com/office/powerpoint/2010/main" val="2289531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4"/>
          <p:cNvSpPr/>
          <p:nvPr/>
        </p:nvSpPr>
        <p:spPr>
          <a:xfrm>
            <a:off x="0" y="3268775"/>
            <a:ext cx="667651" cy="355450"/>
          </a:xfrm>
          <a:custGeom>
            <a:avLst/>
            <a:gdLst/>
            <a:ahLst/>
            <a:cxnLst/>
            <a:rect l="l" t="t" r="r" b="b"/>
            <a:pathLst>
              <a:path w="2882" h="2764" extrusionOk="0">
                <a:moveTo>
                  <a:pt x="0" y="1"/>
                </a:moveTo>
                <a:lnTo>
                  <a:pt x="0" y="2763"/>
                </a:lnTo>
                <a:lnTo>
                  <a:pt x="2881" y="2763"/>
                </a:lnTo>
                <a:lnTo>
                  <a:pt x="28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7960123" y="323033"/>
            <a:ext cx="1183740" cy="355315"/>
          </a:xfrm>
          <a:custGeom>
            <a:avLst/>
            <a:gdLst/>
            <a:ahLst/>
            <a:cxnLst/>
            <a:rect l="l" t="t" r="r" b="b"/>
            <a:pathLst>
              <a:path w="9205" h="2763" extrusionOk="0">
                <a:moveTo>
                  <a:pt x="1" y="0"/>
                </a:moveTo>
                <a:lnTo>
                  <a:pt x="1" y="2762"/>
                </a:lnTo>
                <a:lnTo>
                  <a:pt x="9204" y="2762"/>
                </a:lnTo>
                <a:lnTo>
                  <a:pt x="9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7173125" y="912516"/>
            <a:ext cx="1970757" cy="355315"/>
          </a:xfrm>
          <a:custGeom>
            <a:avLst/>
            <a:gdLst/>
            <a:ahLst/>
            <a:cxnLst/>
            <a:rect l="l" t="t" r="r" b="b"/>
            <a:pathLst>
              <a:path w="15325" h="2763" extrusionOk="0">
                <a:moveTo>
                  <a:pt x="1" y="0"/>
                </a:moveTo>
                <a:lnTo>
                  <a:pt x="1" y="2762"/>
                </a:lnTo>
                <a:lnTo>
                  <a:pt x="15324" y="2762"/>
                </a:lnTo>
                <a:lnTo>
                  <a:pt x="15324"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7173125" y="2089940"/>
            <a:ext cx="1970757" cy="356858"/>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0" y="2089940"/>
            <a:ext cx="552969" cy="356858"/>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8773245" y="1500456"/>
            <a:ext cx="370618" cy="356858"/>
          </a:xfrm>
          <a:custGeom>
            <a:avLst/>
            <a:gdLst/>
            <a:ahLst/>
            <a:cxnLst/>
            <a:rect l="l" t="t" r="r" b="b"/>
            <a:pathLst>
              <a:path w="2882" h="2775" extrusionOk="0">
                <a:moveTo>
                  <a:pt x="1" y="0"/>
                </a:moveTo>
                <a:lnTo>
                  <a:pt x="1" y="2774"/>
                </a:lnTo>
                <a:lnTo>
                  <a:pt x="2882" y="2774"/>
                </a:lnTo>
                <a:lnTo>
                  <a:pt x="2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8039723" y="3268778"/>
            <a:ext cx="1104138" cy="355443"/>
          </a:xfrm>
          <a:custGeom>
            <a:avLst/>
            <a:gdLst/>
            <a:ahLst/>
            <a:cxnLst/>
            <a:rect l="l" t="t" r="r" b="b"/>
            <a:pathLst>
              <a:path w="8586" h="2764" extrusionOk="0">
                <a:moveTo>
                  <a:pt x="1" y="1"/>
                </a:moveTo>
                <a:lnTo>
                  <a:pt x="1" y="2763"/>
                </a:lnTo>
                <a:lnTo>
                  <a:pt x="8585" y="2763"/>
                </a:lnTo>
                <a:lnTo>
                  <a:pt x="85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7555951" y="3858262"/>
            <a:ext cx="1587922" cy="355315"/>
          </a:xfrm>
          <a:custGeom>
            <a:avLst/>
            <a:gdLst/>
            <a:ahLst/>
            <a:cxnLst/>
            <a:rect l="l" t="t" r="r" b="b"/>
            <a:pathLst>
              <a:path w="12348" h="2763" extrusionOk="0">
                <a:moveTo>
                  <a:pt x="0" y="1"/>
                </a:moveTo>
                <a:lnTo>
                  <a:pt x="0" y="2763"/>
                </a:lnTo>
                <a:lnTo>
                  <a:pt x="12347" y="2763"/>
                </a:lnTo>
                <a:lnTo>
                  <a:pt x="12347"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0" y="4446202"/>
            <a:ext cx="1183740" cy="356858"/>
          </a:xfrm>
          <a:custGeom>
            <a:avLst/>
            <a:gdLst/>
            <a:ahLst/>
            <a:cxnLst/>
            <a:rect l="l" t="t" r="r" b="b"/>
            <a:pathLst>
              <a:path w="9205" h="2775" extrusionOk="0">
                <a:moveTo>
                  <a:pt x="1" y="1"/>
                </a:moveTo>
                <a:lnTo>
                  <a:pt x="1" y="2775"/>
                </a:lnTo>
                <a:lnTo>
                  <a:pt x="9204" y="2775"/>
                </a:lnTo>
                <a:lnTo>
                  <a:pt x="9204"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0" y="3858262"/>
            <a:ext cx="1970757" cy="355315"/>
          </a:xfrm>
          <a:custGeom>
            <a:avLst/>
            <a:gdLst/>
            <a:ahLst/>
            <a:cxnLst/>
            <a:rect l="l" t="t" r="r" b="b"/>
            <a:pathLst>
              <a:path w="15325" h="2763" extrusionOk="0">
                <a:moveTo>
                  <a:pt x="1" y="1"/>
                </a:moveTo>
                <a:lnTo>
                  <a:pt x="1" y="2763"/>
                </a:lnTo>
                <a:lnTo>
                  <a:pt x="15324" y="2763"/>
                </a:lnTo>
                <a:lnTo>
                  <a:pt x="153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325759" y="3858262"/>
            <a:ext cx="866747" cy="355315"/>
          </a:xfrm>
          <a:custGeom>
            <a:avLst/>
            <a:gdLst/>
            <a:ahLst/>
            <a:cxnLst/>
            <a:rect l="l" t="t" r="r" b="b"/>
            <a:pathLst>
              <a:path w="6740" h="2763" extrusionOk="0">
                <a:moveTo>
                  <a:pt x="1" y="1"/>
                </a:moveTo>
                <a:lnTo>
                  <a:pt x="1" y="2763"/>
                </a:lnTo>
                <a:lnTo>
                  <a:pt x="6739" y="2763"/>
                </a:lnTo>
                <a:lnTo>
                  <a:pt x="6739"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0" y="2679300"/>
            <a:ext cx="1485912" cy="355450"/>
          </a:xfrm>
          <a:custGeom>
            <a:avLst/>
            <a:gdLst/>
            <a:ahLst/>
            <a:cxnLst/>
            <a:rect l="l" t="t" r="r" b="b"/>
            <a:pathLst>
              <a:path w="15325" h="2764" extrusionOk="0">
                <a:moveTo>
                  <a:pt x="1" y="1"/>
                </a:moveTo>
                <a:lnTo>
                  <a:pt x="1" y="2763"/>
                </a:lnTo>
                <a:lnTo>
                  <a:pt x="15324" y="2763"/>
                </a:lnTo>
                <a:lnTo>
                  <a:pt x="15324" y="1"/>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96262" y="3268778"/>
            <a:ext cx="370618" cy="355443"/>
          </a:xfrm>
          <a:custGeom>
            <a:avLst/>
            <a:gdLst/>
            <a:ahLst/>
            <a:cxnLst/>
            <a:rect l="l" t="t" r="r" b="b"/>
            <a:pathLst>
              <a:path w="2882" h="2764" extrusionOk="0">
                <a:moveTo>
                  <a:pt x="0" y="1"/>
                </a:moveTo>
                <a:lnTo>
                  <a:pt x="0" y="2763"/>
                </a:lnTo>
                <a:lnTo>
                  <a:pt x="2881" y="2763"/>
                </a:lnTo>
                <a:lnTo>
                  <a:pt x="28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59324" y="912525"/>
            <a:ext cx="1228595" cy="355301"/>
          </a:xfrm>
          <a:custGeom>
            <a:avLst/>
            <a:gdLst/>
            <a:ahLst/>
            <a:cxnLst/>
            <a:rect l="l" t="t" r="r" b="b"/>
            <a:pathLst>
              <a:path w="12348" h="2763" extrusionOk="0">
                <a:moveTo>
                  <a:pt x="1" y="0"/>
                </a:moveTo>
                <a:lnTo>
                  <a:pt x="1" y="2762"/>
                </a:lnTo>
                <a:lnTo>
                  <a:pt x="12348" y="2762"/>
                </a:lnTo>
                <a:lnTo>
                  <a:pt x="123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395565" y="323033"/>
            <a:ext cx="2171240" cy="355315"/>
          </a:xfrm>
          <a:custGeom>
            <a:avLst/>
            <a:gdLst/>
            <a:ahLst/>
            <a:cxnLst/>
            <a:rect l="l" t="t" r="r" b="b"/>
            <a:pathLst>
              <a:path w="16884" h="2763" extrusionOk="0">
                <a:moveTo>
                  <a:pt x="1" y="0"/>
                </a:moveTo>
                <a:lnTo>
                  <a:pt x="1" y="2762"/>
                </a:lnTo>
                <a:lnTo>
                  <a:pt x="16884" y="2762"/>
                </a:lnTo>
                <a:lnTo>
                  <a:pt x="168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729396" y="3858262"/>
            <a:ext cx="1600139" cy="355315"/>
          </a:xfrm>
          <a:custGeom>
            <a:avLst/>
            <a:gdLst/>
            <a:ahLst/>
            <a:cxnLst/>
            <a:rect l="l" t="t" r="r" b="b"/>
            <a:pathLst>
              <a:path w="12443" h="2763" extrusionOk="0">
                <a:moveTo>
                  <a:pt x="0" y="1"/>
                </a:moveTo>
                <a:lnTo>
                  <a:pt x="0" y="2763"/>
                </a:lnTo>
                <a:lnTo>
                  <a:pt x="12442" y="2763"/>
                </a:lnTo>
                <a:lnTo>
                  <a:pt x="124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577072" y="4446200"/>
            <a:ext cx="3118770" cy="356851"/>
          </a:xfrm>
          <a:custGeom>
            <a:avLst/>
            <a:gdLst/>
            <a:ahLst/>
            <a:cxnLst/>
            <a:rect l="l" t="t" r="r" b="b"/>
            <a:pathLst>
              <a:path w="16884" h="2775" extrusionOk="0">
                <a:moveTo>
                  <a:pt x="0" y="1"/>
                </a:moveTo>
                <a:lnTo>
                  <a:pt x="0" y="2775"/>
                </a:lnTo>
                <a:lnTo>
                  <a:pt x="16883" y="2775"/>
                </a:lnTo>
                <a:lnTo>
                  <a:pt x="16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4"/>
          <p:cNvSpPr txBox="1">
            <a:spLocks noGrp="1"/>
          </p:cNvSpPr>
          <p:nvPr>
            <p:ph type="title" idx="2" hasCustomPrompt="1"/>
          </p:nvPr>
        </p:nvSpPr>
        <p:spPr>
          <a:xfrm>
            <a:off x="454800" y="2150850"/>
            <a:ext cx="8425200" cy="489600"/>
          </a:xfrm>
          <a:prstGeom prst="rect">
            <a:avLst/>
          </a:prstGeom>
        </p:spPr>
        <p:txBody>
          <a:bodyPr spcFirstLastPara="1" wrap="square" lIns="91425" tIns="0" rIns="91425" bIns="0" anchor="b" anchorCtr="0">
            <a:noAutofit/>
          </a:bodyPr>
          <a:lstStyle>
            <a:lvl1pPr lvl="0" algn="ctr" rtl="0">
              <a:spcBef>
                <a:spcPts val="0"/>
              </a:spcBef>
              <a:spcAft>
                <a:spcPts val="0"/>
              </a:spcAft>
              <a:buClr>
                <a:schemeClr val="dk2"/>
              </a:buClr>
              <a:buSzPts val="8000"/>
              <a:buNone/>
              <a:defRPr sz="8000">
                <a:solidFill>
                  <a:schemeClr val="dk2"/>
                </a:solidFill>
              </a:defRPr>
            </a:lvl1pPr>
            <a:lvl2pPr lvl="1" algn="ctr" rtl="0">
              <a:spcBef>
                <a:spcPts val="0"/>
              </a:spcBef>
              <a:spcAft>
                <a:spcPts val="0"/>
              </a:spcAft>
              <a:buSzPts val="12500"/>
              <a:buFont typeface="Overpass Mono"/>
              <a:buNone/>
              <a:defRPr sz="12500" b="1">
                <a:latin typeface="Overpass Mono"/>
                <a:ea typeface="Overpass Mono"/>
                <a:cs typeface="Overpass Mono"/>
                <a:sym typeface="Overpass Mono"/>
              </a:defRPr>
            </a:lvl2pPr>
            <a:lvl3pPr lvl="2" algn="ctr" rtl="0">
              <a:spcBef>
                <a:spcPts val="0"/>
              </a:spcBef>
              <a:spcAft>
                <a:spcPts val="0"/>
              </a:spcAft>
              <a:buSzPts val="12500"/>
              <a:buFont typeface="Overpass Mono"/>
              <a:buNone/>
              <a:defRPr sz="12500" b="1">
                <a:latin typeface="Overpass Mono"/>
                <a:ea typeface="Overpass Mono"/>
                <a:cs typeface="Overpass Mono"/>
                <a:sym typeface="Overpass Mono"/>
              </a:defRPr>
            </a:lvl3pPr>
            <a:lvl4pPr lvl="3" algn="ctr" rtl="0">
              <a:spcBef>
                <a:spcPts val="0"/>
              </a:spcBef>
              <a:spcAft>
                <a:spcPts val="0"/>
              </a:spcAft>
              <a:buSzPts val="12500"/>
              <a:buFont typeface="Overpass Mono"/>
              <a:buNone/>
              <a:defRPr sz="12500" b="1">
                <a:latin typeface="Overpass Mono"/>
                <a:ea typeface="Overpass Mono"/>
                <a:cs typeface="Overpass Mono"/>
                <a:sym typeface="Overpass Mono"/>
              </a:defRPr>
            </a:lvl4pPr>
            <a:lvl5pPr lvl="4" algn="ctr" rtl="0">
              <a:spcBef>
                <a:spcPts val="0"/>
              </a:spcBef>
              <a:spcAft>
                <a:spcPts val="0"/>
              </a:spcAft>
              <a:buSzPts val="12500"/>
              <a:buFont typeface="Overpass Mono"/>
              <a:buNone/>
              <a:defRPr sz="12500" b="1">
                <a:latin typeface="Overpass Mono"/>
                <a:ea typeface="Overpass Mono"/>
                <a:cs typeface="Overpass Mono"/>
                <a:sym typeface="Overpass Mono"/>
              </a:defRPr>
            </a:lvl5pPr>
            <a:lvl6pPr lvl="5" algn="ctr" rtl="0">
              <a:spcBef>
                <a:spcPts val="0"/>
              </a:spcBef>
              <a:spcAft>
                <a:spcPts val="0"/>
              </a:spcAft>
              <a:buSzPts val="12500"/>
              <a:buFont typeface="Overpass Mono"/>
              <a:buNone/>
              <a:defRPr sz="12500" b="1">
                <a:latin typeface="Overpass Mono"/>
                <a:ea typeface="Overpass Mono"/>
                <a:cs typeface="Overpass Mono"/>
                <a:sym typeface="Overpass Mono"/>
              </a:defRPr>
            </a:lvl6pPr>
            <a:lvl7pPr lvl="6" algn="ctr" rtl="0">
              <a:spcBef>
                <a:spcPts val="0"/>
              </a:spcBef>
              <a:spcAft>
                <a:spcPts val="0"/>
              </a:spcAft>
              <a:buSzPts val="12500"/>
              <a:buFont typeface="Overpass Mono"/>
              <a:buNone/>
              <a:defRPr sz="12500" b="1">
                <a:latin typeface="Overpass Mono"/>
                <a:ea typeface="Overpass Mono"/>
                <a:cs typeface="Overpass Mono"/>
                <a:sym typeface="Overpass Mono"/>
              </a:defRPr>
            </a:lvl7pPr>
            <a:lvl8pPr lvl="7" algn="ctr" rtl="0">
              <a:spcBef>
                <a:spcPts val="0"/>
              </a:spcBef>
              <a:spcAft>
                <a:spcPts val="0"/>
              </a:spcAft>
              <a:buSzPts val="12500"/>
              <a:buFont typeface="Overpass Mono"/>
              <a:buNone/>
              <a:defRPr sz="12500" b="1">
                <a:latin typeface="Overpass Mono"/>
                <a:ea typeface="Overpass Mono"/>
                <a:cs typeface="Overpass Mono"/>
                <a:sym typeface="Overpass Mono"/>
              </a:defRPr>
            </a:lvl8pPr>
            <a:lvl9pPr lvl="8" algn="ctr" rtl="0">
              <a:spcBef>
                <a:spcPts val="0"/>
              </a:spcBef>
              <a:spcAft>
                <a:spcPts val="0"/>
              </a:spcAft>
              <a:buSzPts val="12500"/>
              <a:buFont typeface="Overpass Mono"/>
              <a:buNone/>
              <a:defRPr sz="12500" b="1">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91"/>
        <p:cNvGrpSpPr/>
        <p:nvPr/>
      </p:nvGrpSpPr>
      <p:grpSpPr>
        <a:xfrm>
          <a:off x="0" y="0"/>
          <a:ext cx="0" cy="0"/>
          <a:chOff x="0" y="0"/>
          <a:chExt cx="0" cy="0"/>
        </a:xfrm>
      </p:grpSpPr>
      <p:sp>
        <p:nvSpPr>
          <p:cNvPr id="192" name="Google Shape;192;p15"/>
          <p:cNvSpPr/>
          <p:nvPr/>
        </p:nvSpPr>
        <p:spPr>
          <a:xfrm>
            <a:off x="0" y="1584850"/>
            <a:ext cx="4361919"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076300" y="1584850"/>
            <a:ext cx="1243658" cy="241393"/>
          </a:xfrm>
          <a:custGeom>
            <a:avLst/>
            <a:gdLst/>
            <a:ahLst/>
            <a:cxnLst/>
            <a:rect l="l" t="t" r="r" b="b"/>
            <a:pathLst>
              <a:path w="19503" h="5847" extrusionOk="0">
                <a:moveTo>
                  <a:pt x="0" y="1"/>
                </a:moveTo>
                <a:lnTo>
                  <a:pt x="0" y="5847"/>
                </a:lnTo>
                <a:lnTo>
                  <a:pt x="19503" y="5847"/>
                </a:lnTo>
                <a:lnTo>
                  <a:pt x="195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2172024" y="3002644"/>
            <a:ext cx="1243656" cy="240911"/>
          </a:xfrm>
          <a:custGeom>
            <a:avLst/>
            <a:gdLst/>
            <a:ahLst/>
            <a:cxnLst/>
            <a:rect l="l" t="t" r="r" b="b"/>
            <a:pathLst>
              <a:path w="30184" h="5847" extrusionOk="0">
                <a:moveTo>
                  <a:pt x="1" y="0"/>
                </a:moveTo>
                <a:lnTo>
                  <a:pt x="1" y="5846"/>
                </a:lnTo>
                <a:lnTo>
                  <a:pt x="30183" y="5846"/>
                </a:lnTo>
                <a:lnTo>
                  <a:pt x="30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4667250" y="3002650"/>
            <a:ext cx="4476882" cy="240896"/>
          </a:xfrm>
          <a:custGeom>
            <a:avLst/>
            <a:gdLst/>
            <a:ahLst/>
            <a:cxnLst/>
            <a:rect l="l" t="t" r="r" b="b"/>
            <a:pathLst>
              <a:path w="106491" h="5847" extrusionOk="0">
                <a:moveTo>
                  <a:pt x="1" y="0"/>
                </a:moveTo>
                <a:lnTo>
                  <a:pt x="1" y="5846"/>
                </a:lnTo>
                <a:lnTo>
                  <a:pt x="106490" y="5846"/>
                </a:lnTo>
                <a:lnTo>
                  <a:pt x="1064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552950" y="1584850"/>
            <a:ext cx="134246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198" name="Google Shape;198;p15"/>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199" name="Google Shape;199;p15"/>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0" name="Google Shape;200;p15"/>
          <p:cNvSpPr txBox="1">
            <a:spLocks noGrp="1"/>
          </p:cNvSpPr>
          <p:nvPr>
            <p:ph type="subTitle" idx="3"/>
          </p:nvPr>
        </p:nvSpPr>
        <p:spPr>
          <a:xfrm flipH="1">
            <a:off x="4811675" y="2163531"/>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1" name="Google Shape;201;p15"/>
          <p:cNvSpPr txBox="1">
            <a:spLocks noGrp="1"/>
          </p:cNvSpPr>
          <p:nvPr>
            <p:ph type="ctrTitle" idx="4"/>
          </p:nvPr>
        </p:nvSpPr>
        <p:spPr>
          <a:xfrm flipH="1">
            <a:off x="2189796" y="3103412"/>
            <a:ext cx="21639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200"/>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02" name="Google Shape;202;p15"/>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solidFill>
                  <a:schemeClr val="dk2"/>
                </a:solidFill>
              </a:defRPr>
            </a:lvl2pPr>
            <a:lvl3pPr lvl="2" algn="ctr" rtl="0">
              <a:spcBef>
                <a:spcPts val="0"/>
              </a:spcBef>
              <a:spcAft>
                <a:spcPts val="0"/>
              </a:spcAft>
              <a:buNone/>
              <a:defRPr sz="3000">
                <a:solidFill>
                  <a:schemeClr val="dk2"/>
                </a:solidFill>
              </a:defRPr>
            </a:lvl3pPr>
            <a:lvl4pPr lvl="3" algn="ctr" rtl="0">
              <a:spcBef>
                <a:spcPts val="0"/>
              </a:spcBef>
              <a:spcAft>
                <a:spcPts val="0"/>
              </a:spcAft>
              <a:buNone/>
              <a:defRPr sz="3000">
                <a:solidFill>
                  <a:schemeClr val="dk2"/>
                </a:solidFill>
              </a:defRPr>
            </a:lvl4pPr>
            <a:lvl5pPr lvl="4" algn="ctr" rtl="0">
              <a:spcBef>
                <a:spcPts val="0"/>
              </a:spcBef>
              <a:spcAft>
                <a:spcPts val="0"/>
              </a:spcAft>
              <a:buNone/>
              <a:defRPr sz="3000">
                <a:solidFill>
                  <a:schemeClr val="dk2"/>
                </a:solidFill>
              </a:defRPr>
            </a:lvl5pPr>
            <a:lvl6pPr lvl="5" algn="ctr" rtl="0">
              <a:spcBef>
                <a:spcPts val="0"/>
              </a:spcBef>
              <a:spcAft>
                <a:spcPts val="0"/>
              </a:spcAft>
              <a:buNone/>
              <a:defRPr sz="3000">
                <a:solidFill>
                  <a:schemeClr val="dk2"/>
                </a:solidFill>
              </a:defRPr>
            </a:lvl6pPr>
            <a:lvl7pPr lvl="6" algn="ctr" rtl="0">
              <a:spcBef>
                <a:spcPts val="0"/>
              </a:spcBef>
              <a:spcAft>
                <a:spcPts val="0"/>
              </a:spcAft>
              <a:buNone/>
              <a:defRPr sz="3000">
                <a:solidFill>
                  <a:schemeClr val="dk2"/>
                </a:solidFill>
              </a:defRPr>
            </a:lvl7pPr>
            <a:lvl8pPr lvl="7" algn="ctr" rtl="0">
              <a:spcBef>
                <a:spcPts val="0"/>
              </a:spcBef>
              <a:spcAft>
                <a:spcPts val="0"/>
              </a:spcAft>
              <a:buNone/>
              <a:defRPr sz="3000">
                <a:solidFill>
                  <a:schemeClr val="dk2"/>
                </a:solidFill>
              </a:defRPr>
            </a:lvl8pPr>
            <a:lvl9pPr lvl="8" algn="ctr" rtl="0">
              <a:spcBef>
                <a:spcPts val="0"/>
              </a:spcBef>
              <a:spcAft>
                <a:spcPts val="0"/>
              </a:spcAft>
              <a:buNone/>
              <a:defRPr sz="3000">
                <a:solidFill>
                  <a:schemeClr val="dk2"/>
                </a:solidFill>
              </a:defRPr>
            </a:lvl9pPr>
          </a:lstStyle>
          <a:p>
            <a:endParaRPr/>
          </a:p>
        </p:txBody>
      </p:sp>
      <p:sp>
        <p:nvSpPr>
          <p:cNvPr id="203" name="Google Shape;203;p15"/>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lvl1pPr lvl="0" rtl="0">
              <a:spcBef>
                <a:spcPts val="0"/>
              </a:spcBef>
              <a:spcAft>
                <a:spcPts val="0"/>
              </a:spcAft>
              <a:buSzPts val="3500"/>
              <a:buNone/>
              <a:defRPr sz="3500"/>
            </a:lvl1pPr>
            <a:lvl2pPr lvl="1" algn="ctr" rtl="0">
              <a:spcBef>
                <a:spcPts val="0"/>
              </a:spcBef>
              <a:spcAft>
                <a:spcPts val="0"/>
              </a:spcAft>
              <a:buClr>
                <a:srgbClr val="434343"/>
              </a:buClr>
              <a:buSzPts val="3500"/>
              <a:buNone/>
              <a:defRPr sz="3500" b="1">
                <a:solidFill>
                  <a:srgbClr val="434343"/>
                </a:solidFill>
              </a:defRPr>
            </a:lvl2pPr>
            <a:lvl3pPr lvl="2" algn="ctr" rtl="0">
              <a:spcBef>
                <a:spcPts val="0"/>
              </a:spcBef>
              <a:spcAft>
                <a:spcPts val="0"/>
              </a:spcAft>
              <a:buClr>
                <a:srgbClr val="434343"/>
              </a:buClr>
              <a:buSzPts val="3500"/>
              <a:buNone/>
              <a:defRPr sz="3500" b="1">
                <a:solidFill>
                  <a:srgbClr val="434343"/>
                </a:solidFill>
              </a:defRPr>
            </a:lvl3pPr>
            <a:lvl4pPr lvl="3" algn="ctr" rtl="0">
              <a:spcBef>
                <a:spcPts val="0"/>
              </a:spcBef>
              <a:spcAft>
                <a:spcPts val="0"/>
              </a:spcAft>
              <a:buClr>
                <a:srgbClr val="434343"/>
              </a:buClr>
              <a:buSzPts val="3500"/>
              <a:buNone/>
              <a:defRPr sz="3500" b="1">
                <a:solidFill>
                  <a:srgbClr val="434343"/>
                </a:solidFill>
              </a:defRPr>
            </a:lvl4pPr>
            <a:lvl5pPr lvl="4" algn="ctr" rtl="0">
              <a:spcBef>
                <a:spcPts val="0"/>
              </a:spcBef>
              <a:spcAft>
                <a:spcPts val="0"/>
              </a:spcAft>
              <a:buClr>
                <a:srgbClr val="434343"/>
              </a:buClr>
              <a:buSzPts val="3500"/>
              <a:buNone/>
              <a:defRPr sz="3500" b="1">
                <a:solidFill>
                  <a:srgbClr val="434343"/>
                </a:solidFill>
              </a:defRPr>
            </a:lvl5pPr>
            <a:lvl6pPr lvl="5" algn="ctr" rtl="0">
              <a:spcBef>
                <a:spcPts val="0"/>
              </a:spcBef>
              <a:spcAft>
                <a:spcPts val="0"/>
              </a:spcAft>
              <a:buClr>
                <a:srgbClr val="434343"/>
              </a:buClr>
              <a:buSzPts val="3500"/>
              <a:buNone/>
              <a:defRPr sz="3500" b="1">
                <a:solidFill>
                  <a:srgbClr val="434343"/>
                </a:solidFill>
              </a:defRPr>
            </a:lvl6pPr>
            <a:lvl7pPr lvl="6" algn="ctr" rtl="0">
              <a:spcBef>
                <a:spcPts val="0"/>
              </a:spcBef>
              <a:spcAft>
                <a:spcPts val="0"/>
              </a:spcAft>
              <a:buClr>
                <a:srgbClr val="434343"/>
              </a:buClr>
              <a:buSzPts val="3500"/>
              <a:buNone/>
              <a:defRPr sz="3500" b="1">
                <a:solidFill>
                  <a:srgbClr val="434343"/>
                </a:solidFill>
              </a:defRPr>
            </a:lvl7pPr>
            <a:lvl8pPr lvl="7" algn="ctr" rtl="0">
              <a:spcBef>
                <a:spcPts val="0"/>
              </a:spcBef>
              <a:spcAft>
                <a:spcPts val="0"/>
              </a:spcAft>
              <a:buClr>
                <a:srgbClr val="434343"/>
              </a:buClr>
              <a:buSzPts val="3500"/>
              <a:buNone/>
              <a:defRPr sz="3500" b="1">
                <a:solidFill>
                  <a:srgbClr val="434343"/>
                </a:solidFill>
              </a:defRPr>
            </a:lvl8pPr>
            <a:lvl9pPr lvl="8" algn="ctr" rtl="0">
              <a:spcBef>
                <a:spcPts val="0"/>
              </a:spcBef>
              <a:spcAft>
                <a:spcPts val="0"/>
              </a:spcAft>
              <a:buClr>
                <a:srgbClr val="434343"/>
              </a:buClr>
              <a:buSzPts val="3500"/>
              <a:buNone/>
              <a:defRPr sz="3500" b="1">
                <a:solidFill>
                  <a:srgbClr val="434343"/>
                </a:solidFill>
              </a:defRPr>
            </a:lvl9pPr>
          </a:lstStyle>
          <a:p>
            <a:endParaRPr/>
          </a:p>
        </p:txBody>
      </p:sp>
      <p:sp>
        <p:nvSpPr>
          <p:cNvPr id="204" name="Google Shape;204;p15"/>
          <p:cNvSpPr txBox="1">
            <a:spLocks noGrp="1"/>
          </p:cNvSpPr>
          <p:nvPr>
            <p:ph type="subTitle" idx="7"/>
          </p:nvPr>
        </p:nvSpPr>
        <p:spPr>
          <a:xfrm flipH="1">
            <a:off x="2189801" y="3572262"/>
            <a:ext cx="2163900" cy="426600"/>
          </a:xfrm>
          <a:prstGeom prst="rect">
            <a:avLst/>
          </a:prstGeom>
        </p:spPr>
        <p:txBody>
          <a:bodyPr spcFirstLastPara="1" wrap="square" lIns="91425" tIns="0" rIns="91425" bIns="0" anchor="t" anchorCtr="0">
            <a:noAutofit/>
          </a:bodyPr>
          <a:lstStyle>
            <a:lvl1pPr lvl="0"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ct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
        <p:nvSpPr>
          <p:cNvPr id="205" name="Google Shape;205;p15"/>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lvl1pPr lvl="0" algn="r" rtl="0">
              <a:spcBef>
                <a:spcPts val="0"/>
              </a:spcBef>
              <a:spcAft>
                <a:spcPts val="0"/>
              </a:spcAft>
              <a:buSzPts val="3500"/>
              <a:buNone/>
              <a:defRPr sz="3500"/>
            </a:lvl1pPr>
            <a:lvl2pPr lvl="1" algn="r" rtl="0">
              <a:spcBef>
                <a:spcPts val="0"/>
              </a:spcBef>
              <a:spcAft>
                <a:spcPts val="0"/>
              </a:spcAft>
              <a:buClr>
                <a:srgbClr val="434343"/>
              </a:buClr>
              <a:buSzPts val="3500"/>
              <a:buNone/>
              <a:defRPr sz="3500" b="1">
                <a:solidFill>
                  <a:srgbClr val="434343"/>
                </a:solidFill>
              </a:defRPr>
            </a:lvl2pPr>
            <a:lvl3pPr lvl="2" algn="r" rtl="0">
              <a:spcBef>
                <a:spcPts val="0"/>
              </a:spcBef>
              <a:spcAft>
                <a:spcPts val="0"/>
              </a:spcAft>
              <a:buClr>
                <a:srgbClr val="434343"/>
              </a:buClr>
              <a:buSzPts val="3500"/>
              <a:buNone/>
              <a:defRPr sz="3500" b="1">
                <a:solidFill>
                  <a:srgbClr val="434343"/>
                </a:solidFill>
              </a:defRPr>
            </a:lvl3pPr>
            <a:lvl4pPr lvl="3" algn="r" rtl="0">
              <a:spcBef>
                <a:spcPts val="0"/>
              </a:spcBef>
              <a:spcAft>
                <a:spcPts val="0"/>
              </a:spcAft>
              <a:buClr>
                <a:srgbClr val="434343"/>
              </a:buClr>
              <a:buSzPts val="3500"/>
              <a:buNone/>
              <a:defRPr sz="3500" b="1">
                <a:solidFill>
                  <a:srgbClr val="434343"/>
                </a:solidFill>
              </a:defRPr>
            </a:lvl4pPr>
            <a:lvl5pPr lvl="4" algn="r" rtl="0">
              <a:spcBef>
                <a:spcPts val="0"/>
              </a:spcBef>
              <a:spcAft>
                <a:spcPts val="0"/>
              </a:spcAft>
              <a:buClr>
                <a:srgbClr val="434343"/>
              </a:buClr>
              <a:buSzPts val="3500"/>
              <a:buNone/>
              <a:defRPr sz="3500" b="1">
                <a:solidFill>
                  <a:srgbClr val="434343"/>
                </a:solidFill>
              </a:defRPr>
            </a:lvl5pPr>
            <a:lvl6pPr lvl="5" algn="r" rtl="0">
              <a:spcBef>
                <a:spcPts val="0"/>
              </a:spcBef>
              <a:spcAft>
                <a:spcPts val="0"/>
              </a:spcAft>
              <a:buClr>
                <a:srgbClr val="434343"/>
              </a:buClr>
              <a:buSzPts val="3500"/>
              <a:buNone/>
              <a:defRPr sz="3500" b="1">
                <a:solidFill>
                  <a:srgbClr val="434343"/>
                </a:solidFill>
              </a:defRPr>
            </a:lvl6pPr>
            <a:lvl7pPr lvl="6" algn="r" rtl="0">
              <a:spcBef>
                <a:spcPts val="0"/>
              </a:spcBef>
              <a:spcAft>
                <a:spcPts val="0"/>
              </a:spcAft>
              <a:buClr>
                <a:srgbClr val="434343"/>
              </a:buClr>
              <a:buSzPts val="3500"/>
              <a:buNone/>
              <a:defRPr sz="3500" b="1">
                <a:solidFill>
                  <a:srgbClr val="434343"/>
                </a:solidFill>
              </a:defRPr>
            </a:lvl7pPr>
            <a:lvl8pPr lvl="7" algn="r" rtl="0">
              <a:spcBef>
                <a:spcPts val="0"/>
              </a:spcBef>
              <a:spcAft>
                <a:spcPts val="0"/>
              </a:spcAft>
              <a:buClr>
                <a:srgbClr val="434343"/>
              </a:buClr>
              <a:buSzPts val="3500"/>
              <a:buNone/>
              <a:defRPr sz="3500" b="1">
                <a:solidFill>
                  <a:srgbClr val="434343"/>
                </a:solidFill>
              </a:defRPr>
            </a:lvl8pPr>
            <a:lvl9pPr lvl="8" algn="r" rtl="0">
              <a:spcBef>
                <a:spcPts val="0"/>
              </a:spcBef>
              <a:spcAft>
                <a:spcPts val="0"/>
              </a:spcAft>
              <a:buClr>
                <a:srgbClr val="434343"/>
              </a:buClr>
              <a:buSzPts val="3500"/>
              <a:buNone/>
              <a:defRPr sz="3500" b="1">
                <a:solidFill>
                  <a:srgbClr val="434343"/>
                </a:solidFill>
              </a:defRPr>
            </a:lvl9pPr>
          </a:lstStyle>
          <a:p>
            <a:endParaRPr/>
          </a:p>
        </p:txBody>
      </p:sp>
      <p:sp>
        <p:nvSpPr>
          <p:cNvPr id="206" name="Google Shape;206;p15"/>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lvl1pPr lvl="0"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1pPr>
            <a:lvl2pPr lvl="1"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2pPr>
            <a:lvl3pPr lvl="2"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3pPr>
            <a:lvl4pPr lvl="3"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4pPr>
            <a:lvl5pPr lvl="4"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5pPr>
            <a:lvl6pPr lvl="5"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6pPr>
            <a:lvl7pPr lvl="6"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7pPr>
            <a:lvl8pPr lvl="7"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8pPr>
            <a:lvl9pPr lvl="8" algn="r" rtl="0">
              <a:lnSpc>
                <a:spcPct val="100000"/>
              </a:lnSpc>
              <a:spcBef>
                <a:spcPts val="0"/>
              </a:spcBef>
              <a:spcAft>
                <a:spcPts val="0"/>
              </a:spcAft>
              <a:buSzPts val="2200"/>
              <a:buFont typeface="Overpass Mono"/>
              <a:buNone/>
              <a:defRPr sz="2200" b="1">
                <a:latin typeface="Overpass Mono"/>
                <a:ea typeface="Overpass Mono"/>
                <a:cs typeface="Overpass Mono"/>
                <a:sym typeface="Overpass Mono"/>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8"/>
        <p:cNvGrpSpPr/>
        <p:nvPr/>
      </p:nvGrpSpPr>
      <p:grpSpPr>
        <a:xfrm>
          <a:off x="0" y="0"/>
          <a:ext cx="0" cy="0"/>
          <a:chOff x="0" y="0"/>
          <a:chExt cx="0" cy="0"/>
        </a:xfrm>
      </p:grpSpPr>
      <p:sp>
        <p:nvSpPr>
          <p:cNvPr id="89" name="Google Shape;89;p5"/>
          <p:cNvSpPr/>
          <p:nvPr/>
        </p:nvSpPr>
        <p:spPr>
          <a:xfrm>
            <a:off x="0" y="1515825"/>
            <a:ext cx="2943127"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txBox="1">
            <a:spLocks noGrp="1"/>
          </p:cNvSpPr>
          <p:nvPr>
            <p:ph type="body" idx="1"/>
          </p:nvPr>
        </p:nvSpPr>
        <p:spPr>
          <a:xfrm>
            <a:off x="609499" y="1973025"/>
            <a:ext cx="3512700" cy="21309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SzPts val="1600"/>
              <a:buFont typeface="Raleway SemiBold"/>
              <a:buChar char="●"/>
              <a:defRPr sz="1600"/>
            </a:lvl1pPr>
            <a:lvl2pPr marL="914400" lvl="1" indent="-330200" rtl="0">
              <a:spcBef>
                <a:spcPts val="0"/>
              </a:spcBef>
              <a:spcAft>
                <a:spcPts val="0"/>
              </a:spcAft>
              <a:buSzPts val="1600"/>
              <a:buFont typeface="Nunito Light"/>
              <a:buChar char="○"/>
              <a:defRPr sz="1600"/>
            </a:lvl2pPr>
            <a:lvl3pPr marL="1371600" lvl="2" indent="-330200" rtl="0">
              <a:spcBef>
                <a:spcPts val="1600"/>
              </a:spcBef>
              <a:spcAft>
                <a:spcPts val="0"/>
              </a:spcAft>
              <a:buSzPts val="1600"/>
              <a:buFont typeface="Nunito Light"/>
              <a:buChar char="■"/>
              <a:defRPr sz="1600"/>
            </a:lvl3pPr>
            <a:lvl4pPr marL="1828800" lvl="3" indent="-330200" rtl="0">
              <a:spcBef>
                <a:spcPts val="1600"/>
              </a:spcBef>
              <a:spcAft>
                <a:spcPts val="0"/>
              </a:spcAft>
              <a:buSzPts val="1600"/>
              <a:buFont typeface="Nunito Light"/>
              <a:buChar char="●"/>
              <a:defRPr sz="1600"/>
            </a:lvl4pPr>
            <a:lvl5pPr marL="2286000" lvl="4" indent="-330200" rtl="0">
              <a:spcBef>
                <a:spcPts val="1600"/>
              </a:spcBef>
              <a:spcAft>
                <a:spcPts val="0"/>
              </a:spcAft>
              <a:buSzPts val="1600"/>
              <a:buFont typeface="Nunito Light"/>
              <a:buChar char="○"/>
              <a:defRPr sz="1600"/>
            </a:lvl5pPr>
            <a:lvl6pPr marL="2743200" lvl="5" indent="-330200" rtl="0">
              <a:spcBef>
                <a:spcPts val="1600"/>
              </a:spcBef>
              <a:spcAft>
                <a:spcPts val="0"/>
              </a:spcAft>
              <a:buSzPts val="1600"/>
              <a:buFont typeface="Nunito Light"/>
              <a:buChar char="■"/>
              <a:defRPr sz="1600"/>
            </a:lvl6pPr>
            <a:lvl7pPr marL="3200400" lvl="6" indent="-330200" rtl="0">
              <a:spcBef>
                <a:spcPts val="1600"/>
              </a:spcBef>
              <a:spcAft>
                <a:spcPts val="0"/>
              </a:spcAft>
              <a:buSzPts val="1600"/>
              <a:buFont typeface="Nunito Light"/>
              <a:buChar char="●"/>
              <a:defRPr sz="1600"/>
            </a:lvl7pPr>
            <a:lvl8pPr marL="3657600" lvl="7" indent="-330200" rtl="0">
              <a:spcBef>
                <a:spcPts val="1600"/>
              </a:spcBef>
              <a:spcAft>
                <a:spcPts val="0"/>
              </a:spcAft>
              <a:buSzPts val="1600"/>
              <a:buFont typeface="Nunito Light"/>
              <a:buChar char="○"/>
              <a:defRPr sz="1600"/>
            </a:lvl8pPr>
            <a:lvl9pPr marL="4114800" lvl="8" indent="-330200" rtl="0">
              <a:spcBef>
                <a:spcPts val="1600"/>
              </a:spcBef>
              <a:spcAft>
                <a:spcPts val="1600"/>
              </a:spcAft>
              <a:buSzPts val="1600"/>
              <a:buFont typeface="Nunito Light"/>
              <a:buChar char="■"/>
              <a:defRPr sz="1600"/>
            </a:lvl9pPr>
          </a:lstStyle>
          <a:p>
            <a:endParaRPr/>
          </a:p>
        </p:txBody>
      </p:sp>
      <p:sp>
        <p:nvSpPr>
          <p:cNvPr id="91" name="Google Shape;91;p5"/>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a:endParaRPr/>
          </a:p>
        </p:txBody>
      </p:sp>
    </p:spTree>
    <p:extLst>
      <p:ext uri="{BB962C8B-B14F-4D97-AF65-F5344CB8AC3E}">
        <p14:creationId xmlns:p14="http://schemas.microsoft.com/office/powerpoint/2010/main" val="1076440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A148B-D12C-487D-8D16-FCEC80F0FC9F}" type="datetimeFigureOut">
              <a:rPr lang="en-US" smtClean="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13893" y="4400349"/>
            <a:ext cx="413375" cy="273844"/>
          </a:xfrm>
        </p:spPr>
        <p:txBody>
          <a:bodyPr/>
          <a:lstStyle/>
          <a:p>
            <a:fld id="{FB42CD9F-6B8F-41A9-A17B-B56D9A992F84}" type="slidenum">
              <a:rPr lang="en-US" smtClean="0"/>
              <a:t>‹N›</a:t>
            </a:fld>
            <a:endParaRPr lang="en-US"/>
          </a:p>
        </p:txBody>
      </p:sp>
    </p:spTree>
    <p:extLst>
      <p:ext uri="{BB962C8B-B14F-4D97-AF65-F5344CB8AC3E}">
        <p14:creationId xmlns:p14="http://schemas.microsoft.com/office/powerpoint/2010/main" val="231489125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9" r:id="rId3"/>
    <p:sldLayoutId id="2147483661" r:id="rId4"/>
    <p:sldLayoutId id="2147483667" r:id="rId5"/>
    <p:sldLayoutId id="2147483674"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26"/>
        <p:cNvGrpSpPr/>
        <p:nvPr/>
      </p:nvGrpSpPr>
      <p:grpSpPr>
        <a:xfrm>
          <a:off x="0" y="0"/>
          <a:ext cx="0" cy="0"/>
          <a:chOff x="0" y="0"/>
          <a:chExt cx="0" cy="0"/>
        </a:xfrm>
      </p:grpSpPr>
      <p:sp>
        <p:nvSpPr>
          <p:cNvPr id="327" name="Google Shape;327;p25"/>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28" name="Google Shape;328;p25"/>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hemeOverride" Target="../theme/themeOverride2.xml"/><Relationship Id="rId5" Type="http://schemas.openxmlformats.org/officeDocument/2006/relationships/image" Target="../media/image22.png"/><Relationship Id="rId4" Type="http://schemas.openxmlformats.org/officeDocument/2006/relationships/image" Target="../media/image21.jp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1.jpg"/></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2" name="Google Shape;362;p30"/>
          <p:cNvSpPr txBox="1">
            <a:spLocks noGrp="1"/>
          </p:cNvSpPr>
          <p:nvPr>
            <p:ph type="title"/>
          </p:nvPr>
        </p:nvSpPr>
        <p:spPr>
          <a:xfrm>
            <a:off x="560825" y="1168325"/>
            <a:ext cx="3561300" cy="66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Laravel</a:t>
            </a:r>
            <a:endParaRPr dirty="0">
              <a:solidFill>
                <a:schemeClr val="dk2"/>
              </a:solidFill>
            </a:endParaRPr>
          </a:p>
        </p:txBody>
      </p:sp>
      <p:sp>
        <p:nvSpPr>
          <p:cNvPr id="363" name="Google Shape;363;p30"/>
          <p:cNvSpPr/>
          <p:nvPr/>
        </p:nvSpPr>
        <p:spPr>
          <a:xfrm>
            <a:off x="7524751" y="3887550"/>
            <a:ext cx="1619286" cy="241405"/>
          </a:xfrm>
          <a:custGeom>
            <a:avLst/>
            <a:gdLst/>
            <a:ahLst/>
            <a:cxnLst/>
            <a:rect l="l" t="t" r="r" b="b"/>
            <a:pathLst>
              <a:path w="146079" h="5859" extrusionOk="0">
                <a:moveTo>
                  <a:pt x="1" y="1"/>
                </a:moveTo>
                <a:lnTo>
                  <a:pt x="1" y="5858"/>
                </a:lnTo>
                <a:lnTo>
                  <a:pt x="146079" y="5858"/>
                </a:lnTo>
                <a:lnTo>
                  <a:pt x="1460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Why you as a web-developer need Laravel">
            <a:extLst>
              <a:ext uri="{FF2B5EF4-FFF2-40B4-BE49-F238E27FC236}">
                <a16:creationId xmlns:a16="http://schemas.microsoft.com/office/drawing/2014/main" id="{9AF4DC94-F24A-A7B3-EB17-650DDC1C2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67234"/>
            <a:ext cx="4350755" cy="244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535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it-IT" dirty="0"/>
              <a:t>Cosa vedremo?</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01</a:t>
            </a:r>
            <a:endParaRPr dirty="0"/>
          </a:p>
        </p:txBody>
      </p:sp>
    </p:spTree>
    <p:extLst>
      <p:ext uri="{BB962C8B-B14F-4D97-AF65-F5344CB8AC3E}">
        <p14:creationId xmlns:p14="http://schemas.microsoft.com/office/powerpoint/2010/main" val="424041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143" y="1016577"/>
            <a:ext cx="4250912" cy="3646511"/>
          </a:xfrm>
        </p:spPr>
        <p:txBody>
          <a:bodyPr>
            <a:noAutofit/>
          </a:bodyPr>
          <a:lstStyle/>
          <a:p>
            <a:pPr lvl="0"/>
            <a:r>
              <a:rPr lang="en-US" sz="1500" dirty="0"/>
              <a:t>Che </a:t>
            </a:r>
            <a:r>
              <a:rPr lang="en-US" sz="1500" dirty="0" err="1"/>
              <a:t>cosa</a:t>
            </a:r>
            <a:r>
              <a:rPr lang="en-US" sz="1500" dirty="0"/>
              <a:t> </a:t>
            </a:r>
            <a:r>
              <a:rPr lang="en-US" sz="1500" dirty="0" err="1"/>
              <a:t>è</a:t>
            </a:r>
            <a:r>
              <a:rPr lang="en-US" sz="1500" dirty="0"/>
              <a:t> Laravel?
</a:t>
            </a:r>
            <a:r>
              <a:rPr lang="en-US" sz="1500" dirty="0" err="1"/>
              <a:t>Installare</a:t>
            </a:r>
            <a:r>
              <a:rPr lang="en-US" sz="1500" dirty="0"/>
              <a:t> Laravel 9 con Composer
</a:t>
            </a:r>
            <a:r>
              <a:rPr lang="en-US" sz="1500" dirty="0" err="1"/>
              <a:t>Struttura</a:t>
            </a:r>
            <a:r>
              <a:rPr lang="en-US" sz="1500" dirty="0"/>
              <a:t> </a:t>
            </a:r>
            <a:r>
              <a:rPr lang="en-US" sz="1500" dirty="0" err="1"/>
              <a:t>dei</a:t>
            </a:r>
            <a:r>
              <a:rPr lang="en-US" sz="1500" dirty="0"/>
              <a:t> file
</a:t>
            </a:r>
            <a:r>
              <a:rPr lang="en-US" sz="1500" dirty="0" err="1"/>
              <a:t>Cos’è</a:t>
            </a:r>
            <a:r>
              <a:rPr lang="en-US" sz="1500" dirty="0"/>
              <a:t> artisan e come ci fa </a:t>
            </a:r>
            <a:r>
              <a:rPr lang="en-US" sz="1500" dirty="0" err="1"/>
              <a:t>risparmiare</a:t>
            </a:r>
            <a:r>
              <a:rPr lang="en-US" sz="1500" dirty="0"/>
              <a:t> tempo?
Routing e tipi di route
</a:t>
            </a:r>
            <a:r>
              <a:rPr lang="en-US" sz="1500" dirty="0" err="1"/>
              <a:t>Cos'è</a:t>
            </a:r>
            <a:r>
              <a:rPr lang="en-US" sz="1500" dirty="0"/>
              <a:t> il middleware e come </a:t>
            </a:r>
            <a:r>
              <a:rPr lang="en-US" sz="1500" dirty="0" err="1"/>
              <a:t>usarlo</a:t>
            </a:r>
            <a:r>
              <a:rPr lang="en-US" sz="1500" dirty="0"/>
              <a:t>?
</a:t>
            </a:r>
            <a:r>
              <a:rPr lang="en-US" sz="1500" dirty="0" err="1"/>
              <a:t>Cos'è</a:t>
            </a:r>
            <a:r>
              <a:rPr lang="en-US" sz="1500" dirty="0"/>
              <a:t> Blade?
Database e ORM </a:t>
            </a:r>
            <a:r>
              <a:rPr lang="en-US" sz="1500" dirty="0" err="1"/>
              <a:t>eloquente</a:t>
            </a:r>
            <a:r>
              <a:rPr lang="en-US" sz="1500" dirty="0"/>
              <a:t>
CRUD con </a:t>
            </a:r>
            <a:r>
              <a:rPr lang="en-US" sz="1500" dirty="0" err="1"/>
              <a:t>convalida</a:t>
            </a:r>
            <a:r>
              <a:rPr lang="en-US" sz="1500" dirty="0"/>
              <a:t> e </a:t>
            </a:r>
            <a:r>
              <a:rPr lang="en-US" sz="1500" dirty="0" err="1"/>
              <a:t>connessione</a:t>
            </a:r>
            <a:r>
              <a:rPr lang="en-US" sz="1500" dirty="0"/>
              <a:t> al database (</a:t>
            </a:r>
            <a:r>
              <a:rPr lang="en-US" sz="1500" dirty="0" err="1"/>
              <a:t>compito</a:t>
            </a:r>
            <a:r>
              <a:rPr lang="en-US" sz="1500" dirty="0"/>
              <a:t> </a:t>
            </a:r>
            <a:r>
              <a:rPr lang="en-US" sz="1500" dirty="0" err="1"/>
              <a:t>pratico</a:t>
            </a:r>
            <a:r>
              <a:rPr lang="en-US" sz="1500" dirty="0"/>
              <a:t>)
Best practice per la </a:t>
            </a:r>
            <a:r>
              <a:rPr lang="en-US" sz="1500" dirty="0" err="1"/>
              <a:t>codifica</a:t>
            </a:r>
            <a:r>
              <a:rPr lang="en-US" sz="1500" dirty="0"/>
              <a:t> in Laravel</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014" y="1113559"/>
            <a:ext cx="2857500" cy="28575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9641" y="4138974"/>
            <a:ext cx="2767740" cy="945644"/>
          </a:xfrm>
          <a:prstGeom prst="rect">
            <a:avLst/>
          </a:prstGeom>
        </p:spPr>
      </p:pic>
    </p:spTree>
    <p:extLst>
      <p:ext uri="{BB962C8B-B14F-4D97-AF65-F5344CB8AC3E}">
        <p14:creationId xmlns:p14="http://schemas.microsoft.com/office/powerpoint/2010/main" val="29062162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8919" y="1130046"/>
            <a:ext cx="7479500" cy="3218218"/>
          </a:xfrm>
        </p:spPr>
        <p:txBody>
          <a:bodyPr>
            <a:noAutofit/>
          </a:bodyPr>
          <a:lstStyle/>
          <a:p>
            <a:r>
              <a:rPr lang="en-US" sz="1950" dirty="0"/>
              <a:t>Laravel </a:t>
            </a:r>
            <a:r>
              <a:rPr lang="en-US" sz="1950" dirty="0" err="1"/>
              <a:t>è</a:t>
            </a:r>
            <a:r>
              <a:rPr lang="en-US" sz="1950" dirty="0"/>
              <a:t> il framework PHP MVC </a:t>
            </a:r>
            <a:r>
              <a:rPr lang="en-US" sz="1950" dirty="0" err="1"/>
              <a:t>creato</a:t>
            </a:r>
            <a:r>
              <a:rPr lang="en-US" sz="1950" dirty="0"/>
              <a:t> da Taylor </a:t>
            </a:r>
            <a:r>
              <a:rPr lang="en-US" sz="1950" dirty="0" err="1"/>
              <a:t>Otwell</a:t>
            </a:r>
            <a:r>
              <a:rPr lang="en-US" sz="1950" dirty="0"/>
              <a:t> </a:t>
            </a:r>
            <a:r>
              <a:rPr lang="en-US" sz="1950" dirty="0" err="1"/>
              <a:t>nel</a:t>
            </a:r>
            <a:r>
              <a:rPr lang="en-US" sz="1950" dirty="0"/>
              <a:t> 2011
</a:t>
            </a:r>
            <a:r>
              <a:rPr lang="en-US" sz="1950" dirty="0" err="1"/>
              <a:t>Licenza</a:t>
            </a:r>
            <a:r>
              <a:rPr lang="en-US" sz="1950" dirty="0"/>
              <a:t> open source </a:t>
            </a:r>
            <a:r>
              <a:rPr lang="en-US" sz="1950" dirty="0" err="1"/>
              <a:t>gratuita</a:t>
            </a:r>
            <a:r>
              <a:rPr lang="en-US" sz="1950" dirty="0"/>
              <a:t> con </a:t>
            </a:r>
            <a:r>
              <a:rPr lang="en-US" sz="1950" dirty="0" err="1"/>
              <a:t>molti</a:t>
            </a:r>
            <a:r>
              <a:rPr lang="en-US" sz="1950" dirty="0"/>
              <a:t> </a:t>
            </a:r>
            <a:r>
              <a:rPr lang="en-US" sz="1950" dirty="0" err="1"/>
              <a:t>collaboratori</a:t>
            </a:r>
            <a:r>
              <a:rPr lang="en-US" sz="1950" dirty="0"/>
              <a:t> in </a:t>
            </a:r>
            <a:r>
              <a:rPr lang="en-US" sz="1950" dirty="0" err="1"/>
              <a:t>tutto</a:t>
            </a:r>
            <a:r>
              <a:rPr lang="en-US" sz="1950" dirty="0"/>
              <a:t> il mondo
Uno </a:t>
            </a:r>
            <a:r>
              <a:rPr lang="en-US" sz="1950" dirty="0" err="1"/>
              <a:t>dei</a:t>
            </a:r>
            <a:r>
              <a:rPr lang="en-US" sz="1950" dirty="0"/>
              <a:t> </a:t>
            </a:r>
            <a:r>
              <a:rPr lang="en-US" sz="1950" dirty="0" err="1"/>
              <a:t>migliori</a:t>
            </a:r>
            <a:r>
              <a:rPr lang="en-US" sz="1950" dirty="0"/>
              <a:t> framework </a:t>
            </a:r>
            <a:r>
              <a:rPr lang="en-US" sz="1950" dirty="0" err="1"/>
              <a:t>insieme</a:t>
            </a:r>
            <a:r>
              <a:rPr lang="en-US" sz="1950" dirty="0"/>
              <a:t> a Symfony, CodeIgniter, </a:t>
            </a:r>
            <a:r>
              <a:rPr lang="en-US" sz="1950" dirty="0" err="1"/>
              <a:t>Yii</a:t>
            </a:r>
            <a:r>
              <a:rPr lang="en-US" sz="1950" dirty="0"/>
              <a:t>
Ha </a:t>
            </a:r>
            <a:r>
              <a:rPr lang="en-US" sz="1950" dirty="0" err="1"/>
              <a:t>potenti</a:t>
            </a:r>
            <a:r>
              <a:rPr lang="en-US" sz="1950" dirty="0"/>
              <a:t> </a:t>
            </a:r>
            <a:r>
              <a:rPr lang="en-US" sz="1950" dirty="0" err="1"/>
              <a:t>funzionalità</a:t>
            </a:r>
            <a:r>
              <a:rPr lang="en-US" sz="1950" dirty="0"/>
              <a:t>, </a:t>
            </a:r>
            <a:r>
              <a:rPr lang="en-US" sz="1950" dirty="0" err="1"/>
              <a:t>facendoci</a:t>
            </a:r>
            <a:r>
              <a:rPr lang="en-US" sz="1950" dirty="0"/>
              <a:t> </a:t>
            </a:r>
            <a:r>
              <a:rPr lang="en-US" sz="1950" dirty="0" err="1"/>
              <a:t>risparmiare</a:t>
            </a:r>
            <a:r>
              <a:rPr lang="en-US" sz="1950" dirty="0"/>
              <a:t> tempo
</a:t>
            </a:r>
            <a:r>
              <a:rPr lang="en-US" sz="1950" dirty="0" err="1"/>
              <a:t>Utilizza</a:t>
            </a:r>
            <a:r>
              <a:rPr lang="en-US" sz="1950" dirty="0"/>
              <a:t> </a:t>
            </a:r>
            <a:r>
              <a:rPr lang="en-US" sz="1950" dirty="0" err="1"/>
              <a:t>i</a:t>
            </a:r>
            <a:r>
              <a:rPr lang="en-US" sz="1950" dirty="0"/>
              <a:t> </a:t>
            </a:r>
            <a:r>
              <a:rPr lang="en-US" sz="1950" dirty="0" err="1"/>
              <a:t>pacchetti</a:t>
            </a:r>
            <a:r>
              <a:rPr lang="en-US" sz="1950" dirty="0"/>
              <a:t> Symfony
</a:t>
            </a:r>
            <a:r>
              <a:rPr lang="en-US" sz="1950" dirty="0" err="1"/>
              <a:t>Vediamo</a:t>
            </a:r>
            <a:r>
              <a:rPr lang="en-US" sz="1950" dirty="0"/>
              <a:t> </a:t>
            </a:r>
            <a:r>
              <a:rPr lang="en-US" sz="1950" dirty="0" err="1"/>
              <a:t>alcune</a:t>
            </a:r>
            <a:r>
              <a:rPr lang="en-US" sz="1950" dirty="0"/>
              <a:t> </a:t>
            </a:r>
            <a:r>
              <a:rPr lang="en-US" sz="1950" dirty="0" err="1"/>
              <a:t>statistiche</a:t>
            </a:r>
            <a:endParaRPr lang="en-US" sz="195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6776" y="184402"/>
            <a:ext cx="2767740" cy="94564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562" y="3144466"/>
            <a:ext cx="3290438" cy="1999034"/>
          </a:xfrm>
          <a:prstGeom prst="rect">
            <a:avLst/>
          </a:prstGeom>
        </p:spPr>
      </p:pic>
    </p:spTree>
    <p:extLst>
      <p:ext uri="{BB962C8B-B14F-4D97-AF65-F5344CB8AC3E}">
        <p14:creationId xmlns:p14="http://schemas.microsoft.com/office/powerpoint/2010/main" val="40636698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810491"/>
          </a:xfrm>
        </p:spPr>
        <p:txBody>
          <a:bodyPr/>
          <a:lstStyle/>
          <a:p>
            <a:r>
              <a:rPr lang="en-US" dirty="0"/>
              <a:t>Google Trends (2012 – 2017)</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179" y="720436"/>
            <a:ext cx="8147640" cy="4322431"/>
          </a:xfrm>
          <a:prstGeom prst="rect">
            <a:avLst/>
          </a:prstGeom>
        </p:spPr>
      </p:pic>
    </p:spTree>
    <p:extLst>
      <p:ext uri="{BB962C8B-B14F-4D97-AF65-F5344CB8AC3E}">
        <p14:creationId xmlns:p14="http://schemas.microsoft.com/office/powerpoint/2010/main" val="4754298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761999"/>
          </a:xfrm>
        </p:spPr>
        <p:txBody>
          <a:bodyPr>
            <a:normAutofit fontScale="90000"/>
          </a:bodyPr>
          <a:lstStyle/>
          <a:p>
            <a:r>
              <a:rPr lang="en-US" sz="2550" dirty="0"/>
              <a:t>        PHP Framework Popularity at Work – </a:t>
            </a:r>
            <a:r>
              <a:rPr lang="en-US" sz="2550" dirty="0" err="1"/>
              <a:t>SitePoint</a:t>
            </a:r>
            <a:r>
              <a:rPr lang="en-US" sz="2550" dirty="0"/>
              <a:t> 2015</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5490" y="762000"/>
            <a:ext cx="7411269" cy="4199869"/>
          </a:xfrm>
          <a:prstGeom prst="rect">
            <a:avLst/>
          </a:prstGeom>
        </p:spPr>
      </p:pic>
    </p:spTree>
    <p:extLst>
      <p:ext uri="{BB962C8B-B14F-4D97-AF65-F5344CB8AC3E}">
        <p14:creationId xmlns:p14="http://schemas.microsoft.com/office/powerpoint/2010/main" val="338701622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err="1"/>
              <a:t>Supporto</a:t>
            </a:r>
            <a:r>
              <a:rPr lang="en-US" dirty="0"/>
              <a:t> di </a:t>
            </a:r>
            <a:r>
              <a:rPr lang="en-US" dirty="0" err="1"/>
              <a:t>laravel</a:t>
            </a:r>
            <a:endParaRPr lang="en-US" dirty="0"/>
          </a:p>
        </p:txBody>
      </p:sp>
      <p:pic>
        <p:nvPicPr>
          <p:cNvPr id="8" name="Immagine 7" descr="Immagine che contiene tavolo&#10;&#10;Descrizione generata automaticamente">
            <a:extLst>
              <a:ext uri="{FF2B5EF4-FFF2-40B4-BE49-F238E27FC236}">
                <a16:creationId xmlns:a16="http://schemas.microsoft.com/office/drawing/2014/main" id="{E185DB99-CA3F-6DB5-D5BF-C402B4F905C2}"/>
              </a:ext>
            </a:extLst>
          </p:cNvPr>
          <p:cNvPicPr>
            <a:picLocks noChangeAspect="1"/>
          </p:cNvPicPr>
          <p:nvPr/>
        </p:nvPicPr>
        <p:blipFill>
          <a:blip r:embed="rId3"/>
          <a:stretch>
            <a:fillRect/>
          </a:stretch>
        </p:blipFill>
        <p:spPr>
          <a:xfrm>
            <a:off x="685800" y="1521968"/>
            <a:ext cx="7772400" cy="2764838"/>
          </a:xfrm>
          <a:prstGeom prst="rect">
            <a:avLst/>
          </a:prstGeom>
        </p:spPr>
      </p:pic>
    </p:spTree>
    <p:extLst>
      <p:ext uri="{BB962C8B-B14F-4D97-AF65-F5344CB8AC3E}">
        <p14:creationId xmlns:p14="http://schemas.microsoft.com/office/powerpoint/2010/main" val="280139074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775854"/>
          </a:xfrm>
        </p:spPr>
        <p:txBody>
          <a:bodyPr/>
          <a:lstStyle/>
          <a:p>
            <a:r>
              <a:rPr lang="en-US" dirty="0"/>
              <a:t>Features	</a:t>
            </a:r>
          </a:p>
        </p:txBody>
      </p:sp>
      <p:sp>
        <p:nvSpPr>
          <p:cNvPr id="3" name="Content Placeholder 2"/>
          <p:cNvSpPr>
            <a:spLocks noGrp="1"/>
          </p:cNvSpPr>
          <p:nvPr>
            <p:ph idx="1"/>
          </p:nvPr>
        </p:nvSpPr>
        <p:spPr>
          <a:xfrm>
            <a:off x="1338919" y="493776"/>
            <a:ext cx="7749663" cy="4438443"/>
          </a:xfrm>
        </p:spPr>
        <p:txBody>
          <a:bodyPr>
            <a:noAutofit/>
          </a:bodyPr>
          <a:lstStyle/>
          <a:p>
            <a:r>
              <a:rPr lang="en-US" b="1" dirty="0"/>
              <a:t>Eloquent ORM (object-relational mapping) – </a:t>
            </a:r>
            <a:r>
              <a:rPr lang="en-US" b="1" dirty="0" err="1"/>
              <a:t>implementa</a:t>
            </a:r>
            <a:r>
              <a:rPr lang="en-US" b="1" dirty="0"/>
              <a:t> </a:t>
            </a:r>
            <a:r>
              <a:rPr lang="en-US" b="1" dirty="0" err="1"/>
              <a:t>ActiveRecord</a:t>
            </a:r>
            <a:r>
              <a:rPr lang="en-US" b="1" dirty="0"/>
              <a:t> 
</a:t>
            </a:r>
            <a:r>
              <a:rPr lang="en-US" b="1" dirty="0" err="1"/>
              <a:t>Generatore</a:t>
            </a:r>
            <a:r>
              <a:rPr lang="en-US" b="1" dirty="0"/>
              <a:t> di query: </a:t>
            </a:r>
            <a:r>
              <a:rPr lang="en-US" b="1" dirty="0" err="1"/>
              <a:t>consente</a:t>
            </a:r>
            <a:r>
              <a:rPr lang="en-US" b="1" dirty="0"/>
              <a:t> di </a:t>
            </a:r>
            <a:r>
              <a:rPr lang="en-US" b="1" dirty="0" err="1"/>
              <a:t>creare</a:t>
            </a:r>
            <a:r>
              <a:rPr lang="en-US" b="1" dirty="0"/>
              <a:t> query SQL </a:t>
            </a:r>
            <a:r>
              <a:rPr lang="en-US" b="1" dirty="0" err="1"/>
              <a:t>protette</a:t>
            </a:r>
            <a:r>
              <a:rPr lang="en-US" b="1" dirty="0"/>
              <a:t>
Controller restful: </a:t>
            </a:r>
            <a:r>
              <a:rPr lang="en-US" b="1" dirty="0" err="1"/>
              <a:t>fornisce</a:t>
            </a:r>
            <a:r>
              <a:rPr lang="en-US" b="1" dirty="0"/>
              <a:t> un modo per </a:t>
            </a:r>
            <a:r>
              <a:rPr lang="en-US" b="1" dirty="0" err="1"/>
              <a:t>separare</a:t>
            </a:r>
            <a:r>
              <a:rPr lang="en-US" b="1" dirty="0"/>
              <a:t> le diverse </a:t>
            </a:r>
            <a:r>
              <a:rPr lang="en-US" b="1" dirty="0" err="1"/>
              <a:t>richieste</a:t>
            </a:r>
            <a:r>
              <a:rPr lang="en-US" b="1" dirty="0"/>
              <a:t> HTTP (GET, POST, DELETE, </a:t>
            </a:r>
            <a:r>
              <a:rPr lang="en-US" b="1" dirty="0" err="1"/>
              <a:t>ecc</a:t>
            </a:r>
            <a:r>
              <a:rPr lang="en-US" b="1" dirty="0"/>
              <a:t>.)
</a:t>
            </a:r>
            <a:r>
              <a:rPr lang="en-US" b="1" dirty="0" err="1"/>
              <a:t>Motore</a:t>
            </a:r>
            <a:r>
              <a:rPr lang="en-US" b="1" dirty="0"/>
              <a:t> di </a:t>
            </a:r>
            <a:r>
              <a:rPr lang="en-US" b="1" dirty="0" err="1"/>
              <a:t>modelli</a:t>
            </a:r>
            <a:r>
              <a:rPr lang="en-US" b="1" dirty="0"/>
              <a:t> blade: </a:t>
            </a:r>
            <a:r>
              <a:rPr lang="en-US" b="1" dirty="0" err="1"/>
              <a:t>combina</a:t>
            </a:r>
            <a:r>
              <a:rPr lang="en-US" b="1" dirty="0"/>
              <a:t> </a:t>
            </a:r>
            <a:r>
              <a:rPr lang="en-US" b="1" dirty="0" err="1"/>
              <a:t>i</a:t>
            </a:r>
            <a:r>
              <a:rPr lang="en-US" b="1" dirty="0"/>
              <a:t> </a:t>
            </a:r>
            <a:r>
              <a:rPr lang="en-US" b="1" dirty="0" err="1"/>
              <a:t>modelli</a:t>
            </a:r>
            <a:r>
              <a:rPr lang="en-US" b="1" dirty="0"/>
              <a:t> con un </a:t>
            </a:r>
            <a:r>
              <a:rPr lang="en-US" b="1" dirty="0" err="1"/>
              <a:t>modello</a:t>
            </a:r>
            <a:r>
              <a:rPr lang="en-US" b="1" dirty="0"/>
              <a:t> di </a:t>
            </a:r>
            <a:r>
              <a:rPr lang="en-US" b="1" dirty="0" err="1"/>
              <a:t>dati</a:t>
            </a:r>
            <a:r>
              <a:rPr lang="en-US" b="1" dirty="0"/>
              <a:t> per </a:t>
            </a:r>
            <a:r>
              <a:rPr lang="en-US" b="1" dirty="0" err="1"/>
              <a:t>produrre</a:t>
            </a:r>
            <a:r>
              <a:rPr lang="en-US" b="1" dirty="0"/>
              <a:t> </a:t>
            </a:r>
            <a:r>
              <a:rPr lang="en-US" b="1" dirty="0" err="1"/>
              <a:t>viste</a:t>
            </a:r>
            <a:r>
              <a:rPr lang="en-US" b="1" dirty="0"/>
              <a:t>
</a:t>
            </a:r>
            <a:r>
              <a:rPr lang="en-US" b="1" dirty="0" err="1"/>
              <a:t>Migrazioni</a:t>
            </a:r>
            <a:r>
              <a:rPr lang="en-US" b="1" dirty="0"/>
              <a:t> – </a:t>
            </a:r>
            <a:r>
              <a:rPr lang="en-US" b="1" dirty="0" err="1"/>
              <a:t>sistema</a:t>
            </a:r>
            <a:r>
              <a:rPr lang="en-US" b="1" dirty="0"/>
              <a:t> di </a:t>
            </a:r>
            <a:r>
              <a:rPr lang="en-US" b="1" dirty="0" err="1"/>
              <a:t>controllo</a:t>
            </a:r>
            <a:r>
              <a:rPr lang="en-US" b="1" dirty="0"/>
              <a:t> </a:t>
            </a:r>
            <a:r>
              <a:rPr lang="en-US" b="1" dirty="0" err="1"/>
              <a:t>della</a:t>
            </a:r>
            <a:r>
              <a:rPr lang="en-US" b="1" dirty="0"/>
              <a:t> </a:t>
            </a:r>
            <a:r>
              <a:rPr lang="en-US" b="1" dirty="0" err="1"/>
              <a:t>versione</a:t>
            </a:r>
            <a:r>
              <a:rPr lang="en-US" b="1" dirty="0"/>
              <a:t> per il database, </a:t>
            </a:r>
            <a:r>
              <a:rPr lang="en-US" b="1" dirty="0" err="1"/>
              <a:t>aggiornare</a:t>
            </a:r>
            <a:r>
              <a:rPr lang="en-US" b="1" dirty="0"/>
              <a:t> il database </a:t>
            </a:r>
            <a:r>
              <a:rPr lang="en-US" b="1" dirty="0" err="1"/>
              <a:t>più</a:t>
            </a:r>
            <a:r>
              <a:rPr lang="en-US" b="1" dirty="0"/>
              <a:t> </a:t>
            </a:r>
            <a:r>
              <a:rPr lang="en-US" b="1" dirty="0" err="1"/>
              <a:t>facilmente</a:t>
            </a:r>
            <a:r>
              <a:rPr lang="en-US" b="1" dirty="0"/>
              <a:t>
</a:t>
            </a:r>
            <a:r>
              <a:rPr lang="en-US" b="1" dirty="0" err="1"/>
              <a:t>Semina</a:t>
            </a:r>
            <a:r>
              <a:rPr lang="en-US" b="1" dirty="0"/>
              <a:t> del database: </a:t>
            </a:r>
            <a:r>
              <a:rPr lang="en-US" b="1" dirty="0" err="1"/>
              <a:t>consente</a:t>
            </a:r>
            <a:r>
              <a:rPr lang="en-US" b="1" dirty="0"/>
              <a:t> di </a:t>
            </a:r>
            <a:r>
              <a:rPr lang="en-US" b="1" dirty="0" err="1"/>
              <a:t>popolare</a:t>
            </a:r>
            <a:r>
              <a:rPr lang="en-US" b="1" dirty="0"/>
              <a:t> le </a:t>
            </a:r>
            <a:r>
              <a:rPr lang="en-US" b="1" dirty="0" err="1"/>
              <a:t>tabelle</a:t>
            </a:r>
            <a:r>
              <a:rPr lang="en-US" b="1" dirty="0"/>
              <a:t> di database con </a:t>
            </a:r>
            <a:r>
              <a:rPr lang="en-US" b="1" dirty="0" err="1"/>
              <a:t>i</a:t>
            </a:r>
            <a:r>
              <a:rPr lang="en-US" b="1" dirty="0"/>
              <a:t> </a:t>
            </a:r>
            <a:r>
              <a:rPr lang="en-US" b="1" dirty="0" err="1"/>
              <a:t>dati</a:t>
            </a:r>
            <a:r>
              <a:rPr lang="en-US" b="1" dirty="0"/>
              <a:t> di test </a:t>
            </a:r>
            <a:r>
              <a:rPr lang="en-US" b="1" dirty="0" err="1"/>
              <a:t>utilizzati</a:t>
            </a:r>
            <a:r>
              <a:rPr lang="en-US" b="1" dirty="0"/>
              <a:t> per il test
</a:t>
            </a:r>
            <a:r>
              <a:rPr lang="en-US" b="1" dirty="0" err="1"/>
              <a:t>Impaginazione</a:t>
            </a:r>
            <a:r>
              <a:rPr lang="en-US" b="1" dirty="0"/>
              <a:t> – </a:t>
            </a:r>
            <a:r>
              <a:rPr lang="en-US" b="1" dirty="0" err="1"/>
              <a:t>funzionalità</a:t>
            </a:r>
            <a:r>
              <a:rPr lang="en-US" b="1" dirty="0"/>
              <a:t> </a:t>
            </a:r>
            <a:r>
              <a:rPr lang="en-US" b="1" dirty="0" err="1"/>
              <a:t>avanzate</a:t>
            </a:r>
            <a:r>
              <a:rPr lang="en-US" b="1" dirty="0"/>
              <a:t> di </a:t>
            </a:r>
            <a:r>
              <a:rPr lang="en-US" b="1" dirty="0" err="1"/>
              <a:t>impaginazione</a:t>
            </a:r>
            <a:r>
              <a:rPr lang="en-US" b="1" dirty="0"/>
              <a:t> </a:t>
            </a:r>
            <a:r>
              <a:rPr lang="en-US" b="1" dirty="0" err="1"/>
              <a:t>facili</a:t>
            </a:r>
            <a:r>
              <a:rPr lang="en-US" b="1" dirty="0"/>
              <a:t> da </a:t>
            </a:r>
            <a:r>
              <a:rPr lang="en-US" b="1" dirty="0" err="1"/>
              <a:t>usare</a:t>
            </a:r>
            <a:r>
              <a:rPr lang="en-US" b="1" dirty="0"/>
              <a:t>
</a:t>
            </a:r>
            <a:r>
              <a:rPr lang="en-US" b="1" dirty="0" err="1"/>
              <a:t>Sicurezza</a:t>
            </a:r>
            <a:r>
              <a:rPr lang="en-US" b="1" dirty="0"/>
              <a:t> </a:t>
            </a:r>
            <a:r>
              <a:rPr lang="en-US" b="1" dirty="0" err="1"/>
              <a:t>dei</a:t>
            </a:r>
            <a:r>
              <a:rPr lang="en-US" b="1" dirty="0"/>
              <a:t> moduli: </a:t>
            </a:r>
            <a:r>
              <a:rPr lang="en-US" b="1" dirty="0" err="1"/>
              <a:t>fornisce</a:t>
            </a:r>
            <a:r>
              <a:rPr lang="en-US" b="1" dirty="0"/>
              <a:t> middleware token CSRF, </a:t>
            </a:r>
            <a:r>
              <a:rPr lang="en-US" b="1" dirty="0" err="1"/>
              <a:t>proteggendo</a:t>
            </a:r>
            <a:r>
              <a:rPr lang="en-US" b="1" dirty="0"/>
              <a:t> tutti </a:t>
            </a:r>
            <a:r>
              <a:rPr lang="en-US" b="1" dirty="0" err="1"/>
              <a:t>i</a:t>
            </a:r>
            <a:r>
              <a:rPr lang="en-US" b="1" dirty="0"/>
              <a:t> moduli</a:t>
            </a:r>
            <a:endParaRPr lang="bg-BG" dirty="0"/>
          </a:p>
        </p:txBody>
      </p:sp>
    </p:spTree>
    <p:extLst>
      <p:ext uri="{BB962C8B-B14F-4D97-AF65-F5344CB8AC3E}">
        <p14:creationId xmlns:p14="http://schemas.microsoft.com/office/powerpoint/2010/main" val="8177376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it-IT" dirty="0"/>
              <a:t>Composer</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702251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err="1"/>
              <a:t>Installiamo</a:t>
            </a:r>
            <a:r>
              <a:rPr lang="en-US" dirty="0"/>
              <a:t> Laravel
</a:t>
            </a:r>
          </a:p>
        </p:txBody>
      </p:sp>
      <p:sp>
        <p:nvSpPr>
          <p:cNvPr id="3" name="Content Placeholder 2"/>
          <p:cNvSpPr>
            <a:spLocks noGrp="1"/>
          </p:cNvSpPr>
          <p:nvPr>
            <p:ph idx="1"/>
          </p:nvPr>
        </p:nvSpPr>
        <p:spPr>
          <a:xfrm>
            <a:off x="962892" y="1130044"/>
            <a:ext cx="5361709" cy="4013456"/>
          </a:xfrm>
        </p:spPr>
        <p:txBody>
          <a:bodyPr>
            <a:noAutofit/>
          </a:bodyPr>
          <a:lstStyle/>
          <a:p>
            <a:pPr lvl="0"/>
            <a:r>
              <a:rPr lang="en-US" sz="1650" dirty="0"/>
              <a:t>Laravel </a:t>
            </a:r>
            <a:r>
              <a:rPr lang="en-US" sz="1650" dirty="0" err="1"/>
              <a:t>utilizza</a:t>
            </a:r>
            <a:r>
              <a:rPr lang="en-US" sz="1650" dirty="0"/>
              <a:t> Composer per </a:t>
            </a:r>
            <a:r>
              <a:rPr lang="en-US" sz="1650" dirty="0" err="1"/>
              <a:t>gestire</a:t>
            </a:r>
            <a:r>
              <a:rPr lang="en-US" sz="1650" dirty="0"/>
              <a:t> le sue </a:t>
            </a:r>
            <a:r>
              <a:rPr lang="en-US" sz="1650" dirty="0" err="1"/>
              <a:t>dipendenze</a:t>
            </a:r>
            <a:r>
              <a:rPr lang="en-US" sz="1650" dirty="0"/>
              <a:t>
Composer </a:t>
            </a:r>
            <a:r>
              <a:rPr lang="en-US" sz="1650" dirty="0" err="1"/>
              <a:t>è</a:t>
            </a:r>
            <a:r>
              <a:rPr lang="en-US" sz="1650" dirty="0"/>
              <a:t> uno </a:t>
            </a:r>
            <a:r>
              <a:rPr lang="en-US" sz="1650" dirty="0" err="1"/>
              <a:t>strumento</a:t>
            </a:r>
            <a:r>
              <a:rPr lang="en-US" sz="1650" dirty="0"/>
              <a:t> di </a:t>
            </a:r>
            <a:r>
              <a:rPr lang="en-US" sz="1650" dirty="0" err="1"/>
              <a:t>gestione</a:t>
            </a:r>
            <a:r>
              <a:rPr lang="en-US" sz="1650" dirty="0"/>
              <a:t> </a:t>
            </a:r>
            <a:r>
              <a:rPr lang="en-US" sz="1650" dirty="0" err="1"/>
              <a:t>delle</a:t>
            </a:r>
            <a:r>
              <a:rPr lang="en-US" sz="1650" dirty="0"/>
              <a:t> </a:t>
            </a:r>
            <a:r>
              <a:rPr lang="en-US" sz="1650" dirty="0" err="1"/>
              <a:t>dipendenze</a:t>
            </a:r>
            <a:r>
              <a:rPr lang="en-US" sz="1650" dirty="0"/>
              <a:t> per PHP, come </a:t>
            </a:r>
            <a:r>
              <a:rPr lang="en-US" sz="1650" dirty="0" err="1"/>
              <a:t>una</a:t>
            </a:r>
            <a:r>
              <a:rPr lang="en-US" sz="1650" dirty="0"/>
              <a:t> </a:t>
            </a:r>
            <a:r>
              <a:rPr lang="en-US" sz="1650" dirty="0" err="1"/>
              <a:t>libreria</a:t>
            </a:r>
            <a:r>
              <a:rPr lang="en-US" sz="1650" dirty="0"/>
              <a:t> </a:t>
            </a:r>
            <a:r>
              <a:rPr lang="en-US" sz="1650" dirty="0" err="1"/>
              <a:t>piena</a:t>
            </a:r>
            <a:r>
              <a:rPr lang="en-US" sz="1650" dirty="0"/>
              <a:t> di libri
NON come Yum o apt
Per </a:t>
            </a:r>
            <a:r>
              <a:rPr lang="en-US" sz="1650" dirty="0" err="1"/>
              <a:t>strumento</a:t>
            </a:r>
            <a:r>
              <a:rPr lang="en-US" sz="1650" dirty="0"/>
              <a:t> di </a:t>
            </a:r>
            <a:r>
              <a:rPr lang="en-US" sz="1650" dirty="0" err="1"/>
              <a:t>progetto</a:t>
            </a:r>
            <a:r>
              <a:rPr lang="en-US" sz="1650" dirty="0"/>
              <a:t> (</a:t>
            </a:r>
            <a:r>
              <a:rPr lang="en-US" sz="1650" dirty="0" err="1"/>
              <a:t>cartella</a:t>
            </a:r>
            <a:r>
              <a:rPr lang="en-US" sz="1650" dirty="0"/>
              <a:t> </a:t>
            </a:r>
            <a:r>
              <a:rPr lang="en-US" sz="1650" dirty="0" err="1"/>
              <a:t>fornitore</a:t>
            </a:r>
            <a:r>
              <a:rPr lang="en-US" sz="1650" dirty="0"/>
              <a:t>), non per </a:t>
            </a:r>
            <a:r>
              <a:rPr lang="en-US" sz="1650" dirty="0" err="1"/>
              <a:t>sistema</a:t>
            </a:r>
            <a:r>
              <a:rPr lang="en-US" sz="1650" dirty="0"/>
              <a:t>
</a:t>
            </a:r>
            <a:r>
              <a:rPr lang="en-US" sz="1650" dirty="0" err="1"/>
              <a:t>Eseguire</a:t>
            </a:r>
            <a:r>
              <a:rPr lang="en-US" sz="1650" dirty="0"/>
              <a:t> </a:t>
            </a:r>
            <a:r>
              <a:rPr lang="en-US" sz="1650" dirty="0" err="1"/>
              <a:t>l'installazione</a:t>
            </a:r>
            <a:r>
              <a:rPr lang="en-US" sz="1650" dirty="0"/>
              <a:t> </a:t>
            </a:r>
            <a:r>
              <a:rPr lang="en-US" sz="1650" dirty="0" err="1"/>
              <a:t>utilizzando</a:t>
            </a:r>
            <a:r>
              <a:rPr lang="en-US" sz="1650" dirty="0"/>
              <a:t> il </a:t>
            </a:r>
            <a:r>
              <a:rPr lang="en-US" sz="1650" dirty="0" err="1"/>
              <a:t>comando</a:t>
            </a:r>
            <a:r>
              <a:rPr lang="en-US" sz="1650" dirty="0"/>
              <a:t>:
composer create-project --prefer-</a:t>
            </a:r>
            <a:r>
              <a:rPr lang="en-US" sz="1650" dirty="0" err="1"/>
              <a:t>dist</a:t>
            </a:r>
            <a:r>
              <a:rPr lang="en-US" sz="1650" dirty="0"/>
              <a:t> </a:t>
            </a:r>
            <a:r>
              <a:rPr lang="en-US" sz="1650" dirty="0" err="1"/>
              <a:t>laravel</a:t>
            </a:r>
            <a:r>
              <a:rPr lang="en-US" sz="1650" dirty="0"/>
              <a:t>/</a:t>
            </a:r>
            <a:r>
              <a:rPr lang="en-US" sz="1650" dirty="0" err="1"/>
              <a:t>laravel</a:t>
            </a:r>
            <a:r>
              <a:rPr lang="en-US" sz="1650" dirty="0"/>
              <a:t> </a:t>
            </a:r>
            <a:r>
              <a:rPr lang="en-US" sz="1650" dirty="0" err="1"/>
              <a:t>laravel-softuni</a:t>
            </a:r>
            <a:endParaRPr lang="en-US" sz="1650" dirty="0"/>
          </a:p>
          <a:p>
            <a:r>
              <a:rPr lang="en-US" sz="1650" dirty="0"/>
              <a:t>Example: composer create-project </a:t>
            </a:r>
            <a:r>
              <a:rPr lang="en-US" sz="1650" dirty="0" err="1"/>
              <a:t>laravel</a:t>
            </a:r>
            <a:r>
              <a:rPr lang="en-US" sz="1650" dirty="0"/>
              <a:t>/</a:t>
            </a:r>
            <a:r>
              <a:rPr lang="en-US" sz="1650" dirty="0" err="1"/>
              <a:t>laravel</a:t>
            </a:r>
            <a:r>
              <a:rPr lang="en-US" sz="1650" dirty="0"/>
              <a:t> example-app</a:t>
            </a:r>
          </a:p>
          <a:p>
            <a:r>
              <a:rPr lang="en-US" sz="1650" dirty="0"/>
              <a:t>Run: </a:t>
            </a:r>
            <a:r>
              <a:rPr lang="en-US" sz="1650" dirty="0" err="1"/>
              <a:t>php</a:t>
            </a:r>
            <a:r>
              <a:rPr lang="en-US" sz="1650" dirty="0"/>
              <a:t> artisan serve</a:t>
            </a:r>
          </a:p>
          <a:p>
            <a:endParaRPr lang="en-US" sz="165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5210" y="991087"/>
            <a:ext cx="2933630" cy="3601282"/>
          </a:xfrm>
          <a:prstGeom prst="rect">
            <a:avLst/>
          </a:prstGeom>
        </p:spPr>
      </p:pic>
    </p:spTree>
    <p:extLst>
      <p:ext uri="{BB962C8B-B14F-4D97-AF65-F5344CB8AC3E}">
        <p14:creationId xmlns:p14="http://schemas.microsoft.com/office/powerpoint/2010/main" val="4022567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err="1"/>
              <a:t>Installiamo</a:t>
            </a:r>
            <a:r>
              <a:rPr lang="en-US" dirty="0"/>
              <a:t> Laravel
</a:t>
            </a:r>
          </a:p>
        </p:txBody>
      </p:sp>
      <p:sp>
        <p:nvSpPr>
          <p:cNvPr id="3" name="Content Placeholder 2"/>
          <p:cNvSpPr>
            <a:spLocks noGrp="1"/>
          </p:cNvSpPr>
          <p:nvPr>
            <p:ph idx="1"/>
          </p:nvPr>
        </p:nvSpPr>
        <p:spPr>
          <a:xfrm>
            <a:off x="962892" y="1130044"/>
            <a:ext cx="5361709" cy="4013456"/>
          </a:xfrm>
        </p:spPr>
        <p:txBody>
          <a:bodyPr>
            <a:noAutofit/>
          </a:bodyPr>
          <a:lstStyle/>
          <a:p>
            <a:pPr lvl="0"/>
            <a:r>
              <a:rPr lang="en-US" sz="1650" dirty="0"/>
              <a:t>Linux: https://</a:t>
            </a:r>
            <a:r>
              <a:rPr lang="en-US" sz="1650" dirty="0" err="1"/>
              <a:t>www.digitalocean.com</a:t>
            </a:r>
            <a:r>
              <a:rPr lang="en-US" sz="1650" dirty="0"/>
              <a:t>/community/tutorials/how-to-install-composer-on-ubuntu-20-04-quickstart</a:t>
            </a:r>
          </a:p>
          <a:p>
            <a:pPr lvl="0"/>
            <a:endParaRPr lang="en-US" sz="1650" dirty="0"/>
          </a:p>
          <a:p>
            <a:pPr lvl="0"/>
            <a:r>
              <a:rPr lang="en-US" sz="1650" dirty="0"/>
              <a:t>Windows : https://w3cschoool.com/tutorial/how-to-install-composer-on-windows</a:t>
            </a:r>
          </a:p>
          <a:p>
            <a:pPr lvl="0"/>
            <a:endParaRPr lang="en-US" sz="1650" dirty="0"/>
          </a:p>
          <a:p>
            <a:pPr lvl="0"/>
            <a:r>
              <a:rPr lang="en-US" sz="1650" dirty="0" err="1"/>
              <a:t>MacOs</a:t>
            </a:r>
            <a:r>
              <a:rPr lang="en-US" sz="1650" dirty="0"/>
              <a:t>: brew install composer</a:t>
            </a:r>
          </a:p>
          <a:p>
            <a:endParaRPr lang="en-US" sz="165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05210" y="991087"/>
            <a:ext cx="2933630" cy="3601282"/>
          </a:xfrm>
          <a:prstGeom prst="rect">
            <a:avLst/>
          </a:prstGeom>
        </p:spPr>
      </p:pic>
    </p:spTree>
    <p:extLst>
      <p:ext uri="{BB962C8B-B14F-4D97-AF65-F5344CB8AC3E}">
        <p14:creationId xmlns:p14="http://schemas.microsoft.com/office/powerpoint/2010/main" val="70481544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9"/>
          <p:cNvSpPr txBox="1">
            <a:spLocks noGrp="1"/>
          </p:cNvSpPr>
          <p:nvPr>
            <p:ph type="title" idx="5"/>
          </p:nvPr>
        </p:nvSpPr>
        <p:spPr>
          <a:xfrm>
            <a:off x="1278000" y="342000"/>
            <a:ext cx="65880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Tool </a:t>
            </a:r>
            <a:r>
              <a:rPr lang="it-IT" dirty="0"/>
              <a:t>consigliati</a:t>
            </a:r>
          </a:p>
        </p:txBody>
      </p:sp>
      <p:sp>
        <p:nvSpPr>
          <p:cNvPr id="348" name="Google Shape;348;p29"/>
          <p:cNvSpPr txBox="1">
            <a:spLocks noGrp="1"/>
          </p:cNvSpPr>
          <p:nvPr>
            <p:ph type="ctrTitle"/>
          </p:nvPr>
        </p:nvSpPr>
        <p:spPr>
          <a:xfrm flipH="1">
            <a:off x="2189800" y="1848349"/>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sz="3500" b="1" dirty="0"/>
              <a:t>01</a:t>
            </a:r>
            <a:endParaRPr sz="3500" b="1" dirty="0"/>
          </a:p>
        </p:txBody>
      </p:sp>
      <p:sp>
        <p:nvSpPr>
          <p:cNvPr id="349" name="Google Shape;349;p29"/>
          <p:cNvSpPr txBox="1">
            <a:spLocks noGrp="1"/>
          </p:cNvSpPr>
          <p:nvPr>
            <p:ph type="subTitle" idx="1"/>
          </p:nvPr>
        </p:nvSpPr>
        <p:spPr>
          <a:xfrm flipH="1">
            <a:off x="2189801" y="2162325"/>
            <a:ext cx="2163900" cy="426600"/>
          </a:xfrm>
          <a:prstGeom prst="rect">
            <a:avLst/>
          </a:prstGeom>
        </p:spPr>
        <p:txBody>
          <a:bodyPr spcFirstLastPara="1" wrap="square" lIns="91425" tIns="0" rIns="91425" bIns="0" anchor="t" anchorCtr="0">
            <a:noAutofit/>
          </a:bodyPr>
          <a:lstStyle/>
          <a:p>
            <a:pPr marL="0" lvl="0" indent="0" algn="l" rtl="0">
              <a:spcBef>
                <a:spcPts val="0"/>
              </a:spcBef>
              <a:spcAft>
                <a:spcPts val="0"/>
              </a:spcAft>
              <a:buNone/>
            </a:pPr>
            <a:r>
              <a:rPr lang="en" sz="2200" b="1" dirty="0">
                <a:latin typeface="Overpass Mono"/>
                <a:ea typeface="Overpass Mono"/>
                <a:cs typeface="Overpass Mono"/>
                <a:sym typeface="Overpass Mono"/>
              </a:rPr>
              <a:t>XAMP</a:t>
            </a:r>
            <a:endParaRPr sz="2200" b="1" dirty="0">
              <a:latin typeface="Overpass Mono"/>
              <a:ea typeface="Overpass Mono"/>
              <a:cs typeface="Overpass Mono"/>
              <a:sym typeface="Overpass Mono"/>
            </a:endParaRPr>
          </a:p>
        </p:txBody>
      </p:sp>
      <p:sp>
        <p:nvSpPr>
          <p:cNvPr id="350" name="Google Shape;350;p29"/>
          <p:cNvSpPr txBox="1">
            <a:spLocks noGrp="1"/>
          </p:cNvSpPr>
          <p:nvPr>
            <p:ph type="ctrTitle" idx="2"/>
          </p:nvPr>
        </p:nvSpPr>
        <p:spPr>
          <a:xfrm flipH="1">
            <a:off x="4811675" y="1848401"/>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sz="3500" b="1" dirty="0"/>
              <a:t>03</a:t>
            </a:r>
            <a:endParaRPr sz="3500" b="1" dirty="0"/>
          </a:p>
        </p:txBody>
      </p:sp>
      <p:sp>
        <p:nvSpPr>
          <p:cNvPr id="352" name="Google Shape;352;p29"/>
          <p:cNvSpPr txBox="1">
            <a:spLocks noGrp="1"/>
          </p:cNvSpPr>
          <p:nvPr>
            <p:ph type="ctrTitle" idx="6"/>
          </p:nvPr>
        </p:nvSpPr>
        <p:spPr>
          <a:xfrm flipH="1">
            <a:off x="2189800" y="3258286"/>
            <a:ext cx="2163900" cy="240900"/>
          </a:xfrm>
          <a:prstGeom prst="rect">
            <a:avLst/>
          </a:prstGeom>
        </p:spPr>
        <p:txBody>
          <a:bodyPr spcFirstLastPara="1" wrap="square" lIns="91425" tIns="0" rIns="91425" bIns="0" anchor="b" anchorCtr="0">
            <a:noAutofit/>
          </a:bodyPr>
          <a:lstStyle/>
          <a:p>
            <a:pPr marL="0" lvl="0" indent="0" algn="l" rtl="0">
              <a:spcBef>
                <a:spcPts val="0"/>
              </a:spcBef>
              <a:spcAft>
                <a:spcPts val="0"/>
              </a:spcAft>
              <a:buNone/>
            </a:pPr>
            <a:r>
              <a:rPr lang="en" dirty="0"/>
              <a:t>02</a:t>
            </a:r>
            <a:endParaRPr dirty="0"/>
          </a:p>
        </p:txBody>
      </p:sp>
      <p:sp>
        <p:nvSpPr>
          <p:cNvPr id="354" name="Google Shape;354;p29"/>
          <p:cNvSpPr txBox="1">
            <a:spLocks noGrp="1"/>
          </p:cNvSpPr>
          <p:nvPr>
            <p:ph type="ctrTitle" idx="8"/>
          </p:nvPr>
        </p:nvSpPr>
        <p:spPr>
          <a:xfrm flipH="1">
            <a:off x="4811675" y="3258338"/>
            <a:ext cx="2163900" cy="240900"/>
          </a:xfrm>
          <a:prstGeom prst="rect">
            <a:avLst/>
          </a:prstGeom>
        </p:spPr>
        <p:txBody>
          <a:bodyPr spcFirstLastPara="1" wrap="square" lIns="91425" tIns="0" rIns="91425" bIns="0" anchor="b" anchorCtr="0">
            <a:noAutofit/>
          </a:bodyPr>
          <a:lstStyle/>
          <a:p>
            <a:pPr marL="0" lvl="0" indent="0" algn="r" rtl="0">
              <a:spcBef>
                <a:spcPts val="0"/>
              </a:spcBef>
              <a:spcAft>
                <a:spcPts val="0"/>
              </a:spcAft>
              <a:buNone/>
            </a:pPr>
            <a:r>
              <a:rPr lang="en" dirty="0"/>
              <a:t>04</a:t>
            </a:r>
            <a:endParaRPr dirty="0"/>
          </a:p>
        </p:txBody>
      </p:sp>
      <p:sp>
        <p:nvSpPr>
          <p:cNvPr id="355" name="Google Shape;355;p29"/>
          <p:cNvSpPr txBox="1">
            <a:spLocks noGrp="1"/>
          </p:cNvSpPr>
          <p:nvPr>
            <p:ph type="subTitle" idx="9"/>
          </p:nvPr>
        </p:nvSpPr>
        <p:spPr>
          <a:xfrm flipH="1">
            <a:off x="4811675" y="3573468"/>
            <a:ext cx="2163900" cy="426600"/>
          </a:xfrm>
          <a:prstGeom prst="rect">
            <a:avLst/>
          </a:prstGeom>
        </p:spPr>
        <p:txBody>
          <a:bodyPr spcFirstLastPara="1" wrap="square" lIns="91425" tIns="0" rIns="91425" bIns="0" anchor="t" anchorCtr="0">
            <a:noAutofit/>
          </a:bodyPr>
          <a:lstStyle/>
          <a:p>
            <a:pPr marL="0" lvl="0" indent="0" algn="r" rtl="0">
              <a:spcBef>
                <a:spcPts val="0"/>
              </a:spcBef>
              <a:spcAft>
                <a:spcPts val="0"/>
              </a:spcAft>
              <a:buNone/>
            </a:pPr>
            <a:r>
              <a:rPr lang="it-IT" dirty="0"/>
              <a:t>Composer</a:t>
            </a:r>
            <a:endParaRPr dirty="0"/>
          </a:p>
          <a:p>
            <a:pPr marL="0" lvl="0" indent="0" algn="r" rtl="0">
              <a:spcBef>
                <a:spcPts val="0"/>
              </a:spcBef>
              <a:spcAft>
                <a:spcPts val="0"/>
              </a:spcAft>
              <a:buNone/>
            </a:pPr>
            <a:endParaRPr dirty="0"/>
          </a:p>
          <a:p>
            <a:pPr marL="0" lvl="0" indent="0" algn="r" rtl="0">
              <a:spcBef>
                <a:spcPts val="0"/>
              </a:spcBef>
              <a:spcAft>
                <a:spcPts val="0"/>
              </a:spcAft>
              <a:buNone/>
            </a:pPr>
            <a:endParaRPr dirty="0"/>
          </a:p>
        </p:txBody>
      </p:sp>
      <p:sp>
        <p:nvSpPr>
          <p:cNvPr id="5" name="Google Shape;351;p29">
            <a:extLst>
              <a:ext uri="{FF2B5EF4-FFF2-40B4-BE49-F238E27FC236}">
                <a16:creationId xmlns:a16="http://schemas.microsoft.com/office/drawing/2014/main" id="{2E6D11A8-D4DF-4DED-0DCB-B71A126A99D8}"/>
              </a:ext>
            </a:extLst>
          </p:cNvPr>
          <p:cNvSpPr txBox="1">
            <a:spLocks noGrp="1"/>
          </p:cNvSpPr>
          <p:nvPr>
            <p:ph type="subTitle" idx="7"/>
          </p:nvPr>
        </p:nvSpPr>
        <p:spPr>
          <a:xfrm flipH="1">
            <a:off x="1554479" y="3571875"/>
            <a:ext cx="1930569" cy="669000"/>
          </a:xfrm>
          <a:prstGeom prst="rect">
            <a:avLst/>
          </a:prstGeom>
        </p:spPr>
        <p:txBody>
          <a:bodyPr spcFirstLastPara="1" wrap="square" lIns="91425" tIns="0" rIns="91425" bIns="0" anchor="t" anchorCtr="0">
            <a:noAutofit/>
          </a:bodyPr>
          <a:lstStyle/>
          <a:p>
            <a:pPr marL="0" indent="0"/>
            <a:r>
              <a:rPr lang="it-IT" b="1" dirty="0" err="1"/>
              <a:t>Php</a:t>
            </a:r>
            <a:r>
              <a:rPr lang="it-IT" dirty="0" err="1"/>
              <a:t>Storm</a:t>
            </a:r>
            <a:r>
              <a:rPr lang="it-IT" dirty="0"/>
              <a:t> o VSC</a:t>
            </a:r>
            <a:endParaRPr lang="it-IT" b="1" dirty="0"/>
          </a:p>
          <a:p>
            <a:pPr marL="0" lvl="0" indent="0" algn="r" rtl="0">
              <a:spcBef>
                <a:spcPts val="0"/>
              </a:spcBef>
              <a:spcAft>
                <a:spcPts val="0"/>
              </a:spcAft>
              <a:buNone/>
            </a:pPr>
            <a:endParaRPr sz="2200" b="1" dirty="0">
              <a:latin typeface="Overpass Mono"/>
              <a:ea typeface="Overpass Mono"/>
              <a:cs typeface="Overpass Mono"/>
              <a:sym typeface="Overpass Mono"/>
            </a:endParaRPr>
          </a:p>
        </p:txBody>
      </p:sp>
      <p:sp>
        <p:nvSpPr>
          <p:cNvPr id="6" name="Google Shape;351;p29">
            <a:extLst>
              <a:ext uri="{FF2B5EF4-FFF2-40B4-BE49-F238E27FC236}">
                <a16:creationId xmlns:a16="http://schemas.microsoft.com/office/drawing/2014/main" id="{892E86BA-9C8F-C4B8-CDF0-C7BC070B1C51}"/>
              </a:ext>
            </a:extLst>
          </p:cNvPr>
          <p:cNvSpPr txBox="1">
            <a:spLocks noGrp="1"/>
          </p:cNvSpPr>
          <p:nvPr>
            <p:ph type="subTitle" idx="3"/>
          </p:nvPr>
        </p:nvSpPr>
        <p:spPr>
          <a:xfrm flipH="1">
            <a:off x="4811675" y="2163531"/>
            <a:ext cx="2486592" cy="426600"/>
          </a:xfrm>
          <a:prstGeom prst="rect">
            <a:avLst/>
          </a:prstGeom>
        </p:spPr>
        <p:txBody>
          <a:bodyPr spcFirstLastPara="1" wrap="square" lIns="91425" tIns="0" rIns="91425" bIns="0" anchor="t" anchorCtr="0">
            <a:noAutofit/>
          </a:bodyPr>
          <a:lstStyle/>
          <a:p>
            <a:pPr marL="0" indent="0"/>
            <a:r>
              <a:rPr lang="it-IT" b="1" dirty="0" err="1"/>
              <a:t>Php</a:t>
            </a:r>
            <a:endParaRPr lang="it-IT" b="1" dirty="0"/>
          </a:p>
          <a:p>
            <a:pPr marL="0" lvl="0" indent="0" algn="r" rtl="0">
              <a:spcBef>
                <a:spcPts val="0"/>
              </a:spcBef>
              <a:spcAft>
                <a:spcPts val="0"/>
              </a:spcAft>
              <a:buNone/>
            </a:pPr>
            <a:endParaRPr sz="2200" b="1" dirty="0">
              <a:latin typeface="Overpass Mono"/>
              <a:ea typeface="Overpass Mono"/>
              <a:cs typeface="Overpass Mono"/>
              <a:sym typeface="Overpass Mono"/>
            </a:endParaRPr>
          </a:p>
        </p:txBody>
      </p:sp>
      <p:pic>
        <p:nvPicPr>
          <p:cNvPr id="1026" name="Picture 2" descr="XAMPP">
            <a:extLst>
              <a:ext uri="{FF2B5EF4-FFF2-40B4-BE49-F238E27FC236}">
                <a16:creationId xmlns:a16="http://schemas.microsoft.com/office/drawing/2014/main" id="{01B7F1DC-27B0-031C-14F8-AF9925FE7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8450" y="2089249"/>
            <a:ext cx="426600" cy="426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ómo instalar PHP 8 en Ubuntu 18.04 LTS">
            <a:extLst>
              <a:ext uri="{FF2B5EF4-FFF2-40B4-BE49-F238E27FC236}">
                <a16:creationId xmlns:a16="http://schemas.microsoft.com/office/drawing/2014/main" id="{7623B442-2861-6440-185F-5ADDFCFF53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2090" y="2081715"/>
            <a:ext cx="658563" cy="3704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Your free PHPStorm Licence">
            <a:extLst>
              <a:ext uri="{FF2B5EF4-FFF2-40B4-BE49-F238E27FC236}">
                <a16:creationId xmlns:a16="http://schemas.microsoft.com/office/drawing/2014/main" id="{0D81BBF5-4944-49C1-B643-CD539D76E0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0750" y="3866443"/>
            <a:ext cx="384298" cy="3842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2CEA8D0-D268-8DB0-AA41-194734292C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7378885" y="3452268"/>
            <a:ext cx="544972" cy="66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it-IT" dirty="0"/>
              <a:t>Crea un progetto </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2843171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it-IT" dirty="0"/>
              <a:t>Struttura</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04</a:t>
            </a:r>
            <a:endParaRPr dirty="0"/>
          </a:p>
        </p:txBody>
      </p:sp>
    </p:spTree>
    <p:extLst>
      <p:ext uri="{BB962C8B-B14F-4D97-AF65-F5344CB8AC3E}">
        <p14:creationId xmlns:p14="http://schemas.microsoft.com/office/powerpoint/2010/main" val="1910658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6398" y="69482"/>
            <a:ext cx="2705506" cy="5143500"/>
          </a:xfrm>
          <a:prstGeom prst="rect">
            <a:avLst/>
          </a:prstGeom>
        </p:spPr>
      </p:pic>
      <p:sp>
        <p:nvSpPr>
          <p:cNvPr id="2" name="Title 1"/>
          <p:cNvSpPr>
            <a:spLocks noGrp="1"/>
          </p:cNvSpPr>
          <p:nvPr>
            <p:ph type="title"/>
          </p:nvPr>
        </p:nvSpPr>
        <p:spPr>
          <a:xfrm>
            <a:off x="1" y="1"/>
            <a:ext cx="9143999" cy="840476"/>
          </a:xfrm>
        </p:spPr>
        <p:txBody>
          <a:bodyPr/>
          <a:lstStyle/>
          <a:p>
            <a:pPr algn="l"/>
            <a:r>
              <a:rPr lang="en-US" dirty="0"/>
              <a:t>                                   The </a:t>
            </a:r>
            <a:r>
              <a:rPr lang="en-US" dirty="0" err="1"/>
              <a:t>Cartelle</a:t>
            </a:r>
            <a:endParaRPr lang="en-US" dirty="0"/>
          </a:p>
        </p:txBody>
      </p:sp>
      <p:cxnSp>
        <p:nvCxnSpPr>
          <p:cNvPr id="11" name="Straight Arrow Connector 10"/>
          <p:cNvCxnSpPr/>
          <p:nvPr/>
        </p:nvCxnSpPr>
        <p:spPr>
          <a:xfrm flipV="1">
            <a:off x="4246124" y="742950"/>
            <a:ext cx="2313427" cy="511918"/>
          </a:xfrm>
          <a:prstGeom prst="straightConnector1">
            <a:avLst/>
          </a:prstGeom>
          <a:ln w="920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8972" y="1254868"/>
            <a:ext cx="3553028" cy="854080"/>
          </a:xfrm>
          <a:prstGeom prst="rect">
            <a:avLst/>
          </a:prstGeom>
          <a:noFill/>
        </p:spPr>
        <p:txBody>
          <a:bodyPr wrap="square" rtlCol="0">
            <a:spAutoFit/>
          </a:bodyPr>
          <a:lstStyle/>
          <a:p>
            <a:pPr algn="ctr"/>
            <a:r>
              <a:rPr lang="en-US" sz="1650" dirty="0">
                <a:solidFill>
                  <a:schemeClr val="lt1"/>
                </a:solidFill>
                <a:latin typeface="Anaheim"/>
                <a:sym typeface="Anaheim"/>
              </a:rPr>
              <a:t>app/Http folder contains the Controllers, </a:t>
            </a:r>
            <a:r>
              <a:rPr lang="en-US" sz="1650" dirty="0" err="1">
                <a:solidFill>
                  <a:schemeClr val="lt1"/>
                </a:solidFill>
                <a:latin typeface="Anaheim"/>
                <a:sym typeface="Anaheim"/>
              </a:rPr>
              <a:t>Middlewares</a:t>
            </a:r>
            <a:r>
              <a:rPr lang="en-US" sz="1650" dirty="0">
                <a:solidFill>
                  <a:schemeClr val="lt1"/>
                </a:solidFill>
                <a:latin typeface="Anaheim"/>
                <a:sym typeface="Anaheim"/>
              </a:rPr>
              <a:t> and Kernel file</a:t>
            </a:r>
          </a:p>
        </p:txBody>
      </p:sp>
      <p:cxnSp>
        <p:nvCxnSpPr>
          <p:cNvPr id="19" name="Straight Arrow Connector 18"/>
          <p:cNvCxnSpPr>
            <a:stCxn id="20" idx="3"/>
          </p:cNvCxnSpPr>
          <p:nvPr/>
        </p:nvCxnSpPr>
        <p:spPr>
          <a:xfrm>
            <a:off x="4572000" y="2631306"/>
            <a:ext cx="1919429" cy="77560"/>
          </a:xfrm>
          <a:prstGeom prst="straightConnector1">
            <a:avLst/>
          </a:prstGeom>
          <a:ln w="920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18972" y="2331224"/>
            <a:ext cx="3553028" cy="600164"/>
          </a:xfrm>
          <a:prstGeom prst="rect">
            <a:avLst/>
          </a:prstGeom>
          <a:noFill/>
        </p:spPr>
        <p:txBody>
          <a:bodyPr wrap="square" rtlCol="0">
            <a:spAutoFit/>
          </a:bodyPr>
          <a:lstStyle/>
          <a:p>
            <a:pPr algn="ctr"/>
            <a:r>
              <a:rPr lang="en-US" sz="1650" dirty="0">
                <a:solidFill>
                  <a:schemeClr val="lt1"/>
                </a:solidFill>
                <a:latin typeface="Anaheim"/>
              </a:rPr>
              <a:t>All the models should be located in app/Models folder</a:t>
            </a:r>
          </a:p>
        </p:txBody>
      </p:sp>
      <p:cxnSp>
        <p:nvCxnSpPr>
          <p:cNvPr id="22" name="Straight Arrow Connector 21"/>
          <p:cNvCxnSpPr>
            <a:stCxn id="23" idx="3"/>
          </p:cNvCxnSpPr>
          <p:nvPr/>
        </p:nvCxnSpPr>
        <p:spPr>
          <a:xfrm flipV="1">
            <a:off x="4823588" y="4314133"/>
            <a:ext cx="1745734" cy="39859"/>
          </a:xfrm>
          <a:prstGeom prst="straightConnector1">
            <a:avLst/>
          </a:prstGeom>
          <a:ln w="920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70560" y="4053910"/>
            <a:ext cx="3553028" cy="253916"/>
          </a:xfrm>
          <a:prstGeom prst="rect">
            <a:avLst/>
          </a:prstGeom>
          <a:noFill/>
        </p:spPr>
        <p:txBody>
          <a:bodyPr wrap="square" rtlCol="0">
            <a:spAutoFit/>
          </a:bodyPr>
          <a:lstStyle>
            <a:defPPr marR="0" lvl="0" algn="l" rtl="0">
              <a:lnSpc>
                <a:spcPct val="100000"/>
              </a:lnSpc>
              <a:spcBef>
                <a:spcPts val="0"/>
              </a:spcBef>
              <a:spcAft>
                <a:spcPts val="0"/>
              </a:spcAft>
            </a:defPPr>
            <a:lvl1pPr algn="ctr">
              <a:defRPr sz="1650">
                <a:solidFill>
                  <a:schemeClr val="lt1"/>
                </a:solidFill>
                <a:latin typeface="Anaheim"/>
              </a:defRPr>
            </a:lvl1pPr>
          </a:lstStyle>
          <a:p>
            <a:r>
              <a:rPr lang="en-US" dirty="0"/>
              <a:t>All </a:t>
            </a:r>
            <a:r>
              <a:rPr lang="en-US"/>
              <a:t>the config</a:t>
            </a:r>
            <a:r>
              <a:rPr lang="en-US" dirty="0"/>
              <a:t> </a:t>
            </a:r>
            <a:r>
              <a:rPr lang="en-US"/>
              <a:t>files </a:t>
            </a:r>
            <a:r>
              <a:rPr lang="en-US" dirty="0"/>
              <a:t>are </a:t>
            </a:r>
            <a:r>
              <a:rPr lang="en-US"/>
              <a:t>located in app/config</a:t>
            </a:r>
            <a:r>
              <a:rPr lang="en-US" dirty="0"/>
              <a:t> folder</a:t>
            </a:r>
          </a:p>
        </p:txBody>
      </p:sp>
      <p:cxnSp>
        <p:nvCxnSpPr>
          <p:cNvPr id="16" name="Straight Arrow Connector 15"/>
          <p:cNvCxnSpPr>
            <a:stCxn id="17" idx="3"/>
          </p:cNvCxnSpPr>
          <p:nvPr/>
        </p:nvCxnSpPr>
        <p:spPr>
          <a:xfrm flipV="1">
            <a:off x="4572000" y="3165748"/>
            <a:ext cx="1987550" cy="361021"/>
          </a:xfrm>
          <a:prstGeom prst="straightConnector1">
            <a:avLst/>
          </a:prstGeom>
          <a:ln w="920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18972" y="3099729"/>
            <a:ext cx="3553028" cy="854080"/>
          </a:xfrm>
          <a:prstGeom prst="rect">
            <a:avLst/>
          </a:prstGeom>
          <a:noFill/>
        </p:spPr>
        <p:txBody>
          <a:bodyPr wrap="square" rtlCol="0">
            <a:spAutoFit/>
          </a:bodyPr>
          <a:lstStyle/>
          <a:p>
            <a:pPr algn="ctr"/>
            <a:r>
              <a:rPr lang="en-US" sz="1650" dirty="0">
                <a:solidFill>
                  <a:schemeClr val="lt1"/>
                </a:solidFill>
                <a:latin typeface="Anaheim"/>
              </a:rPr>
              <a:t>The service providers that are bootstrapping functions in our app are located in  app/Providers folder</a:t>
            </a:r>
          </a:p>
        </p:txBody>
      </p:sp>
    </p:spTree>
    <p:extLst>
      <p:ext uri="{BB962C8B-B14F-4D97-AF65-F5344CB8AC3E}">
        <p14:creationId xmlns:p14="http://schemas.microsoft.com/office/powerpoint/2010/main" val="272297796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8351" y="14427"/>
            <a:ext cx="2815649" cy="5143500"/>
          </a:xfrm>
          <a:prstGeom prst="rect">
            <a:avLst/>
          </a:prstGeom>
        </p:spPr>
      </p:pic>
      <p:cxnSp>
        <p:nvCxnSpPr>
          <p:cNvPr id="11" name="Straight Arrow Connector 10"/>
          <p:cNvCxnSpPr>
            <a:stCxn id="14" idx="3"/>
          </p:cNvCxnSpPr>
          <p:nvPr/>
        </p:nvCxnSpPr>
        <p:spPr>
          <a:xfrm flipV="1">
            <a:off x="4271174" y="99345"/>
            <a:ext cx="2262976" cy="440670"/>
          </a:xfrm>
          <a:prstGeom prst="straightConnector1">
            <a:avLst/>
          </a:prstGeom>
          <a:ln w="920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383338" y="251474"/>
            <a:ext cx="2887836" cy="577081"/>
          </a:xfrm>
          <a:prstGeom prst="rect">
            <a:avLst/>
          </a:prstGeom>
          <a:noFill/>
        </p:spPr>
        <p:txBody>
          <a:bodyPr wrap="square" rtlCol="0">
            <a:spAutoFit/>
          </a:bodyPr>
          <a:lstStyle/>
          <a:p>
            <a:pPr algn="ctr"/>
            <a:r>
              <a:rPr lang="en-US" sz="1050" b="1" dirty="0">
                <a:solidFill>
                  <a:schemeClr val="bg1"/>
                </a:solidFill>
              </a:rPr>
              <a:t>La </a:t>
            </a:r>
            <a:r>
              <a:rPr lang="en-US" sz="1050" b="1" dirty="0" err="1">
                <a:solidFill>
                  <a:schemeClr val="bg1"/>
                </a:solidFill>
              </a:rPr>
              <a:t>cartella</a:t>
            </a:r>
            <a:r>
              <a:rPr lang="en-US" sz="1050" b="1" dirty="0">
                <a:solidFill>
                  <a:schemeClr val="bg1"/>
                </a:solidFill>
              </a:rPr>
              <a:t> del database </a:t>
            </a:r>
            <a:r>
              <a:rPr lang="en-US" sz="1050" b="1" dirty="0" err="1">
                <a:solidFill>
                  <a:schemeClr val="bg1"/>
                </a:solidFill>
              </a:rPr>
              <a:t>contiene</a:t>
            </a:r>
            <a:r>
              <a:rPr lang="en-US" sz="1050" b="1" dirty="0">
                <a:solidFill>
                  <a:schemeClr val="bg1"/>
                </a:solidFill>
              </a:rPr>
              <a:t> le </a:t>
            </a:r>
            <a:r>
              <a:rPr lang="en-US" sz="1050" b="1" dirty="0" err="1">
                <a:solidFill>
                  <a:schemeClr val="bg1"/>
                </a:solidFill>
              </a:rPr>
              <a:t>migrazioni</a:t>
            </a:r>
            <a:r>
              <a:rPr lang="en-US" sz="1050" b="1" dirty="0">
                <a:solidFill>
                  <a:schemeClr val="bg1"/>
                </a:solidFill>
              </a:rPr>
              <a:t> e </a:t>
            </a:r>
            <a:r>
              <a:rPr lang="en-US" sz="1050" b="1" dirty="0" err="1">
                <a:solidFill>
                  <a:schemeClr val="bg1"/>
                </a:solidFill>
              </a:rPr>
              <a:t>i</a:t>
            </a:r>
            <a:r>
              <a:rPr lang="en-US" sz="1050" b="1" dirty="0">
                <a:solidFill>
                  <a:schemeClr val="bg1"/>
                </a:solidFill>
              </a:rPr>
              <a:t> seeder
</a:t>
            </a:r>
            <a:endParaRPr lang="en-US" sz="1050" dirty="0">
              <a:solidFill>
                <a:schemeClr val="bg1"/>
              </a:solidFill>
            </a:endParaRPr>
          </a:p>
        </p:txBody>
      </p:sp>
      <p:cxnSp>
        <p:nvCxnSpPr>
          <p:cNvPr id="19" name="Straight Arrow Connector 18"/>
          <p:cNvCxnSpPr/>
          <p:nvPr/>
        </p:nvCxnSpPr>
        <p:spPr>
          <a:xfrm>
            <a:off x="4706451" y="1205345"/>
            <a:ext cx="1827699" cy="579005"/>
          </a:xfrm>
          <a:prstGeom prst="straightConnector1">
            <a:avLst/>
          </a:prstGeom>
          <a:ln w="920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50742" y="980685"/>
            <a:ext cx="3553028" cy="738664"/>
          </a:xfrm>
          <a:prstGeom prst="rect">
            <a:avLst/>
          </a:prstGeom>
          <a:noFill/>
        </p:spPr>
        <p:txBody>
          <a:bodyPr wrap="square" rtlCol="0">
            <a:spAutoFit/>
          </a:bodyPr>
          <a:lstStyle/>
          <a:p>
            <a:pPr algn="ctr"/>
            <a:r>
              <a:rPr lang="en-US" sz="1050" dirty="0">
                <a:solidFill>
                  <a:schemeClr val="bg1"/>
                </a:solidFill>
              </a:rPr>
              <a:t>La </a:t>
            </a:r>
            <a:r>
              <a:rPr lang="en-US" sz="1050" dirty="0" err="1">
                <a:solidFill>
                  <a:schemeClr val="bg1"/>
                </a:solidFill>
              </a:rPr>
              <a:t>cartella</a:t>
            </a:r>
            <a:r>
              <a:rPr lang="en-US" sz="1050" dirty="0">
                <a:solidFill>
                  <a:schemeClr val="bg1"/>
                </a:solidFill>
              </a:rPr>
              <a:t> </a:t>
            </a:r>
            <a:r>
              <a:rPr lang="en-US" sz="1050" dirty="0" err="1">
                <a:solidFill>
                  <a:schemeClr val="bg1"/>
                </a:solidFill>
              </a:rPr>
              <a:t>pubblica</a:t>
            </a:r>
            <a:r>
              <a:rPr lang="en-US" sz="1050" dirty="0">
                <a:solidFill>
                  <a:schemeClr val="bg1"/>
                </a:solidFill>
              </a:rPr>
              <a:t> </a:t>
            </a:r>
            <a:r>
              <a:rPr lang="en-US" sz="1050" dirty="0" err="1">
                <a:solidFill>
                  <a:schemeClr val="bg1"/>
                </a:solidFill>
              </a:rPr>
              <a:t>è</a:t>
            </a:r>
            <a:r>
              <a:rPr lang="en-US" sz="1050" dirty="0">
                <a:solidFill>
                  <a:schemeClr val="bg1"/>
                </a:solidFill>
              </a:rPr>
              <a:t> la </a:t>
            </a:r>
            <a:r>
              <a:rPr lang="en-US" sz="1050" dirty="0" err="1">
                <a:solidFill>
                  <a:schemeClr val="bg1"/>
                </a:solidFill>
              </a:rPr>
              <a:t>cartella</a:t>
            </a:r>
            <a:r>
              <a:rPr lang="en-US" sz="1050" dirty="0">
                <a:solidFill>
                  <a:schemeClr val="bg1"/>
                </a:solidFill>
              </a:rPr>
              <a:t> </a:t>
            </a:r>
            <a:r>
              <a:rPr lang="en-US" sz="1050" dirty="0" err="1">
                <a:solidFill>
                  <a:schemeClr val="bg1"/>
                </a:solidFill>
              </a:rPr>
              <a:t>effettiva</a:t>
            </a:r>
            <a:r>
              <a:rPr lang="en-US" sz="1050" dirty="0">
                <a:solidFill>
                  <a:schemeClr val="bg1"/>
                </a:solidFill>
              </a:rPr>
              <a:t> </a:t>
            </a:r>
            <a:r>
              <a:rPr lang="en-US" sz="1050" dirty="0" err="1">
                <a:solidFill>
                  <a:schemeClr val="bg1"/>
                </a:solidFill>
              </a:rPr>
              <a:t>che</a:t>
            </a:r>
            <a:r>
              <a:rPr lang="en-US" sz="1050" dirty="0">
                <a:solidFill>
                  <a:schemeClr val="bg1"/>
                </a:solidFill>
              </a:rPr>
              <a:t> </a:t>
            </a:r>
            <a:r>
              <a:rPr lang="en-US" sz="1050" dirty="0" err="1">
                <a:solidFill>
                  <a:schemeClr val="bg1"/>
                </a:solidFill>
              </a:rPr>
              <a:t>si</a:t>
            </a:r>
            <a:r>
              <a:rPr lang="en-US" sz="1050" dirty="0">
                <a:solidFill>
                  <a:schemeClr val="bg1"/>
                </a:solidFill>
              </a:rPr>
              <a:t> </a:t>
            </a:r>
            <a:r>
              <a:rPr lang="en-US" sz="1050" dirty="0" err="1">
                <a:solidFill>
                  <a:schemeClr val="bg1"/>
                </a:solidFill>
              </a:rPr>
              <a:t>sta</a:t>
            </a:r>
            <a:r>
              <a:rPr lang="en-US" sz="1050" dirty="0">
                <a:solidFill>
                  <a:schemeClr val="bg1"/>
                </a:solidFill>
              </a:rPr>
              <a:t> </a:t>
            </a:r>
            <a:r>
              <a:rPr lang="en-US" sz="1050" dirty="0" err="1">
                <a:solidFill>
                  <a:schemeClr val="bg1"/>
                </a:solidFill>
              </a:rPr>
              <a:t>aprendo</a:t>
            </a:r>
            <a:r>
              <a:rPr lang="en-US" sz="1050" dirty="0">
                <a:solidFill>
                  <a:schemeClr val="bg1"/>
                </a:solidFill>
              </a:rPr>
              <a:t> </a:t>
            </a:r>
            <a:r>
              <a:rPr lang="en-US" sz="1050" dirty="0" err="1">
                <a:solidFill>
                  <a:schemeClr val="bg1"/>
                </a:solidFill>
              </a:rPr>
              <a:t>sul</a:t>
            </a:r>
            <a:r>
              <a:rPr lang="en-US" sz="1050" dirty="0">
                <a:solidFill>
                  <a:schemeClr val="bg1"/>
                </a:solidFill>
              </a:rPr>
              <a:t> server Web. 
Tutti </a:t>
            </a:r>
            <a:r>
              <a:rPr lang="en-US" sz="1050" dirty="0" err="1">
                <a:solidFill>
                  <a:schemeClr val="bg1"/>
                </a:solidFill>
              </a:rPr>
              <a:t>i</a:t>
            </a:r>
            <a:r>
              <a:rPr lang="en-US" sz="1050" dirty="0">
                <a:solidFill>
                  <a:schemeClr val="bg1"/>
                </a:solidFill>
              </a:rPr>
              <a:t> JS / CSS / </a:t>
            </a:r>
            <a:r>
              <a:rPr lang="en-US" sz="1050" dirty="0" err="1">
                <a:solidFill>
                  <a:schemeClr val="bg1"/>
                </a:solidFill>
              </a:rPr>
              <a:t>Immagini</a:t>
            </a:r>
            <a:r>
              <a:rPr lang="en-US" sz="1050" dirty="0">
                <a:solidFill>
                  <a:schemeClr val="bg1"/>
                </a:solidFill>
              </a:rPr>
              <a:t> / </a:t>
            </a:r>
            <a:r>
              <a:rPr lang="en-US" sz="1050" dirty="0" err="1">
                <a:solidFill>
                  <a:schemeClr val="bg1"/>
                </a:solidFill>
              </a:rPr>
              <a:t>Caricamenti</a:t>
            </a:r>
            <a:r>
              <a:rPr lang="en-US" sz="1050" dirty="0">
                <a:solidFill>
                  <a:schemeClr val="bg1"/>
                </a:solidFill>
              </a:rPr>
              <a:t> </a:t>
            </a:r>
            <a:r>
              <a:rPr lang="en-US" sz="1050" dirty="0" err="1">
                <a:solidFill>
                  <a:schemeClr val="bg1"/>
                </a:solidFill>
              </a:rPr>
              <a:t>si</a:t>
            </a:r>
            <a:r>
              <a:rPr lang="en-US" sz="1050" dirty="0">
                <a:solidFill>
                  <a:schemeClr val="bg1"/>
                </a:solidFill>
              </a:rPr>
              <a:t> </a:t>
            </a:r>
            <a:r>
              <a:rPr lang="en-US" sz="1050" dirty="0" err="1">
                <a:solidFill>
                  <a:schemeClr val="bg1"/>
                </a:solidFill>
              </a:rPr>
              <a:t>trovano</a:t>
            </a:r>
            <a:r>
              <a:rPr lang="en-US" sz="1050" dirty="0">
                <a:solidFill>
                  <a:schemeClr val="bg1"/>
                </a:solidFill>
              </a:rPr>
              <a:t> </a:t>
            </a:r>
            <a:r>
              <a:rPr lang="en-US" sz="1050" dirty="0" err="1">
                <a:solidFill>
                  <a:schemeClr val="bg1"/>
                </a:solidFill>
              </a:rPr>
              <a:t>lì</a:t>
            </a:r>
            <a:r>
              <a:rPr lang="en-US" sz="1050" dirty="0">
                <a:solidFill>
                  <a:schemeClr val="bg1"/>
                </a:solidFill>
              </a:rPr>
              <a:t>.
</a:t>
            </a:r>
          </a:p>
        </p:txBody>
      </p:sp>
      <p:cxnSp>
        <p:nvCxnSpPr>
          <p:cNvPr id="22" name="Straight Arrow Connector 21"/>
          <p:cNvCxnSpPr/>
          <p:nvPr/>
        </p:nvCxnSpPr>
        <p:spPr>
          <a:xfrm flipV="1">
            <a:off x="4603770" y="1916826"/>
            <a:ext cx="1930381" cy="409162"/>
          </a:xfrm>
          <a:prstGeom prst="straightConnector1">
            <a:avLst/>
          </a:prstGeom>
          <a:ln w="920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35909" y="2012901"/>
            <a:ext cx="3553028" cy="738664"/>
          </a:xfrm>
          <a:prstGeom prst="rect">
            <a:avLst/>
          </a:prstGeom>
          <a:noFill/>
        </p:spPr>
        <p:txBody>
          <a:bodyPr wrap="square" rtlCol="0">
            <a:spAutoFit/>
          </a:bodyPr>
          <a:lstStyle/>
          <a:p>
            <a:pPr algn="ctr"/>
            <a:r>
              <a:rPr lang="en-US" sz="1050" dirty="0">
                <a:solidFill>
                  <a:schemeClr val="bg1"/>
                </a:solidFill>
              </a:rPr>
              <a:t>La </a:t>
            </a:r>
            <a:r>
              <a:rPr lang="en-US" sz="1050" dirty="0" err="1">
                <a:solidFill>
                  <a:schemeClr val="bg1"/>
                </a:solidFill>
              </a:rPr>
              <a:t>cartella</a:t>
            </a:r>
            <a:r>
              <a:rPr lang="en-US" sz="1050" dirty="0">
                <a:solidFill>
                  <a:schemeClr val="bg1"/>
                </a:solidFill>
              </a:rPr>
              <a:t> </a:t>
            </a:r>
            <a:r>
              <a:rPr lang="en-US" sz="1050" dirty="0" err="1">
                <a:solidFill>
                  <a:schemeClr val="bg1"/>
                </a:solidFill>
              </a:rPr>
              <a:t>delle</a:t>
            </a:r>
            <a:r>
              <a:rPr lang="en-US" sz="1050" dirty="0">
                <a:solidFill>
                  <a:schemeClr val="bg1"/>
                </a:solidFill>
              </a:rPr>
              <a:t> resource </a:t>
            </a:r>
            <a:r>
              <a:rPr lang="en-US" sz="1050" dirty="0" err="1">
                <a:solidFill>
                  <a:schemeClr val="bg1"/>
                </a:solidFill>
              </a:rPr>
              <a:t>contiene</a:t>
            </a:r>
            <a:r>
              <a:rPr lang="en-US" sz="1050" dirty="0">
                <a:solidFill>
                  <a:schemeClr val="bg1"/>
                </a:solidFill>
              </a:rPr>
              <a:t> </a:t>
            </a:r>
            <a:r>
              <a:rPr lang="en-US" sz="1050" dirty="0" err="1">
                <a:solidFill>
                  <a:schemeClr val="bg1"/>
                </a:solidFill>
              </a:rPr>
              <a:t>tutte</a:t>
            </a:r>
            <a:r>
              <a:rPr lang="en-US" sz="1050" dirty="0">
                <a:solidFill>
                  <a:schemeClr val="bg1"/>
                </a:solidFill>
              </a:rPr>
              <a:t> le </a:t>
            </a:r>
            <a:r>
              <a:rPr lang="en-US" sz="1050" dirty="0" err="1">
                <a:solidFill>
                  <a:schemeClr val="bg1"/>
                </a:solidFill>
              </a:rPr>
              <a:t>traduzioni</a:t>
            </a:r>
            <a:r>
              <a:rPr lang="en-US" sz="1050" dirty="0">
                <a:solidFill>
                  <a:schemeClr val="bg1"/>
                </a:solidFill>
              </a:rPr>
              <a:t>, le </a:t>
            </a:r>
            <a:r>
              <a:rPr lang="en-US" sz="1050" dirty="0" err="1">
                <a:solidFill>
                  <a:schemeClr val="bg1"/>
                </a:solidFill>
              </a:rPr>
              <a:t>viste</a:t>
            </a:r>
            <a:r>
              <a:rPr lang="en-US" sz="1050" dirty="0">
                <a:solidFill>
                  <a:schemeClr val="bg1"/>
                </a:solidFill>
              </a:rPr>
              <a:t> e le </a:t>
            </a:r>
            <a:r>
              <a:rPr lang="en-US" sz="1050" dirty="0" err="1">
                <a:solidFill>
                  <a:schemeClr val="bg1"/>
                </a:solidFill>
              </a:rPr>
              <a:t>risorse</a:t>
            </a:r>
            <a:r>
              <a:rPr lang="en-US" sz="1050" dirty="0">
                <a:solidFill>
                  <a:schemeClr val="bg1"/>
                </a:solidFill>
              </a:rPr>
              <a:t> (SASS, LESS, JS)
 </a:t>
            </a:r>
            <a:r>
              <a:rPr lang="en-US" sz="1050" dirty="0" err="1">
                <a:solidFill>
                  <a:schemeClr val="bg1"/>
                </a:solidFill>
              </a:rPr>
              <a:t>compilati</a:t>
            </a:r>
            <a:r>
              <a:rPr lang="en-US" sz="1050" dirty="0">
                <a:solidFill>
                  <a:schemeClr val="bg1"/>
                </a:solidFill>
              </a:rPr>
              <a:t> in </a:t>
            </a:r>
            <a:r>
              <a:rPr lang="en-US" sz="1050" dirty="0" err="1">
                <a:solidFill>
                  <a:schemeClr val="bg1"/>
                </a:solidFill>
              </a:rPr>
              <a:t>cartelle</a:t>
            </a:r>
            <a:r>
              <a:rPr lang="en-US" sz="1050" dirty="0">
                <a:solidFill>
                  <a:schemeClr val="bg1"/>
                </a:solidFill>
              </a:rPr>
              <a:t> </a:t>
            </a:r>
            <a:r>
              <a:rPr lang="en-US" sz="1050" dirty="0" err="1">
                <a:solidFill>
                  <a:schemeClr val="bg1"/>
                </a:solidFill>
              </a:rPr>
              <a:t>pubbliche</a:t>
            </a:r>
            <a:r>
              <a:rPr lang="en-US" sz="1050" dirty="0">
                <a:solidFill>
                  <a:schemeClr val="bg1"/>
                </a:solidFill>
              </a:rPr>
              <a:t>
</a:t>
            </a:r>
          </a:p>
        </p:txBody>
      </p:sp>
      <p:cxnSp>
        <p:nvCxnSpPr>
          <p:cNvPr id="15" name="Straight Arrow Connector 14"/>
          <p:cNvCxnSpPr/>
          <p:nvPr/>
        </p:nvCxnSpPr>
        <p:spPr>
          <a:xfrm>
            <a:off x="4388937" y="3207328"/>
            <a:ext cx="2145214" cy="108888"/>
          </a:xfrm>
          <a:prstGeom prst="straightConnector1">
            <a:avLst/>
          </a:prstGeom>
          <a:ln w="920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18146" y="3045117"/>
            <a:ext cx="3553028" cy="415498"/>
          </a:xfrm>
          <a:prstGeom prst="rect">
            <a:avLst/>
          </a:prstGeom>
          <a:noFill/>
        </p:spPr>
        <p:txBody>
          <a:bodyPr wrap="square" rtlCol="0">
            <a:spAutoFit/>
          </a:bodyPr>
          <a:lstStyle/>
          <a:p>
            <a:pPr algn="ctr"/>
            <a:r>
              <a:rPr lang="en-US" sz="1050" dirty="0">
                <a:solidFill>
                  <a:schemeClr val="bg1"/>
                </a:solidFill>
              </a:rPr>
              <a:t>La </a:t>
            </a:r>
            <a:r>
              <a:rPr lang="en-US" sz="1050" dirty="0" err="1">
                <a:solidFill>
                  <a:schemeClr val="bg1"/>
                </a:solidFill>
              </a:rPr>
              <a:t>cartella</a:t>
            </a:r>
            <a:r>
              <a:rPr lang="en-US" sz="1050" dirty="0">
                <a:solidFill>
                  <a:schemeClr val="bg1"/>
                </a:solidFill>
              </a:rPr>
              <a:t> route </a:t>
            </a:r>
            <a:r>
              <a:rPr lang="en-US" sz="1050" dirty="0" err="1">
                <a:solidFill>
                  <a:schemeClr val="bg1"/>
                </a:solidFill>
              </a:rPr>
              <a:t>contiene</a:t>
            </a:r>
            <a:r>
              <a:rPr lang="en-US" sz="1050" dirty="0">
                <a:solidFill>
                  <a:schemeClr val="bg1"/>
                </a:solidFill>
              </a:rPr>
              <a:t> </a:t>
            </a:r>
            <a:r>
              <a:rPr lang="en-US" sz="1050" dirty="0" err="1">
                <a:solidFill>
                  <a:schemeClr val="bg1"/>
                </a:solidFill>
              </a:rPr>
              <a:t>tutte</a:t>
            </a:r>
            <a:r>
              <a:rPr lang="en-US" sz="1050" dirty="0">
                <a:solidFill>
                  <a:schemeClr val="bg1"/>
                </a:solidFill>
              </a:rPr>
              <a:t> le route per il </a:t>
            </a:r>
            <a:r>
              <a:rPr lang="en-US" sz="1050" dirty="0" err="1">
                <a:solidFill>
                  <a:schemeClr val="bg1"/>
                </a:solidFill>
              </a:rPr>
              <a:t>progetto</a:t>
            </a:r>
            <a:r>
              <a:rPr lang="en-US" sz="1050" dirty="0">
                <a:solidFill>
                  <a:schemeClr val="bg1"/>
                </a:solidFill>
              </a:rPr>
              <a:t>
</a:t>
            </a:r>
          </a:p>
        </p:txBody>
      </p:sp>
      <p:cxnSp>
        <p:nvCxnSpPr>
          <p:cNvPr id="24" name="Straight Arrow Connector 23"/>
          <p:cNvCxnSpPr/>
          <p:nvPr/>
        </p:nvCxnSpPr>
        <p:spPr>
          <a:xfrm>
            <a:off x="4388937" y="3910133"/>
            <a:ext cx="2145214" cy="179267"/>
          </a:xfrm>
          <a:prstGeom prst="straightConnector1">
            <a:avLst/>
          </a:prstGeom>
          <a:ln w="920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18146" y="3747922"/>
            <a:ext cx="3553028" cy="577081"/>
          </a:xfrm>
          <a:prstGeom prst="rect">
            <a:avLst/>
          </a:prstGeom>
          <a:noFill/>
        </p:spPr>
        <p:txBody>
          <a:bodyPr wrap="square" rtlCol="0">
            <a:spAutoFit/>
          </a:bodyPr>
          <a:lstStyle/>
          <a:p>
            <a:pPr algn="ctr"/>
            <a:r>
              <a:rPr lang="en-US" sz="1050" dirty="0">
                <a:solidFill>
                  <a:schemeClr val="bg1"/>
                </a:solidFill>
              </a:rPr>
              <a:t>Tutti </a:t>
            </a:r>
            <a:r>
              <a:rPr lang="en-US" sz="1050" dirty="0" err="1">
                <a:solidFill>
                  <a:schemeClr val="bg1"/>
                </a:solidFill>
              </a:rPr>
              <a:t>i</a:t>
            </a:r>
            <a:r>
              <a:rPr lang="en-US" sz="1050" dirty="0">
                <a:solidFill>
                  <a:schemeClr val="bg1"/>
                </a:solidFill>
              </a:rPr>
              <a:t> file di log / cache </a:t>
            </a:r>
            <a:r>
              <a:rPr lang="en-US" sz="1050" dirty="0" err="1">
                <a:solidFill>
                  <a:schemeClr val="bg1"/>
                </a:solidFill>
              </a:rPr>
              <a:t>si</a:t>
            </a:r>
            <a:r>
              <a:rPr lang="en-US" sz="1050" dirty="0">
                <a:solidFill>
                  <a:schemeClr val="bg1"/>
                </a:solidFill>
              </a:rPr>
              <a:t> </a:t>
            </a:r>
            <a:r>
              <a:rPr lang="en-US" sz="1050" dirty="0" err="1">
                <a:solidFill>
                  <a:schemeClr val="bg1"/>
                </a:solidFill>
              </a:rPr>
              <a:t>trovano</a:t>
            </a:r>
            <a:r>
              <a:rPr lang="en-US" sz="1050" dirty="0">
                <a:solidFill>
                  <a:schemeClr val="bg1"/>
                </a:solidFill>
              </a:rPr>
              <a:t> </a:t>
            </a:r>
            <a:r>
              <a:rPr lang="en-US" sz="1050" dirty="0" err="1">
                <a:solidFill>
                  <a:schemeClr val="bg1"/>
                </a:solidFill>
              </a:rPr>
              <a:t>nella</a:t>
            </a:r>
            <a:r>
              <a:rPr lang="en-US" sz="1050" dirty="0">
                <a:solidFill>
                  <a:schemeClr val="bg1"/>
                </a:solidFill>
              </a:rPr>
              <a:t> </a:t>
            </a:r>
            <a:r>
              <a:rPr lang="en-US" sz="1050" dirty="0" err="1">
                <a:solidFill>
                  <a:schemeClr val="bg1"/>
                </a:solidFill>
              </a:rPr>
              <a:t>cartella</a:t>
            </a:r>
            <a:r>
              <a:rPr lang="en-US" sz="1050" dirty="0">
                <a:solidFill>
                  <a:schemeClr val="bg1"/>
                </a:solidFill>
              </a:rPr>
              <a:t> di storage
</a:t>
            </a:r>
          </a:p>
        </p:txBody>
      </p:sp>
      <p:cxnSp>
        <p:nvCxnSpPr>
          <p:cNvPr id="27" name="Straight Arrow Connector 26"/>
          <p:cNvCxnSpPr/>
          <p:nvPr/>
        </p:nvCxnSpPr>
        <p:spPr>
          <a:xfrm flipV="1">
            <a:off x="5563110" y="4394200"/>
            <a:ext cx="971041" cy="288104"/>
          </a:xfrm>
          <a:prstGeom prst="straightConnector1">
            <a:avLst/>
          </a:prstGeom>
          <a:ln w="920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892319" y="4520093"/>
            <a:ext cx="3553028" cy="577081"/>
          </a:xfrm>
          <a:prstGeom prst="rect">
            <a:avLst/>
          </a:prstGeom>
          <a:noFill/>
        </p:spPr>
        <p:txBody>
          <a:bodyPr wrap="square" rtlCol="0">
            <a:spAutoFit/>
          </a:bodyPr>
          <a:lstStyle/>
          <a:p>
            <a:pPr algn="ctr"/>
            <a:r>
              <a:rPr lang="en-US" sz="1050" dirty="0">
                <a:solidFill>
                  <a:schemeClr val="bg1"/>
                </a:solidFill>
              </a:rPr>
              <a:t>La </a:t>
            </a:r>
            <a:r>
              <a:rPr lang="en-US" sz="1050" dirty="0" err="1">
                <a:solidFill>
                  <a:schemeClr val="bg1"/>
                </a:solidFill>
              </a:rPr>
              <a:t>cartella</a:t>
            </a:r>
            <a:r>
              <a:rPr lang="en-US" sz="1050" dirty="0">
                <a:solidFill>
                  <a:schemeClr val="bg1"/>
                </a:solidFill>
              </a:rPr>
              <a:t> del vendor </a:t>
            </a:r>
            <a:r>
              <a:rPr lang="en-US" sz="1050" dirty="0" err="1">
                <a:solidFill>
                  <a:schemeClr val="bg1"/>
                </a:solidFill>
              </a:rPr>
              <a:t>contiene</a:t>
            </a:r>
            <a:r>
              <a:rPr lang="en-US" sz="1050" dirty="0">
                <a:solidFill>
                  <a:schemeClr val="bg1"/>
                </a:solidFill>
              </a:rPr>
              <a:t> tutti </a:t>
            </a:r>
            <a:r>
              <a:rPr lang="en-US" sz="1050" dirty="0" err="1">
                <a:solidFill>
                  <a:schemeClr val="bg1"/>
                </a:solidFill>
              </a:rPr>
              <a:t>i</a:t>
            </a:r>
            <a:r>
              <a:rPr lang="en-US" sz="1050" dirty="0">
                <a:solidFill>
                  <a:schemeClr val="bg1"/>
                </a:solidFill>
              </a:rPr>
              <a:t> </a:t>
            </a:r>
            <a:r>
              <a:rPr lang="en-US" sz="1050" dirty="0" err="1">
                <a:solidFill>
                  <a:schemeClr val="bg1"/>
                </a:solidFill>
              </a:rPr>
              <a:t>pacchetti</a:t>
            </a:r>
            <a:r>
              <a:rPr lang="en-US" sz="1050" dirty="0">
                <a:solidFill>
                  <a:schemeClr val="bg1"/>
                </a:solidFill>
              </a:rPr>
              <a:t> di </a:t>
            </a:r>
            <a:r>
              <a:rPr lang="en-US" sz="1050" dirty="0" err="1">
                <a:solidFill>
                  <a:schemeClr val="bg1"/>
                </a:solidFill>
              </a:rPr>
              <a:t>composizione</a:t>
            </a:r>
            <a:r>
              <a:rPr lang="en-US" sz="1050" dirty="0">
                <a:solidFill>
                  <a:schemeClr val="bg1"/>
                </a:solidFill>
              </a:rPr>
              <a:t> (</a:t>
            </a:r>
            <a:r>
              <a:rPr lang="en-US" sz="1050" dirty="0" err="1">
                <a:solidFill>
                  <a:schemeClr val="bg1"/>
                </a:solidFill>
              </a:rPr>
              <a:t>dipendenze</a:t>
            </a:r>
            <a:r>
              <a:rPr lang="en-US" sz="1050" dirty="0">
                <a:solidFill>
                  <a:schemeClr val="bg1"/>
                </a:solidFill>
              </a:rPr>
              <a:t>)
</a:t>
            </a:r>
          </a:p>
        </p:txBody>
      </p:sp>
    </p:spTree>
    <p:extLst>
      <p:ext uri="{BB962C8B-B14F-4D97-AF65-F5344CB8AC3E}">
        <p14:creationId xmlns:p14="http://schemas.microsoft.com/office/powerpoint/2010/main" val="3136044450"/>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674" y="1"/>
            <a:ext cx="4420361" cy="1260763"/>
          </a:xfrm>
        </p:spPr>
        <p:txBody>
          <a:bodyPr/>
          <a:lstStyle/>
          <a:p>
            <a:r>
              <a:rPr lang="en-US" dirty="0"/>
              <a:t>  Artisan!</a:t>
            </a:r>
          </a:p>
        </p:txBody>
      </p:sp>
      <p:sp>
        <p:nvSpPr>
          <p:cNvPr id="3" name="Content Placeholder 2"/>
          <p:cNvSpPr>
            <a:spLocks noGrp="1"/>
          </p:cNvSpPr>
          <p:nvPr>
            <p:ph idx="1"/>
          </p:nvPr>
        </p:nvSpPr>
        <p:spPr>
          <a:xfrm>
            <a:off x="824345" y="721336"/>
            <a:ext cx="3962400" cy="3504301"/>
          </a:xfrm>
        </p:spPr>
        <p:txBody>
          <a:bodyPr>
            <a:noAutofit/>
          </a:bodyPr>
          <a:lstStyle/>
          <a:p>
            <a:pPr lvl="0"/>
            <a:r>
              <a:rPr lang="en-US" sz="1500" dirty="0"/>
              <a:t>Artisan </a:t>
            </a:r>
            <a:r>
              <a:rPr lang="en-US" sz="1500" dirty="0" err="1"/>
              <a:t>è</a:t>
            </a:r>
            <a:r>
              <a:rPr lang="en-US" sz="1500" dirty="0"/>
              <a:t> </a:t>
            </a:r>
            <a:r>
              <a:rPr lang="en-US" sz="1500" dirty="0" err="1"/>
              <a:t>l'interfaccia</a:t>
            </a:r>
            <a:r>
              <a:rPr lang="en-US" sz="1500" dirty="0"/>
              <a:t> a </a:t>
            </a:r>
            <a:r>
              <a:rPr lang="en-US" sz="1500" dirty="0" err="1"/>
              <a:t>riga</a:t>
            </a:r>
            <a:r>
              <a:rPr lang="en-US" sz="1500" dirty="0"/>
              <a:t> di </a:t>
            </a:r>
            <a:r>
              <a:rPr lang="en-US" sz="1500" dirty="0" err="1"/>
              <a:t>comando</a:t>
            </a:r>
            <a:r>
              <a:rPr lang="en-US" sz="1500" dirty="0"/>
              <a:t> per Laravel
</a:t>
            </a:r>
            <a:r>
              <a:rPr lang="en-US" sz="1500" dirty="0" err="1"/>
              <a:t>Comandi</a:t>
            </a:r>
            <a:r>
              <a:rPr lang="en-US" sz="1500" dirty="0"/>
              <a:t> </a:t>
            </a:r>
            <a:r>
              <a:rPr lang="en-US" sz="1500" dirty="0" err="1"/>
              <a:t>che</a:t>
            </a:r>
            <a:r>
              <a:rPr lang="en-US" sz="1500" dirty="0"/>
              <a:t> </a:t>
            </a:r>
            <a:r>
              <a:rPr lang="en-US" sz="1500" dirty="0" err="1"/>
              <a:t>consentono</a:t>
            </a:r>
            <a:r>
              <a:rPr lang="en-US" sz="1500" dirty="0"/>
              <a:t> di </a:t>
            </a:r>
            <a:r>
              <a:rPr lang="en-US" sz="1500" dirty="0" err="1"/>
              <a:t>risparmiare</a:t>
            </a:r>
            <a:r>
              <a:rPr lang="en-US" sz="1500" dirty="0"/>
              <a:t> tempo
Si </a:t>
            </a:r>
            <a:r>
              <a:rPr lang="en-US" sz="1500" dirty="0" err="1"/>
              <a:t>consiglia</a:t>
            </a:r>
            <a:r>
              <a:rPr lang="en-US" sz="1500" dirty="0"/>
              <a:t> di </a:t>
            </a:r>
            <a:r>
              <a:rPr lang="en-US" sz="1500" dirty="0" err="1"/>
              <a:t>generare</a:t>
            </a:r>
            <a:r>
              <a:rPr lang="en-US" sz="1500" dirty="0"/>
              <a:t> file con artisan
</a:t>
            </a:r>
            <a:r>
              <a:rPr lang="en-US" sz="1500" dirty="0" err="1"/>
              <a:t>Esegui</a:t>
            </a:r>
            <a:r>
              <a:rPr lang="en-US" sz="1500" dirty="0"/>
              <a:t> </a:t>
            </a:r>
            <a:r>
              <a:rPr lang="en-US" sz="1500" dirty="0" err="1"/>
              <a:t>php</a:t>
            </a:r>
            <a:r>
              <a:rPr lang="en-US" sz="1500" dirty="0"/>
              <a:t> artisan list </a:t>
            </a:r>
            <a:r>
              <a:rPr lang="en-US" sz="1500" dirty="0" err="1"/>
              <a:t>nella</a:t>
            </a:r>
            <a:r>
              <a:rPr lang="en-US" sz="1500" dirty="0"/>
              <a:t> console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3035" y="1"/>
            <a:ext cx="4120966" cy="5143500"/>
          </a:xfrm>
          <a:prstGeom prst="rect">
            <a:avLst/>
          </a:prstGeom>
        </p:spPr>
      </p:pic>
    </p:spTree>
    <p:extLst>
      <p:ext uri="{BB962C8B-B14F-4D97-AF65-F5344CB8AC3E}">
        <p14:creationId xmlns:p14="http://schemas.microsoft.com/office/powerpoint/2010/main" val="38376745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Routing</a:t>
            </a:r>
          </a:p>
        </p:txBody>
      </p:sp>
      <p:sp>
        <p:nvSpPr>
          <p:cNvPr id="3" name="Content Placeholder 2"/>
          <p:cNvSpPr>
            <a:spLocks noGrp="1"/>
          </p:cNvSpPr>
          <p:nvPr>
            <p:ph idx="1"/>
          </p:nvPr>
        </p:nvSpPr>
        <p:spPr>
          <a:xfrm>
            <a:off x="150065" y="757579"/>
            <a:ext cx="5555673" cy="2758694"/>
          </a:xfrm>
        </p:spPr>
        <p:txBody>
          <a:bodyPr>
            <a:noAutofit/>
          </a:bodyPr>
          <a:lstStyle/>
          <a:p>
            <a:pPr lvl="0"/>
            <a:r>
              <a:rPr lang="en-US" sz="1500" dirty="0"/>
              <a:t>Il </a:t>
            </a:r>
            <a:r>
              <a:rPr lang="en-US" sz="1500" dirty="0" err="1"/>
              <a:t>sistema</a:t>
            </a:r>
            <a:r>
              <a:rPr lang="en-US" sz="1500" dirty="0"/>
              <a:t> di routing </a:t>
            </a:r>
            <a:r>
              <a:rPr lang="en-US" sz="1500" dirty="0" err="1"/>
              <a:t>migliore</a:t>
            </a:r>
            <a:r>
              <a:rPr lang="en-US" sz="1500" dirty="0"/>
              <a:t> e facile </a:t>
            </a:r>
            <a:r>
              <a:rPr lang="en-US" sz="1500" dirty="0" err="1"/>
              <a:t>che</a:t>
            </a:r>
            <a:r>
              <a:rPr lang="en-US" sz="1500" dirty="0"/>
              <a:t> </a:t>
            </a:r>
            <a:r>
              <a:rPr lang="en-US" sz="1500" dirty="0" err="1"/>
              <a:t>abbia</a:t>
            </a:r>
            <a:r>
              <a:rPr lang="en-US" sz="1500" dirty="0"/>
              <a:t> </a:t>
            </a:r>
            <a:r>
              <a:rPr lang="en-US" sz="1500" dirty="0" err="1"/>
              <a:t>mai</a:t>
            </a:r>
            <a:r>
              <a:rPr lang="en-US" sz="1500" dirty="0"/>
              <a:t> visto
Routing per middleware / </a:t>
            </a:r>
            <a:r>
              <a:rPr lang="en-US" sz="1500" dirty="0" err="1"/>
              <a:t>prefisso</a:t>
            </a:r>
            <a:r>
              <a:rPr lang="en-US" sz="1500" dirty="0"/>
              <a:t> o </a:t>
            </a:r>
            <a:r>
              <a:rPr lang="en-US" sz="1500" dirty="0" err="1"/>
              <a:t>spazio</a:t>
            </a:r>
            <a:r>
              <a:rPr lang="en-US" sz="1500" dirty="0"/>
              <a:t> </a:t>
            </a:r>
            <a:r>
              <a:rPr lang="en-US" sz="1500" dirty="0" err="1"/>
              <a:t>dei</a:t>
            </a:r>
            <a:r>
              <a:rPr lang="en-US" sz="1500" dirty="0"/>
              <a:t> </a:t>
            </a:r>
            <a:r>
              <a:rPr lang="en-US" sz="1500" dirty="0" err="1"/>
              <a:t>nomi</a:t>
            </a:r>
            <a:r>
              <a:rPr lang="en-US" sz="1500" dirty="0"/>
              <a:t>
</a:t>
            </a:r>
            <a:r>
              <a:rPr lang="en-US" sz="1500" dirty="0" err="1"/>
              <a:t>Metodo</a:t>
            </a:r>
            <a:r>
              <a:rPr lang="en-US" sz="1500" dirty="0"/>
              <a:t> di routing per </a:t>
            </a:r>
            <a:r>
              <a:rPr lang="en-US" sz="1500" dirty="0" err="1"/>
              <a:t>richiesta</a:t>
            </a:r>
            <a:r>
              <a:rPr lang="en-US" sz="1500" dirty="0"/>
              <a:t> (GET, POST, DELETE, </a:t>
            </a:r>
            <a:r>
              <a:rPr lang="en-US" sz="1500" dirty="0" err="1"/>
              <a:t>ecc</a:t>
            </a:r>
            <a:r>
              <a:rPr lang="en-US" sz="1500" dirty="0"/>
              <a:t>.)
</a:t>
            </a:r>
            <a:r>
              <a:rPr lang="en-US" sz="1500" dirty="0" err="1"/>
              <a:t>Nomina</a:t>
            </a:r>
            <a:r>
              <a:rPr lang="en-US" sz="1500" dirty="0"/>
              <a:t> SEMPRE il </a:t>
            </a:r>
            <a:r>
              <a:rPr lang="en-US" sz="1500" dirty="0" err="1"/>
              <a:t>tuo</a:t>
            </a:r>
            <a:r>
              <a:rPr lang="en-US" sz="1500" dirty="0"/>
              <a:t> </a:t>
            </a:r>
            <a:r>
              <a:rPr lang="en-US" sz="1500" dirty="0" err="1"/>
              <a:t>percorso</a:t>
            </a:r>
            <a:r>
              <a:rPr lang="en-US" sz="1500" dirty="0"/>
              <a:t>!
Fai </a:t>
            </a:r>
            <a:r>
              <a:rPr lang="en-US" sz="1500" dirty="0" err="1"/>
              <a:t>attenzione</a:t>
            </a:r>
            <a:r>
              <a:rPr lang="en-US" sz="1500" dirty="0"/>
              <a:t> con </a:t>
            </a:r>
            <a:r>
              <a:rPr lang="en-US" sz="1500" dirty="0" err="1"/>
              <a:t>l'ordine</a:t>
            </a:r>
            <a:r>
              <a:rPr lang="en-US" sz="1500" dirty="0"/>
              <a:t> di routing!
</a:t>
            </a:r>
            <a:r>
              <a:rPr lang="en-US" sz="1500" dirty="0" err="1"/>
              <a:t>Vediamo</a:t>
            </a:r>
            <a:r>
              <a:rPr lang="en-US" sz="1500" dirty="0"/>
              <a:t> </a:t>
            </a:r>
            <a:r>
              <a:rPr lang="en-US" sz="1500" dirty="0" err="1"/>
              <a:t>esempi</a:t>
            </a:r>
            <a:r>
              <a:rPr lang="en-US" sz="1500" dirty="0"/>
              <a:t> di routing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109" y="2228943"/>
            <a:ext cx="4528540" cy="2758694"/>
          </a:xfrm>
          <a:prstGeom prst="rect">
            <a:avLst/>
          </a:prstGeom>
        </p:spPr>
      </p:pic>
    </p:spTree>
    <p:extLst>
      <p:ext uri="{BB962C8B-B14F-4D97-AF65-F5344CB8AC3E}">
        <p14:creationId xmlns:p14="http://schemas.microsoft.com/office/powerpoint/2010/main" val="11797629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Routing - CRUD</a:t>
            </a:r>
          </a:p>
        </p:txBody>
      </p:sp>
      <p:pic>
        <p:nvPicPr>
          <p:cNvPr id="8" name="Immagine 7" descr="Immagine che contiene tavolo&#10;&#10;Descrizione generata automaticamente">
            <a:extLst>
              <a:ext uri="{FF2B5EF4-FFF2-40B4-BE49-F238E27FC236}">
                <a16:creationId xmlns:a16="http://schemas.microsoft.com/office/drawing/2014/main" id="{1B6CC13B-93F8-8BA9-8466-00F43A93644D}"/>
              </a:ext>
            </a:extLst>
          </p:cNvPr>
          <p:cNvPicPr>
            <a:picLocks noChangeAspect="1"/>
          </p:cNvPicPr>
          <p:nvPr/>
        </p:nvPicPr>
        <p:blipFill>
          <a:blip r:embed="rId3"/>
          <a:stretch>
            <a:fillRect/>
          </a:stretch>
        </p:blipFill>
        <p:spPr>
          <a:xfrm>
            <a:off x="1635506" y="638364"/>
            <a:ext cx="6200902" cy="4391852"/>
          </a:xfrm>
          <a:prstGeom prst="rect">
            <a:avLst/>
          </a:prstGeom>
        </p:spPr>
      </p:pic>
    </p:spTree>
    <p:extLst>
      <p:ext uri="{BB962C8B-B14F-4D97-AF65-F5344CB8AC3E}">
        <p14:creationId xmlns:p14="http://schemas.microsoft.com/office/powerpoint/2010/main" val="387573875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914399"/>
          </a:xfrm>
        </p:spPr>
        <p:txBody>
          <a:bodyPr/>
          <a:lstStyle/>
          <a:p>
            <a:r>
              <a:rPr lang="en-US" dirty="0"/>
              <a:t>Middleware</a:t>
            </a:r>
          </a:p>
        </p:txBody>
      </p:sp>
      <p:sp>
        <p:nvSpPr>
          <p:cNvPr id="3" name="Content Placeholder 2"/>
          <p:cNvSpPr>
            <a:spLocks noGrp="1"/>
          </p:cNvSpPr>
          <p:nvPr>
            <p:ph idx="1"/>
          </p:nvPr>
        </p:nvSpPr>
        <p:spPr>
          <a:xfrm>
            <a:off x="0" y="914400"/>
            <a:ext cx="3971783" cy="3981621"/>
          </a:xfrm>
        </p:spPr>
        <p:txBody>
          <a:bodyPr>
            <a:noAutofit/>
          </a:bodyPr>
          <a:lstStyle/>
          <a:p>
            <a:pPr lvl="0"/>
            <a:r>
              <a:rPr lang="en-US" sz="1500" dirty="0"/>
              <a:t>Il middleware </a:t>
            </a:r>
            <a:r>
              <a:rPr lang="en-US" sz="1500" dirty="0" err="1"/>
              <a:t>è</a:t>
            </a:r>
            <a:r>
              <a:rPr lang="en-US" sz="1500" dirty="0"/>
              <a:t> un </a:t>
            </a:r>
            <a:r>
              <a:rPr lang="en-US" sz="1500" dirty="0" err="1"/>
              <a:t>meccanismo</a:t>
            </a:r>
            <a:r>
              <a:rPr lang="en-US" sz="1500" dirty="0"/>
              <a:t> per </a:t>
            </a:r>
            <a:r>
              <a:rPr lang="en-US" sz="1500" dirty="0" err="1"/>
              <a:t>filtrare</a:t>
            </a:r>
            <a:r>
              <a:rPr lang="en-US" sz="1500" dirty="0"/>
              <a:t> le </a:t>
            </a:r>
            <a:r>
              <a:rPr lang="en-US" sz="1500" dirty="0" err="1"/>
              <a:t>richieste</a:t>
            </a:r>
            <a:r>
              <a:rPr lang="en-US" sz="1500" dirty="0"/>
              <a:t> HTTP
Laravel include </a:t>
            </a:r>
            <a:r>
              <a:rPr lang="en-US" sz="1500" dirty="0" err="1"/>
              <a:t>diversi</a:t>
            </a:r>
            <a:r>
              <a:rPr lang="en-US" sz="1500" dirty="0"/>
              <a:t> middleware: </a:t>
            </a:r>
            <a:r>
              <a:rPr lang="en-US" sz="1500" dirty="0" err="1"/>
              <a:t>autenticazione</a:t>
            </a:r>
            <a:r>
              <a:rPr lang="en-US" sz="1500" dirty="0"/>
              <a:t>, </a:t>
            </a:r>
            <a:r>
              <a:rPr lang="en-US" sz="1500" dirty="0" err="1"/>
              <a:t>protezione</a:t>
            </a:r>
            <a:r>
              <a:rPr lang="en-US" sz="1500" dirty="0"/>
              <a:t> CSRF
Il middleware di </a:t>
            </a:r>
            <a:r>
              <a:rPr lang="en-US" sz="1500" dirty="0" err="1"/>
              <a:t>autenticazione</a:t>
            </a:r>
            <a:r>
              <a:rPr lang="en-US" sz="1500" dirty="0"/>
              <a:t> </a:t>
            </a:r>
            <a:r>
              <a:rPr lang="en-US" sz="1500" dirty="0" err="1"/>
              <a:t>controlla</a:t>
            </a:r>
            <a:r>
              <a:rPr lang="en-US" sz="1500" dirty="0"/>
              <a:t> se </a:t>
            </a:r>
            <a:r>
              <a:rPr lang="en-US" sz="1500" dirty="0" err="1"/>
              <a:t>l'utente</a:t>
            </a:r>
            <a:r>
              <a:rPr lang="en-US" sz="1500" dirty="0"/>
              <a:t> </a:t>
            </a:r>
            <a:r>
              <a:rPr lang="en-US" sz="1500" dirty="0" err="1"/>
              <a:t>che</a:t>
            </a:r>
            <a:r>
              <a:rPr lang="en-US" sz="1500" dirty="0"/>
              <a:t> </a:t>
            </a:r>
            <a:r>
              <a:rPr lang="en-US" sz="1500" dirty="0" err="1"/>
              <a:t>visita</a:t>
            </a:r>
            <a:r>
              <a:rPr lang="en-US" sz="1500" dirty="0"/>
              <a:t> la </a:t>
            </a:r>
            <a:r>
              <a:rPr lang="en-US" sz="1500" dirty="0" err="1"/>
              <a:t>pagina</a:t>
            </a:r>
            <a:r>
              <a:rPr lang="en-US" sz="1500" dirty="0"/>
              <a:t> </a:t>
            </a:r>
            <a:r>
              <a:rPr lang="en-US" sz="1500" dirty="0" err="1"/>
              <a:t>è</a:t>
            </a:r>
            <a:r>
              <a:rPr lang="en-US" sz="1500" dirty="0"/>
              <a:t> </a:t>
            </a:r>
            <a:r>
              <a:rPr lang="en-US" sz="1500" dirty="0" err="1"/>
              <a:t>autenticato</a:t>
            </a:r>
            <a:r>
              <a:rPr lang="en-US" sz="1500" dirty="0"/>
              <a:t> </a:t>
            </a:r>
            <a:r>
              <a:rPr lang="en-US" sz="1500" dirty="0" err="1"/>
              <a:t>tramite</a:t>
            </a:r>
            <a:r>
              <a:rPr lang="en-US" sz="1500" dirty="0"/>
              <a:t> cookie di </a:t>
            </a:r>
            <a:r>
              <a:rPr lang="en-US" sz="1500" dirty="0" err="1"/>
              <a:t>sessione</a:t>
            </a:r>
            <a:r>
              <a:rPr lang="en-US" sz="1500" dirty="0"/>
              <a:t>
Il middleware di </a:t>
            </a:r>
            <a:r>
              <a:rPr lang="en-US" sz="1500" dirty="0" err="1"/>
              <a:t>protezione</a:t>
            </a:r>
            <a:r>
              <a:rPr lang="en-US" sz="1500" dirty="0"/>
              <a:t> </a:t>
            </a:r>
            <a:r>
              <a:rPr lang="en-US" sz="1500" dirty="0" err="1"/>
              <a:t>dei</a:t>
            </a:r>
            <a:r>
              <a:rPr lang="en-US" sz="1500" dirty="0"/>
              <a:t> token CSRF </a:t>
            </a:r>
            <a:r>
              <a:rPr lang="en-US" sz="1500" dirty="0" err="1"/>
              <a:t>protegge</a:t>
            </a:r>
            <a:r>
              <a:rPr lang="en-US" sz="1500" dirty="0"/>
              <a:t> </a:t>
            </a:r>
            <a:r>
              <a:rPr lang="en-US" sz="1500" dirty="0" err="1"/>
              <a:t>l'applicazione</a:t>
            </a:r>
            <a:r>
              <a:rPr lang="en-US" sz="1500" dirty="0"/>
              <a:t> </a:t>
            </a:r>
            <a:r>
              <a:rPr lang="en-US" sz="1500" dirty="0" err="1"/>
              <a:t>dagli</a:t>
            </a:r>
            <a:r>
              <a:rPr lang="en-US" sz="1500" dirty="0"/>
              <a:t> </a:t>
            </a:r>
            <a:r>
              <a:rPr lang="en-US" sz="1500" dirty="0" err="1"/>
              <a:t>attacchi</a:t>
            </a:r>
            <a:r>
              <a:rPr lang="en-US" sz="1500" dirty="0"/>
              <a:t> di </a:t>
            </a:r>
            <a:r>
              <a:rPr lang="en-US" sz="1500" dirty="0" err="1"/>
              <a:t>falsificazione</a:t>
            </a:r>
            <a:r>
              <a:rPr lang="en-US" sz="1500" dirty="0"/>
              <a:t> </a:t>
            </a:r>
            <a:r>
              <a:rPr lang="en-US" sz="1500" dirty="0" err="1"/>
              <a:t>delle</a:t>
            </a:r>
            <a:r>
              <a:rPr lang="en-US" sz="1500" dirty="0"/>
              <a:t> </a:t>
            </a:r>
            <a:r>
              <a:rPr lang="en-US" sz="1500" dirty="0" err="1"/>
              <a:t>richieste</a:t>
            </a:r>
            <a:r>
              <a:rPr lang="en-US" sz="1500" dirty="0"/>
              <a:t> </a:t>
            </a:r>
            <a:r>
              <a:rPr lang="en-US" sz="1500" dirty="0" err="1"/>
              <a:t>tra</a:t>
            </a:r>
            <a:r>
              <a:rPr lang="en-US" sz="1500" dirty="0"/>
              <a:t> </a:t>
            </a:r>
            <a:r>
              <a:rPr lang="en-US" sz="1500" dirty="0" err="1"/>
              <a:t>siti</a:t>
            </a:r>
            <a:r>
              <a:rPr lang="en-US" sz="1500" dirty="0"/>
              <a:t> </a:t>
            </a:r>
            <a:r>
              <a:rPr lang="en-US" sz="1500" dirty="0" err="1"/>
              <a:t>aggiungendo</a:t>
            </a:r>
            <a:r>
              <a:rPr lang="en-US" sz="1500" dirty="0"/>
              <a:t> </a:t>
            </a:r>
            <a:r>
              <a:rPr lang="en-US" sz="1500" dirty="0" err="1"/>
              <a:t>una</a:t>
            </a:r>
            <a:r>
              <a:rPr lang="en-US" sz="1500" dirty="0"/>
              <a:t> </a:t>
            </a:r>
            <a:r>
              <a:rPr lang="en-US" sz="1500" dirty="0" err="1"/>
              <a:t>chiave</a:t>
            </a:r>
            <a:r>
              <a:rPr lang="en-US" sz="1500" dirty="0"/>
              <a:t> token per </a:t>
            </a:r>
            <a:r>
              <a:rPr lang="en-US" sz="1500" dirty="0" err="1"/>
              <a:t>ogni</a:t>
            </a:r>
            <a:r>
              <a:rPr lang="en-US" sz="1500" dirty="0"/>
              <a:t> modulo </a:t>
            </a:r>
            <a:r>
              <a:rPr lang="en-US" sz="1500" dirty="0" err="1"/>
              <a:t>generato</a:t>
            </a:r>
            <a:r>
              <a:rPr lang="en-US" sz="1500" dirty="0"/>
              <a:t>.</a:t>
            </a:r>
          </a:p>
          <a:p>
            <a:pPr lvl="0"/>
            <a:endParaRPr lang="en-US" sz="15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221591"/>
            <a:ext cx="4320509" cy="2700318"/>
          </a:xfrm>
          <a:prstGeom prst="rect">
            <a:avLst/>
          </a:prstGeom>
        </p:spPr>
      </p:pic>
    </p:spTree>
    <p:extLst>
      <p:ext uri="{BB962C8B-B14F-4D97-AF65-F5344CB8AC3E}">
        <p14:creationId xmlns:p14="http://schemas.microsoft.com/office/powerpoint/2010/main" val="29555381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Blade</a:t>
            </a:r>
          </a:p>
        </p:txBody>
      </p:sp>
      <p:sp>
        <p:nvSpPr>
          <p:cNvPr id="3" name="Content Placeholder 2"/>
          <p:cNvSpPr>
            <a:spLocks noGrp="1"/>
          </p:cNvSpPr>
          <p:nvPr>
            <p:ph idx="1"/>
          </p:nvPr>
        </p:nvSpPr>
        <p:spPr>
          <a:xfrm>
            <a:off x="1176687" y="1004455"/>
            <a:ext cx="5237969" cy="3595254"/>
          </a:xfrm>
        </p:spPr>
        <p:txBody>
          <a:bodyPr>
            <a:noAutofit/>
          </a:bodyPr>
          <a:lstStyle/>
          <a:p>
            <a:pPr lvl="0"/>
            <a:r>
              <a:rPr lang="en-US" sz="1500" dirty="0"/>
              <a:t>Blade </a:t>
            </a:r>
            <a:r>
              <a:rPr lang="en-US" sz="1500" dirty="0" err="1"/>
              <a:t>è</a:t>
            </a:r>
            <a:r>
              <a:rPr lang="en-US" sz="1500" dirty="0"/>
              <a:t> un </a:t>
            </a:r>
            <a:r>
              <a:rPr lang="en-US" sz="1500" dirty="0" err="1"/>
              <a:t>potente</a:t>
            </a:r>
            <a:r>
              <a:rPr lang="en-US" sz="1500" dirty="0"/>
              <a:t> </a:t>
            </a:r>
            <a:r>
              <a:rPr lang="en-US" sz="1500" dirty="0" err="1"/>
              <a:t>motore</a:t>
            </a:r>
            <a:r>
              <a:rPr lang="en-US" sz="1500" dirty="0"/>
              <a:t> di template </a:t>
            </a:r>
            <a:r>
              <a:rPr lang="en-US" sz="1500" dirty="0" err="1"/>
              <a:t>fornito</a:t>
            </a:r>
            <a:r>
              <a:rPr lang="en-US" sz="1500" dirty="0"/>
              <a:t> da Laravel
</a:t>
            </a:r>
            <a:r>
              <a:rPr lang="en-US" sz="1500" dirty="0" err="1"/>
              <a:t>Tutto</a:t>
            </a:r>
            <a:r>
              <a:rPr lang="en-US" sz="1500" dirty="0"/>
              <a:t> il </a:t>
            </a:r>
            <a:r>
              <a:rPr lang="en-US" sz="1500" dirty="0" err="1"/>
              <a:t>codice</a:t>
            </a:r>
            <a:r>
              <a:rPr lang="en-US" sz="1500" dirty="0"/>
              <a:t> </a:t>
            </a:r>
            <a:r>
              <a:rPr lang="en-US" sz="1500" dirty="0" err="1"/>
              <a:t>all'interno</a:t>
            </a:r>
            <a:r>
              <a:rPr lang="en-US" sz="1500" dirty="0"/>
              <a:t> del file blade </a:t>
            </a:r>
            <a:r>
              <a:rPr lang="en-US" sz="1500" dirty="0" err="1"/>
              <a:t>viene</a:t>
            </a:r>
            <a:r>
              <a:rPr lang="en-US" sz="1500" dirty="0"/>
              <a:t> </a:t>
            </a:r>
            <a:r>
              <a:rPr lang="en-US" sz="1500" dirty="0" err="1"/>
              <a:t>compilato</a:t>
            </a:r>
            <a:r>
              <a:rPr lang="en-US" sz="1500" dirty="0"/>
              <a:t> in file html </a:t>
            </a:r>
            <a:r>
              <a:rPr lang="en-US" sz="1500" dirty="0" err="1"/>
              <a:t>statico</a:t>
            </a:r>
            <a:r>
              <a:rPr lang="en-US" sz="1500" dirty="0"/>
              <a:t>
</a:t>
            </a:r>
            <a:r>
              <a:rPr lang="en-US" sz="1500" dirty="0" err="1"/>
              <a:t>Supporta</a:t>
            </a:r>
            <a:r>
              <a:rPr lang="en-US" sz="1500" dirty="0"/>
              <a:t> PHP semplice
</a:t>
            </a:r>
            <a:r>
              <a:rPr lang="en-US" sz="1500" dirty="0" err="1"/>
              <a:t>Risparmia</a:t>
            </a:r>
            <a:r>
              <a:rPr lang="en-US" sz="1500" dirty="0"/>
              <a:t> tempo
</a:t>
            </a:r>
            <a:r>
              <a:rPr lang="en-US" sz="1500" dirty="0" err="1"/>
              <a:t>Migliore</a:t>
            </a:r>
            <a:r>
              <a:rPr lang="en-US" sz="1500" dirty="0"/>
              <a:t> </a:t>
            </a:r>
            <a:r>
              <a:rPr lang="en-US" sz="1500" dirty="0" err="1"/>
              <a:t>mobilità</a:t>
            </a:r>
            <a:r>
              <a:rPr lang="en-US" sz="1500" dirty="0"/>
              <a:t> </a:t>
            </a:r>
            <a:r>
              <a:rPr lang="en-US" sz="1500" dirty="0" err="1"/>
              <a:t>dei</a:t>
            </a:r>
            <a:r>
              <a:rPr lang="en-US" sz="1500" dirty="0"/>
              <a:t> </a:t>
            </a:r>
            <a:r>
              <a:rPr lang="en-US" sz="1500" dirty="0" err="1"/>
              <a:t>componenti</a:t>
            </a:r>
            <a:r>
              <a:rPr lang="en-US" sz="1500" dirty="0"/>
              <a:t>, </a:t>
            </a:r>
            <a:r>
              <a:rPr lang="en-US" sz="1500" dirty="0" err="1"/>
              <a:t>estensione</a:t>
            </a:r>
            <a:r>
              <a:rPr lang="en-US" sz="1500" dirty="0"/>
              <a:t> e </a:t>
            </a:r>
            <a:r>
              <a:rPr lang="en-US" sz="1500" dirty="0" err="1"/>
              <a:t>inclusione</a:t>
            </a:r>
            <a:r>
              <a:rPr lang="en-US" sz="1500" dirty="0"/>
              <a:t> </a:t>
            </a:r>
            <a:r>
              <a:rPr lang="en-US" sz="1500" dirty="0" err="1"/>
              <a:t>dei</a:t>
            </a:r>
            <a:r>
              <a:rPr lang="en-US" sz="1500" dirty="0"/>
              <a:t> </a:t>
            </a:r>
            <a:r>
              <a:rPr lang="en-US" sz="1500" dirty="0" err="1"/>
              <a:t>parziali</a:t>
            </a:r>
            <a:r>
              <a:rPr lang="en-US" sz="1500" dirty="0"/>
              <a:t>
</a:t>
            </a:r>
            <a:r>
              <a:rPr lang="en-US" sz="1500" dirty="0" err="1"/>
              <a:t>Diamo</a:t>
            </a:r>
            <a:r>
              <a:rPr lang="en-US" sz="1500" dirty="0"/>
              <a:t> </a:t>
            </a:r>
            <a:r>
              <a:rPr lang="en-US" sz="1500" dirty="0" err="1"/>
              <a:t>un'occhiata</a:t>
            </a:r>
            <a:r>
              <a:rPr lang="en-US" sz="1500" dirty="0"/>
              <a:t> ad </a:t>
            </a:r>
            <a:r>
              <a:rPr lang="en-US" sz="1500" dirty="0" err="1"/>
              <a:t>alcuni</a:t>
            </a:r>
            <a:r>
              <a:rPr lang="en-US" sz="1500" dirty="0"/>
              <a:t> </a:t>
            </a:r>
            <a:r>
              <a:rPr lang="en-US" sz="1500" dirty="0" err="1"/>
              <a:t>esempi</a:t>
            </a:r>
            <a:endParaRPr lang="en-US" sz="15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682" y="68610"/>
            <a:ext cx="3951701" cy="5002154"/>
          </a:xfrm>
          <a:prstGeom prst="rect">
            <a:avLst/>
          </a:prstGeom>
        </p:spPr>
      </p:pic>
    </p:spTree>
    <p:extLst>
      <p:ext uri="{BB962C8B-B14F-4D97-AF65-F5344CB8AC3E}">
        <p14:creationId xmlns:p14="http://schemas.microsoft.com/office/powerpoint/2010/main" val="344912294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Eloquent &amp; Database</a:t>
            </a:r>
          </a:p>
        </p:txBody>
      </p:sp>
      <p:sp>
        <p:nvSpPr>
          <p:cNvPr id="3" name="Content Placeholder 2"/>
          <p:cNvSpPr>
            <a:spLocks noGrp="1"/>
          </p:cNvSpPr>
          <p:nvPr>
            <p:ph idx="1"/>
          </p:nvPr>
        </p:nvSpPr>
        <p:spPr>
          <a:xfrm>
            <a:off x="1176687" y="1004455"/>
            <a:ext cx="7870331" cy="755072"/>
          </a:xfrm>
        </p:spPr>
        <p:txBody>
          <a:bodyPr>
            <a:noAutofit/>
          </a:bodyPr>
          <a:lstStyle/>
          <a:p>
            <a:pPr lvl="0"/>
            <a:r>
              <a:rPr lang="en-US" sz="1500" dirty="0" err="1"/>
              <a:t>L'Eloquent</a:t>
            </a:r>
            <a:r>
              <a:rPr lang="en-US" sz="1500" dirty="0"/>
              <a:t> ORM (Object-relational mapping) </a:t>
            </a:r>
            <a:r>
              <a:rPr lang="en-US" sz="1500" dirty="0" err="1"/>
              <a:t>fornisce</a:t>
            </a:r>
            <a:r>
              <a:rPr lang="en-US" sz="1500" dirty="0"/>
              <a:t> </a:t>
            </a:r>
            <a:r>
              <a:rPr lang="en-US" sz="1500" dirty="0" err="1"/>
              <a:t>una</a:t>
            </a:r>
            <a:r>
              <a:rPr lang="en-US" sz="1500" dirty="0"/>
              <a:t> semplice </a:t>
            </a:r>
            <a:r>
              <a:rPr lang="en-US" sz="1500" dirty="0" err="1"/>
              <a:t>implementazione</a:t>
            </a:r>
            <a:r>
              <a:rPr lang="en-US" sz="1500" dirty="0"/>
              <a:t> di </a:t>
            </a:r>
            <a:r>
              <a:rPr lang="en-US" sz="1500" dirty="0" err="1"/>
              <a:t>ActiveRecord</a:t>
            </a:r>
            <a:r>
              <a:rPr lang="en-US" sz="1500" dirty="0"/>
              <a:t> per </a:t>
            </a:r>
            <a:r>
              <a:rPr lang="en-US" sz="1500" dirty="0" err="1"/>
              <a:t>l'utilizzo</a:t>
            </a:r>
            <a:r>
              <a:rPr lang="en-US" sz="1500" dirty="0"/>
              <a:t> del database </a:t>
            </a:r>
          </a:p>
        </p:txBody>
      </p:sp>
      <p:sp>
        <p:nvSpPr>
          <p:cNvPr id="6" name="Content Placeholder 2"/>
          <p:cNvSpPr txBox="1">
            <a:spLocks/>
          </p:cNvSpPr>
          <p:nvPr/>
        </p:nvSpPr>
        <p:spPr>
          <a:xfrm>
            <a:off x="3520547" y="1759527"/>
            <a:ext cx="3017304" cy="1447800"/>
          </a:xfrm>
          <a:prstGeom prst="rect">
            <a:avLst/>
          </a:prstGeom>
        </p:spPr>
        <p:txBody>
          <a:bodyPr vert="horz" lIns="68580" tIns="34290" rIns="68580" bIns="3429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1500" dirty="0">
                <a:solidFill>
                  <a:schemeClr val="bg1"/>
                </a:solidFill>
              </a:rPr>
              <a:t>$article = new Article();</a:t>
            </a:r>
          </a:p>
          <a:p>
            <a:pPr marL="0" indent="0">
              <a:buNone/>
            </a:pPr>
            <a:r>
              <a:rPr lang="en-US" sz="1500" dirty="0">
                <a:solidFill>
                  <a:schemeClr val="bg1"/>
                </a:solidFill>
              </a:rPr>
              <a:t>$article-&gt;title = ‘Article title’;</a:t>
            </a:r>
          </a:p>
          <a:p>
            <a:pPr marL="0" indent="0">
              <a:buNone/>
            </a:pPr>
            <a:r>
              <a:rPr lang="en-US" sz="1500" dirty="0">
                <a:solidFill>
                  <a:schemeClr val="bg1"/>
                </a:solidFill>
              </a:rPr>
              <a:t>$article-&gt;description = ‘Description’;</a:t>
            </a:r>
          </a:p>
          <a:p>
            <a:pPr marL="0" indent="0">
              <a:buNone/>
            </a:pPr>
            <a:r>
              <a:rPr lang="en-US" sz="1500" dirty="0"/>
              <a:t>$article-&gt;save();</a:t>
            </a:r>
          </a:p>
        </p:txBody>
      </p:sp>
      <p:sp>
        <p:nvSpPr>
          <p:cNvPr id="7" name="Down Arrow 6"/>
          <p:cNvSpPr/>
          <p:nvPr/>
        </p:nvSpPr>
        <p:spPr>
          <a:xfrm>
            <a:off x="4308763" y="3475356"/>
            <a:ext cx="720437" cy="644236"/>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solidFill>
                <a:schemeClr val="bg1"/>
              </a:solidFill>
            </a:endParaRPr>
          </a:p>
        </p:txBody>
      </p:sp>
      <p:sp>
        <p:nvSpPr>
          <p:cNvPr id="8" name="Content Placeholder 2"/>
          <p:cNvSpPr txBox="1">
            <a:spLocks/>
          </p:cNvSpPr>
          <p:nvPr/>
        </p:nvSpPr>
        <p:spPr>
          <a:xfrm>
            <a:off x="1530451" y="4339128"/>
            <a:ext cx="6997496" cy="505689"/>
          </a:xfrm>
          <a:prstGeom prst="rect">
            <a:avLst/>
          </a:prstGeom>
        </p:spPr>
        <p:txBody>
          <a:bodyPr vert="horz" lIns="68580" tIns="34290" rIns="68580" bIns="3429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1500" dirty="0">
                <a:solidFill>
                  <a:schemeClr val="bg1"/>
                </a:solidFill>
              </a:rPr>
              <a:t>INSERT INTO `</a:t>
            </a:r>
            <a:r>
              <a:rPr lang="en-US" sz="1500" b="1" dirty="0">
                <a:solidFill>
                  <a:schemeClr val="bg1"/>
                </a:solidFill>
              </a:rPr>
              <a:t>article</a:t>
            </a:r>
            <a:r>
              <a:rPr lang="en-US" sz="1500" dirty="0">
                <a:solidFill>
                  <a:schemeClr val="bg1"/>
                </a:solidFill>
              </a:rPr>
              <a:t>` (`title`, `description`) VALUES (‘Article title’, ‘Description’);</a:t>
            </a:r>
          </a:p>
        </p:txBody>
      </p:sp>
    </p:spTree>
    <p:extLst>
      <p:ext uri="{BB962C8B-B14F-4D97-AF65-F5344CB8AC3E}">
        <p14:creationId xmlns:p14="http://schemas.microsoft.com/office/powerpoint/2010/main" val="170446854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704000" cy="3011643"/>
          </a:xfrm>
        </p:spPr>
        <p:txBody>
          <a:bodyPr/>
          <a:lstStyle/>
          <a:p>
            <a:r>
              <a:rPr lang="it-IT" sz="2000" dirty="0" err="1"/>
              <a:t>Laravel</a:t>
            </a:r>
            <a:r>
              <a:rPr lang="it-IT" sz="2000" dirty="0"/>
              <a:t> è un framework PHP open-source utilizzato per lo sviluppo di applicazioni web. Fornisce un insieme di strumenti e librerie per facilitare la creazione di progetti, tra cui un sistema di </a:t>
            </a:r>
            <a:r>
              <a:rPr lang="it-IT" sz="2000" dirty="0" err="1"/>
              <a:t>routing</a:t>
            </a:r>
            <a:r>
              <a:rPr lang="it-IT" sz="2000" dirty="0"/>
              <a:t>, un motore di template, un sistema di gestione delle query e un sistema di gestione delle transazioni. </a:t>
            </a:r>
          </a:p>
          <a:p>
            <a:endParaRPr lang="it-IT" sz="2000" dirty="0"/>
          </a:p>
          <a:p>
            <a:r>
              <a:rPr lang="it-IT" sz="2000" dirty="0" err="1"/>
              <a:t>Laravel</a:t>
            </a:r>
            <a:r>
              <a:rPr lang="it-IT" sz="2000" dirty="0"/>
              <a:t> utilizza anche il pattern architetturale MVC (Model-</a:t>
            </a:r>
            <a:r>
              <a:rPr lang="it-IT" sz="2000" dirty="0" err="1"/>
              <a:t>View</a:t>
            </a:r>
            <a:r>
              <a:rPr lang="it-IT" sz="2000" dirty="0"/>
              <a:t>-Controller) per organizzare il codice e separare la logica di business dalla presentazione.</a:t>
            </a:r>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Cos’è </a:t>
            </a:r>
            <a:r>
              <a:rPr lang="it-IT" dirty="0" err="1"/>
              <a:t>laravel</a:t>
            </a:r>
            <a:r>
              <a:rPr lang="it-IT" dirty="0"/>
              <a:t>?</a:t>
            </a:r>
          </a:p>
        </p:txBody>
      </p:sp>
    </p:spTree>
    <p:extLst>
      <p:ext uri="{BB962C8B-B14F-4D97-AF65-F5344CB8AC3E}">
        <p14:creationId xmlns:p14="http://schemas.microsoft.com/office/powerpoint/2010/main" val="210542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5905" y="408710"/>
            <a:ext cx="7870331" cy="1447800"/>
          </a:xfrm>
        </p:spPr>
        <p:txBody>
          <a:bodyPr>
            <a:noAutofit/>
          </a:bodyPr>
          <a:lstStyle/>
          <a:p>
            <a:pPr lvl="0"/>
            <a:r>
              <a:rPr lang="en-US" sz="1500" dirty="0" err="1"/>
              <a:t>Ogni</a:t>
            </a:r>
            <a:r>
              <a:rPr lang="en-US" sz="1500" dirty="0"/>
              <a:t> </a:t>
            </a:r>
            <a:r>
              <a:rPr lang="en-US" sz="1500" dirty="0" err="1"/>
              <a:t>tavolo</a:t>
            </a:r>
            <a:r>
              <a:rPr lang="en-US" sz="1500" dirty="0"/>
              <a:t> ha il </a:t>
            </a:r>
            <a:r>
              <a:rPr lang="en-US" sz="1500" dirty="0" err="1"/>
              <a:t>suo</a:t>
            </a:r>
            <a:r>
              <a:rPr lang="en-US" sz="1500" dirty="0"/>
              <a:t> "</a:t>
            </a:r>
            <a:r>
              <a:rPr lang="en-US" sz="1500" dirty="0" err="1"/>
              <a:t>Modello</a:t>
            </a:r>
            <a:r>
              <a:rPr lang="en-US" sz="1500" dirty="0"/>
              <a:t>". </a:t>
            </a:r>
            <a:r>
              <a:rPr lang="en-US" sz="1500" dirty="0" err="1"/>
              <a:t>È</a:t>
            </a:r>
            <a:r>
              <a:rPr lang="en-US" sz="1500" dirty="0"/>
              <a:t> </a:t>
            </a:r>
            <a:r>
              <a:rPr lang="en-US" sz="1500" dirty="0" err="1"/>
              <a:t>possibile</a:t>
            </a:r>
            <a:r>
              <a:rPr lang="en-US" sz="1500" dirty="0"/>
              <a:t> </a:t>
            </a:r>
            <a:r>
              <a:rPr lang="en-US" sz="1500" dirty="0" err="1"/>
              <a:t>utilizzare</a:t>
            </a:r>
            <a:r>
              <a:rPr lang="en-US" sz="1500" dirty="0"/>
              <a:t> il </a:t>
            </a:r>
            <a:r>
              <a:rPr lang="en-US" sz="1500" dirty="0" err="1"/>
              <a:t>modello</a:t>
            </a:r>
            <a:r>
              <a:rPr lang="en-US" sz="1500" dirty="0"/>
              <a:t> per </a:t>
            </a:r>
            <a:r>
              <a:rPr lang="en-US" sz="1500" dirty="0" err="1"/>
              <a:t>leggere</a:t>
            </a:r>
            <a:r>
              <a:rPr lang="en-US" sz="1500" dirty="0"/>
              <a:t>, </a:t>
            </a:r>
            <a:r>
              <a:rPr lang="en-US" sz="1500" dirty="0" err="1"/>
              <a:t>inserire</a:t>
            </a:r>
            <a:r>
              <a:rPr lang="en-US" sz="1500" dirty="0"/>
              <a:t>, </a:t>
            </a:r>
            <a:r>
              <a:rPr lang="en-US" sz="1500" dirty="0" err="1"/>
              <a:t>aggiornare</a:t>
            </a:r>
            <a:r>
              <a:rPr lang="en-US" sz="1500" dirty="0"/>
              <a:t> o </a:t>
            </a:r>
            <a:r>
              <a:rPr lang="en-US" sz="1500" dirty="0" err="1"/>
              <a:t>eliminare</a:t>
            </a:r>
            <a:r>
              <a:rPr lang="en-US" sz="1500" dirty="0"/>
              <a:t> </a:t>
            </a:r>
            <a:r>
              <a:rPr lang="en-US" sz="1500" dirty="0" err="1"/>
              <a:t>righe</a:t>
            </a:r>
            <a:r>
              <a:rPr lang="en-US" sz="1500" dirty="0"/>
              <a:t> </a:t>
            </a:r>
            <a:r>
              <a:rPr lang="en-US" sz="1500" dirty="0" err="1"/>
              <a:t>dalla</a:t>
            </a:r>
            <a:r>
              <a:rPr lang="en-US" sz="1500" dirty="0"/>
              <a:t> </a:t>
            </a:r>
            <a:r>
              <a:rPr lang="en-US" sz="1500" dirty="0" err="1"/>
              <a:t>tabella</a:t>
            </a:r>
            <a:r>
              <a:rPr lang="en-US" sz="1500" dirty="0"/>
              <a:t> </a:t>
            </a:r>
            <a:r>
              <a:rPr lang="en-US" sz="1500" dirty="0" err="1"/>
              <a:t>specifica</a:t>
            </a:r>
            <a:r>
              <a:rPr lang="en-US" sz="1500" dirty="0"/>
              <a:t>
</a:t>
            </a:r>
            <a:r>
              <a:rPr lang="en-US" sz="1500" dirty="0" err="1"/>
              <a:t>Controlliamo</a:t>
            </a:r>
            <a:r>
              <a:rPr lang="en-US" sz="1500" dirty="0"/>
              <a:t> un </a:t>
            </a:r>
            <a:r>
              <a:rPr lang="en-US" sz="1500" dirty="0" err="1"/>
              <a:t>modello</a:t>
            </a:r>
            <a:endParaRPr lang="en-US" sz="15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6287" y="1433559"/>
            <a:ext cx="4557713" cy="268334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849" y="2209413"/>
            <a:ext cx="3472160" cy="1400438"/>
          </a:xfrm>
          <a:prstGeom prst="rect">
            <a:avLst/>
          </a:prstGeom>
        </p:spPr>
      </p:pic>
    </p:spTree>
    <p:extLst>
      <p:ext uri="{BB962C8B-B14F-4D97-AF65-F5344CB8AC3E}">
        <p14:creationId xmlns:p14="http://schemas.microsoft.com/office/powerpoint/2010/main" val="635652416"/>
      </p:ext>
    </p:extLst>
  </p:cSld>
  <p:clrMapOvr>
    <a:overrideClrMapping bg1="lt1" tx1="dk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Best practices in </a:t>
            </a:r>
            <a:r>
              <a:rPr lang="en-US" dirty="0" err="1"/>
              <a:t>Laravel</a:t>
            </a:r>
            <a:endParaRPr lang="en-US" dirty="0"/>
          </a:p>
        </p:txBody>
      </p:sp>
      <p:sp>
        <p:nvSpPr>
          <p:cNvPr id="7" name="Content Placeholder 2"/>
          <p:cNvSpPr txBox="1">
            <a:spLocks/>
          </p:cNvSpPr>
          <p:nvPr/>
        </p:nvSpPr>
        <p:spPr>
          <a:xfrm>
            <a:off x="1073251" y="712551"/>
            <a:ext cx="5850410" cy="1410512"/>
          </a:xfrm>
          <a:prstGeom prst="rect">
            <a:avLst/>
          </a:prstGeom>
        </p:spPr>
        <p:txBody>
          <a:bodyPr vert="horz" lIns="68580" tIns="34290" rIns="68580" bIns="3429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1500" b="1" dirty="0">
                <a:solidFill>
                  <a:schemeClr val="bg1"/>
                </a:solidFill>
              </a:rPr>
              <a:t>Non </a:t>
            </a:r>
            <a:r>
              <a:rPr lang="en-US" sz="1500" b="1" dirty="0" err="1">
                <a:solidFill>
                  <a:schemeClr val="bg1"/>
                </a:solidFill>
              </a:rPr>
              <a:t>scrivere</a:t>
            </a:r>
            <a:r>
              <a:rPr lang="en-US" sz="1500" b="1" dirty="0">
                <a:solidFill>
                  <a:schemeClr val="bg1"/>
                </a:solidFill>
              </a:rPr>
              <a:t> MAI query o </a:t>
            </a:r>
            <a:r>
              <a:rPr lang="en-US" sz="1500" b="1" dirty="0" err="1">
                <a:solidFill>
                  <a:schemeClr val="bg1"/>
                </a:solidFill>
              </a:rPr>
              <a:t>logica</a:t>
            </a:r>
            <a:r>
              <a:rPr lang="en-US" sz="1500" b="1" dirty="0">
                <a:solidFill>
                  <a:schemeClr val="bg1"/>
                </a:solidFill>
              </a:rPr>
              <a:t> del </a:t>
            </a:r>
            <a:r>
              <a:rPr lang="en-US" sz="1500" b="1" dirty="0" err="1">
                <a:solidFill>
                  <a:schemeClr val="bg1"/>
                </a:solidFill>
              </a:rPr>
              <a:t>modello</a:t>
            </a:r>
            <a:r>
              <a:rPr lang="en-US" sz="1500" b="1" dirty="0">
                <a:solidFill>
                  <a:schemeClr val="bg1"/>
                </a:solidFill>
              </a:rPr>
              <a:t> </a:t>
            </a:r>
            <a:r>
              <a:rPr lang="en-US" sz="1500" b="1" dirty="0" err="1">
                <a:solidFill>
                  <a:schemeClr val="bg1"/>
                </a:solidFill>
              </a:rPr>
              <a:t>all'interno</a:t>
            </a:r>
            <a:r>
              <a:rPr lang="en-US" sz="1500" b="1" dirty="0">
                <a:solidFill>
                  <a:schemeClr val="bg1"/>
                </a:solidFill>
              </a:rPr>
              <a:t> del controller! Il </a:t>
            </a:r>
            <a:r>
              <a:rPr lang="en-US" sz="1500" b="1" dirty="0" err="1">
                <a:solidFill>
                  <a:schemeClr val="bg1"/>
                </a:solidFill>
              </a:rPr>
              <a:t>compito</a:t>
            </a:r>
            <a:r>
              <a:rPr lang="en-US" sz="1500" b="1" dirty="0">
                <a:solidFill>
                  <a:schemeClr val="bg1"/>
                </a:solidFill>
              </a:rPr>
              <a:t> del controller </a:t>
            </a:r>
            <a:r>
              <a:rPr lang="en-US" sz="1500" b="1" dirty="0" err="1">
                <a:solidFill>
                  <a:schemeClr val="bg1"/>
                </a:solidFill>
              </a:rPr>
              <a:t>consiste</a:t>
            </a:r>
            <a:r>
              <a:rPr lang="en-US" sz="1500" b="1" dirty="0">
                <a:solidFill>
                  <a:schemeClr val="bg1"/>
                </a:solidFill>
              </a:rPr>
              <a:t> </a:t>
            </a:r>
            <a:r>
              <a:rPr lang="en-US" sz="1500" b="1" dirty="0" err="1">
                <a:solidFill>
                  <a:schemeClr val="bg1"/>
                </a:solidFill>
              </a:rPr>
              <a:t>nel</a:t>
            </a:r>
            <a:r>
              <a:rPr lang="en-US" sz="1500" b="1" dirty="0">
                <a:solidFill>
                  <a:schemeClr val="bg1"/>
                </a:solidFill>
              </a:rPr>
              <a:t> </a:t>
            </a:r>
            <a:r>
              <a:rPr lang="en-US" sz="1500" b="1" dirty="0" err="1">
                <a:solidFill>
                  <a:schemeClr val="bg1"/>
                </a:solidFill>
              </a:rPr>
              <a:t>comunicare</a:t>
            </a:r>
            <a:r>
              <a:rPr lang="en-US" sz="1500" b="1" dirty="0">
                <a:solidFill>
                  <a:schemeClr val="bg1"/>
                </a:solidFill>
              </a:rPr>
              <a:t> con il </a:t>
            </a:r>
            <a:r>
              <a:rPr lang="en-US" sz="1500" b="1" dirty="0" err="1">
                <a:solidFill>
                  <a:schemeClr val="bg1"/>
                </a:solidFill>
              </a:rPr>
              <a:t>modello</a:t>
            </a:r>
            <a:r>
              <a:rPr lang="en-US" sz="1500" b="1" dirty="0">
                <a:solidFill>
                  <a:schemeClr val="bg1"/>
                </a:solidFill>
              </a:rPr>
              <a:t> e </a:t>
            </a:r>
            <a:r>
              <a:rPr lang="en-US" sz="1500" b="1" dirty="0" err="1">
                <a:solidFill>
                  <a:schemeClr val="bg1"/>
                </a:solidFill>
              </a:rPr>
              <a:t>passare</a:t>
            </a:r>
            <a:r>
              <a:rPr lang="en-US" sz="1500" b="1" dirty="0">
                <a:solidFill>
                  <a:schemeClr val="bg1"/>
                </a:solidFill>
              </a:rPr>
              <a:t> </a:t>
            </a:r>
            <a:r>
              <a:rPr lang="en-US" sz="1500" b="1" dirty="0" err="1">
                <a:solidFill>
                  <a:schemeClr val="bg1"/>
                </a:solidFill>
              </a:rPr>
              <a:t>i</a:t>
            </a:r>
            <a:r>
              <a:rPr lang="en-US" sz="1500" b="1" dirty="0">
                <a:solidFill>
                  <a:schemeClr val="bg1"/>
                </a:solidFill>
              </a:rPr>
              <a:t> </a:t>
            </a:r>
            <a:r>
              <a:rPr lang="en-US" sz="1500" b="1" dirty="0" err="1">
                <a:solidFill>
                  <a:schemeClr val="bg1"/>
                </a:solidFill>
              </a:rPr>
              <a:t>dati</a:t>
            </a:r>
            <a:r>
              <a:rPr lang="en-US" sz="1500" b="1" dirty="0">
                <a:solidFill>
                  <a:schemeClr val="bg1"/>
                </a:solidFill>
              </a:rPr>
              <a:t> </a:t>
            </a:r>
            <a:r>
              <a:rPr lang="en-US" sz="1500" b="1" dirty="0" err="1">
                <a:solidFill>
                  <a:schemeClr val="bg1"/>
                </a:solidFill>
              </a:rPr>
              <a:t>alla</a:t>
            </a:r>
            <a:r>
              <a:rPr lang="en-US" sz="1500" b="1" dirty="0">
                <a:solidFill>
                  <a:schemeClr val="bg1"/>
                </a:solidFill>
              </a:rPr>
              <a:t> vista.
</a:t>
            </a:r>
            <a:endParaRPr lang="en-US" sz="1500" dirty="0">
              <a:solidFill>
                <a:schemeClr val="bg1"/>
              </a:solidFill>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115" y="2244657"/>
            <a:ext cx="7902090" cy="2186293"/>
          </a:xfrm>
          <a:prstGeom prst="rect">
            <a:avLst/>
          </a:prstGeom>
        </p:spPr>
      </p:pic>
      <p:grpSp>
        <p:nvGrpSpPr>
          <p:cNvPr id="18" name="Group 17"/>
          <p:cNvGrpSpPr/>
          <p:nvPr/>
        </p:nvGrpSpPr>
        <p:grpSpPr>
          <a:xfrm>
            <a:off x="8392390" y="3712648"/>
            <a:ext cx="394855" cy="512618"/>
            <a:chOff x="11388435" y="5135023"/>
            <a:chExt cx="526473" cy="683491"/>
          </a:xfrm>
        </p:grpSpPr>
        <p:cxnSp>
          <p:nvCxnSpPr>
            <p:cNvPr id="9" name="Straight Connector 8"/>
            <p:cNvCxnSpPr/>
            <p:nvPr/>
          </p:nvCxnSpPr>
          <p:spPr>
            <a:xfrm flipH="1">
              <a:off x="11453090" y="5135023"/>
              <a:ext cx="461818" cy="68349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388435" y="5135023"/>
              <a:ext cx="526473" cy="68349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5997103" y="3151688"/>
            <a:ext cx="503406" cy="495373"/>
            <a:chOff x="8093413" y="4523263"/>
            <a:chExt cx="671208" cy="660497"/>
          </a:xfrm>
        </p:grpSpPr>
        <p:cxnSp>
          <p:nvCxnSpPr>
            <p:cNvPr id="13" name="Straight Connector 12"/>
            <p:cNvCxnSpPr/>
            <p:nvPr/>
          </p:nvCxnSpPr>
          <p:spPr>
            <a:xfrm>
              <a:off x="8093413" y="4844276"/>
              <a:ext cx="243191" cy="33948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8346332" y="4523263"/>
              <a:ext cx="418289" cy="66049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3661" y="127316"/>
            <a:ext cx="2104343" cy="1578257"/>
          </a:xfrm>
          <a:prstGeom prst="rect">
            <a:avLst/>
          </a:prstGeom>
        </p:spPr>
      </p:pic>
    </p:spTree>
    <p:extLst>
      <p:ext uri="{BB962C8B-B14F-4D97-AF65-F5344CB8AC3E}">
        <p14:creationId xmlns:p14="http://schemas.microsoft.com/office/powerpoint/2010/main" val="401251784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Views mobility</a:t>
            </a:r>
          </a:p>
        </p:txBody>
      </p:sp>
      <p:sp>
        <p:nvSpPr>
          <p:cNvPr id="7" name="Content Placeholder 2"/>
          <p:cNvSpPr txBox="1">
            <a:spLocks/>
          </p:cNvSpPr>
          <p:nvPr/>
        </p:nvSpPr>
        <p:spPr>
          <a:xfrm>
            <a:off x="1073251" y="1276755"/>
            <a:ext cx="4464220" cy="1555063"/>
          </a:xfrm>
          <a:prstGeom prst="rect">
            <a:avLst/>
          </a:prstGeom>
        </p:spPr>
        <p:txBody>
          <a:bodyPr vert="horz" lIns="68580" tIns="34290" rIns="68580" bIns="3429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1500" dirty="0" err="1">
                <a:solidFill>
                  <a:schemeClr val="bg1"/>
                </a:solidFill>
              </a:rPr>
              <a:t>Estendere</a:t>
            </a:r>
            <a:r>
              <a:rPr lang="en-US" sz="1500" dirty="0">
                <a:solidFill>
                  <a:schemeClr val="bg1"/>
                </a:solidFill>
              </a:rPr>
              <a:t> e </a:t>
            </a:r>
            <a:r>
              <a:rPr lang="en-US" sz="1500" dirty="0" err="1">
                <a:solidFill>
                  <a:schemeClr val="bg1"/>
                </a:solidFill>
              </a:rPr>
              <a:t>includere</a:t>
            </a:r>
            <a:r>
              <a:rPr lang="en-US" sz="1500" dirty="0">
                <a:solidFill>
                  <a:schemeClr val="bg1"/>
                </a:solidFill>
              </a:rPr>
              <a:t> </a:t>
            </a:r>
            <a:r>
              <a:rPr lang="en-US" sz="1500" dirty="0" err="1">
                <a:solidFill>
                  <a:schemeClr val="bg1"/>
                </a:solidFill>
              </a:rPr>
              <a:t>i</a:t>
            </a:r>
            <a:r>
              <a:rPr lang="en-US" sz="1500" dirty="0">
                <a:solidFill>
                  <a:schemeClr val="bg1"/>
                </a:solidFill>
              </a:rPr>
              <a:t> </a:t>
            </a:r>
            <a:r>
              <a:rPr lang="en-US" sz="1500" dirty="0" err="1">
                <a:solidFill>
                  <a:schemeClr val="bg1"/>
                </a:solidFill>
              </a:rPr>
              <a:t>parziali</a:t>
            </a:r>
            <a:r>
              <a:rPr lang="en-US" sz="1500" dirty="0">
                <a:solidFill>
                  <a:schemeClr val="bg1"/>
                </a:solidFill>
              </a:rPr>
              <a:t>. Ad </a:t>
            </a:r>
            <a:r>
              <a:rPr lang="en-US" sz="1500" dirty="0" err="1">
                <a:solidFill>
                  <a:schemeClr val="bg1"/>
                </a:solidFill>
              </a:rPr>
              <a:t>esempio</a:t>
            </a:r>
            <a:r>
              <a:rPr lang="en-US" sz="1500" dirty="0">
                <a:solidFill>
                  <a:schemeClr val="bg1"/>
                </a:solidFill>
              </a:rPr>
              <a:t>, </a:t>
            </a:r>
            <a:r>
              <a:rPr lang="en-US" sz="1500" dirty="0" err="1">
                <a:solidFill>
                  <a:schemeClr val="bg1"/>
                </a:solidFill>
              </a:rPr>
              <a:t>condividi</a:t>
            </a:r>
            <a:r>
              <a:rPr lang="en-US" sz="1500" dirty="0">
                <a:solidFill>
                  <a:schemeClr val="bg1"/>
                </a:solidFill>
              </a:rPr>
              <a:t> </a:t>
            </a:r>
            <a:r>
              <a:rPr lang="en-US" sz="1500" dirty="0" err="1">
                <a:solidFill>
                  <a:schemeClr val="bg1"/>
                </a:solidFill>
              </a:rPr>
              <a:t>gli</a:t>
            </a:r>
            <a:r>
              <a:rPr lang="en-US" sz="1500" dirty="0">
                <a:solidFill>
                  <a:schemeClr val="bg1"/>
                </a:solidFill>
              </a:rPr>
              <a:t> </a:t>
            </a:r>
            <a:r>
              <a:rPr lang="en-US" sz="1500" dirty="0" err="1">
                <a:solidFill>
                  <a:schemeClr val="bg1"/>
                </a:solidFill>
              </a:rPr>
              <a:t>stessi</a:t>
            </a:r>
            <a:r>
              <a:rPr lang="en-US" sz="1500" dirty="0">
                <a:solidFill>
                  <a:schemeClr val="bg1"/>
                </a:solidFill>
              </a:rPr>
              <a:t> </a:t>
            </a:r>
            <a:r>
              <a:rPr lang="en-US" sz="1500" dirty="0" err="1">
                <a:solidFill>
                  <a:schemeClr val="bg1"/>
                </a:solidFill>
              </a:rPr>
              <a:t>campi</a:t>
            </a:r>
            <a:r>
              <a:rPr lang="en-US" sz="1500" dirty="0">
                <a:solidFill>
                  <a:schemeClr val="bg1"/>
                </a:solidFill>
              </a:rPr>
              <a:t> modulo </a:t>
            </a:r>
            <a:r>
              <a:rPr lang="en-US" sz="1500" dirty="0" err="1">
                <a:solidFill>
                  <a:schemeClr val="bg1"/>
                </a:solidFill>
              </a:rPr>
              <a:t>su</a:t>
            </a:r>
            <a:r>
              <a:rPr lang="en-US" sz="1500" dirty="0">
                <a:solidFill>
                  <a:schemeClr val="bg1"/>
                </a:solidFill>
              </a:rPr>
              <a:t> 2 </a:t>
            </a:r>
            <a:r>
              <a:rPr lang="en-US" sz="1500" dirty="0" err="1">
                <a:solidFill>
                  <a:schemeClr val="bg1"/>
                </a:solidFill>
              </a:rPr>
              <a:t>pagine</a:t>
            </a:r>
            <a:r>
              <a:rPr lang="en-US" sz="1500" dirty="0">
                <a:solidFill>
                  <a:schemeClr val="bg1"/>
                </a:solidFill>
              </a:rPr>
              <a:t>: </a:t>
            </a:r>
            <a:r>
              <a:rPr lang="en-US" sz="1500" dirty="0" err="1">
                <a:solidFill>
                  <a:schemeClr val="bg1"/>
                </a:solidFill>
              </a:rPr>
              <a:t>aggiungi</a:t>
            </a:r>
            <a:r>
              <a:rPr lang="en-US" sz="1500" dirty="0">
                <a:solidFill>
                  <a:schemeClr val="bg1"/>
                </a:solidFill>
              </a:rPr>
              <a:t> e </a:t>
            </a:r>
            <a:r>
              <a:rPr lang="en-US" sz="1500" dirty="0" err="1">
                <a:solidFill>
                  <a:schemeClr val="bg1"/>
                </a:solidFill>
              </a:rPr>
              <a:t>modifica</a:t>
            </a:r>
            <a:r>
              <a:rPr lang="en-US" sz="1500" dirty="0">
                <a:solidFill>
                  <a:schemeClr val="bg1"/>
                </a:solidFill>
              </a:rPr>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2410" y="1276754"/>
            <a:ext cx="2895635" cy="155506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9400" y="2986633"/>
            <a:ext cx="6473141" cy="1979095"/>
          </a:xfrm>
          <a:prstGeom prst="rect">
            <a:avLst/>
          </a:prstGeom>
        </p:spPr>
      </p:pic>
    </p:spTree>
    <p:extLst>
      <p:ext uri="{BB962C8B-B14F-4D97-AF65-F5344CB8AC3E}">
        <p14:creationId xmlns:p14="http://schemas.microsoft.com/office/powerpoint/2010/main" val="285436707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Forms security</a:t>
            </a:r>
          </a:p>
        </p:txBody>
      </p:sp>
      <p:sp>
        <p:nvSpPr>
          <p:cNvPr id="7" name="Content Placeholder 2"/>
          <p:cNvSpPr txBox="1">
            <a:spLocks/>
          </p:cNvSpPr>
          <p:nvPr/>
        </p:nvSpPr>
        <p:spPr>
          <a:xfrm>
            <a:off x="1073251" y="1068145"/>
            <a:ext cx="7717458" cy="1147791"/>
          </a:xfrm>
          <a:prstGeom prst="rect">
            <a:avLst/>
          </a:prstGeom>
        </p:spPr>
        <p:txBody>
          <a:bodyPr vert="horz" lIns="68580" tIns="34290" rIns="68580" bIns="3429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1500" dirty="0" err="1">
                <a:solidFill>
                  <a:schemeClr val="bg1"/>
                </a:solidFill>
              </a:rPr>
              <a:t>Usa</a:t>
            </a:r>
            <a:r>
              <a:rPr lang="en-US" sz="1500" dirty="0">
                <a:solidFill>
                  <a:schemeClr val="bg1"/>
                </a:solidFill>
              </a:rPr>
              <a:t> sempre la </a:t>
            </a:r>
            <a:r>
              <a:rPr lang="en-US" sz="1500" dirty="0" err="1">
                <a:solidFill>
                  <a:schemeClr val="bg1"/>
                </a:solidFill>
              </a:rPr>
              <a:t>protezione</a:t>
            </a:r>
            <a:r>
              <a:rPr lang="en-US" sz="1500" dirty="0">
                <a:solidFill>
                  <a:schemeClr val="bg1"/>
                </a:solidFill>
              </a:rPr>
              <a:t> del token CSRF </a:t>
            </a:r>
            <a:r>
              <a:rPr lang="en-US" sz="1500" dirty="0" err="1">
                <a:solidFill>
                  <a:schemeClr val="bg1"/>
                </a:solidFill>
              </a:rPr>
              <a:t>che</a:t>
            </a:r>
            <a:r>
              <a:rPr lang="en-US" sz="1500" dirty="0">
                <a:solidFill>
                  <a:schemeClr val="bg1"/>
                </a:solidFill>
              </a:rPr>
              <a:t> Laravel </a:t>
            </a:r>
            <a:r>
              <a:rPr lang="en-US" sz="1500" dirty="0" err="1">
                <a:solidFill>
                  <a:schemeClr val="bg1"/>
                </a:solidFill>
              </a:rPr>
              <a:t>fornisce</a:t>
            </a:r>
            <a:r>
              <a:rPr lang="en-US" sz="1500" dirty="0">
                <a:solidFill>
                  <a:schemeClr val="bg1"/>
                </a:solidFill>
              </a:rPr>
              <a:t> </a:t>
            </a:r>
            <a:r>
              <a:rPr lang="en-US" sz="1500" dirty="0" err="1">
                <a:solidFill>
                  <a:schemeClr val="bg1"/>
                </a:solidFill>
              </a:rPr>
              <a:t>nei</a:t>
            </a:r>
            <a:r>
              <a:rPr lang="en-US" sz="1500" dirty="0">
                <a:solidFill>
                  <a:schemeClr val="bg1"/>
                </a:solidFill>
              </a:rPr>
              <a:t> moduli </a:t>
            </a:r>
            <a:r>
              <a:rPr lang="en-US" sz="1500" dirty="0" err="1">
                <a:solidFill>
                  <a:schemeClr val="bg1"/>
                </a:solidFill>
              </a:rPr>
              <a:t>che</a:t>
            </a:r>
            <a:r>
              <a:rPr lang="en-US" sz="1500" dirty="0">
                <a:solidFill>
                  <a:schemeClr val="bg1"/>
                </a:solidFill>
              </a:rPr>
              <a:t> </a:t>
            </a:r>
            <a:r>
              <a:rPr lang="en-US" sz="1500" dirty="0" err="1">
                <a:solidFill>
                  <a:schemeClr val="bg1"/>
                </a:solidFill>
              </a:rPr>
              <a:t>crei</a:t>
            </a:r>
            <a:r>
              <a:rPr lang="en-US" sz="1500" dirty="0">
                <a:solidFill>
                  <a:schemeClr val="bg1"/>
                </a:solidFill>
              </a:rPr>
              <a:t>, </a:t>
            </a:r>
            <a:r>
              <a:rPr lang="en-US" sz="1500" dirty="0" err="1">
                <a:solidFill>
                  <a:schemeClr val="bg1"/>
                </a:solidFill>
              </a:rPr>
              <a:t>gli</a:t>
            </a:r>
            <a:r>
              <a:rPr lang="en-US" sz="1500" dirty="0">
                <a:solidFill>
                  <a:schemeClr val="bg1"/>
                </a:solidFill>
              </a:rPr>
              <a:t> hacker non </a:t>
            </a:r>
            <a:r>
              <a:rPr lang="en-US" sz="1500" dirty="0" err="1">
                <a:solidFill>
                  <a:schemeClr val="bg1"/>
                </a:solidFill>
              </a:rPr>
              <a:t>saranno</a:t>
            </a:r>
            <a:r>
              <a:rPr lang="en-US" sz="1500" dirty="0">
                <a:solidFill>
                  <a:schemeClr val="bg1"/>
                </a:solidFill>
              </a:rPr>
              <a:t> in </a:t>
            </a:r>
            <a:r>
              <a:rPr lang="en-US" sz="1500" dirty="0" err="1">
                <a:solidFill>
                  <a:schemeClr val="bg1"/>
                </a:solidFill>
              </a:rPr>
              <a:t>grado</a:t>
            </a:r>
            <a:r>
              <a:rPr lang="en-US" sz="1500" dirty="0">
                <a:solidFill>
                  <a:schemeClr val="bg1"/>
                </a:solidFill>
              </a:rPr>
              <a:t> di </a:t>
            </a:r>
            <a:r>
              <a:rPr lang="en-US" sz="1500" dirty="0" err="1">
                <a:solidFill>
                  <a:schemeClr val="bg1"/>
                </a:solidFill>
              </a:rPr>
              <a:t>spammare</a:t>
            </a:r>
            <a:r>
              <a:rPr lang="en-US" sz="1500" dirty="0">
                <a:solidFill>
                  <a:schemeClr val="bg1"/>
                </a:solidFill>
              </a:rPr>
              <a:t> </a:t>
            </a:r>
            <a:r>
              <a:rPr lang="en-US" sz="1500" dirty="0" err="1">
                <a:solidFill>
                  <a:schemeClr val="bg1"/>
                </a:solidFill>
              </a:rPr>
              <a:t>i</a:t>
            </a:r>
            <a:r>
              <a:rPr lang="en-US" sz="1500" dirty="0">
                <a:solidFill>
                  <a:schemeClr val="bg1"/>
                </a:solidFill>
              </a:rPr>
              <a:t> </a:t>
            </a:r>
            <a:r>
              <a:rPr lang="en-US" sz="1500" dirty="0" err="1">
                <a:solidFill>
                  <a:schemeClr val="bg1"/>
                </a:solidFill>
              </a:rPr>
              <a:t>tuoi</a:t>
            </a:r>
            <a:r>
              <a:rPr lang="en-US" sz="1500" dirty="0">
                <a:solidFill>
                  <a:schemeClr val="bg1"/>
                </a:solidFill>
              </a:rPr>
              <a:t> moduli e database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443" y="2279074"/>
            <a:ext cx="5287113" cy="87880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8443" y="4017487"/>
            <a:ext cx="5287113" cy="984005"/>
          </a:xfrm>
          <a:prstGeom prst="rect">
            <a:avLst/>
          </a:prstGeom>
        </p:spPr>
      </p:pic>
      <p:sp>
        <p:nvSpPr>
          <p:cNvPr id="8" name="Down Arrow 7"/>
          <p:cNvSpPr/>
          <p:nvPr/>
        </p:nvSpPr>
        <p:spPr>
          <a:xfrm>
            <a:off x="4211543" y="3284155"/>
            <a:ext cx="720437" cy="6442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210593381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Database architecture</a:t>
            </a:r>
          </a:p>
        </p:txBody>
      </p:sp>
      <p:sp>
        <p:nvSpPr>
          <p:cNvPr id="7" name="Content Placeholder 2"/>
          <p:cNvSpPr txBox="1">
            <a:spLocks/>
          </p:cNvSpPr>
          <p:nvPr/>
        </p:nvSpPr>
        <p:spPr>
          <a:xfrm>
            <a:off x="1073251" y="1068145"/>
            <a:ext cx="7717458" cy="1147791"/>
          </a:xfrm>
          <a:prstGeom prst="rect">
            <a:avLst/>
          </a:prstGeom>
        </p:spPr>
        <p:txBody>
          <a:bodyPr vert="horz" lIns="68580" tIns="34290" rIns="68580" bIns="3429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1500" dirty="0">
                <a:solidFill>
                  <a:schemeClr val="bg1"/>
                </a:solidFill>
              </a:rPr>
              <a:t>Fai </a:t>
            </a:r>
            <a:r>
              <a:rPr lang="en-US" sz="1500" dirty="0" err="1">
                <a:solidFill>
                  <a:schemeClr val="bg1"/>
                </a:solidFill>
              </a:rPr>
              <a:t>attenzione</a:t>
            </a:r>
            <a:r>
              <a:rPr lang="en-US" sz="1500" dirty="0">
                <a:solidFill>
                  <a:schemeClr val="bg1"/>
                </a:solidFill>
              </a:rPr>
              <a:t> con </a:t>
            </a:r>
            <a:r>
              <a:rPr lang="en-US" sz="1500" dirty="0" err="1">
                <a:solidFill>
                  <a:schemeClr val="bg1"/>
                </a:solidFill>
              </a:rPr>
              <a:t>l'architettura</a:t>
            </a:r>
            <a:r>
              <a:rPr lang="en-US" sz="1500" dirty="0">
                <a:solidFill>
                  <a:schemeClr val="bg1"/>
                </a:solidFill>
              </a:rPr>
              <a:t> del database, </a:t>
            </a:r>
            <a:r>
              <a:rPr lang="en-US" sz="1500" dirty="0" err="1">
                <a:solidFill>
                  <a:schemeClr val="bg1"/>
                </a:solidFill>
              </a:rPr>
              <a:t>usa</a:t>
            </a:r>
            <a:r>
              <a:rPr lang="en-US" sz="1500" dirty="0">
                <a:solidFill>
                  <a:schemeClr val="bg1"/>
                </a:solidFill>
              </a:rPr>
              <a:t> sempre la </a:t>
            </a:r>
            <a:r>
              <a:rPr lang="en-US" sz="1500" dirty="0" err="1">
                <a:solidFill>
                  <a:schemeClr val="bg1"/>
                </a:solidFill>
              </a:rPr>
              <a:t>lunghezza</a:t>
            </a:r>
            <a:r>
              <a:rPr lang="en-US" sz="1500" dirty="0">
                <a:solidFill>
                  <a:schemeClr val="bg1"/>
                </a:solidFill>
              </a:rPr>
              <a:t> </a:t>
            </a:r>
            <a:r>
              <a:rPr lang="en-US" sz="1500" dirty="0" err="1">
                <a:solidFill>
                  <a:schemeClr val="bg1"/>
                </a:solidFill>
              </a:rPr>
              <a:t>corretta</a:t>
            </a:r>
            <a:r>
              <a:rPr lang="en-US" sz="1500" dirty="0">
                <a:solidFill>
                  <a:schemeClr val="bg1"/>
                </a:solidFill>
              </a:rPr>
              <a:t> per </a:t>
            </a:r>
            <a:r>
              <a:rPr lang="en-US" sz="1500" dirty="0" err="1">
                <a:solidFill>
                  <a:schemeClr val="bg1"/>
                </a:solidFill>
              </a:rPr>
              <a:t>una</a:t>
            </a:r>
            <a:r>
              <a:rPr lang="en-US" sz="1500" dirty="0">
                <a:solidFill>
                  <a:schemeClr val="bg1"/>
                </a:solidFill>
              </a:rPr>
              <a:t> </a:t>
            </a:r>
            <a:r>
              <a:rPr lang="en-US" sz="1500" dirty="0" err="1">
                <a:solidFill>
                  <a:schemeClr val="bg1"/>
                </a:solidFill>
              </a:rPr>
              <a:t>colonna</a:t>
            </a:r>
            <a:r>
              <a:rPr lang="en-US" sz="1500" dirty="0">
                <a:solidFill>
                  <a:schemeClr val="bg1"/>
                </a:solidFill>
              </a:rPr>
              <a:t> </a:t>
            </a:r>
            <a:r>
              <a:rPr lang="en-US" sz="1500" dirty="0" err="1">
                <a:solidFill>
                  <a:schemeClr val="bg1"/>
                </a:solidFill>
              </a:rPr>
              <a:t>specifica</a:t>
            </a:r>
            <a:r>
              <a:rPr lang="en-US" sz="1500" dirty="0">
                <a:solidFill>
                  <a:schemeClr val="bg1"/>
                </a:solidFill>
              </a:rPr>
              <a:t> e non </a:t>
            </a:r>
            <a:r>
              <a:rPr lang="en-US" sz="1500" dirty="0" err="1">
                <a:solidFill>
                  <a:schemeClr val="bg1"/>
                </a:solidFill>
              </a:rPr>
              <a:t>dimenticare</a:t>
            </a:r>
            <a:r>
              <a:rPr lang="en-US" sz="1500" dirty="0">
                <a:solidFill>
                  <a:schemeClr val="bg1"/>
                </a:solidFill>
              </a:rPr>
              <a:t> </a:t>
            </a:r>
            <a:r>
              <a:rPr lang="en-US" sz="1500" dirty="0" err="1">
                <a:solidFill>
                  <a:schemeClr val="bg1"/>
                </a:solidFill>
              </a:rPr>
              <a:t>mai</a:t>
            </a:r>
            <a:r>
              <a:rPr lang="en-US" sz="1500" dirty="0">
                <a:solidFill>
                  <a:schemeClr val="bg1"/>
                </a:solidFill>
              </a:rPr>
              <a:t> </a:t>
            </a:r>
            <a:r>
              <a:rPr lang="en-US" sz="1500" dirty="0" err="1">
                <a:solidFill>
                  <a:schemeClr val="bg1"/>
                </a:solidFill>
              </a:rPr>
              <a:t>gli</a:t>
            </a:r>
            <a:r>
              <a:rPr lang="en-US" sz="1500" dirty="0">
                <a:solidFill>
                  <a:schemeClr val="bg1"/>
                </a:solidFill>
              </a:rPr>
              <a:t> </a:t>
            </a:r>
            <a:r>
              <a:rPr lang="en-US" sz="1500" dirty="0" err="1">
                <a:solidFill>
                  <a:schemeClr val="bg1"/>
                </a:solidFill>
              </a:rPr>
              <a:t>indici</a:t>
            </a:r>
            <a:r>
              <a:rPr lang="en-US" sz="1500" dirty="0">
                <a:solidFill>
                  <a:schemeClr val="bg1"/>
                </a:solidFill>
              </a:rPr>
              <a:t> per le </a:t>
            </a:r>
            <a:r>
              <a:rPr lang="en-US" sz="1500" dirty="0" err="1">
                <a:solidFill>
                  <a:schemeClr val="bg1"/>
                </a:solidFill>
              </a:rPr>
              <a:t>colonne</a:t>
            </a:r>
            <a:r>
              <a:rPr lang="en-US" sz="1500" dirty="0">
                <a:solidFill>
                  <a:schemeClr val="bg1"/>
                </a:solidFill>
              </a:rPr>
              <a:t> </a:t>
            </a:r>
            <a:r>
              <a:rPr lang="en-US" sz="1500" dirty="0" err="1">
                <a:solidFill>
                  <a:schemeClr val="bg1"/>
                </a:solidFill>
              </a:rPr>
              <a:t>ricercabili</a:t>
            </a:r>
            <a:r>
              <a:rPr lang="en-US" sz="1500" dirty="0">
                <a:solidFill>
                  <a:schemeClr val="bg1"/>
                </a:solidFill>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1133" y="2344900"/>
            <a:ext cx="6401693" cy="1507542"/>
          </a:xfrm>
          <a:prstGeom prst="rect">
            <a:avLst/>
          </a:prstGeom>
        </p:spPr>
      </p:pic>
    </p:spTree>
    <p:extLst>
      <p:ext uri="{BB962C8B-B14F-4D97-AF65-F5344CB8AC3E}">
        <p14:creationId xmlns:p14="http://schemas.microsoft.com/office/powerpoint/2010/main" val="22789347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5092700" cy="753266"/>
          </a:xfrm>
        </p:spPr>
        <p:txBody>
          <a:bodyPr/>
          <a:lstStyle/>
          <a:p>
            <a:r>
              <a:rPr lang="en-US" dirty="0"/>
              <a:t>Big query</a:t>
            </a:r>
          </a:p>
        </p:txBody>
      </p:sp>
      <p:sp>
        <p:nvSpPr>
          <p:cNvPr id="7" name="Content Placeholder 2"/>
          <p:cNvSpPr txBox="1">
            <a:spLocks/>
          </p:cNvSpPr>
          <p:nvPr/>
        </p:nvSpPr>
        <p:spPr>
          <a:xfrm>
            <a:off x="0" y="753267"/>
            <a:ext cx="4044951" cy="2839244"/>
          </a:xfrm>
          <a:prstGeom prst="rect">
            <a:avLst/>
          </a:prstGeom>
        </p:spPr>
        <p:txBody>
          <a:bodyPr vert="horz" lIns="68580" tIns="34290" rIns="68580" bIns="3429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342900" indent="-342900">
              <a:buClr>
                <a:schemeClr val="bg1"/>
              </a:buClr>
              <a:buFont typeface="+mj-lt"/>
              <a:buAutoNum type="arabicPeriod"/>
            </a:pPr>
            <a:r>
              <a:rPr lang="en-US" sz="1500" dirty="0">
                <a:solidFill>
                  <a:schemeClr val="bg1"/>
                </a:solidFill>
              </a:rPr>
              <a:t>Evita la </a:t>
            </a:r>
            <a:r>
              <a:rPr lang="en-US" sz="1500" dirty="0" err="1">
                <a:solidFill>
                  <a:schemeClr val="bg1"/>
                </a:solidFill>
              </a:rPr>
              <a:t>grande</a:t>
            </a:r>
            <a:r>
              <a:rPr lang="en-US" sz="1500" dirty="0">
                <a:solidFill>
                  <a:schemeClr val="bg1"/>
                </a:solidFill>
              </a:rPr>
              <a:t> </a:t>
            </a:r>
            <a:r>
              <a:rPr lang="en-US" sz="1500" dirty="0" err="1">
                <a:solidFill>
                  <a:schemeClr val="bg1"/>
                </a:solidFill>
              </a:rPr>
              <a:t>domanda</a:t>
            </a:r>
            <a:r>
              <a:rPr lang="en-US" sz="1500" dirty="0">
                <a:solidFill>
                  <a:schemeClr val="bg1"/>
                </a:solidFill>
              </a:rPr>
              <a:t> a </a:t>
            </a:r>
            <a:r>
              <a:rPr lang="en-US" sz="1500" dirty="0" err="1">
                <a:solidFill>
                  <a:schemeClr val="bg1"/>
                </a:solidFill>
              </a:rPr>
              <a:t>meno</a:t>
            </a:r>
            <a:r>
              <a:rPr lang="en-US" sz="1500" dirty="0">
                <a:solidFill>
                  <a:schemeClr val="bg1"/>
                </a:solidFill>
              </a:rPr>
              <a:t> </a:t>
            </a:r>
            <a:r>
              <a:rPr lang="en-US" sz="1500" dirty="0" err="1">
                <a:solidFill>
                  <a:schemeClr val="bg1"/>
                </a:solidFill>
              </a:rPr>
              <a:t>che</a:t>
            </a:r>
            <a:r>
              <a:rPr lang="en-US" sz="1500" dirty="0">
                <a:solidFill>
                  <a:schemeClr val="bg1"/>
                </a:solidFill>
              </a:rPr>
              <a:t> </a:t>
            </a:r>
            <a:r>
              <a:rPr lang="en-US" sz="1500" dirty="0" err="1">
                <a:solidFill>
                  <a:schemeClr val="bg1"/>
                </a:solidFill>
              </a:rPr>
              <a:t>tu</a:t>
            </a:r>
            <a:r>
              <a:rPr lang="en-US" sz="1500" dirty="0">
                <a:solidFill>
                  <a:schemeClr val="bg1"/>
                </a:solidFill>
              </a:rPr>
              <a:t> non </a:t>
            </a:r>
            <a:r>
              <a:rPr lang="en-US" sz="1500" dirty="0" err="1">
                <a:solidFill>
                  <a:schemeClr val="bg1"/>
                </a:solidFill>
              </a:rPr>
              <a:t>debba</a:t>
            </a:r>
            <a:r>
              <a:rPr lang="en-US" sz="1500" dirty="0">
                <a:solidFill>
                  <a:schemeClr val="bg1"/>
                </a:solidFill>
              </a:rPr>
              <a:t> </a:t>
            </a:r>
            <a:r>
              <a:rPr lang="en-US" sz="1500" dirty="0" err="1">
                <a:solidFill>
                  <a:schemeClr val="bg1"/>
                </a:solidFill>
              </a:rPr>
              <a:t>davvero</a:t>
            </a:r>
            <a:r>
              <a:rPr lang="en-US" sz="1500" dirty="0">
                <a:solidFill>
                  <a:schemeClr val="bg1"/>
                </a:solidFill>
              </a:rPr>
              <a:t> </a:t>
            </a:r>
            <a:r>
              <a:rPr lang="en-US" sz="1500" dirty="0" err="1">
                <a:solidFill>
                  <a:schemeClr val="bg1"/>
                </a:solidFill>
              </a:rPr>
              <a:t>farlo</a:t>
            </a:r>
            <a:r>
              <a:rPr lang="en-US" sz="1500" dirty="0">
                <a:solidFill>
                  <a:schemeClr val="bg1"/>
                </a:solidFill>
              </a:rPr>
              <a:t>. La query di </a:t>
            </a:r>
            <a:r>
              <a:rPr lang="en-US" sz="1500" dirty="0" err="1">
                <a:solidFill>
                  <a:schemeClr val="bg1"/>
                </a:solidFill>
              </a:rPr>
              <a:t>grandi</a:t>
            </a:r>
            <a:r>
              <a:rPr lang="en-US" sz="1500" dirty="0">
                <a:solidFill>
                  <a:schemeClr val="bg1"/>
                </a:solidFill>
              </a:rPr>
              <a:t> </a:t>
            </a:r>
            <a:r>
              <a:rPr lang="en-US" sz="1500" dirty="0" err="1">
                <a:solidFill>
                  <a:schemeClr val="bg1"/>
                </a:solidFill>
              </a:rPr>
              <a:t>dimensioni</a:t>
            </a:r>
            <a:r>
              <a:rPr lang="en-US" sz="1500" dirty="0">
                <a:solidFill>
                  <a:schemeClr val="bg1"/>
                </a:solidFill>
              </a:rPr>
              <a:t> </a:t>
            </a:r>
            <a:r>
              <a:rPr lang="en-US" sz="1500" dirty="0" err="1">
                <a:solidFill>
                  <a:schemeClr val="bg1"/>
                </a:solidFill>
              </a:rPr>
              <a:t>è</a:t>
            </a:r>
            <a:r>
              <a:rPr lang="en-US" sz="1500" dirty="0">
                <a:solidFill>
                  <a:schemeClr val="bg1"/>
                </a:solidFill>
              </a:rPr>
              <a:t> difficile da </a:t>
            </a:r>
            <a:r>
              <a:rPr lang="en-US" sz="1500" dirty="0" err="1">
                <a:solidFill>
                  <a:schemeClr val="bg1"/>
                </a:solidFill>
              </a:rPr>
              <a:t>eseguire</a:t>
            </a:r>
            <a:r>
              <a:rPr lang="en-US" sz="1500" dirty="0">
                <a:solidFill>
                  <a:schemeClr val="bg1"/>
                </a:solidFill>
              </a:rPr>
              <a:t> il debug e da </a:t>
            </a:r>
            <a:r>
              <a:rPr lang="en-US" sz="1500" dirty="0" err="1">
                <a:solidFill>
                  <a:schemeClr val="bg1"/>
                </a:solidFill>
              </a:rPr>
              <a:t>capire</a:t>
            </a:r>
            <a:r>
              <a:rPr lang="en-US" sz="1500" dirty="0">
                <a:solidFill>
                  <a:schemeClr val="bg1"/>
                </a:solidFill>
              </a:rPr>
              <a:t>. 
</a:t>
            </a:r>
            <a:r>
              <a:rPr lang="en-US" sz="1500" dirty="0" err="1">
                <a:solidFill>
                  <a:schemeClr val="bg1"/>
                </a:solidFill>
              </a:rPr>
              <a:t>È</a:t>
            </a:r>
            <a:r>
              <a:rPr lang="en-US" sz="1500" dirty="0">
                <a:solidFill>
                  <a:schemeClr val="bg1"/>
                </a:solidFill>
              </a:rPr>
              <a:t> </a:t>
            </a:r>
            <a:r>
              <a:rPr lang="en-US" sz="1500" dirty="0" err="1">
                <a:solidFill>
                  <a:schemeClr val="bg1"/>
                </a:solidFill>
              </a:rPr>
              <a:t>possibile</a:t>
            </a:r>
            <a:r>
              <a:rPr lang="en-US" sz="1500" dirty="0">
                <a:solidFill>
                  <a:schemeClr val="bg1"/>
                </a:solidFill>
              </a:rPr>
              <a:t> </a:t>
            </a:r>
            <a:r>
              <a:rPr lang="en-US" sz="1500" dirty="0" err="1">
                <a:solidFill>
                  <a:schemeClr val="bg1"/>
                </a:solidFill>
              </a:rPr>
              <a:t>unire</a:t>
            </a:r>
            <a:r>
              <a:rPr lang="en-US" sz="1500" dirty="0">
                <a:solidFill>
                  <a:schemeClr val="bg1"/>
                </a:solidFill>
              </a:rPr>
              <a:t> le </a:t>
            </a:r>
            <a:r>
              <a:rPr lang="en-US" sz="1500" dirty="0" err="1">
                <a:solidFill>
                  <a:schemeClr val="bg1"/>
                </a:solidFill>
              </a:rPr>
              <a:t>piccole</a:t>
            </a:r>
            <a:r>
              <a:rPr lang="en-US" sz="1500" dirty="0">
                <a:solidFill>
                  <a:schemeClr val="bg1"/>
                </a:solidFill>
              </a:rPr>
              <a:t> query in </a:t>
            </a:r>
            <a:r>
              <a:rPr lang="en-US" sz="1500" dirty="0" err="1">
                <a:solidFill>
                  <a:schemeClr val="bg1"/>
                </a:solidFill>
              </a:rPr>
              <a:t>una</a:t>
            </a:r>
            <a:r>
              <a:rPr lang="en-US" sz="1500" dirty="0">
                <a:solidFill>
                  <a:schemeClr val="bg1"/>
                </a:solidFill>
              </a:rPr>
              <a:t> per </a:t>
            </a:r>
            <a:r>
              <a:rPr lang="en-US" sz="1500" dirty="0" err="1">
                <a:solidFill>
                  <a:schemeClr val="bg1"/>
                </a:solidFill>
              </a:rPr>
              <a:t>risparmiare</a:t>
            </a:r>
            <a:r>
              <a:rPr lang="en-US" sz="1500" dirty="0">
                <a:solidFill>
                  <a:schemeClr val="bg1"/>
                </a:solidFill>
              </a:rPr>
              <a:t> tempo </a:t>
            </a:r>
            <a:r>
              <a:rPr lang="en-US" sz="1500" dirty="0" err="1">
                <a:solidFill>
                  <a:schemeClr val="bg1"/>
                </a:solidFill>
              </a:rPr>
              <a:t>della</a:t>
            </a:r>
            <a:r>
              <a:rPr lang="en-US" sz="1500" dirty="0">
                <a:solidFill>
                  <a:schemeClr val="bg1"/>
                </a:solidFill>
              </a:rPr>
              <a:t> CPU </a:t>
            </a:r>
            <a:r>
              <a:rPr lang="en-US" sz="1500" dirty="0" err="1">
                <a:solidFill>
                  <a:schemeClr val="bg1"/>
                </a:solidFill>
              </a:rPr>
              <a:t>sul</a:t>
            </a:r>
            <a:r>
              <a:rPr lang="en-US" sz="1500" dirty="0">
                <a:solidFill>
                  <a:schemeClr val="bg1"/>
                </a:solidFill>
              </a:rPr>
              <a:t> server, ma a volte la query </a:t>
            </a:r>
            <a:r>
              <a:rPr lang="en-US" sz="1500" dirty="0" err="1">
                <a:solidFill>
                  <a:schemeClr val="bg1"/>
                </a:solidFill>
              </a:rPr>
              <a:t>diventa</a:t>
            </a:r>
            <a:r>
              <a:rPr lang="en-US" sz="1500" dirty="0">
                <a:solidFill>
                  <a:schemeClr val="bg1"/>
                </a:solidFill>
              </a:rPr>
              <a:t> </a:t>
            </a:r>
            <a:r>
              <a:rPr lang="en-US" sz="1500" dirty="0" err="1">
                <a:solidFill>
                  <a:schemeClr val="bg1"/>
                </a:solidFill>
              </a:rPr>
              <a:t>troppo</a:t>
            </a:r>
            <a:r>
              <a:rPr lang="en-US" sz="1500" dirty="0">
                <a:solidFill>
                  <a:schemeClr val="bg1"/>
                </a:solidFill>
              </a:rPr>
              <a:t> </a:t>
            </a:r>
            <a:r>
              <a:rPr lang="en-US" sz="1500" dirty="0" err="1">
                <a:solidFill>
                  <a:schemeClr val="bg1"/>
                </a:solidFill>
              </a:rPr>
              <a:t>grande</a:t>
            </a:r>
            <a:r>
              <a:rPr lang="en-US" sz="1500" dirty="0">
                <a:solidFill>
                  <a:schemeClr val="bg1"/>
                </a:solidFill>
              </a:rPr>
              <a: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500" y="0"/>
            <a:ext cx="4954500" cy="51435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8513" y="3592512"/>
            <a:ext cx="1550987" cy="1550987"/>
          </a:xfrm>
          <a:prstGeom prst="rect">
            <a:avLst/>
          </a:prstGeom>
        </p:spPr>
      </p:pic>
    </p:spTree>
    <p:extLst>
      <p:ext uri="{BB962C8B-B14F-4D97-AF65-F5344CB8AC3E}">
        <p14:creationId xmlns:p14="http://schemas.microsoft.com/office/powerpoint/2010/main" val="40271590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9143999" cy="1276755"/>
          </a:xfrm>
        </p:spPr>
        <p:txBody>
          <a:bodyPr/>
          <a:lstStyle/>
          <a:p>
            <a:r>
              <a:rPr lang="en-US" dirty="0"/>
              <a:t>Don’t forget the </a:t>
            </a:r>
            <a:r>
              <a:rPr lang="en-US" dirty="0" err="1"/>
              <a:t>PHPDoc</a:t>
            </a:r>
            <a:endParaRPr lang="en-US" dirty="0"/>
          </a:p>
        </p:txBody>
      </p:sp>
      <p:sp>
        <p:nvSpPr>
          <p:cNvPr id="7" name="Content Placeholder 2"/>
          <p:cNvSpPr txBox="1">
            <a:spLocks/>
          </p:cNvSpPr>
          <p:nvPr/>
        </p:nvSpPr>
        <p:spPr>
          <a:xfrm>
            <a:off x="1073251" y="1068145"/>
            <a:ext cx="7717458" cy="1147791"/>
          </a:xfrm>
          <a:prstGeom prst="rect">
            <a:avLst/>
          </a:prstGeom>
        </p:spPr>
        <p:txBody>
          <a:bodyPr vert="horz" lIns="68580" tIns="34290" rIns="68580" bIns="3429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r>
              <a:rPr lang="en-US" sz="1500" dirty="0">
                <a:solidFill>
                  <a:schemeClr val="bg1"/>
                </a:solidFill>
              </a:rPr>
              <a:t>Non </a:t>
            </a:r>
            <a:r>
              <a:rPr lang="en-US" sz="1500" dirty="0" err="1">
                <a:solidFill>
                  <a:schemeClr val="bg1"/>
                </a:solidFill>
              </a:rPr>
              <a:t>dimenticare</a:t>
            </a:r>
            <a:r>
              <a:rPr lang="en-US" sz="1500" dirty="0">
                <a:solidFill>
                  <a:schemeClr val="bg1"/>
                </a:solidFill>
              </a:rPr>
              <a:t> di </a:t>
            </a:r>
            <a:r>
              <a:rPr lang="en-US" sz="1500" dirty="0" err="1">
                <a:solidFill>
                  <a:schemeClr val="bg1"/>
                </a:solidFill>
              </a:rPr>
              <a:t>scrivere</a:t>
            </a:r>
            <a:r>
              <a:rPr lang="en-US" sz="1500" dirty="0">
                <a:solidFill>
                  <a:schemeClr val="bg1"/>
                </a:solidFill>
              </a:rPr>
              <a:t> </a:t>
            </a:r>
            <a:r>
              <a:rPr lang="en-US" sz="1500" dirty="0" err="1">
                <a:solidFill>
                  <a:schemeClr val="bg1"/>
                </a:solidFill>
              </a:rPr>
              <a:t>commenti</a:t>
            </a:r>
            <a:r>
              <a:rPr lang="en-US" sz="1500" dirty="0">
                <a:solidFill>
                  <a:schemeClr val="bg1"/>
                </a:solidFill>
              </a:rPr>
              <a:t> per </a:t>
            </a:r>
            <a:r>
              <a:rPr lang="en-US" sz="1500" dirty="0" err="1">
                <a:solidFill>
                  <a:schemeClr val="bg1"/>
                </a:solidFill>
              </a:rPr>
              <a:t>ogni</a:t>
            </a:r>
            <a:r>
              <a:rPr lang="en-US" sz="1500" dirty="0">
                <a:solidFill>
                  <a:schemeClr val="bg1"/>
                </a:solidFill>
              </a:rPr>
              <a:t> </a:t>
            </a:r>
            <a:r>
              <a:rPr lang="en-US" sz="1500" dirty="0" err="1">
                <a:solidFill>
                  <a:schemeClr val="bg1"/>
                </a:solidFill>
              </a:rPr>
              <a:t>metodo</a:t>
            </a:r>
            <a:r>
              <a:rPr lang="en-US" sz="1500" dirty="0">
                <a:solidFill>
                  <a:schemeClr val="bg1"/>
                </a:solidFill>
              </a:rPr>
              <a:t> o </a:t>
            </a:r>
            <a:r>
              <a:rPr lang="en-US" sz="1500" dirty="0" err="1">
                <a:solidFill>
                  <a:schemeClr val="bg1"/>
                </a:solidFill>
              </a:rPr>
              <a:t>logica</a:t>
            </a:r>
            <a:r>
              <a:rPr lang="en-US" sz="1500" dirty="0">
                <a:solidFill>
                  <a:schemeClr val="bg1"/>
                </a:solidFill>
              </a:rPr>
              <a:t> </a:t>
            </a:r>
            <a:r>
              <a:rPr lang="en-US" sz="1500" dirty="0" err="1">
                <a:solidFill>
                  <a:schemeClr val="bg1"/>
                </a:solidFill>
              </a:rPr>
              <a:t>complicata</a:t>
            </a:r>
            <a:r>
              <a:rPr lang="en-US" sz="1500" dirty="0">
                <a:solidFill>
                  <a:schemeClr val="bg1"/>
                </a:solidFill>
              </a:rPr>
              <a:t>. I </a:t>
            </a:r>
            <a:r>
              <a:rPr lang="en-US" sz="1500" dirty="0" err="1">
                <a:solidFill>
                  <a:schemeClr val="bg1"/>
                </a:solidFill>
              </a:rPr>
              <a:t>commenti</a:t>
            </a:r>
            <a:r>
              <a:rPr lang="en-US" sz="1500" dirty="0">
                <a:solidFill>
                  <a:schemeClr val="bg1"/>
                </a:solidFill>
              </a:rPr>
              <a:t> di </a:t>
            </a:r>
            <a:r>
              <a:rPr lang="en-US" sz="1500" dirty="0" err="1">
                <a:solidFill>
                  <a:schemeClr val="bg1"/>
                </a:solidFill>
              </a:rPr>
              <a:t>PHPDoc</a:t>
            </a:r>
            <a:r>
              <a:rPr lang="en-US" sz="1500" dirty="0">
                <a:solidFill>
                  <a:schemeClr val="bg1"/>
                </a:solidFill>
              </a:rPr>
              <a:t> </a:t>
            </a:r>
            <a:r>
              <a:rPr lang="en-US" sz="1500" dirty="0" err="1">
                <a:solidFill>
                  <a:schemeClr val="bg1"/>
                </a:solidFill>
              </a:rPr>
              <a:t>stanno</a:t>
            </a:r>
            <a:r>
              <a:rPr lang="en-US" sz="1500" dirty="0">
                <a:solidFill>
                  <a:schemeClr val="bg1"/>
                </a:solidFill>
              </a:rPr>
              <a:t> </a:t>
            </a:r>
            <a:r>
              <a:rPr lang="en-US" sz="1500" dirty="0" err="1">
                <a:solidFill>
                  <a:schemeClr val="bg1"/>
                </a:solidFill>
              </a:rPr>
              <a:t>aiutando</a:t>
            </a:r>
            <a:r>
              <a:rPr lang="en-US" sz="1500" dirty="0">
                <a:solidFill>
                  <a:schemeClr val="bg1"/>
                </a:solidFill>
              </a:rPr>
              <a:t> </a:t>
            </a:r>
            <a:r>
              <a:rPr lang="en-US" sz="1500" dirty="0" err="1">
                <a:solidFill>
                  <a:schemeClr val="bg1"/>
                </a:solidFill>
              </a:rPr>
              <a:t>l'IDE</a:t>
            </a:r>
            <a:r>
              <a:rPr lang="en-US" sz="1500" dirty="0">
                <a:solidFill>
                  <a:schemeClr val="bg1"/>
                </a:solidFill>
              </a:rPr>
              <a:t> a </a:t>
            </a:r>
            <a:r>
              <a:rPr lang="en-US" sz="1500" dirty="0" err="1">
                <a:solidFill>
                  <a:schemeClr val="bg1"/>
                </a:solidFill>
              </a:rPr>
              <a:t>suggerire</a:t>
            </a:r>
            <a:r>
              <a:rPr lang="en-US" sz="1500" dirty="0">
                <a:solidFill>
                  <a:schemeClr val="bg1"/>
                </a:solidFill>
              </a:rPr>
              <a:t> </a:t>
            </a:r>
            <a:r>
              <a:rPr lang="en-US" sz="1500" dirty="0" err="1">
                <a:solidFill>
                  <a:schemeClr val="bg1"/>
                </a:solidFill>
              </a:rPr>
              <a:t>automaticamente</a:t>
            </a:r>
            <a:r>
              <a:rPr lang="en-US" sz="1500" dirty="0">
                <a:solidFill>
                  <a:schemeClr val="bg1"/>
                </a:solidFill>
              </a:rPr>
              <a:t> </a:t>
            </a:r>
            <a:r>
              <a:rPr lang="en-US" sz="1500" dirty="0" err="1">
                <a:solidFill>
                  <a:schemeClr val="bg1"/>
                </a:solidFill>
              </a:rPr>
              <a:t>più</a:t>
            </a:r>
            <a:r>
              <a:rPr lang="en-US" sz="1500" dirty="0">
                <a:solidFill>
                  <a:schemeClr val="bg1"/>
                </a:solidFill>
              </a:rPr>
              <a:t> </a:t>
            </a:r>
            <a:r>
              <a:rPr lang="en-US" sz="1500" dirty="0" err="1">
                <a:solidFill>
                  <a:schemeClr val="bg1"/>
                </a:solidFill>
              </a:rPr>
              <a:t>facilmente</a:t>
            </a:r>
            <a:r>
              <a:rPr lang="en-US" sz="1500" dirty="0">
                <a:solidFill>
                  <a:schemeClr val="bg1"/>
                </a:solidFill>
              </a:rPr>
              <a:t> e </a:t>
            </a:r>
            <a:r>
              <a:rPr lang="en-US" sz="1500" dirty="0" err="1">
                <a:solidFill>
                  <a:schemeClr val="bg1"/>
                </a:solidFill>
              </a:rPr>
              <a:t>gli</a:t>
            </a:r>
            <a:r>
              <a:rPr lang="en-US" sz="1500" dirty="0">
                <a:solidFill>
                  <a:schemeClr val="bg1"/>
                </a:solidFill>
              </a:rPr>
              <a:t> </a:t>
            </a:r>
            <a:r>
              <a:rPr lang="en-US" sz="1500" dirty="0" err="1">
                <a:solidFill>
                  <a:schemeClr val="bg1"/>
                </a:solidFill>
              </a:rPr>
              <a:t>sviluppatori</a:t>
            </a:r>
            <a:r>
              <a:rPr lang="en-US" sz="1500" dirty="0">
                <a:solidFill>
                  <a:schemeClr val="bg1"/>
                </a:solidFill>
              </a:rPr>
              <a:t> a </a:t>
            </a:r>
            <a:r>
              <a:rPr lang="en-US" sz="1500" dirty="0" err="1">
                <a:solidFill>
                  <a:schemeClr val="bg1"/>
                </a:solidFill>
              </a:rPr>
              <a:t>comprendere</a:t>
            </a:r>
            <a:r>
              <a:rPr lang="en-US" sz="1500" dirty="0">
                <a:solidFill>
                  <a:schemeClr val="bg1"/>
                </a:solidFill>
              </a:rPr>
              <a:t> il </a:t>
            </a:r>
            <a:r>
              <a:rPr lang="en-US" sz="1500" dirty="0" err="1">
                <a:solidFill>
                  <a:schemeClr val="bg1"/>
                </a:solidFill>
              </a:rPr>
              <a:t>pezzo</a:t>
            </a:r>
            <a:r>
              <a:rPr lang="en-US" sz="1500" dirty="0">
                <a:solidFill>
                  <a:schemeClr val="bg1"/>
                </a:solidFill>
              </a:rPr>
              <a:t> di </a:t>
            </a:r>
            <a:r>
              <a:rPr lang="en-US" sz="1500" dirty="0" err="1">
                <a:solidFill>
                  <a:schemeClr val="bg1"/>
                </a:solidFill>
              </a:rPr>
              <a:t>codice</a:t>
            </a:r>
            <a:r>
              <a:rPr lang="en-US" sz="1500" dirty="0">
                <a:solidFill>
                  <a:schemeClr val="bg1"/>
                </a:solidFill>
              </a:rPr>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99" y="2215936"/>
            <a:ext cx="4608362" cy="2414924"/>
          </a:xfrm>
          <a:prstGeom prst="rect">
            <a:avLst/>
          </a:prstGeom>
        </p:spPr>
      </p:pic>
    </p:spTree>
    <p:extLst>
      <p:ext uri="{BB962C8B-B14F-4D97-AF65-F5344CB8AC3E}">
        <p14:creationId xmlns:p14="http://schemas.microsoft.com/office/powerpoint/2010/main" val="427436389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it-IT" dirty="0" err="1"/>
              <a:t>Route</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3702264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704000" cy="3011643"/>
          </a:xfrm>
        </p:spPr>
        <p:txBody>
          <a:bodyPr/>
          <a:lstStyle/>
          <a:p>
            <a:r>
              <a:rPr lang="it-IT" dirty="0"/>
              <a:t>In un'applicazione </a:t>
            </a:r>
            <a:r>
              <a:rPr lang="it-IT" dirty="0" err="1"/>
              <a:t>Laravel</a:t>
            </a:r>
            <a:r>
              <a:rPr lang="it-IT" dirty="0"/>
              <a:t>, definirai le tue </a:t>
            </a:r>
            <a:r>
              <a:rPr lang="it-IT" dirty="0" err="1"/>
              <a:t>route</a:t>
            </a:r>
            <a:r>
              <a:rPr lang="it-IT" dirty="0"/>
              <a:t> web in </a:t>
            </a:r>
            <a:r>
              <a:rPr lang="it-IT" dirty="0" err="1"/>
              <a:t>routes</a:t>
            </a:r>
            <a:r>
              <a:rPr lang="it-IT" dirty="0"/>
              <a:t>/</a:t>
            </a:r>
            <a:r>
              <a:rPr lang="it-IT" dirty="0" err="1"/>
              <a:t>web.php</a:t>
            </a:r>
            <a:r>
              <a:rPr lang="it-IT" dirty="0"/>
              <a:t> e le tue </a:t>
            </a:r>
            <a:r>
              <a:rPr lang="it-IT" dirty="0" err="1"/>
              <a:t>route</a:t>
            </a:r>
            <a:r>
              <a:rPr lang="it-IT" dirty="0"/>
              <a:t> API in </a:t>
            </a:r>
            <a:r>
              <a:rPr lang="it-IT" dirty="0" err="1"/>
              <a:t>routes</a:t>
            </a:r>
            <a:r>
              <a:rPr lang="it-IT" dirty="0"/>
              <a:t>/</a:t>
            </a:r>
            <a:r>
              <a:rPr lang="it-IT" dirty="0" err="1"/>
              <a:t>api.php</a:t>
            </a:r>
            <a:r>
              <a:rPr lang="it-IT" dirty="0"/>
              <a:t>. </a:t>
            </a:r>
          </a:p>
          <a:p>
            <a:r>
              <a:rPr lang="it-IT" dirty="0"/>
              <a:t>I percorsi Web sono quelli che verranno visitati dai tuoi utenti finali;</a:t>
            </a:r>
          </a:p>
          <a:p>
            <a:r>
              <a:rPr lang="it-IT" dirty="0"/>
              <a:t>Le </a:t>
            </a:r>
            <a:r>
              <a:rPr lang="it-IT" dirty="0" err="1"/>
              <a:t>route</a:t>
            </a:r>
            <a:r>
              <a:rPr lang="it-IT" dirty="0"/>
              <a:t> API sono quelle per la tua API, se ne hai una. </a:t>
            </a:r>
          </a:p>
          <a:p>
            <a:r>
              <a:rPr lang="it-IT" dirty="0"/>
              <a:t>Per ora, ci concentreremo principalmente sui percorsi in percorsi / </a:t>
            </a:r>
            <a:r>
              <a:rPr lang="it-IT" dirty="0" err="1"/>
              <a:t>web.php</a:t>
            </a:r>
            <a:r>
              <a:rPr lang="it-IT" dirty="0"/>
              <a:t>.</a:t>
            </a:r>
          </a:p>
          <a:p>
            <a:r>
              <a:rPr lang="it-IT" dirty="0"/>
              <a:t>Il modo più semplice per definire un percorso consiste nel far corrispondere un percorso (ad esempio, /) con una </a:t>
            </a:r>
            <a:r>
              <a:rPr lang="it-IT" dirty="0" err="1"/>
              <a:t>closure</a:t>
            </a:r>
            <a:r>
              <a:rPr lang="it-IT" dirty="0"/>
              <a:t>, come mostrato:
</a:t>
            </a:r>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err="1"/>
              <a:t>Route</a:t>
            </a:r>
            <a:endParaRPr lang="it-IT" dirty="0"/>
          </a:p>
        </p:txBody>
      </p:sp>
      <p:pic>
        <p:nvPicPr>
          <p:cNvPr id="5" name="Immagine 4">
            <a:extLst>
              <a:ext uri="{FF2B5EF4-FFF2-40B4-BE49-F238E27FC236}">
                <a16:creationId xmlns:a16="http://schemas.microsoft.com/office/drawing/2014/main" id="{C0DA4DD8-9488-BE2D-BCB6-29F66B7DC4A6}"/>
              </a:ext>
            </a:extLst>
          </p:cNvPr>
          <p:cNvPicPr>
            <a:picLocks noChangeAspect="1"/>
          </p:cNvPicPr>
          <p:nvPr/>
        </p:nvPicPr>
        <p:blipFill>
          <a:blip r:embed="rId2"/>
          <a:stretch>
            <a:fillRect/>
          </a:stretch>
        </p:blipFill>
        <p:spPr>
          <a:xfrm>
            <a:off x="933450" y="2688336"/>
            <a:ext cx="7277100" cy="1485900"/>
          </a:xfrm>
          <a:prstGeom prst="rect">
            <a:avLst/>
          </a:prstGeom>
        </p:spPr>
      </p:pic>
      <p:pic>
        <p:nvPicPr>
          <p:cNvPr id="5122" name="Picture 2" descr="non-chiedere-mai-le-indicazioni-stradali - Programma integra">
            <a:extLst>
              <a:ext uri="{FF2B5EF4-FFF2-40B4-BE49-F238E27FC236}">
                <a16:creationId xmlns:a16="http://schemas.microsoft.com/office/drawing/2014/main" id="{E5C2B8AC-05F4-8D5A-0A93-DC205C0F2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9511" y="2688336"/>
            <a:ext cx="2193078"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334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704000" cy="3385570"/>
          </a:xfrm>
        </p:spPr>
        <p:txBody>
          <a:bodyPr/>
          <a:lstStyle/>
          <a:p>
            <a:r>
              <a:rPr lang="it-IT" sz="1600" dirty="0"/>
              <a:t>Le </a:t>
            </a:r>
            <a:r>
              <a:rPr lang="it-IT" sz="1800" b="1" dirty="0" err="1"/>
              <a:t>closure</a:t>
            </a:r>
            <a:r>
              <a:rPr lang="it-IT" sz="1600" dirty="0"/>
              <a:t> sono la versione PHP delle funzioni anonime. Una chiusura è una funzione che puoi passare come oggetto, assegnare a una variabile, passare come parametro ad altre funzioni e metodi o persino serializzare. Ora hai definito che se qualcuno visita / (la root del tuo dominio), il router di </a:t>
            </a:r>
            <a:r>
              <a:rPr lang="it-IT" sz="1600" dirty="0" err="1"/>
              <a:t>Laravel</a:t>
            </a:r>
            <a:r>
              <a:rPr lang="it-IT" sz="1600" dirty="0"/>
              <a:t> dovrebbe eseguire la chiusura definita lì e restituire il risultato. Si tenga presente che restituiamo i nostri contenuti e non li riproduciamo né li stampiamo. </a:t>
            </a:r>
          </a:p>
          <a:p>
            <a:endParaRPr lang="it-IT" sz="1600" dirty="0"/>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err="1"/>
              <a:t>Route</a:t>
            </a:r>
            <a:endParaRPr lang="it-IT" dirty="0"/>
          </a:p>
        </p:txBody>
      </p:sp>
    </p:spTree>
    <p:extLst>
      <p:ext uri="{BB962C8B-B14F-4D97-AF65-F5344CB8AC3E}">
        <p14:creationId xmlns:p14="http://schemas.microsoft.com/office/powerpoint/2010/main" val="320729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Cos’è </a:t>
            </a:r>
            <a:r>
              <a:rPr lang="it-IT" dirty="0" err="1"/>
              <a:t>laravel</a:t>
            </a:r>
            <a:r>
              <a:rPr lang="it-IT" dirty="0"/>
              <a:t>?</a:t>
            </a:r>
          </a:p>
        </p:txBody>
      </p:sp>
      <p:sp>
        <p:nvSpPr>
          <p:cNvPr id="11" name="Sottotitolo 10">
            <a:extLst>
              <a:ext uri="{FF2B5EF4-FFF2-40B4-BE49-F238E27FC236}">
                <a16:creationId xmlns:a16="http://schemas.microsoft.com/office/drawing/2014/main" id="{12A28EBD-4E3E-5392-4256-F5F2CECEC5D6}"/>
              </a:ext>
            </a:extLst>
          </p:cNvPr>
          <p:cNvSpPr>
            <a:spLocks noGrp="1"/>
          </p:cNvSpPr>
          <p:nvPr>
            <p:ph type="subTitle" idx="1"/>
          </p:nvPr>
        </p:nvSpPr>
        <p:spPr>
          <a:xfrm flipH="1">
            <a:off x="720000" y="1132374"/>
            <a:ext cx="3852000" cy="3853093"/>
          </a:xfrm>
        </p:spPr>
        <p:txBody>
          <a:bodyPr/>
          <a:lstStyle/>
          <a:p>
            <a:pPr marL="114300" indent="0">
              <a:buNone/>
            </a:pPr>
            <a:r>
              <a:rPr lang="it-IT" sz="1800" dirty="0" err="1"/>
              <a:t>Laravel</a:t>
            </a:r>
            <a:r>
              <a:rPr lang="it-IT" sz="1800" dirty="0"/>
              <a:t> segue l'architettura MVC (Model-</a:t>
            </a:r>
            <a:r>
              <a:rPr lang="it-IT" sz="1800" dirty="0" err="1"/>
              <a:t>View</a:t>
            </a:r>
            <a:r>
              <a:rPr lang="it-IT" sz="1800" dirty="0"/>
              <a:t>-Controller), che è un modello di progettazione comune per le applicazioni web. Ecco come funziona:</a:t>
            </a:r>
          </a:p>
          <a:p>
            <a:pPr>
              <a:buFont typeface="Arial" panose="020B0604020202020204" pitchFamily="34" charset="0"/>
              <a:buChar char="•"/>
            </a:pPr>
            <a:r>
              <a:rPr lang="it-IT" sz="1800" dirty="0"/>
              <a:t>Il modello (Model) rappresenta i dati e la logica di business dell'applicazione. </a:t>
            </a:r>
            <a:r>
              <a:rPr lang="it-IT" sz="1800" dirty="0" err="1"/>
              <a:t>Laravel</a:t>
            </a:r>
            <a:r>
              <a:rPr lang="it-IT" sz="1800" dirty="0"/>
              <a:t> fornisce un sistema di query </a:t>
            </a:r>
            <a:r>
              <a:rPr lang="it-IT" sz="1800" dirty="0" err="1"/>
              <a:t>Eloquent</a:t>
            </a:r>
            <a:r>
              <a:rPr lang="it-IT" sz="1800" dirty="0"/>
              <a:t> ORM (Object-</a:t>
            </a:r>
            <a:r>
              <a:rPr lang="it-IT" sz="1800" dirty="0" err="1"/>
              <a:t>Relational</a:t>
            </a:r>
            <a:r>
              <a:rPr lang="it-IT" sz="1800" dirty="0"/>
              <a:t> Mapping) che consente di interagire con il database in modo semplice e intuitivo.</a:t>
            </a:r>
          </a:p>
          <a:p>
            <a:endParaRPr lang="it-IT" sz="1050" dirty="0"/>
          </a:p>
        </p:txBody>
      </p:sp>
      <p:pic>
        <p:nvPicPr>
          <p:cNvPr id="13" name="Immagine 12">
            <a:extLst>
              <a:ext uri="{FF2B5EF4-FFF2-40B4-BE49-F238E27FC236}">
                <a16:creationId xmlns:a16="http://schemas.microsoft.com/office/drawing/2014/main" id="{DF47A18B-C06B-98EC-0D25-04034C34DC7A}"/>
              </a:ext>
            </a:extLst>
          </p:cNvPr>
          <p:cNvPicPr>
            <a:picLocks noChangeAspect="1"/>
          </p:cNvPicPr>
          <p:nvPr/>
        </p:nvPicPr>
        <p:blipFill>
          <a:blip r:embed="rId2"/>
          <a:stretch>
            <a:fillRect/>
          </a:stretch>
        </p:blipFill>
        <p:spPr>
          <a:xfrm>
            <a:off x="4571999" y="1152566"/>
            <a:ext cx="4224005" cy="1998138"/>
          </a:xfrm>
          <a:prstGeom prst="rect">
            <a:avLst/>
          </a:prstGeom>
        </p:spPr>
      </p:pic>
    </p:spTree>
    <p:extLst>
      <p:ext uri="{BB962C8B-B14F-4D97-AF65-F5344CB8AC3E}">
        <p14:creationId xmlns:p14="http://schemas.microsoft.com/office/powerpoint/2010/main" val="2248383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704000" cy="3385570"/>
          </a:xfrm>
        </p:spPr>
        <p:txBody>
          <a:bodyPr/>
          <a:lstStyle/>
          <a:p>
            <a:r>
              <a:rPr lang="it-IT" sz="1600" dirty="0"/>
              <a:t>Bisogna considerare che ci sono molti </a:t>
            </a:r>
            <a:r>
              <a:rPr lang="it-IT" sz="1600" dirty="0" err="1"/>
              <a:t>wrapper</a:t>
            </a:r>
            <a:r>
              <a:rPr lang="it-IT" sz="1600" dirty="0"/>
              <a:t> attorno al ciclo di richiesta e risposta di </a:t>
            </a:r>
            <a:r>
              <a:rPr lang="it-IT" sz="1600" dirty="0" err="1"/>
              <a:t>Laravel</a:t>
            </a:r>
            <a:r>
              <a:rPr lang="it-IT" sz="1600" dirty="0"/>
              <a:t>, incluso qualcosa chiamato middleware. Quando la chiusura del percorso o il metodo del controller sono terminati, non è ancora il momento di inviare l'output al browser; la restituzione del contenuto consente di continuare a fluire attraverso lo stack di risposta e il middleware prima che venga restituito all'utente.</a:t>
            </a:r>
          </a:p>
          <a:p>
            <a:endParaRPr lang="it-IT" sz="1600" dirty="0"/>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err="1"/>
              <a:t>Route</a:t>
            </a:r>
            <a:endParaRPr lang="it-IT" dirty="0"/>
          </a:p>
        </p:txBody>
      </p:sp>
    </p:spTree>
    <p:extLst>
      <p:ext uri="{BB962C8B-B14F-4D97-AF65-F5344CB8AC3E}">
        <p14:creationId xmlns:p14="http://schemas.microsoft.com/office/powerpoint/2010/main" val="933183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89330" y="151175"/>
            <a:ext cx="2525854" cy="911815"/>
          </a:xfrm>
        </p:spPr>
        <p:txBody>
          <a:bodyPr/>
          <a:lstStyle/>
          <a:p>
            <a:r>
              <a:rPr lang="it-IT" dirty="0"/>
              <a:t>Risposte statiche </a:t>
            </a:r>
          </a:p>
        </p:txBody>
      </p:sp>
      <p:pic>
        <p:nvPicPr>
          <p:cNvPr id="6" name="Immagine 5" descr="Immagine che contiene testo&#10;&#10;Descrizione generata automaticamente">
            <a:extLst>
              <a:ext uri="{FF2B5EF4-FFF2-40B4-BE49-F238E27FC236}">
                <a16:creationId xmlns:a16="http://schemas.microsoft.com/office/drawing/2014/main" id="{E89AC732-89FD-C321-8A5F-90F71B67C520}"/>
              </a:ext>
            </a:extLst>
          </p:cNvPr>
          <p:cNvPicPr>
            <a:picLocks noChangeAspect="1"/>
          </p:cNvPicPr>
          <p:nvPr/>
        </p:nvPicPr>
        <p:blipFill>
          <a:blip r:embed="rId2"/>
          <a:stretch>
            <a:fillRect/>
          </a:stretch>
        </p:blipFill>
        <p:spPr>
          <a:xfrm>
            <a:off x="2878119" y="-8446"/>
            <a:ext cx="6265881" cy="5151946"/>
          </a:xfrm>
          <a:prstGeom prst="rect">
            <a:avLst/>
          </a:prstGeom>
        </p:spPr>
      </p:pic>
    </p:spTree>
    <p:extLst>
      <p:ext uri="{BB962C8B-B14F-4D97-AF65-F5344CB8AC3E}">
        <p14:creationId xmlns:p14="http://schemas.microsoft.com/office/powerpoint/2010/main" val="2636618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44194" y="215183"/>
            <a:ext cx="3147646" cy="1659337"/>
          </a:xfrm>
        </p:spPr>
        <p:txBody>
          <a:bodyPr/>
          <a:lstStyle/>
          <a:p>
            <a:r>
              <a:rPr lang="it-IT" dirty="0"/>
              <a:t>Risposte web</a:t>
            </a:r>
          </a:p>
        </p:txBody>
      </p:sp>
      <p:pic>
        <p:nvPicPr>
          <p:cNvPr id="4" name="Immagine 3" descr="Immagine che contiene testo&#10;&#10;Descrizione generata automaticamente">
            <a:extLst>
              <a:ext uri="{FF2B5EF4-FFF2-40B4-BE49-F238E27FC236}">
                <a16:creationId xmlns:a16="http://schemas.microsoft.com/office/drawing/2014/main" id="{00898BF1-DCF2-40AB-AEAC-7FEB5F99BE55}"/>
              </a:ext>
            </a:extLst>
          </p:cNvPr>
          <p:cNvPicPr>
            <a:picLocks noChangeAspect="1"/>
          </p:cNvPicPr>
          <p:nvPr/>
        </p:nvPicPr>
        <p:blipFill>
          <a:blip r:embed="rId2"/>
          <a:stretch>
            <a:fillRect/>
          </a:stretch>
        </p:blipFill>
        <p:spPr>
          <a:xfrm>
            <a:off x="4715119" y="-14383"/>
            <a:ext cx="4428881" cy="5157883"/>
          </a:xfrm>
          <a:prstGeom prst="rect">
            <a:avLst/>
          </a:prstGeom>
        </p:spPr>
      </p:pic>
      <p:sp>
        <p:nvSpPr>
          <p:cNvPr id="5" name="CasellaDiTesto 4">
            <a:extLst>
              <a:ext uri="{FF2B5EF4-FFF2-40B4-BE49-F238E27FC236}">
                <a16:creationId xmlns:a16="http://schemas.microsoft.com/office/drawing/2014/main" id="{F274C120-E5E2-CBED-DB0C-590AA16AE91E}"/>
              </a:ext>
            </a:extLst>
          </p:cNvPr>
          <p:cNvSpPr txBox="1"/>
          <p:nvPr/>
        </p:nvSpPr>
        <p:spPr>
          <a:xfrm>
            <a:off x="320040" y="2359152"/>
            <a:ext cx="2761488" cy="954107"/>
          </a:xfrm>
          <a:prstGeom prst="rect">
            <a:avLst/>
          </a:prstGeom>
          <a:noFill/>
        </p:spPr>
        <p:txBody>
          <a:bodyPr wrap="square" rtlCol="0">
            <a:spAutoFit/>
          </a:bodyPr>
          <a:lstStyle/>
          <a:p>
            <a:r>
              <a:rPr lang="it-IT" dirty="0">
                <a:solidFill>
                  <a:schemeClr val="bg1"/>
                </a:solidFill>
              </a:rPr>
              <a:t>Nel caso di risposte a chiamate </a:t>
            </a:r>
            <a:r>
              <a:rPr lang="it-IT" dirty="0" err="1">
                <a:solidFill>
                  <a:schemeClr val="bg1"/>
                </a:solidFill>
              </a:rPr>
              <a:t>javascript</a:t>
            </a:r>
            <a:r>
              <a:rPr lang="it-IT" dirty="0">
                <a:solidFill>
                  <a:schemeClr val="bg1"/>
                </a:solidFill>
              </a:rPr>
              <a:t> (es: </a:t>
            </a:r>
            <a:r>
              <a:rPr lang="it-IT" dirty="0" err="1">
                <a:solidFill>
                  <a:schemeClr val="bg1"/>
                </a:solidFill>
              </a:rPr>
              <a:t>ajax</a:t>
            </a:r>
            <a:r>
              <a:rPr lang="it-IT" dirty="0">
                <a:solidFill>
                  <a:schemeClr val="bg1"/>
                </a:solidFill>
              </a:rPr>
              <a:t>) possiamo avere anche altre tipologie di risposta oltre a </a:t>
            </a:r>
            <a:r>
              <a:rPr lang="it-IT" dirty="0" err="1">
                <a:solidFill>
                  <a:schemeClr val="bg1"/>
                </a:solidFill>
              </a:rPr>
              <a:t>get</a:t>
            </a:r>
            <a:r>
              <a:rPr lang="it-IT" dirty="0">
                <a:solidFill>
                  <a:schemeClr val="bg1"/>
                </a:solidFill>
              </a:rPr>
              <a:t> e post</a:t>
            </a:r>
          </a:p>
        </p:txBody>
      </p:sp>
    </p:spTree>
    <p:extLst>
      <p:ext uri="{BB962C8B-B14F-4D97-AF65-F5344CB8AC3E}">
        <p14:creationId xmlns:p14="http://schemas.microsoft.com/office/powerpoint/2010/main" val="24455590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560825" y="1168325"/>
            <a:ext cx="3561300" cy="669000"/>
          </a:xfrm>
        </p:spPr>
        <p:txBody>
          <a:bodyPr spcFirstLastPara="1" wrap="square" lIns="91425" tIns="91425" rIns="91425" bIns="91425" anchor="t" anchorCtr="0">
            <a:normAutofit fontScale="90000"/>
          </a:bodyPr>
          <a:lstStyle/>
          <a:p>
            <a:pPr>
              <a:lnSpc>
                <a:spcPct val="90000"/>
              </a:lnSpc>
            </a:pPr>
            <a:r>
              <a:rPr lang="it-IT" sz="2100" b="1" i="0" u="none" strike="noStrike" cap="none">
                <a:latin typeface="Overpass Mono"/>
                <a:ea typeface="Overpass Mono"/>
                <a:cs typeface="Overpass Mono"/>
                <a:sym typeface="Overpass Mono"/>
              </a:rPr>
              <a:t>Come richiamare il controiller</a:t>
            </a:r>
          </a:p>
        </p:txBody>
      </p:sp>
      <p:pic>
        <p:nvPicPr>
          <p:cNvPr id="10" name="Immagine 9" descr="Immagine che contiene testo&#10;&#10;Descrizione generata automaticamente">
            <a:extLst>
              <a:ext uri="{FF2B5EF4-FFF2-40B4-BE49-F238E27FC236}">
                <a16:creationId xmlns:a16="http://schemas.microsoft.com/office/drawing/2014/main" id="{A904ACB7-DEF2-9CE0-F5AB-B8189D90D21A}"/>
              </a:ext>
            </a:extLst>
          </p:cNvPr>
          <p:cNvPicPr>
            <a:picLocks noChangeAspect="1"/>
          </p:cNvPicPr>
          <p:nvPr/>
        </p:nvPicPr>
        <p:blipFill>
          <a:blip r:embed="rId2"/>
          <a:stretch>
            <a:fillRect/>
          </a:stretch>
        </p:blipFill>
        <p:spPr>
          <a:xfrm>
            <a:off x="1549400" y="2025650"/>
            <a:ext cx="6045200" cy="1092200"/>
          </a:xfrm>
          <a:prstGeom prst="rect">
            <a:avLst/>
          </a:prstGeom>
        </p:spPr>
      </p:pic>
    </p:spTree>
    <p:extLst>
      <p:ext uri="{BB962C8B-B14F-4D97-AF65-F5344CB8AC3E}">
        <p14:creationId xmlns:p14="http://schemas.microsoft.com/office/powerpoint/2010/main" val="7401195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249929" y="1214045"/>
            <a:ext cx="4477519" cy="578179"/>
          </a:xfrm>
        </p:spPr>
        <p:txBody>
          <a:bodyPr spcFirstLastPara="1" wrap="square" lIns="91425" tIns="91425" rIns="91425" bIns="91425" anchor="t" anchorCtr="0">
            <a:noAutofit/>
          </a:bodyPr>
          <a:lstStyle/>
          <a:p>
            <a:pPr>
              <a:lnSpc>
                <a:spcPct val="90000"/>
              </a:lnSpc>
            </a:pPr>
            <a:r>
              <a:rPr lang="it-IT" sz="1600" b="1" i="0" u="none" strike="noStrike" cap="none" dirty="0">
                <a:latin typeface="Overpass Mono"/>
                <a:ea typeface="Overpass Mono"/>
                <a:cs typeface="Overpass Mono"/>
                <a:sym typeface="Overpass Mono"/>
              </a:rPr>
              <a:t>Come richiamare il controller con parametri</a:t>
            </a:r>
          </a:p>
        </p:txBody>
      </p:sp>
      <p:pic>
        <p:nvPicPr>
          <p:cNvPr id="7" name="Immagine 6" descr="Immagine che contiene testo&#10;&#10;Descrizione generata automaticamente">
            <a:extLst>
              <a:ext uri="{FF2B5EF4-FFF2-40B4-BE49-F238E27FC236}">
                <a16:creationId xmlns:a16="http://schemas.microsoft.com/office/drawing/2014/main" id="{3176DFCB-2200-FE28-C0BF-5349A1CCC923}"/>
              </a:ext>
            </a:extLst>
          </p:cNvPr>
          <p:cNvPicPr>
            <a:picLocks noChangeAspect="1"/>
          </p:cNvPicPr>
          <p:nvPr/>
        </p:nvPicPr>
        <p:blipFill>
          <a:blip r:embed="rId2"/>
          <a:stretch>
            <a:fillRect/>
          </a:stretch>
        </p:blipFill>
        <p:spPr>
          <a:xfrm>
            <a:off x="1549400" y="2025650"/>
            <a:ext cx="6045200" cy="1092200"/>
          </a:xfrm>
          <a:prstGeom prst="rect">
            <a:avLst/>
          </a:prstGeom>
        </p:spPr>
      </p:pic>
      <p:sp>
        <p:nvSpPr>
          <p:cNvPr id="9" name="CasellaDiTesto 8">
            <a:extLst>
              <a:ext uri="{FF2B5EF4-FFF2-40B4-BE49-F238E27FC236}">
                <a16:creationId xmlns:a16="http://schemas.microsoft.com/office/drawing/2014/main" id="{046BC22D-15EC-3613-C122-F0AB817569E1}"/>
              </a:ext>
            </a:extLst>
          </p:cNvPr>
          <p:cNvSpPr txBox="1"/>
          <p:nvPr/>
        </p:nvSpPr>
        <p:spPr>
          <a:xfrm>
            <a:off x="2488688" y="3775566"/>
            <a:ext cx="4572000" cy="307777"/>
          </a:xfrm>
          <a:prstGeom prst="rect">
            <a:avLst/>
          </a:prstGeom>
          <a:noFill/>
        </p:spPr>
        <p:txBody>
          <a:bodyPr wrap="square">
            <a:spAutoFit/>
          </a:bodyPr>
          <a:lstStyle/>
          <a:p>
            <a:r>
              <a:rPr lang="it-IT" dirty="0" err="1">
                <a:solidFill>
                  <a:schemeClr val="bg1"/>
                </a:solidFill>
              </a:rPr>
              <a:t>php</a:t>
            </a:r>
            <a:r>
              <a:rPr lang="it-IT" dirty="0">
                <a:solidFill>
                  <a:schemeClr val="bg1"/>
                </a:solidFill>
              </a:rPr>
              <a:t> </a:t>
            </a:r>
            <a:r>
              <a:rPr lang="it-IT" dirty="0" err="1">
                <a:solidFill>
                  <a:schemeClr val="bg1"/>
                </a:solidFill>
              </a:rPr>
              <a:t>artisan</a:t>
            </a:r>
            <a:r>
              <a:rPr lang="it-IT" dirty="0">
                <a:solidFill>
                  <a:schemeClr val="bg1"/>
                </a:solidFill>
              </a:rPr>
              <a:t> </a:t>
            </a:r>
            <a:r>
              <a:rPr lang="it-IT" dirty="0" err="1">
                <a:solidFill>
                  <a:schemeClr val="bg1"/>
                </a:solidFill>
              </a:rPr>
              <a:t>make:controller</a:t>
            </a:r>
            <a:r>
              <a:rPr lang="it-IT" dirty="0">
                <a:solidFill>
                  <a:schemeClr val="bg1"/>
                </a:solidFill>
              </a:rPr>
              <a:t> </a:t>
            </a:r>
            <a:r>
              <a:rPr lang="it-IT" dirty="0" err="1">
                <a:solidFill>
                  <a:schemeClr val="bg1"/>
                </a:solidFill>
              </a:rPr>
              <a:t>UserController</a:t>
            </a:r>
            <a:endParaRPr lang="it-IT" dirty="0">
              <a:solidFill>
                <a:schemeClr val="bg1"/>
              </a:solidFill>
            </a:endParaRPr>
          </a:p>
        </p:txBody>
      </p:sp>
      <p:sp>
        <p:nvSpPr>
          <p:cNvPr id="13" name="CasellaDiTesto 12">
            <a:extLst>
              <a:ext uri="{FF2B5EF4-FFF2-40B4-BE49-F238E27FC236}">
                <a16:creationId xmlns:a16="http://schemas.microsoft.com/office/drawing/2014/main" id="{9FC288CB-592A-DBD3-33FF-2D7418CCD1E9}"/>
              </a:ext>
            </a:extLst>
          </p:cNvPr>
          <p:cNvSpPr txBox="1"/>
          <p:nvPr/>
        </p:nvSpPr>
        <p:spPr>
          <a:xfrm>
            <a:off x="1188720" y="2386584"/>
            <a:ext cx="333746" cy="307777"/>
          </a:xfrm>
          <a:prstGeom prst="rect">
            <a:avLst/>
          </a:prstGeom>
          <a:noFill/>
        </p:spPr>
        <p:txBody>
          <a:bodyPr wrap="none" rtlCol="0">
            <a:spAutoFit/>
          </a:bodyPr>
          <a:lstStyle/>
          <a:p>
            <a:r>
              <a:rPr lang="it-IT" dirty="0">
                <a:solidFill>
                  <a:schemeClr val="bg1"/>
                </a:solidFill>
              </a:rPr>
              <a:t>1.</a:t>
            </a:r>
          </a:p>
        </p:txBody>
      </p:sp>
      <p:sp>
        <p:nvSpPr>
          <p:cNvPr id="14" name="CasellaDiTesto 13">
            <a:extLst>
              <a:ext uri="{FF2B5EF4-FFF2-40B4-BE49-F238E27FC236}">
                <a16:creationId xmlns:a16="http://schemas.microsoft.com/office/drawing/2014/main" id="{6372F1A3-966D-0861-A77F-A5950346FBD8}"/>
              </a:ext>
            </a:extLst>
          </p:cNvPr>
          <p:cNvSpPr txBox="1"/>
          <p:nvPr/>
        </p:nvSpPr>
        <p:spPr>
          <a:xfrm>
            <a:off x="1188720" y="3775565"/>
            <a:ext cx="333746" cy="307777"/>
          </a:xfrm>
          <a:prstGeom prst="rect">
            <a:avLst/>
          </a:prstGeom>
          <a:noFill/>
        </p:spPr>
        <p:txBody>
          <a:bodyPr wrap="none" rtlCol="0">
            <a:spAutoFit/>
          </a:bodyPr>
          <a:lstStyle/>
          <a:p>
            <a:r>
              <a:rPr lang="it-IT" dirty="0">
                <a:solidFill>
                  <a:schemeClr val="bg1"/>
                </a:solidFill>
              </a:rPr>
              <a:t>2.</a:t>
            </a:r>
          </a:p>
        </p:txBody>
      </p:sp>
    </p:spTree>
    <p:extLst>
      <p:ext uri="{BB962C8B-B14F-4D97-AF65-F5344CB8AC3E}">
        <p14:creationId xmlns:p14="http://schemas.microsoft.com/office/powerpoint/2010/main" val="4140421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249929" y="1214045"/>
            <a:ext cx="4477519" cy="578179"/>
          </a:xfrm>
        </p:spPr>
        <p:txBody>
          <a:bodyPr spcFirstLastPara="1" wrap="square" lIns="91425" tIns="91425" rIns="91425" bIns="91425" anchor="t" anchorCtr="0">
            <a:noAutofit/>
          </a:bodyPr>
          <a:lstStyle/>
          <a:p>
            <a:pPr>
              <a:lnSpc>
                <a:spcPct val="90000"/>
              </a:lnSpc>
            </a:pPr>
            <a:r>
              <a:rPr lang="it-IT" sz="1600" b="1" i="0" u="none" strike="noStrike" cap="none" dirty="0">
                <a:latin typeface="Overpass Mono"/>
                <a:ea typeface="Overpass Mono"/>
                <a:cs typeface="Overpass Mono"/>
                <a:sym typeface="Overpass Mono"/>
              </a:rPr>
              <a:t>Come richiamare il controller con parametri</a:t>
            </a:r>
          </a:p>
        </p:txBody>
      </p:sp>
      <p:pic>
        <p:nvPicPr>
          <p:cNvPr id="2" name="Immagine 1" descr="Immagine che contiene testo&#10;&#10;Descrizione generata automaticamente">
            <a:extLst>
              <a:ext uri="{FF2B5EF4-FFF2-40B4-BE49-F238E27FC236}">
                <a16:creationId xmlns:a16="http://schemas.microsoft.com/office/drawing/2014/main" id="{9A441960-B340-A235-33EF-AECC760DEC4B}"/>
              </a:ext>
            </a:extLst>
          </p:cNvPr>
          <p:cNvPicPr>
            <a:picLocks noChangeAspect="1"/>
          </p:cNvPicPr>
          <p:nvPr/>
        </p:nvPicPr>
        <p:blipFill>
          <a:blip r:embed="rId2"/>
          <a:stretch>
            <a:fillRect/>
          </a:stretch>
        </p:blipFill>
        <p:spPr>
          <a:xfrm>
            <a:off x="1828800" y="1796833"/>
            <a:ext cx="5616052" cy="3108887"/>
          </a:xfrm>
          <a:prstGeom prst="rect">
            <a:avLst/>
          </a:prstGeom>
        </p:spPr>
      </p:pic>
      <p:sp>
        <p:nvSpPr>
          <p:cNvPr id="4" name="CasellaDiTesto 3">
            <a:extLst>
              <a:ext uri="{FF2B5EF4-FFF2-40B4-BE49-F238E27FC236}">
                <a16:creationId xmlns:a16="http://schemas.microsoft.com/office/drawing/2014/main" id="{45421EC7-CB07-EBE8-8519-1465235CD591}"/>
              </a:ext>
            </a:extLst>
          </p:cNvPr>
          <p:cNvSpPr txBox="1"/>
          <p:nvPr/>
        </p:nvSpPr>
        <p:spPr>
          <a:xfrm>
            <a:off x="1188720" y="2386584"/>
            <a:ext cx="333746" cy="307777"/>
          </a:xfrm>
          <a:prstGeom prst="rect">
            <a:avLst/>
          </a:prstGeom>
          <a:noFill/>
        </p:spPr>
        <p:txBody>
          <a:bodyPr wrap="none" rtlCol="0">
            <a:spAutoFit/>
          </a:bodyPr>
          <a:lstStyle/>
          <a:p>
            <a:r>
              <a:rPr lang="it-IT" dirty="0">
                <a:solidFill>
                  <a:schemeClr val="bg1"/>
                </a:solidFill>
              </a:rPr>
              <a:t>3.</a:t>
            </a:r>
          </a:p>
        </p:txBody>
      </p:sp>
    </p:spTree>
    <p:extLst>
      <p:ext uri="{BB962C8B-B14F-4D97-AF65-F5344CB8AC3E}">
        <p14:creationId xmlns:p14="http://schemas.microsoft.com/office/powerpoint/2010/main" val="3146430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2"/>
          <p:cNvSpPr txBox="1">
            <a:spLocks noGrp="1"/>
          </p:cNvSpPr>
          <p:nvPr>
            <p:ph type="title"/>
          </p:nvPr>
        </p:nvSpPr>
        <p:spPr>
          <a:xfrm>
            <a:off x="454800" y="2714625"/>
            <a:ext cx="8425200" cy="4479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it-IT" dirty="0"/>
              <a:t>Esercizi</a:t>
            </a:r>
            <a:endParaRPr dirty="0"/>
          </a:p>
        </p:txBody>
      </p:sp>
      <p:sp>
        <p:nvSpPr>
          <p:cNvPr id="375" name="Google Shape;375;p32"/>
          <p:cNvSpPr txBox="1">
            <a:spLocks noGrp="1"/>
          </p:cNvSpPr>
          <p:nvPr>
            <p:ph type="title" idx="2"/>
          </p:nvPr>
        </p:nvSpPr>
        <p:spPr>
          <a:xfrm>
            <a:off x="454800" y="2150850"/>
            <a:ext cx="8425200" cy="489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1873882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899" name="Google Shape;899;p52"/>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30"/>
        <p:cNvGrpSpPr/>
        <p:nvPr/>
      </p:nvGrpSpPr>
      <p:grpSpPr>
        <a:xfrm>
          <a:off x="0" y="0"/>
          <a:ext cx="0" cy="0"/>
          <a:chOff x="0" y="0"/>
          <a:chExt cx="0" cy="0"/>
        </a:xfrm>
      </p:grpSpPr>
      <p:sp>
        <p:nvSpPr>
          <p:cNvPr id="931" name="Google Shape;931;p55"/>
          <p:cNvSpPr txBox="1">
            <a:spLocks noGrp="1"/>
          </p:cNvSpPr>
          <p:nvPr>
            <p:ph type="title" idx="4294967295"/>
          </p:nvPr>
        </p:nvSpPr>
        <p:spPr>
          <a:xfrm>
            <a:off x="1068100" y="93345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a:solidFill>
                  <a:srgbClr val="FFFFFF"/>
                </a:solidFill>
                <a:latin typeface="Arial"/>
                <a:ea typeface="Arial"/>
                <a:cs typeface="Arial"/>
                <a:sym typeface="Arial"/>
              </a:rPr>
              <a:t>Citation</a:t>
            </a:r>
            <a:endParaRPr dirty="0">
              <a:solidFill>
                <a:srgbClr val="FFFFFF"/>
              </a:solidFill>
              <a:latin typeface="Arial"/>
              <a:ea typeface="Arial"/>
              <a:cs typeface="Arial"/>
              <a:sym typeface="Arial"/>
            </a:endParaRPr>
          </a:p>
        </p:txBody>
      </p:sp>
      <p:sp>
        <p:nvSpPr>
          <p:cNvPr id="932" name="Google Shape;932;p55"/>
          <p:cNvSpPr txBox="1">
            <a:spLocks noGrp="1"/>
          </p:cNvSpPr>
          <p:nvPr>
            <p:ph type="body" idx="4294967295"/>
          </p:nvPr>
        </p:nvSpPr>
        <p:spPr>
          <a:xfrm>
            <a:off x="1220500" y="1415849"/>
            <a:ext cx="7047300" cy="3018127"/>
          </a:xfrm>
          <a:prstGeom prst="rect">
            <a:avLst/>
          </a:prstGeom>
        </p:spPr>
        <p:txBody>
          <a:bodyPr spcFirstLastPara="1" wrap="square" lIns="91425" tIns="91425" rIns="91425" bIns="91425" anchor="t" anchorCtr="0">
            <a:noAutofit/>
          </a:bodyPr>
          <a:lstStyle/>
          <a:p>
            <a:r>
              <a:rPr lang="it-IT" sz="1000" dirty="0" err="1"/>
              <a:t>Stauffer</a:t>
            </a:r>
            <a:r>
              <a:rPr lang="it-IT" sz="1000" dirty="0"/>
              <a:t>, Matt (2019-03-31T23:58:59.000). </a:t>
            </a:r>
            <a:r>
              <a:rPr lang="it-IT" sz="1000" dirty="0" err="1"/>
              <a:t>Laravel</a:t>
            </a:r>
            <a:r>
              <a:rPr lang="it-IT" sz="1000" dirty="0"/>
              <a:t>: Up &amp; Running . O'Reilly Media. Edizione del Kindle.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Cos’è </a:t>
            </a:r>
            <a:r>
              <a:rPr lang="it-IT" dirty="0" err="1"/>
              <a:t>laravel</a:t>
            </a:r>
            <a:r>
              <a:rPr lang="it-IT" dirty="0"/>
              <a:t>?</a:t>
            </a:r>
          </a:p>
        </p:txBody>
      </p:sp>
      <p:sp>
        <p:nvSpPr>
          <p:cNvPr id="11" name="Sottotitolo 10">
            <a:extLst>
              <a:ext uri="{FF2B5EF4-FFF2-40B4-BE49-F238E27FC236}">
                <a16:creationId xmlns:a16="http://schemas.microsoft.com/office/drawing/2014/main" id="{12A28EBD-4E3E-5392-4256-F5F2CECEC5D6}"/>
              </a:ext>
            </a:extLst>
          </p:cNvPr>
          <p:cNvSpPr>
            <a:spLocks noGrp="1"/>
          </p:cNvSpPr>
          <p:nvPr>
            <p:ph type="subTitle" idx="1"/>
          </p:nvPr>
        </p:nvSpPr>
        <p:spPr>
          <a:xfrm flipH="1">
            <a:off x="720000" y="1132374"/>
            <a:ext cx="3852000" cy="3853093"/>
          </a:xfrm>
        </p:spPr>
        <p:txBody>
          <a:bodyPr/>
          <a:lstStyle/>
          <a:p>
            <a:pPr>
              <a:buFont typeface="Arial" panose="020B0604020202020204" pitchFamily="34" charset="0"/>
              <a:buChar char="•"/>
            </a:pPr>
            <a:r>
              <a:rPr lang="it-IT" sz="1800" dirty="0"/>
              <a:t>Il controller (Controller) gestisce le richieste in ingresso e determina come i dati devono essere elaborati e visualizzati. I controller in </a:t>
            </a:r>
            <a:r>
              <a:rPr lang="it-IT" sz="1800" dirty="0" err="1"/>
              <a:t>Laravel</a:t>
            </a:r>
            <a:r>
              <a:rPr lang="it-IT" sz="1800" dirty="0"/>
              <a:t> sono responsabili di gestire le richieste HTTP, recuperare i dati dal modello e passarli alla vista per essere visualizzati.</a:t>
            </a:r>
          </a:p>
        </p:txBody>
      </p:sp>
      <p:pic>
        <p:nvPicPr>
          <p:cNvPr id="13" name="Immagine 12">
            <a:extLst>
              <a:ext uri="{FF2B5EF4-FFF2-40B4-BE49-F238E27FC236}">
                <a16:creationId xmlns:a16="http://schemas.microsoft.com/office/drawing/2014/main" id="{DF47A18B-C06B-98EC-0D25-04034C34DC7A}"/>
              </a:ext>
            </a:extLst>
          </p:cNvPr>
          <p:cNvPicPr>
            <a:picLocks noChangeAspect="1"/>
          </p:cNvPicPr>
          <p:nvPr/>
        </p:nvPicPr>
        <p:blipFill>
          <a:blip r:embed="rId2"/>
          <a:stretch>
            <a:fillRect/>
          </a:stretch>
        </p:blipFill>
        <p:spPr>
          <a:xfrm>
            <a:off x="4571999" y="1152566"/>
            <a:ext cx="4224005" cy="1998138"/>
          </a:xfrm>
          <a:prstGeom prst="rect">
            <a:avLst/>
          </a:prstGeom>
        </p:spPr>
      </p:pic>
    </p:spTree>
    <p:extLst>
      <p:ext uri="{BB962C8B-B14F-4D97-AF65-F5344CB8AC3E}">
        <p14:creationId xmlns:p14="http://schemas.microsoft.com/office/powerpoint/2010/main" val="173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Cos’è </a:t>
            </a:r>
            <a:r>
              <a:rPr lang="it-IT" dirty="0" err="1"/>
              <a:t>laravel</a:t>
            </a:r>
            <a:r>
              <a:rPr lang="it-IT" dirty="0"/>
              <a:t>?</a:t>
            </a:r>
          </a:p>
        </p:txBody>
      </p:sp>
      <p:sp>
        <p:nvSpPr>
          <p:cNvPr id="11" name="Sottotitolo 10">
            <a:extLst>
              <a:ext uri="{FF2B5EF4-FFF2-40B4-BE49-F238E27FC236}">
                <a16:creationId xmlns:a16="http://schemas.microsoft.com/office/drawing/2014/main" id="{12A28EBD-4E3E-5392-4256-F5F2CECEC5D6}"/>
              </a:ext>
            </a:extLst>
          </p:cNvPr>
          <p:cNvSpPr>
            <a:spLocks noGrp="1"/>
          </p:cNvSpPr>
          <p:nvPr>
            <p:ph type="subTitle" idx="1"/>
          </p:nvPr>
        </p:nvSpPr>
        <p:spPr>
          <a:xfrm flipH="1">
            <a:off x="720000" y="1132374"/>
            <a:ext cx="3852000" cy="3853093"/>
          </a:xfrm>
        </p:spPr>
        <p:txBody>
          <a:bodyPr/>
          <a:lstStyle/>
          <a:p>
            <a:pPr>
              <a:buFont typeface="Arial" panose="020B0604020202020204" pitchFamily="34" charset="0"/>
              <a:buChar char="•"/>
            </a:pPr>
            <a:r>
              <a:rPr lang="it-IT" sz="1800" dirty="0"/>
              <a:t>La vista (</a:t>
            </a:r>
            <a:r>
              <a:rPr lang="it-IT" sz="1800" dirty="0" err="1"/>
              <a:t>View</a:t>
            </a:r>
            <a:r>
              <a:rPr lang="it-IT" sz="1800" dirty="0"/>
              <a:t>) rappresenta l'interfaccia utente dell'applicazione e mostra i dati al utente. </a:t>
            </a:r>
            <a:r>
              <a:rPr lang="it-IT" sz="1800" dirty="0" err="1"/>
              <a:t>Laravel</a:t>
            </a:r>
            <a:r>
              <a:rPr lang="it-IT" sz="1800" dirty="0"/>
              <a:t> utilizza un motore di template chiamato </a:t>
            </a:r>
            <a:r>
              <a:rPr lang="it-IT" sz="1800" dirty="0" err="1"/>
              <a:t>Blade</a:t>
            </a:r>
            <a:r>
              <a:rPr lang="it-IT" sz="1800" dirty="0"/>
              <a:t> che consente di creare facilmente interfacce utente dinamiche.</a:t>
            </a:r>
          </a:p>
          <a:p>
            <a:endParaRPr lang="it-IT" sz="1050" dirty="0"/>
          </a:p>
        </p:txBody>
      </p:sp>
      <p:pic>
        <p:nvPicPr>
          <p:cNvPr id="13" name="Immagine 12">
            <a:extLst>
              <a:ext uri="{FF2B5EF4-FFF2-40B4-BE49-F238E27FC236}">
                <a16:creationId xmlns:a16="http://schemas.microsoft.com/office/drawing/2014/main" id="{DF47A18B-C06B-98EC-0D25-04034C34DC7A}"/>
              </a:ext>
            </a:extLst>
          </p:cNvPr>
          <p:cNvPicPr>
            <a:picLocks noChangeAspect="1"/>
          </p:cNvPicPr>
          <p:nvPr/>
        </p:nvPicPr>
        <p:blipFill>
          <a:blip r:embed="rId2"/>
          <a:stretch>
            <a:fillRect/>
          </a:stretch>
        </p:blipFill>
        <p:spPr>
          <a:xfrm>
            <a:off x="4571999" y="1152566"/>
            <a:ext cx="4224005" cy="1998138"/>
          </a:xfrm>
          <a:prstGeom prst="rect">
            <a:avLst/>
          </a:prstGeom>
        </p:spPr>
      </p:pic>
    </p:spTree>
    <p:extLst>
      <p:ext uri="{BB962C8B-B14F-4D97-AF65-F5344CB8AC3E}">
        <p14:creationId xmlns:p14="http://schemas.microsoft.com/office/powerpoint/2010/main" val="280465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Cos’è </a:t>
            </a:r>
            <a:r>
              <a:rPr lang="it-IT" dirty="0" err="1"/>
              <a:t>laravel</a:t>
            </a:r>
            <a:r>
              <a:rPr lang="it-IT" dirty="0"/>
              <a:t>?</a:t>
            </a:r>
          </a:p>
        </p:txBody>
      </p:sp>
      <p:sp>
        <p:nvSpPr>
          <p:cNvPr id="11" name="Sottotitolo 10">
            <a:extLst>
              <a:ext uri="{FF2B5EF4-FFF2-40B4-BE49-F238E27FC236}">
                <a16:creationId xmlns:a16="http://schemas.microsoft.com/office/drawing/2014/main" id="{12A28EBD-4E3E-5392-4256-F5F2CECEC5D6}"/>
              </a:ext>
            </a:extLst>
          </p:cNvPr>
          <p:cNvSpPr>
            <a:spLocks noGrp="1"/>
          </p:cNvSpPr>
          <p:nvPr>
            <p:ph type="subTitle" idx="1"/>
          </p:nvPr>
        </p:nvSpPr>
        <p:spPr>
          <a:xfrm flipH="1">
            <a:off x="720000" y="1132374"/>
            <a:ext cx="7704000" cy="3853093"/>
          </a:xfrm>
        </p:spPr>
        <p:txBody>
          <a:bodyPr/>
          <a:lstStyle/>
          <a:p>
            <a:r>
              <a:rPr lang="it-IT" sz="1800" dirty="0" err="1"/>
              <a:t>Laravel</a:t>
            </a:r>
            <a:r>
              <a:rPr lang="it-IT" sz="1800" dirty="0"/>
              <a:t> fornisce anche un sistema di </a:t>
            </a:r>
            <a:r>
              <a:rPr lang="it-IT" sz="1800" dirty="0" err="1"/>
              <a:t>routing</a:t>
            </a:r>
            <a:r>
              <a:rPr lang="it-IT" sz="1800" dirty="0"/>
              <a:t> che consente di gestire le richieste in ingresso e indirizzarle ai controller appropriati, un sistema di gestione delle query, un sistema di gestione delle transazioni, un sistema di autenticazione e autorizzazione, e altri strumenti utili per lo sviluppo di applicazioni web.</a:t>
            </a:r>
          </a:p>
        </p:txBody>
      </p:sp>
    </p:spTree>
    <p:extLst>
      <p:ext uri="{BB962C8B-B14F-4D97-AF65-F5344CB8AC3E}">
        <p14:creationId xmlns:p14="http://schemas.microsoft.com/office/powerpoint/2010/main" val="282477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Cos’è </a:t>
            </a:r>
            <a:r>
              <a:rPr lang="it-IT" dirty="0" err="1"/>
              <a:t>laravel</a:t>
            </a:r>
            <a:r>
              <a:rPr lang="it-IT" dirty="0"/>
              <a:t>?</a:t>
            </a:r>
          </a:p>
        </p:txBody>
      </p:sp>
      <p:sp>
        <p:nvSpPr>
          <p:cNvPr id="11" name="Sottotitolo 10">
            <a:extLst>
              <a:ext uri="{FF2B5EF4-FFF2-40B4-BE49-F238E27FC236}">
                <a16:creationId xmlns:a16="http://schemas.microsoft.com/office/drawing/2014/main" id="{12A28EBD-4E3E-5392-4256-F5F2CECEC5D6}"/>
              </a:ext>
            </a:extLst>
          </p:cNvPr>
          <p:cNvSpPr>
            <a:spLocks noGrp="1"/>
          </p:cNvSpPr>
          <p:nvPr>
            <p:ph type="subTitle" idx="1"/>
          </p:nvPr>
        </p:nvSpPr>
        <p:spPr>
          <a:xfrm flipH="1">
            <a:off x="720000" y="1132374"/>
            <a:ext cx="7704000" cy="3853093"/>
          </a:xfrm>
        </p:spPr>
        <p:txBody>
          <a:bodyPr/>
          <a:lstStyle/>
          <a:p>
            <a:r>
              <a:rPr lang="it-IT" sz="1800" dirty="0"/>
              <a:t>Inoltre </a:t>
            </a:r>
            <a:r>
              <a:rPr lang="it-IT" sz="1800" dirty="0" err="1"/>
              <a:t>Laravel</a:t>
            </a:r>
            <a:r>
              <a:rPr lang="it-IT" sz="1800" dirty="0"/>
              <a:t> è un framework che si basa sull'utilizzo di componenti esterni, come ad esempio il componente di gestione delle richieste HTTP, il componente di gestione delle risposte HTTP, il componente di gestione delle sessioni, il componente di gestione dei cookie, il componente di gestione della sicurezza, il componente di gestione della validazione.</a:t>
            </a:r>
          </a:p>
          <a:p>
            <a:endParaRPr lang="it-IT" sz="1800" dirty="0"/>
          </a:p>
          <a:p>
            <a:endParaRPr lang="it-IT" sz="1800" dirty="0"/>
          </a:p>
          <a:p>
            <a:r>
              <a:rPr lang="it-IT" sz="1800" dirty="0"/>
              <a:t>In sintesi </a:t>
            </a:r>
            <a:r>
              <a:rPr lang="it-IT" sz="1800" dirty="0" err="1"/>
              <a:t>Laravel</a:t>
            </a:r>
            <a:r>
              <a:rPr lang="it-IT" sz="1800" dirty="0"/>
              <a:t> fornisce una serie di strumenti e librerie per facilitare lo sviluppo di applicazioni web seguendo il pattern architetturale MVC e utilizzando componenti esterni.</a:t>
            </a:r>
          </a:p>
        </p:txBody>
      </p:sp>
    </p:spTree>
    <p:extLst>
      <p:ext uri="{BB962C8B-B14F-4D97-AF65-F5344CB8AC3E}">
        <p14:creationId xmlns:p14="http://schemas.microsoft.com/office/powerpoint/2010/main" val="365022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28"/>
          <p:cNvSpPr txBox="1">
            <a:spLocks noGrp="1"/>
          </p:cNvSpPr>
          <p:nvPr>
            <p:ph type="subTitle" idx="1"/>
          </p:nvPr>
        </p:nvSpPr>
        <p:spPr>
          <a:xfrm flipH="1">
            <a:off x="720000" y="1414730"/>
            <a:ext cx="7704000" cy="3294000"/>
          </a:xfrm>
          <a:prstGeom prst="rect">
            <a:avLst/>
          </a:prstGeom>
        </p:spPr>
        <p:txBody>
          <a:bodyPr spcFirstLastPara="1" wrap="square" lIns="91425" tIns="91425" rIns="91425" bIns="91425" anchor="t" anchorCtr="0">
            <a:noAutofit/>
          </a:bodyPr>
          <a:lstStyle/>
          <a:p>
            <a:pPr lvl="0"/>
            <a:r>
              <a:rPr lang="it-IT" sz="1800" dirty="0"/>
              <a:t>Le </a:t>
            </a:r>
            <a:r>
              <a:rPr lang="it-IT" sz="1800" dirty="0" err="1"/>
              <a:t>servlet</a:t>
            </a:r>
            <a:r>
              <a:rPr lang="it-IT" sz="1800" dirty="0"/>
              <a:t> consistono in delle classi Java che vengono eseguite in server web (</a:t>
            </a:r>
            <a:r>
              <a:rPr lang="it-IT" sz="1800" dirty="0" err="1"/>
              <a:t>Tomacat</a:t>
            </a:r>
            <a:r>
              <a:rPr lang="it-IT" sz="1800" dirty="0"/>
              <a:t> – </a:t>
            </a:r>
            <a:r>
              <a:rPr lang="it-IT" sz="1800" dirty="0" err="1"/>
              <a:t>Glassfish</a:t>
            </a:r>
            <a:r>
              <a:rPr lang="it-IT" sz="1800" dirty="0"/>
              <a:t>- </a:t>
            </a:r>
            <a:r>
              <a:rPr lang="it-IT" sz="1800" dirty="0" err="1"/>
              <a:t>ecc</a:t>
            </a:r>
            <a:r>
              <a:rPr lang="it-IT" sz="1800" dirty="0"/>
              <a:t>) opportunamente predisposti (</a:t>
            </a:r>
            <a:r>
              <a:rPr lang="it-IT" sz="1800" dirty="0" err="1"/>
              <a:t>servlet</a:t>
            </a:r>
            <a:r>
              <a:rPr lang="it-IT" sz="1800" dirty="0"/>
              <a:t> containers).</a:t>
            </a:r>
          </a:p>
          <a:p>
            <a:pPr lvl="0"/>
            <a:r>
              <a:rPr lang="it-IT" sz="1800" dirty="0"/>
              <a:t>Esse sono sono fruibili all’esterno come risorse web standard (URL).</a:t>
            </a:r>
          </a:p>
          <a:p>
            <a:pPr lvl="0"/>
            <a:r>
              <a:rPr lang="it-IT" sz="1800" dirty="0"/>
              <a:t>Esse inoltre utilizzabili attraverso le </a:t>
            </a:r>
            <a:r>
              <a:rPr lang="it-IT" sz="1800" dirty="0" err="1"/>
              <a:t>request</a:t>
            </a:r>
            <a:r>
              <a:rPr lang="it-IT" sz="1800" dirty="0"/>
              <a:t>/</a:t>
            </a:r>
            <a:r>
              <a:rPr lang="it-IT" sz="1800" dirty="0" err="1"/>
              <a:t>response</a:t>
            </a:r>
            <a:r>
              <a:rPr lang="it-IT" sz="1800" dirty="0"/>
              <a:t>: quando l’utente esegue una richiesta tramite URL, il server attiva la </a:t>
            </a:r>
            <a:r>
              <a:rPr lang="it-IT" sz="1800" dirty="0" err="1"/>
              <a:t>servlet</a:t>
            </a:r>
            <a:r>
              <a:rPr lang="it-IT" sz="1800" dirty="0"/>
              <a:t>, la esegue, e ne restituisce una risposta come contenuto della risorsa.</a:t>
            </a:r>
          </a:p>
          <a:p>
            <a:pPr lvl="0"/>
            <a:r>
              <a:rPr lang="it-IT" sz="1800" dirty="0"/>
              <a:t>All’interno delle </a:t>
            </a:r>
            <a:r>
              <a:rPr lang="it-IT" sz="1800" dirty="0" err="1"/>
              <a:t>servlet</a:t>
            </a:r>
            <a:r>
              <a:rPr lang="it-IT" sz="1800" dirty="0"/>
              <a:t> si può far uso di tutte le librerie e le utilità del linguaggio JAVA, tra cui la connessione a tutti i DBMS tramite JDBC, ecc.</a:t>
            </a:r>
          </a:p>
        </p:txBody>
      </p:sp>
      <p:sp>
        <p:nvSpPr>
          <p:cNvPr id="4" name="Titolo 2">
            <a:extLst>
              <a:ext uri="{FF2B5EF4-FFF2-40B4-BE49-F238E27FC236}">
                <a16:creationId xmlns:a16="http://schemas.microsoft.com/office/drawing/2014/main" id="{B337F784-9107-B4E7-95C6-38853E5CB628}"/>
              </a:ext>
            </a:extLst>
          </p:cNvPr>
          <p:cNvSpPr>
            <a:spLocks noGrp="1"/>
          </p:cNvSpPr>
          <p:nvPr>
            <p:ph type="title"/>
          </p:nvPr>
        </p:nvSpPr>
        <p:spPr>
          <a:xfrm>
            <a:off x="1278050" y="343199"/>
            <a:ext cx="6588000" cy="1071531"/>
          </a:xfrm>
        </p:spPr>
        <p:txBody>
          <a:bodyPr/>
          <a:lstStyle/>
          <a:p>
            <a:r>
              <a:rPr lang="it-IT" dirty="0"/>
              <a:t>Cosa sono le Web Application?</a:t>
            </a:r>
          </a:p>
        </p:txBody>
      </p:sp>
    </p:spTree>
    <p:extLst>
      <p:ext uri="{BB962C8B-B14F-4D97-AF65-F5344CB8AC3E}">
        <p14:creationId xmlns:p14="http://schemas.microsoft.com/office/powerpoint/2010/main" val="2866384781"/>
      </p:ext>
    </p:extLst>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themeOverride>
</file>

<file path=ppt/theme/themeOverride2.xml><?xml version="1.0" encoding="utf-8"?>
<a:themeOverride xmlns:a="http://schemas.openxmlformats.org/drawingml/2006/main">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6860</TotalTime>
  <Words>1916</Words>
  <Application>Microsoft Macintosh PowerPoint</Application>
  <PresentationFormat>Presentazione su schermo (16:9)</PresentationFormat>
  <Paragraphs>147</Paragraphs>
  <Slides>48</Slides>
  <Notes>30</Notes>
  <HiddenSlides>0</HiddenSlides>
  <MMClips>0</MMClips>
  <ScaleCrop>false</ScaleCrop>
  <HeadingPairs>
    <vt:vector size="6" baseType="variant">
      <vt:variant>
        <vt:lpstr>Caratteri utilizzati</vt:lpstr>
      </vt:variant>
      <vt:variant>
        <vt:i4>9</vt:i4>
      </vt:variant>
      <vt:variant>
        <vt:lpstr>Tema</vt:lpstr>
      </vt:variant>
      <vt:variant>
        <vt:i4>2</vt:i4>
      </vt:variant>
      <vt:variant>
        <vt:lpstr>Titoli diapositive</vt:lpstr>
      </vt:variant>
      <vt:variant>
        <vt:i4>48</vt:i4>
      </vt:variant>
    </vt:vector>
  </HeadingPairs>
  <TitlesOfParts>
    <vt:vector size="59" baseType="lpstr">
      <vt:lpstr>Anaheim</vt:lpstr>
      <vt:lpstr>Proxima Nova</vt:lpstr>
      <vt:lpstr>Raleway SemiBold</vt:lpstr>
      <vt:lpstr>Nunito Light</vt:lpstr>
      <vt:lpstr>Arial</vt:lpstr>
      <vt:lpstr>Roboto</vt:lpstr>
      <vt:lpstr>Roboto Condensed Light</vt:lpstr>
      <vt:lpstr>Proxima Nova Semibold</vt:lpstr>
      <vt:lpstr>Overpass Mono</vt:lpstr>
      <vt:lpstr>Programming Lesson by Slidesgo</vt:lpstr>
      <vt:lpstr>Slidesgo Final Pages</vt:lpstr>
      <vt:lpstr>Laravel</vt:lpstr>
      <vt:lpstr>Tool consigliati</vt:lpstr>
      <vt:lpstr>Cos’è laravel?</vt:lpstr>
      <vt:lpstr>Cos’è laravel?</vt:lpstr>
      <vt:lpstr>Cos’è laravel?</vt:lpstr>
      <vt:lpstr>Cos’è laravel?</vt:lpstr>
      <vt:lpstr>Cos’è laravel?</vt:lpstr>
      <vt:lpstr>Cos’è laravel?</vt:lpstr>
      <vt:lpstr>Cosa sono le Web Application?</vt:lpstr>
      <vt:lpstr>Cosa vedremo?</vt:lpstr>
      <vt:lpstr>Presentazione standard di PowerPoint</vt:lpstr>
      <vt:lpstr>Presentazione standard di PowerPoint</vt:lpstr>
      <vt:lpstr>Google Trends (2012 – 2017)</vt:lpstr>
      <vt:lpstr>        PHP Framework Popularity at Work – SitePoint 2015</vt:lpstr>
      <vt:lpstr>Supporto di laravel</vt:lpstr>
      <vt:lpstr>Features </vt:lpstr>
      <vt:lpstr>Composer</vt:lpstr>
      <vt:lpstr>Installiamo Laravel
</vt:lpstr>
      <vt:lpstr>Installiamo Laravel
</vt:lpstr>
      <vt:lpstr>Crea un progetto </vt:lpstr>
      <vt:lpstr>Struttura</vt:lpstr>
      <vt:lpstr>                                   The Cartelle</vt:lpstr>
      <vt:lpstr>Presentazione standard di PowerPoint</vt:lpstr>
      <vt:lpstr>  Artisan!</vt:lpstr>
      <vt:lpstr>Routing</vt:lpstr>
      <vt:lpstr>Routing - CRUD</vt:lpstr>
      <vt:lpstr>Middleware</vt:lpstr>
      <vt:lpstr>Blade</vt:lpstr>
      <vt:lpstr>Eloquent &amp; Database</vt:lpstr>
      <vt:lpstr>Presentazione standard di PowerPoint</vt:lpstr>
      <vt:lpstr>Best practices in Laravel</vt:lpstr>
      <vt:lpstr>Views mobility</vt:lpstr>
      <vt:lpstr>Forms security</vt:lpstr>
      <vt:lpstr>Database architecture</vt:lpstr>
      <vt:lpstr>Big query</vt:lpstr>
      <vt:lpstr>Don’t forget the PHPDoc</vt:lpstr>
      <vt:lpstr>Route</vt:lpstr>
      <vt:lpstr>Route</vt:lpstr>
      <vt:lpstr>Route</vt:lpstr>
      <vt:lpstr>Route</vt:lpstr>
      <vt:lpstr>Risposte statiche </vt:lpstr>
      <vt:lpstr>Risposte web</vt:lpstr>
      <vt:lpstr>Come richiamare il controiller</vt:lpstr>
      <vt:lpstr>Come richiamare il controller con parametri</vt:lpstr>
      <vt:lpstr>Come richiamare il controller con parametri</vt:lpstr>
      <vt:lpstr>Esercizi</vt:lpstr>
      <vt:lpstr>THANKS!</vt:lpstr>
      <vt:lpstr>Citation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LESSON</dc:title>
  <cp:lastModifiedBy>Alessandro Sallese</cp:lastModifiedBy>
  <cp:revision>40</cp:revision>
  <dcterms:modified xsi:type="dcterms:W3CDTF">2023-01-30T18:09:18Z</dcterms:modified>
</cp:coreProperties>
</file>