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4"/>
  </p:notesMasterIdLst>
  <p:sldIdLst>
    <p:sldId id="259" r:id="rId2"/>
    <p:sldId id="257" r:id="rId3"/>
    <p:sldId id="258" r:id="rId4"/>
    <p:sldId id="31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282" r:id="rId28"/>
    <p:sldId id="283" r:id="rId29"/>
    <p:sldId id="284" r:id="rId30"/>
    <p:sldId id="285" r:id="rId31"/>
    <p:sldId id="286" r:id="rId32"/>
    <p:sldId id="281" r:id="rId33"/>
  </p:sldIdLst>
  <p:sldSz cx="9144000" cy="5143500" type="screen16x9"/>
  <p:notesSz cx="6858000" cy="9144000"/>
  <p:embeddedFontLst>
    <p:embeddedFont>
      <p:font typeface="Anaheim" pitchFamily="2" charset="77"/>
      <p:regular r:id="rId35"/>
      <p: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Nunito Light" panose="020F0302020204030204" pitchFamily="34" charset="0"/>
      <p:regular r:id="rId41"/>
      <p:italic r:id="rId42"/>
    </p:embeddedFont>
    <p:embeddedFont>
      <p:font typeface="Overpass Mono" pitchFamily="2" charset="77"/>
      <p:regular r:id="rId35"/>
      <p:bold r:id="rId35"/>
      <p:italic r:id="rId43"/>
    </p:embeddedFont>
    <p:embeddedFont>
      <p:font typeface="Raleway SemiBold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6"/>
    <p:restoredTop sz="96327"/>
  </p:normalViewPr>
  <p:slideViewPr>
    <p:cSldViewPr snapToGrid="0">
      <p:cViewPr varScale="1">
        <p:scale>
          <a:sx n="140" d="100"/>
          <a:sy n="140" d="100"/>
        </p:scale>
        <p:origin x="21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9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4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18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423" y="1183005"/>
            <a:ext cx="3979582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7630" y="948254"/>
            <a:ext cx="4025950" cy="224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6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9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18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24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12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2486" y="46318"/>
            <a:ext cx="22234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270" y="2880360"/>
            <a:ext cx="6403925" cy="318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0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4" r:id="rId3"/>
    <p:sldLayoutId id="2147483676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Laravel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Why you as a web-developer need Laravel">
            <a:extLst>
              <a:ext uri="{FF2B5EF4-FFF2-40B4-BE49-F238E27FC236}">
                <a16:creationId xmlns:a16="http://schemas.microsoft.com/office/drawing/2014/main" id="{9AF4DC94-F24A-A7B3-EB17-650DDC1C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67234"/>
            <a:ext cx="4350755" cy="2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3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2682925" cy="698345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1970">
              <a:spcBef>
                <a:spcPts val="50"/>
              </a:spcBef>
            </a:pPr>
            <a:r>
              <a:rPr sz="1687" b="1" spc="-50" dirty="0">
                <a:solidFill>
                  <a:schemeClr val="bg1"/>
                </a:solidFill>
              </a:rPr>
              <a:t>7.</a:t>
            </a:r>
            <a:r>
              <a:rPr sz="1687" b="1" spc="-40" dirty="0">
                <a:solidFill>
                  <a:schemeClr val="bg1"/>
                </a:solidFill>
              </a:rPr>
              <a:t> </a:t>
            </a:r>
            <a:r>
              <a:rPr sz="1687" b="1" spc="-45" dirty="0">
                <a:solidFill>
                  <a:schemeClr val="bg1"/>
                </a:solidFill>
              </a:rPr>
              <a:t>WhereX</a:t>
            </a:r>
            <a:endParaRPr sz="1687" dirty="0">
              <a:solidFill>
                <a:schemeClr val="bg1"/>
              </a:solidFill>
            </a:endParaRPr>
          </a:p>
          <a:p>
            <a:pPr marL="6697">
              <a:spcBef>
                <a:spcPts val="1603"/>
              </a:spcBef>
            </a:pPr>
            <a:r>
              <a:rPr sz="1476" spc="-90" dirty="0">
                <a:solidFill>
                  <a:schemeClr val="bg1"/>
                </a:solidFill>
              </a:rPr>
              <a:t>There’s </a:t>
            </a:r>
            <a:r>
              <a:rPr sz="1476" spc="-79" dirty="0">
                <a:solidFill>
                  <a:schemeClr val="bg1"/>
                </a:solidFill>
              </a:rPr>
              <a:t>an </a:t>
            </a:r>
            <a:r>
              <a:rPr sz="1476" spc="-58" dirty="0">
                <a:solidFill>
                  <a:schemeClr val="bg1"/>
                </a:solidFill>
              </a:rPr>
              <a:t>elegant </a:t>
            </a:r>
            <a:r>
              <a:rPr sz="1476" spc="-76" dirty="0">
                <a:solidFill>
                  <a:schemeClr val="bg1"/>
                </a:solidFill>
              </a:rPr>
              <a:t>way </a:t>
            </a:r>
            <a:r>
              <a:rPr sz="1476" spc="13" dirty="0">
                <a:solidFill>
                  <a:schemeClr val="bg1"/>
                </a:solidFill>
              </a:rPr>
              <a:t>to </a:t>
            </a:r>
            <a:r>
              <a:rPr sz="1476" spc="3" dirty="0">
                <a:solidFill>
                  <a:schemeClr val="bg1"/>
                </a:solidFill>
              </a:rPr>
              <a:t>turn</a:t>
            </a:r>
            <a:r>
              <a:rPr sz="1476" spc="-237" dirty="0">
                <a:solidFill>
                  <a:schemeClr val="bg1"/>
                </a:solidFill>
              </a:rPr>
              <a:t> </a:t>
            </a:r>
            <a:r>
              <a:rPr sz="1476" spc="-26" dirty="0">
                <a:solidFill>
                  <a:schemeClr val="bg1"/>
                </a:solidFill>
              </a:rPr>
              <a:t>this:</a:t>
            </a:r>
            <a:endParaRPr sz="1476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3738" y="1392743"/>
            <a:ext cx="3857625" cy="37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0767" y="2169914"/>
            <a:ext cx="3880597" cy="361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0906" y="1876011"/>
            <a:ext cx="5826286" cy="952569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1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spcBef>
                <a:spcPts val="29"/>
              </a:spcBef>
            </a:pPr>
            <a:endParaRPr sz="1714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6697"/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Also,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there are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some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pre-defined methods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Eloquent,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related to</a:t>
            </a:r>
            <a:r>
              <a:rPr sz="1476" spc="-2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date/time: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3738" y="3013770"/>
            <a:ext cx="3870082" cy="843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4053854" cy="698345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9671">
              <a:spcBef>
                <a:spcPts val="50"/>
              </a:spcBef>
            </a:pPr>
            <a:r>
              <a:rPr sz="1687" b="1" spc="-50" dirty="0">
                <a:solidFill>
                  <a:schemeClr val="bg1"/>
                </a:solidFill>
              </a:rPr>
              <a:t>8. </a:t>
            </a:r>
            <a:r>
              <a:rPr sz="1687" b="1" spc="-42" dirty="0">
                <a:solidFill>
                  <a:schemeClr val="bg1"/>
                </a:solidFill>
              </a:rPr>
              <a:t>Order </a:t>
            </a:r>
            <a:r>
              <a:rPr sz="1687" b="1" spc="-69" dirty="0">
                <a:solidFill>
                  <a:schemeClr val="bg1"/>
                </a:solidFill>
              </a:rPr>
              <a:t>by</a:t>
            </a:r>
            <a:r>
              <a:rPr sz="1687" b="1" spc="13" dirty="0">
                <a:solidFill>
                  <a:schemeClr val="bg1"/>
                </a:solidFill>
              </a:rPr>
              <a:t> </a:t>
            </a:r>
            <a:r>
              <a:rPr sz="1687" b="1" spc="-50" dirty="0">
                <a:solidFill>
                  <a:schemeClr val="bg1"/>
                </a:solidFill>
              </a:rPr>
              <a:t>Relationship</a:t>
            </a:r>
            <a:endParaRPr sz="1687" dirty="0">
              <a:solidFill>
                <a:schemeClr val="bg1"/>
              </a:solidFill>
            </a:endParaRPr>
          </a:p>
          <a:p>
            <a:pPr marL="6697">
              <a:spcBef>
                <a:spcPts val="1603"/>
              </a:spcBef>
            </a:pP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Separate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relationship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b="1" spc="-5" dirty="0">
                <a:solidFill>
                  <a:schemeClr val="bg1"/>
                </a:solidFill>
                <a:latin typeface="Carlito"/>
                <a:cs typeface="Carlito"/>
              </a:rPr>
              <a:t>latest </a:t>
            </a:r>
            <a:r>
              <a:rPr sz="1476" b="1" spc="-3" dirty="0">
                <a:solidFill>
                  <a:schemeClr val="bg1"/>
                </a:solidFill>
                <a:latin typeface="Carlito"/>
                <a:cs typeface="Carlito"/>
              </a:rPr>
              <a:t>post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</a:t>
            </a:r>
            <a:r>
              <a:rPr sz="1476" spc="-7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topic: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2529022"/>
            <a:ext cx="3903501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-74" dirty="0">
                <a:solidFill>
                  <a:schemeClr val="bg1"/>
                </a:solidFill>
              </a:rPr>
              <a:t>And</a:t>
            </a:r>
            <a:r>
              <a:rPr sz="1476" spc="-92" dirty="0">
                <a:solidFill>
                  <a:schemeClr val="bg1"/>
                </a:solidFill>
              </a:rPr>
              <a:t> </a:t>
            </a:r>
            <a:r>
              <a:rPr sz="1476" spc="-29" dirty="0">
                <a:solidFill>
                  <a:schemeClr val="bg1"/>
                </a:solidFill>
              </a:rPr>
              <a:t>then,</a:t>
            </a:r>
            <a:r>
              <a:rPr sz="1476" spc="-63" dirty="0">
                <a:solidFill>
                  <a:schemeClr val="bg1"/>
                </a:solidFill>
              </a:rPr>
              <a:t> </a:t>
            </a:r>
            <a:r>
              <a:rPr sz="1476" spc="-16" dirty="0">
                <a:solidFill>
                  <a:schemeClr val="bg1"/>
                </a:solidFill>
              </a:rPr>
              <a:t>in</a:t>
            </a:r>
            <a:r>
              <a:rPr sz="1476" spc="-87" dirty="0">
                <a:solidFill>
                  <a:schemeClr val="bg1"/>
                </a:solidFill>
              </a:rPr>
              <a:t> </a:t>
            </a:r>
            <a:r>
              <a:rPr sz="1476" spc="-24" dirty="0">
                <a:solidFill>
                  <a:schemeClr val="bg1"/>
                </a:solidFill>
              </a:rPr>
              <a:t>our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37" dirty="0">
                <a:solidFill>
                  <a:schemeClr val="bg1"/>
                </a:solidFill>
              </a:rPr>
              <a:t>controller,</a:t>
            </a:r>
            <a:r>
              <a:rPr sz="1476" spc="-95" dirty="0">
                <a:solidFill>
                  <a:schemeClr val="bg1"/>
                </a:solidFill>
              </a:rPr>
              <a:t> </a:t>
            </a:r>
            <a:r>
              <a:rPr sz="1476" spc="-53" dirty="0">
                <a:solidFill>
                  <a:schemeClr val="bg1"/>
                </a:solidFill>
              </a:rPr>
              <a:t>we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98" dirty="0">
                <a:solidFill>
                  <a:schemeClr val="bg1"/>
                </a:solidFill>
              </a:rPr>
              <a:t>can</a:t>
            </a:r>
            <a:r>
              <a:rPr sz="1476" spc="-79" dirty="0">
                <a:solidFill>
                  <a:schemeClr val="bg1"/>
                </a:solidFill>
              </a:rPr>
              <a:t> </a:t>
            </a:r>
            <a:r>
              <a:rPr sz="1476" spc="-47" dirty="0">
                <a:solidFill>
                  <a:schemeClr val="bg1"/>
                </a:solidFill>
              </a:rPr>
              <a:t>do</a:t>
            </a:r>
            <a:r>
              <a:rPr sz="1476" spc="-71" dirty="0">
                <a:solidFill>
                  <a:schemeClr val="bg1"/>
                </a:solidFill>
              </a:rPr>
              <a:t> </a:t>
            </a:r>
            <a:r>
              <a:rPr sz="1476" spc="-29" dirty="0">
                <a:solidFill>
                  <a:schemeClr val="bg1"/>
                </a:solidFill>
              </a:rPr>
              <a:t>this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21" dirty="0">
                <a:solidFill>
                  <a:schemeClr val="bg1"/>
                </a:solidFill>
              </a:rPr>
              <a:t>“magic”:</a:t>
            </a:r>
            <a:endParaRPr sz="1476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6892" y="1536755"/>
            <a:ext cx="4185389" cy="76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7496" y="3103948"/>
            <a:ext cx="6389191" cy="432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4499223" cy="698345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4694">
              <a:spcBef>
                <a:spcPts val="50"/>
              </a:spcBef>
            </a:pPr>
            <a:r>
              <a:rPr sz="1687" b="1" spc="-63" dirty="0">
                <a:solidFill>
                  <a:schemeClr val="bg1"/>
                </a:solidFill>
              </a:rPr>
              <a:t>9 </a:t>
            </a:r>
            <a:r>
              <a:rPr sz="1687" b="1" spc="-66" dirty="0">
                <a:solidFill>
                  <a:schemeClr val="bg1"/>
                </a:solidFill>
              </a:rPr>
              <a:t>Eloquent::when() </a:t>
            </a:r>
            <a:r>
              <a:rPr sz="1687" b="1" spc="-382" dirty="0">
                <a:solidFill>
                  <a:schemeClr val="bg1"/>
                </a:solidFill>
                <a:latin typeface="Georgia"/>
                <a:cs typeface="Georgia"/>
              </a:rPr>
              <a:t>– </a:t>
            </a:r>
            <a:r>
              <a:rPr sz="1687" b="1" spc="-60" dirty="0">
                <a:solidFill>
                  <a:schemeClr val="bg1"/>
                </a:solidFill>
              </a:rPr>
              <a:t>no </a:t>
            </a:r>
            <a:r>
              <a:rPr sz="1687" b="1" spc="-32" dirty="0">
                <a:solidFill>
                  <a:schemeClr val="bg1"/>
                </a:solidFill>
              </a:rPr>
              <a:t>more</a:t>
            </a:r>
            <a:r>
              <a:rPr sz="1687" b="1" spc="116" dirty="0">
                <a:solidFill>
                  <a:schemeClr val="bg1"/>
                </a:solidFill>
              </a:rPr>
              <a:t> </a:t>
            </a:r>
            <a:r>
              <a:rPr sz="1687" b="1" spc="-32" dirty="0">
                <a:solidFill>
                  <a:schemeClr val="bg1"/>
                </a:solidFill>
              </a:rPr>
              <a:t>if-</a:t>
            </a:r>
            <a:r>
              <a:rPr sz="1687" b="1" spc="-32" dirty="0">
                <a:solidFill>
                  <a:schemeClr val="bg1"/>
                </a:solidFill>
                <a:latin typeface="Georgia"/>
                <a:cs typeface="Georgia"/>
              </a:rPr>
              <a:t>else’s</a:t>
            </a:r>
            <a:endParaRPr sz="1687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6697">
              <a:spcBef>
                <a:spcPts val="1603"/>
              </a:spcBef>
            </a:pPr>
            <a:r>
              <a:rPr sz="1476" spc="3" dirty="0">
                <a:solidFill>
                  <a:schemeClr val="bg1"/>
                </a:solidFill>
              </a:rPr>
              <a:t>write</a:t>
            </a:r>
            <a:r>
              <a:rPr sz="1476" spc="-113" dirty="0">
                <a:solidFill>
                  <a:schemeClr val="bg1"/>
                </a:solidFill>
              </a:rPr>
              <a:t> </a:t>
            </a:r>
            <a:r>
              <a:rPr sz="1476" spc="-32" dirty="0">
                <a:solidFill>
                  <a:schemeClr val="bg1"/>
                </a:solidFill>
              </a:rPr>
              <a:t>conditional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58" dirty="0">
                <a:solidFill>
                  <a:schemeClr val="bg1"/>
                </a:solidFill>
              </a:rPr>
              <a:t>queries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11" dirty="0">
                <a:solidFill>
                  <a:schemeClr val="bg1"/>
                </a:solidFill>
              </a:rPr>
              <a:t>with</a:t>
            </a:r>
            <a:r>
              <a:rPr sz="1476" spc="-92" dirty="0">
                <a:solidFill>
                  <a:schemeClr val="bg1"/>
                </a:solidFill>
              </a:rPr>
              <a:t> </a:t>
            </a:r>
            <a:r>
              <a:rPr sz="1476" spc="-21" dirty="0">
                <a:solidFill>
                  <a:schemeClr val="bg1"/>
                </a:solidFill>
              </a:rPr>
              <a:t>“if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-</a:t>
            </a:r>
            <a:r>
              <a:rPr sz="1476" spc="-21" dirty="0">
                <a:solidFill>
                  <a:schemeClr val="bg1"/>
                </a:solidFill>
              </a:rPr>
              <a:t>else”,</a:t>
            </a:r>
            <a:r>
              <a:rPr sz="1476" spc="-111" dirty="0">
                <a:solidFill>
                  <a:schemeClr val="bg1"/>
                </a:solidFill>
              </a:rPr>
              <a:t> </a:t>
            </a:r>
            <a:r>
              <a:rPr sz="1476" spc="-53" dirty="0">
                <a:solidFill>
                  <a:schemeClr val="bg1"/>
                </a:solidFill>
              </a:rPr>
              <a:t>something</a:t>
            </a:r>
            <a:r>
              <a:rPr sz="1476" spc="-87" dirty="0">
                <a:solidFill>
                  <a:schemeClr val="bg1"/>
                </a:solidFill>
              </a:rPr>
              <a:t> </a:t>
            </a:r>
            <a:r>
              <a:rPr sz="1476" spc="-45" dirty="0">
                <a:solidFill>
                  <a:schemeClr val="bg1"/>
                </a:solidFill>
              </a:rPr>
              <a:t>like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26" dirty="0">
                <a:solidFill>
                  <a:schemeClr val="bg1"/>
                </a:solidFill>
              </a:rPr>
              <a:t>this:</a:t>
            </a:r>
            <a:endParaRPr sz="1476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2727568"/>
            <a:ext cx="2798787" cy="234552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spc="-53" dirty="0">
                <a:solidFill>
                  <a:schemeClr val="bg1"/>
                </a:solidFill>
              </a:rPr>
              <a:t>there’s </a:t>
            </a:r>
            <a:r>
              <a:rPr sz="1476" spc="-113" dirty="0">
                <a:solidFill>
                  <a:schemeClr val="bg1"/>
                </a:solidFill>
              </a:rPr>
              <a:t>a </a:t>
            </a:r>
            <a:r>
              <a:rPr sz="1476" spc="-16" dirty="0">
                <a:solidFill>
                  <a:schemeClr val="bg1"/>
                </a:solidFill>
              </a:rPr>
              <a:t>better </a:t>
            </a:r>
            <a:r>
              <a:rPr sz="1476" spc="-76" dirty="0">
                <a:solidFill>
                  <a:schemeClr val="bg1"/>
                </a:solidFill>
              </a:rPr>
              <a:t>way </a:t>
            </a:r>
            <a:r>
              <a:rPr sz="1476" spc="-84" dirty="0">
                <a:solidFill>
                  <a:schemeClr val="bg1"/>
                </a:solidFill>
              </a:rPr>
              <a:t>–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use</a:t>
            </a:r>
            <a:r>
              <a:rPr sz="1476" spc="-6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when():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0066" y="1406426"/>
            <a:ext cx="5344418" cy="1264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0067" y="3094137"/>
            <a:ext cx="5338591" cy="128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6031892" cy="925458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4694">
              <a:spcBef>
                <a:spcPts val="50"/>
              </a:spcBef>
            </a:pPr>
            <a:r>
              <a:rPr sz="1687" b="1" spc="-63" dirty="0">
                <a:solidFill>
                  <a:schemeClr val="bg1"/>
                </a:solidFill>
              </a:rPr>
              <a:t>9 </a:t>
            </a:r>
            <a:r>
              <a:rPr sz="1687" b="1" spc="-66" dirty="0">
                <a:solidFill>
                  <a:schemeClr val="bg1"/>
                </a:solidFill>
              </a:rPr>
              <a:t>Eloquent::when() </a:t>
            </a:r>
            <a:r>
              <a:rPr sz="1687" b="1" spc="-382" dirty="0">
                <a:solidFill>
                  <a:schemeClr val="bg1"/>
                </a:solidFill>
                <a:latin typeface="Georgia"/>
                <a:cs typeface="Georgia"/>
              </a:rPr>
              <a:t>– </a:t>
            </a:r>
            <a:r>
              <a:rPr sz="1687" b="1" spc="-60" dirty="0">
                <a:solidFill>
                  <a:schemeClr val="bg1"/>
                </a:solidFill>
              </a:rPr>
              <a:t>no </a:t>
            </a:r>
            <a:r>
              <a:rPr sz="1687" b="1" spc="-32" dirty="0">
                <a:solidFill>
                  <a:schemeClr val="bg1"/>
                </a:solidFill>
              </a:rPr>
              <a:t>more</a:t>
            </a:r>
            <a:r>
              <a:rPr sz="1687" b="1" spc="116" dirty="0">
                <a:solidFill>
                  <a:schemeClr val="bg1"/>
                </a:solidFill>
              </a:rPr>
              <a:t> </a:t>
            </a:r>
            <a:r>
              <a:rPr sz="1687" b="1" spc="-32" dirty="0">
                <a:solidFill>
                  <a:schemeClr val="bg1"/>
                </a:solidFill>
              </a:rPr>
              <a:t>if-</a:t>
            </a:r>
            <a:r>
              <a:rPr sz="1687" b="1" spc="-32" dirty="0">
                <a:solidFill>
                  <a:schemeClr val="bg1"/>
                </a:solidFill>
                <a:latin typeface="Georgia"/>
                <a:cs typeface="Georgia"/>
              </a:rPr>
              <a:t>else’s</a:t>
            </a:r>
            <a:endParaRPr sz="1687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6697" marR="2679">
              <a:spcBef>
                <a:spcPts val="1603"/>
              </a:spcBef>
            </a:pP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It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may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not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feel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shorter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or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more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elegant, but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most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powerful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passing of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parameters: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0250" y="1647527"/>
            <a:ext cx="5103316" cy="1145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3565289" cy="698345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1346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10 </a:t>
            </a:r>
            <a:r>
              <a:rPr sz="1687" b="1" spc="-55" dirty="0">
                <a:solidFill>
                  <a:schemeClr val="bg1"/>
                </a:solidFill>
              </a:rPr>
              <a:t>BelongsTo </a:t>
            </a:r>
            <a:r>
              <a:rPr sz="1687" b="1" spc="-34" dirty="0">
                <a:solidFill>
                  <a:schemeClr val="bg1"/>
                </a:solidFill>
              </a:rPr>
              <a:t>Default</a:t>
            </a:r>
            <a:r>
              <a:rPr sz="1687" b="1" spc="50" dirty="0">
                <a:solidFill>
                  <a:schemeClr val="bg1"/>
                </a:solidFill>
              </a:rPr>
              <a:t> </a:t>
            </a:r>
            <a:r>
              <a:rPr sz="1687" b="1" spc="-29" dirty="0">
                <a:solidFill>
                  <a:schemeClr val="bg1"/>
                </a:solidFill>
              </a:rPr>
              <a:t>Models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603"/>
              </a:spcBef>
            </a:pP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Post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belonging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Author and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then Blade</a:t>
            </a:r>
            <a:r>
              <a:rPr sz="1476" spc="-32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code: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1996723"/>
            <a:ext cx="6333604" cy="923762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 marR="2679">
              <a:spcBef>
                <a:spcPts val="55"/>
              </a:spcBef>
            </a:pPr>
            <a:r>
              <a:rPr sz="1476" spc="-47" dirty="0">
                <a:solidFill>
                  <a:schemeClr val="bg1"/>
                </a:solidFill>
              </a:rPr>
              <a:t>But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24" dirty="0">
                <a:solidFill>
                  <a:schemeClr val="bg1"/>
                </a:solidFill>
              </a:rPr>
              <a:t>what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26" dirty="0">
                <a:solidFill>
                  <a:schemeClr val="bg1"/>
                </a:solidFill>
              </a:rPr>
              <a:t>if</a:t>
            </a:r>
            <a:r>
              <a:rPr sz="1476" spc="-87" dirty="0">
                <a:solidFill>
                  <a:schemeClr val="bg1"/>
                </a:solidFill>
              </a:rPr>
              <a:t> </a:t>
            </a:r>
            <a:r>
              <a:rPr sz="1476" spc="-18" dirty="0">
                <a:solidFill>
                  <a:schemeClr val="bg1"/>
                </a:solidFill>
              </a:rPr>
              <a:t>the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26" dirty="0">
                <a:solidFill>
                  <a:schemeClr val="bg1"/>
                </a:solidFill>
              </a:rPr>
              <a:t>author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74" dirty="0">
                <a:solidFill>
                  <a:schemeClr val="bg1"/>
                </a:solidFill>
              </a:rPr>
              <a:t>is </a:t>
            </a:r>
            <a:r>
              <a:rPr sz="1476" spc="-42" dirty="0">
                <a:solidFill>
                  <a:schemeClr val="bg1"/>
                </a:solidFill>
              </a:rPr>
              <a:t>deleted,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5" dirty="0">
                <a:solidFill>
                  <a:schemeClr val="bg1"/>
                </a:solidFill>
              </a:rPr>
              <a:t>or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16" dirty="0">
                <a:solidFill>
                  <a:schemeClr val="bg1"/>
                </a:solidFill>
              </a:rPr>
              <a:t>isn’t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60" dirty="0">
                <a:solidFill>
                  <a:schemeClr val="bg1"/>
                </a:solidFill>
              </a:rPr>
              <a:t>set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dirty="0">
                <a:solidFill>
                  <a:schemeClr val="bg1"/>
                </a:solidFill>
              </a:rPr>
              <a:t>for</a:t>
            </a:r>
            <a:r>
              <a:rPr sz="1476" spc="-87" dirty="0">
                <a:solidFill>
                  <a:schemeClr val="bg1"/>
                </a:solidFill>
              </a:rPr>
              <a:t> </a:t>
            </a:r>
            <a:r>
              <a:rPr sz="1476" spc="-84" dirty="0">
                <a:solidFill>
                  <a:schemeClr val="bg1"/>
                </a:solidFill>
              </a:rPr>
              <a:t>some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84" dirty="0">
                <a:solidFill>
                  <a:schemeClr val="bg1"/>
                </a:solidFill>
              </a:rPr>
              <a:t>reason?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156" dirty="0">
                <a:solidFill>
                  <a:schemeClr val="bg1"/>
                </a:solidFill>
              </a:rPr>
              <a:t>You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5" dirty="0">
                <a:solidFill>
                  <a:schemeClr val="bg1"/>
                </a:solidFill>
              </a:rPr>
              <a:t>will</a:t>
            </a:r>
            <a:r>
              <a:rPr sz="1476" spc="-90" dirty="0">
                <a:solidFill>
                  <a:schemeClr val="bg1"/>
                </a:solidFill>
              </a:rPr>
              <a:t> </a:t>
            </a:r>
            <a:r>
              <a:rPr sz="1476" spc="-53" dirty="0">
                <a:solidFill>
                  <a:schemeClr val="bg1"/>
                </a:solidFill>
              </a:rPr>
              <a:t>get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79" dirty="0">
                <a:solidFill>
                  <a:schemeClr val="bg1"/>
                </a:solidFill>
              </a:rPr>
              <a:t>an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42" dirty="0">
                <a:solidFill>
                  <a:schemeClr val="bg1"/>
                </a:solidFill>
              </a:rPr>
              <a:t>error,  </a:t>
            </a:r>
            <a:r>
              <a:rPr sz="1476" spc="-53" dirty="0">
                <a:solidFill>
                  <a:schemeClr val="bg1"/>
                </a:solidFill>
              </a:rPr>
              <a:t>something </a:t>
            </a:r>
            <a:r>
              <a:rPr sz="1476" spc="-45" dirty="0">
                <a:solidFill>
                  <a:schemeClr val="bg1"/>
                </a:solidFill>
              </a:rPr>
              <a:t>like </a:t>
            </a:r>
            <a:r>
              <a:rPr sz="1476" spc="-8" dirty="0">
                <a:solidFill>
                  <a:schemeClr val="bg1"/>
                </a:solidFill>
              </a:rPr>
              <a:t>“property </a:t>
            </a:r>
            <a:r>
              <a:rPr sz="1476" spc="-3" dirty="0">
                <a:solidFill>
                  <a:schemeClr val="bg1"/>
                </a:solidFill>
              </a:rPr>
              <a:t>of</a:t>
            </a:r>
            <a:r>
              <a:rPr sz="1476" spc="-240" dirty="0">
                <a:solidFill>
                  <a:schemeClr val="bg1"/>
                </a:solidFill>
              </a:rPr>
              <a:t> </a:t>
            </a:r>
            <a:r>
              <a:rPr sz="1476" spc="-29" dirty="0">
                <a:solidFill>
                  <a:schemeClr val="bg1"/>
                </a:solidFill>
              </a:rPr>
              <a:t>non</a:t>
            </a:r>
            <a:r>
              <a:rPr sz="1476" spc="-29" dirty="0">
                <a:solidFill>
                  <a:schemeClr val="bg1"/>
                </a:solidFill>
                <a:latin typeface="Carlito"/>
                <a:cs typeface="Carlito"/>
              </a:rPr>
              <a:t>-</a:t>
            </a:r>
            <a:r>
              <a:rPr sz="1476" spc="-29" dirty="0">
                <a:solidFill>
                  <a:schemeClr val="bg1"/>
                </a:solidFill>
              </a:rPr>
              <a:t>object”.</a:t>
            </a:r>
            <a:endParaRPr sz="1476" dirty="0">
              <a:solidFill>
                <a:schemeClr val="bg1"/>
              </a:solidFill>
            </a:endParaRPr>
          </a:p>
          <a:p>
            <a:pPr>
              <a:spcBef>
                <a:spcPts val="16"/>
              </a:spcBef>
            </a:pPr>
            <a:endParaRPr sz="1529" dirty="0">
              <a:solidFill>
                <a:schemeClr val="bg1"/>
              </a:solidFill>
            </a:endParaRPr>
          </a:p>
          <a:p>
            <a:pPr marL="6697"/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course,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can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prevent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it </a:t>
            </a:r>
            <a:r>
              <a:rPr sz="1476" spc="-13" dirty="0">
                <a:solidFill>
                  <a:schemeClr val="bg1"/>
                </a:solidFill>
                <a:latin typeface="Carlito"/>
                <a:cs typeface="Carlito"/>
              </a:rPr>
              <a:t>like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0299" y="1406426"/>
            <a:ext cx="2504777" cy="401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6309" y="3094130"/>
            <a:ext cx="2732484" cy="297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06" y="3491351"/>
            <a:ext cx="3656707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But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can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do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it on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Eloquent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relationship</a:t>
            </a:r>
            <a:r>
              <a:rPr sz="1476" spc="-29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level: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0985" y="3897809"/>
            <a:ext cx="5062061" cy="763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2105285" cy="698345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6658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11 </a:t>
            </a:r>
            <a:r>
              <a:rPr sz="1687" b="1" spc="-42" dirty="0">
                <a:solidFill>
                  <a:schemeClr val="bg1"/>
                </a:solidFill>
              </a:rPr>
              <a:t>Order </a:t>
            </a:r>
            <a:r>
              <a:rPr sz="1687" b="1" spc="-69" dirty="0">
                <a:solidFill>
                  <a:schemeClr val="bg1"/>
                </a:solidFill>
              </a:rPr>
              <a:t>by</a:t>
            </a:r>
            <a:r>
              <a:rPr sz="1687" b="1" spc="11" dirty="0">
                <a:solidFill>
                  <a:schemeClr val="bg1"/>
                </a:solidFill>
              </a:rPr>
              <a:t> </a:t>
            </a:r>
            <a:r>
              <a:rPr sz="1687" b="1" spc="-24" dirty="0">
                <a:solidFill>
                  <a:schemeClr val="bg1"/>
                </a:solidFill>
              </a:rPr>
              <a:t>Mutator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603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Guess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have</a:t>
            </a:r>
            <a:r>
              <a:rPr sz="1476" spc="-2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8965" y="1406426"/>
            <a:ext cx="5851468" cy="80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8691" y="2683393"/>
            <a:ext cx="4554141" cy="301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0906" y="2318165"/>
            <a:ext cx="5077197" cy="993030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spc="-29" dirty="0">
                <a:solidFill>
                  <a:schemeClr val="bg1"/>
                </a:solidFill>
                <a:latin typeface="Carlito"/>
                <a:cs typeface="Carlito"/>
              </a:rPr>
              <a:t>Now,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want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order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by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that </a:t>
            </a:r>
            <a:r>
              <a:rPr sz="1476" spc="-53" dirty="0">
                <a:solidFill>
                  <a:schemeClr val="bg1"/>
                </a:solidFill>
              </a:rPr>
              <a:t>full_name? </a:t>
            </a:r>
            <a:r>
              <a:rPr sz="1476" spc="-95" dirty="0">
                <a:solidFill>
                  <a:schemeClr val="bg1"/>
                </a:solidFill>
              </a:rPr>
              <a:t>This </a:t>
            </a:r>
            <a:r>
              <a:rPr sz="1476" dirty="0">
                <a:solidFill>
                  <a:schemeClr val="bg1"/>
                </a:solidFill>
              </a:rPr>
              <a:t>won’t</a:t>
            </a:r>
            <a:r>
              <a:rPr sz="1476" spc="-90" dirty="0">
                <a:solidFill>
                  <a:schemeClr val="bg1"/>
                </a:solidFill>
              </a:rPr>
              <a:t> </a:t>
            </a:r>
            <a:r>
              <a:rPr sz="1476" spc="-24" dirty="0">
                <a:solidFill>
                  <a:schemeClr val="bg1"/>
                </a:solidFill>
              </a:rPr>
              <a:t>work:</a:t>
            </a:r>
            <a:endParaRPr sz="1476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sz="1476">
              <a:solidFill>
                <a:schemeClr val="bg1"/>
              </a:solidFill>
            </a:endParaRPr>
          </a:p>
          <a:p>
            <a:pPr>
              <a:spcBef>
                <a:spcPts val="11"/>
              </a:spcBef>
            </a:pPr>
            <a:endParaRPr sz="1977">
              <a:solidFill>
                <a:schemeClr val="bg1"/>
              </a:solidFill>
            </a:endParaRPr>
          </a:p>
          <a:p>
            <a:pPr marL="6697"/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Solution is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simple. </a:t>
            </a:r>
            <a:r>
              <a:rPr sz="1476" spc="-26" dirty="0">
                <a:solidFill>
                  <a:schemeClr val="bg1"/>
                </a:solidFill>
                <a:latin typeface="Carlito"/>
                <a:cs typeface="Carlito"/>
              </a:rPr>
              <a:t>We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need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order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results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after we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get</a:t>
            </a:r>
            <a:r>
              <a:rPr sz="1476" spc="-2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them.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2821" y="3455789"/>
            <a:ext cx="4251022" cy="336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0906" y="3853205"/>
            <a:ext cx="4281227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Function name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different </a:t>
            </a:r>
            <a:r>
              <a:rPr sz="1476" spc="-84" dirty="0">
                <a:solidFill>
                  <a:schemeClr val="bg1"/>
                </a:solidFill>
              </a:rPr>
              <a:t>– </a:t>
            </a:r>
            <a:r>
              <a:rPr sz="1476" spc="-18" dirty="0">
                <a:solidFill>
                  <a:schemeClr val="bg1"/>
                </a:solidFill>
              </a:rPr>
              <a:t>it’s </a:t>
            </a:r>
            <a:r>
              <a:rPr sz="1476" spc="-5" dirty="0">
                <a:solidFill>
                  <a:schemeClr val="bg1"/>
                </a:solidFill>
              </a:rPr>
              <a:t>not </a:t>
            </a:r>
            <a:r>
              <a:rPr sz="1476" b="1" spc="-8" dirty="0">
                <a:solidFill>
                  <a:schemeClr val="bg1"/>
                </a:solidFill>
                <a:latin typeface="Carlito"/>
                <a:cs typeface="Carlito"/>
              </a:rPr>
              <a:t>orderBy</a:t>
            </a:r>
            <a:r>
              <a:rPr sz="1476" spc="-8" dirty="0">
                <a:solidFill>
                  <a:schemeClr val="bg1"/>
                </a:solidFill>
              </a:rPr>
              <a:t>, </a:t>
            </a:r>
            <a:r>
              <a:rPr sz="1476" spc="-18" dirty="0">
                <a:solidFill>
                  <a:schemeClr val="bg1"/>
                </a:solidFill>
              </a:rPr>
              <a:t>it’s</a:t>
            </a:r>
            <a:r>
              <a:rPr sz="1476" spc="-277" dirty="0">
                <a:solidFill>
                  <a:schemeClr val="bg1"/>
                </a:solidFill>
              </a:rPr>
              <a:t> </a:t>
            </a:r>
            <a:r>
              <a:rPr sz="1476" b="1" dirty="0">
                <a:solidFill>
                  <a:schemeClr val="bg1"/>
                </a:solidFill>
                <a:latin typeface="Carlito"/>
                <a:cs typeface="Carlito"/>
              </a:rPr>
              <a:t>sortBy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6010126" cy="1101276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4694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12 </a:t>
            </a:r>
            <a:r>
              <a:rPr sz="1687" b="1" spc="-34" dirty="0">
                <a:solidFill>
                  <a:schemeClr val="bg1"/>
                </a:solidFill>
              </a:rPr>
              <a:t>Default </a:t>
            </a:r>
            <a:r>
              <a:rPr sz="1687" b="1" spc="-45" dirty="0">
                <a:solidFill>
                  <a:schemeClr val="bg1"/>
                </a:solidFill>
              </a:rPr>
              <a:t>ordering </a:t>
            </a:r>
            <a:r>
              <a:rPr sz="1687" b="1" spc="-71" dirty="0">
                <a:solidFill>
                  <a:schemeClr val="bg1"/>
                </a:solidFill>
              </a:rPr>
              <a:t>in </a:t>
            </a:r>
            <a:r>
              <a:rPr sz="1687" b="1" spc="-47" dirty="0">
                <a:solidFill>
                  <a:schemeClr val="bg1"/>
                </a:solidFill>
              </a:rPr>
              <a:t>global</a:t>
            </a:r>
            <a:r>
              <a:rPr sz="1687" b="1" spc="100" dirty="0">
                <a:solidFill>
                  <a:schemeClr val="bg1"/>
                </a:solidFill>
              </a:rPr>
              <a:t> </a:t>
            </a:r>
            <a:r>
              <a:rPr sz="1687" b="1" spc="-42" dirty="0">
                <a:solidFill>
                  <a:schemeClr val="bg1"/>
                </a:solidFill>
              </a:rPr>
              <a:t>scope</a:t>
            </a:r>
            <a:endParaRPr sz="1687">
              <a:solidFill>
                <a:schemeClr val="bg1"/>
              </a:solidFill>
            </a:endParaRPr>
          </a:p>
          <a:p>
            <a:pPr marL="6697" marR="2679">
              <a:spcBef>
                <a:spcPts val="1247"/>
              </a:spcBef>
            </a:pP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What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if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want to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have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User::all()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always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be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ordered by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name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field? </a:t>
            </a:r>
            <a:r>
              <a:rPr sz="1476" spc="-40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can  </a:t>
            </a:r>
            <a:r>
              <a:rPr sz="1476" spc="-98" dirty="0">
                <a:solidFill>
                  <a:schemeClr val="bg1"/>
                </a:solidFill>
              </a:rPr>
              <a:t>assign </a:t>
            </a:r>
            <a:r>
              <a:rPr sz="1476" spc="-113" dirty="0">
                <a:solidFill>
                  <a:schemeClr val="bg1"/>
                </a:solidFill>
              </a:rPr>
              <a:t>a </a:t>
            </a:r>
            <a:r>
              <a:rPr sz="1476" spc="-50" dirty="0">
                <a:solidFill>
                  <a:schemeClr val="bg1"/>
                </a:solidFill>
              </a:rPr>
              <a:t>global </a:t>
            </a:r>
            <a:r>
              <a:rPr sz="1476" spc="-84" dirty="0">
                <a:solidFill>
                  <a:schemeClr val="bg1"/>
                </a:solidFill>
              </a:rPr>
              <a:t>scope. </a:t>
            </a:r>
            <a:r>
              <a:rPr sz="1476" spc="-79" dirty="0">
                <a:solidFill>
                  <a:schemeClr val="bg1"/>
                </a:solidFill>
              </a:rPr>
              <a:t>Let’s </a:t>
            </a:r>
            <a:r>
              <a:rPr sz="1476" spc="-90" dirty="0">
                <a:solidFill>
                  <a:schemeClr val="bg1"/>
                </a:solidFill>
              </a:rPr>
              <a:t>go back </a:t>
            </a:r>
            <a:r>
              <a:rPr sz="1476" spc="16" dirty="0">
                <a:solidFill>
                  <a:schemeClr val="bg1"/>
                </a:solidFill>
              </a:rPr>
              <a:t>to </a:t>
            </a:r>
            <a:r>
              <a:rPr sz="1476" spc="-18" dirty="0">
                <a:solidFill>
                  <a:schemeClr val="bg1"/>
                </a:solidFill>
              </a:rPr>
              <a:t>the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boot()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method,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which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we</a:t>
            </a:r>
            <a:r>
              <a:rPr sz="1476" spc="-92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mentioned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already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above.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3668" y="1863515"/>
            <a:ext cx="5571321" cy="1753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986775"/>
            <a:ext cx="4842123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Add </a:t>
            </a:r>
            <a:r>
              <a:rPr sz="1476" spc="-13" dirty="0">
                <a:solidFill>
                  <a:schemeClr val="bg1"/>
                </a:solidFill>
                <a:latin typeface="Carlito"/>
                <a:cs typeface="Carlito"/>
              </a:rPr>
              <a:t>raw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queries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our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Eloquent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statements.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functions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</a:t>
            </a:r>
            <a:r>
              <a:rPr sz="1476" spc="1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that.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2352" y="572121"/>
            <a:ext cx="2245928" cy="266047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6697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13 </a:t>
            </a:r>
            <a:r>
              <a:rPr sz="1687" b="1" spc="-16" dirty="0">
                <a:solidFill>
                  <a:schemeClr val="bg1"/>
                </a:solidFill>
              </a:rPr>
              <a:t>Raw </a:t>
            </a:r>
            <a:r>
              <a:rPr sz="1687" b="1" spc="-58" dirty="0">
                <a:solidFill>
                  <a:schemeClr val="bg1"/>
                </a:solidFill>
              </a:rPr>
              <a:t>query</a:t>
            </a:r>
            <a:r>
              <a:rPr sz="1687" b="1" spc="-29" dirty="0">
                <a:solidFill>
                  <a:schemeClr val="bg1"/>
                </a:solidFill>
              </a:rPr>
              <a:t> </a:t>
            </a:r>
            <a:r>
              <a:rPr sz="1687" b="1" spc="-42" dirty="0">
                <a:solidFill>
                  <a:schemeClr val="bg1"/>
                </a:solidFill>
              </a:rPr>
              <a:t>methods</a:t>
            </a:r>
            <a:endParaRPr sz="1687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8965" y="1406426"/>
            <a:ext cx="5716116" cy="2290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5858768" cy="874162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4694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14 </a:t>
            </a:r>
            <a:r>
              <a:rPr sz="1687" b="1" spc="-45" dirty="0">
                <a:solidFill>
                  <a:schemeClr val="bg1"/>
                </a:solidFill>
              </a:rPr>
              <a:t>Replicate: </a:t>
            </a:r>
            <a:r>
              <a:rPr sz="1687" b="1" spc="-21" dirty="0">
                <a:solidFill>
                  <a:schemeClr val="bg1"/>
                </a:solidFill>
              </a:rPr>
              <a:t>make a </a:t>
            </a:r>
            <a:r>
              <a:rPr sz="1687" b="1" spc="-53" dirty="0">
                <a:solidFill>
                  <a:schemeClr val="bg1"/>
                </a:solidFill>
              </a:rPr>
              <a:t>copy </a:t>
            </a:r>
            <a:r>
              <a:rPr sz="1687" b="1" spc="-45" dirty="0">
                <a:solidFill>
                  <a:schemeClr val="bg1"/>
                </a:solidFill>
              </a:rPr>
              <a:t>of </a:t>
            </a:r>
            <a:r>
              <a:rPr sz="1687" b="1" spc="-21" dirty="0">
                <a:solidFill>
                  <a:schemeClr val="bg1"/>
                </a:solidFill>
              </a:rPr>
              <a:t>a</a:t>
            </a:r>
            <a:r>
              <a:rPr sz="1687" b="1" spc="95" dirty="0">
                <a:solidFill>
                  <a:schemeClr val="bg1"/>
                </a:solidFill>
              </a:rPr>
              <a:t> </a:t>
            </a:r>
            <a:r>
              <a:rPr sz="1687" b="1" spc="-26" dirty="0">
                <a:solidFill>
                  <a:schemeClr val="bg1"/>
                </a:solidFill>
              </a:rPr>
              <a:t>row</a:t>
            </a:r>
            <a:endParaRPr sz="1687">
              <a:solidFill>
                <a:schemeClr val="bg1"/>
              </a:solidFill>
            </a:endParaRPr>
          </a:p>
          <a:p>
            <a:pPr marL="6697" marR="2679">
              <a:spcBef>
                <a:spcPts val="1247"/>
              </a:spcBef>
            </a:pPr>
            <a:r>
              <a:rPr sz="1476" spc="-58" dirty="0">
                <a:solidFill>
                  <a:schemeClr val="bg1"/>
                </a:solidFill>
              </a:rPr>
              <a:t>Short </a:t>
            </a:r>
            <a:r>
              <a:rPr sz="1476" spc="-55" dirty="0">
                <a:solidFill>
                  <a:schemeClr val="bg1"/>
                </a:solidFill>
              </a:rPr>
              <a:t>one. </a:t>
            </a:r>
            <a:r>
              <a:rPr sz="1476" spc="-8" dirty="0">
                <a:solidFill>
                  <a:schemeClr val="bg1"/>
                </a:solidFill>
              </a:rPr>
              <a:t>Without </a:t>
            </a:r>
            <a:r>
              <a:rPr sz="1476" spc="-69" dirty="0">
                <a:solidFill>
                  <a:schemeClr val="bg1"/>
                </a:solidFill>
              </a:rPr>
              <a:t>deep </a:t>
            </a:r>
            <a:r>
              <a:rPr sz="1476" spc="-58" dirty="0">
                <a:solidFill>
                  <a:schemeClr val="bg1"/>
                </a:solidFill>
              </a:rPr>
              <a:t>explanations, </a:t>
            </a:r>
            <a:r>
              <a:rPr sz="1476" spc="-74" dirty="0">
                <a:solidFill>
                  <a:schemeClr val="bg1"/>
                </a:solidFill>
              </a:rPr>
              <a:t>here’s </a:t>
            </a:r>
            <a:r>
              <a:rPr sz="1476" spc="-18" dirty="0">
                <a:solidFill>
                  <a:schemeClr val="bg1"/>
                </a:solidFill>
              </a:rPr>
              <a:t>the </a:t>
            </a:r>
            <a:r>
              <a:rPr sz="1476" spc="-55" dirty="0">
                <a:solidFill>
                  <a:schemeClr val="bg1"/>
                </a:solidFill>
              </a:rPr>
              <a:t>best </a:t>
            </a:r>
            <a:r>
              <a:rPr sz="1476" spc="-76" dirty="0">
                <a:solidFill>
                  <a:schemeClr val="bg1"/>
                </a:solidFill>
              </a:rPr>
              <a:t>way </a:t>
            </a:r>
            <a:r>
              <a:rPr sz="1476" spc="13" dirty="0">
                <a:solidFill>
                  <a:schemeClr val="bg1"/>
                </a:solidFill>
              </a:rPr>
              <a:t>to</a:t>
            </a:r>
            <a:r>
              <a:rPr sz="1476" spc="-266" dirty="0">
                <a:solidFill>
                  <a:schemeClr val="bg1"/>
                </a:solidFill>
              </a:rPr>
              <a:t> </a:t>
            </a:r>
            <a:r>
              <a:rPr sz="1476" spc="-95" dirty="0">
                <a:solidFill>
                  <a:schemeClr val="bg1"/>
                </a:solidFill>
              </a:rPr>
              <a:t>make </a:t>
            </a:r>
            <a:r>
              <a:rPr sz="1476" spc="-113" dirty="0">
                <a:solidFill>
                  <a:schemeClr val="bg1"/>
                </a:solidFill>
              </a:rPr>
              <a:t>a </a:t>
            </a:r>
            <a:r>
              <a:rPr sz="1476" spc="-76" dirty="0">
                <a:solidFill>
                  <a:schemeClr val="bg1"/>
                </a:solidFill>
              </a:rPr>
              <a:t>copy </a:t>
            </a:r>
            <a:r>
              <a:rPr sz="1476" spc="-3" dirty="0">
                <a:solidFill>
                  <a:schemeClr val="bg1"/>
                </a:solidFill>
              </a:rPr>
              <a:t>of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database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entry: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5207" y="1607344"/>
            <a:ext cx="2969233" cy="72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5720135" cy="874162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1346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15 </a:t>
            </a:r>
            <a:r>
              <a:rPr sz="1687" b="1" spc="-63" dirty="0">
                <a:solidFill>
                  <a:schemeClr val="bg1"/>
                </a:solidFill>
              </a:rPr>
              <a:t>Chunk() </a:t>
            </a:r>
            <a:r>
              <a:rPr sz="1687" b="1" spc="-37" dirty="0">
                <a:solidFill>
                  <a:schemeClr val="bg1"/>
                </a:solidFill>
              </a:rPr>
              <a:t>method </a:t>
            </a:r>
            <a:r>
              <a:rPr sz="1687" b="1" spc="-42" dirty="0">
                <a:solidFill>
                  <a:schemeClr val="bg1"/>
                </a:solidFill>
              </a:rPr>
              <a:t>for </a:t>
            </a:r>
            <a:r>
              <a:rPr sz="1687" b="1" spc="-50" dirty="0">
                <a:solidFill>
                  <a:schemeClr val="bg1"/>
                </a:solidFill>
              </a:rPr>
              <a:t>big</a:t>
            </a:r>
            <a:r>
              <a:rPr sz="1687" b="1" spc="84" dirty="0">
                <a:solidFill>
                  <a:schemeClr val="bg1"/>
                </a:solidFill>
              </a:rPr>
              <a:t> </a:t>
            </a:r>
            <a:r>
              <a:rPr sz="1687" b="1" spc="-40" dirty="0">
                <a:solidFill>
                  <a:schemeClr val="bg1"/>
                </a:solidFill>
              </a:rPr>
              <a:t>tables</a:t>
            </a:r>
            <a:endParaRPr sz="1687">
              <a:solidFill>
                <a:schemeClr val="bg1"/>
              </a:solidFill>
            </a:endParaRPr>
          </a:p>
          <a:p>
            <a:pPr marL="6697" marR="2679">
              <a:spcBef>
                <a:spcPts val="1247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Still powerful </a:t>
            </a:r>
            <a:r>
              <a:rPr sz="1476" spc="-84" dirty="0">
                <a:solidFill>
                  <a:schemeClr val="bg1"/>
                </a:solidFill>
              </a:rPr>
              <a:t>–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process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bigger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datasets, you can chunk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them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into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pieces.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Instead</a:t>
            </a:r>
            <a:r>
              <a:rPr sz="1476" spc="-1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of: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66492" y="1480766"/>
            <a:ext cx="2571750" cy="7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6" y="2259189"/>
            <a:ext cx="597061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3367" y="2611934"/>
            <a:ext cx="3106527" cy="9644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/>
              <a:t>Laravel</a:t>
            </a:r>
            <a:r>
              <a:rPr sz="2109" spc="-98" dirty="0"/>
              <a:t> </a:t>
            </a:r>
            <a:r>
              <a:rPr sz="2109" spc="-69" dirty="0"/>
              <a:t>Tips</a:t>
            </a:r>
            <a:endParaRPr sz="2109"/>
          </a:p>
        </p:txBody>
      </p:sp>
      <p:sp>
        <p:nvSpPr>
          <p:cNvPr id="3" name="object 3"/>
          <p:cNvSpPr txBox="1"/>
          <p:nvPr/>
        </p:nvSpPr>
        <p:spPr>
          <a:xfrm>
            <a:off x="743449" y="219896"/>
            <a:ext cx="3221277" cy="4923604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26117">
              <a:spcBef>
                <a:spcPts val="50"/>
              </a:spcBef>
              <a:buClr>
                <a:schemeClr val="bg1"/>
              </a:buClr>
            </a:pPr>
            <a:r>
              <a:rPr sz="1687" b="1" spc="-55" dirty="0">
                <a:solidFill>
                  <a:schemeClr val="bg1"/>
                </a:solidFill>
              </a:rPr>
              <a:t>List </a:t>
            </a:r>
            <a:r>
              <a:rPr sz="1687" b="1" spc="-45" dirty="0">
                <a:solidFill>
                  <a:schemeClr val="bg1"/>
                </a:solidFill>
              </a:rPr>
              <a:t>of </a:t>
            </a:r>
            <a:r>
              <a:rPr sz="1687" b="1" spc="-47" dirty="0">
                <a:solidFill>
                  <a:schemeClr val="bg1"/>
                </a:solidFill>
              </a:rPr>
              <a:t>Laravel</a:t>
            </a:r>
            <a:r>
              <a:rPr sz="1687" b="1" spc="3" dirty="0">
                <a:solidFill>
                  <a:schemeClr val="bg1"/>
                </a:solidFill>
              </a:rPr>
              <a:t> </a:t>
            </a:r>
            <a:r>
              <a:rPr sz="1687" b="1" spc="-58" dirty="0">
                <a:solidFill>
                  <a:schemeClr val="bg1"/>
                </a:solidFill>
              </a:rPr>
              <a:t>Tips</a:t>
            </a:r>
            <a:endParaRPr sz="1687" dirty="0">
              <a:solidFill>
                <a:schemeClr val="bg1"/>
              </a:solidFill>
            </a:endParaRPr>
          </a:p>
          <a:p>
            <a:pPr>
              <a:spcBef>
                <a:spcPts val="26"/>
              </a:spcBef>
              <a:buClr>
                <a:schemeClr val="bg1"/>
              </a:buClr>
            </a:pPr>
            <a:endParaRPr dirty="0">
              <a:solidFill>
                <a:schemeClr val="bg1"/>
              </a:solidFill>
            </a:endParaRPr>
          </a:p>
          <a:p>
            <a:pPr marL="247778" indent="-241082">
              <a:spcBef>
                <a:spcPts val="3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Increments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and</a:t>
            </a:r>
            <a:r>
              <a:rPr spc="-5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Decrements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spc="-8" dirty="0">
                <a:solidFill>
                  <a:schemeClr val="bg1"/>
                </a:solidFill>
                <a:latin typeface="Carlito"/>
                <a:cs typeface="Carlito"/>
              </a:rPr>
              <a:t>XorY</a:t>
            </a:r>
            <a:r>
              <a:rPr spc="-1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methods</a:t>
            </a: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Model boot()</a:t>
            </a:r>
            <a:r>
              <a:rPr spc="-6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method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62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Relationship with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conditions and</a:t>
            </a:r>
            <a:r>
              <a:rPr spc="-10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ordering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Model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properties: timestamps, </a:t>
            </a:r>
            <a:r>
              <a:rPr spc="3" dirty="0">
                <a:solidFill>
                  <a:schemeClr val="bg1"/>
                </a:solidFill>
                <a:latin typeface="Carlito"/>
                <a:cs typeface="Carlito"/>
              </a:rPr>
              <a:t>appends</a:t>
            </a:r>
            <a:r>
              <a:rPr spc="-13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8" dirty="0">
                <a:solidFill>
                  <a:schemeClr val="bg1"/>
                </a:solidFill>
                <a:latin typeface="Carlito"/>
                <a:cs typeface="Carlito"/>
              </a:rPr>
              <a:t>etc.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Find multiple</a:t>
            </a:r>
            <a:r>
              <a:rPr spc="-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entries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WhereX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62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Order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by</a:t>
            </a:r>
            <a:r>
              <a:rPr spc="-3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relationship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443" algn="l"/>
                <a:tab pos="247778" algn="l"/>
              </a:tabLst>
            </a:pP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Eloquent::when() </a:t>
            </a:r>
            <a:r>
              <a:rPr spc="-74" dirty="0">
                <a:solidFill>
                  <a:schemeClr val="bg1"/>
                </a:solidFill>
              </a:rPr>
              <a:t>–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no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more</a:t>
            </a:r>
            <a:r>
              <a:rPr spc="-6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50" dirty="0">
                <a:solidFill>
                  <a:schemeClr val="bg1"/>
                </a:solidFill>
                <a:latin typeface="Carlito"/>
                <a:cs typeface="Carlito"/>
              </a:rPr>
              <a:t>if-</a:t>
            </a:r>
            <a:r>
              <a:rPr spc="-50" dirty="0">
                <a:solidFill>
                  <a:schemeClr val="bg1"/>
                </a:solidFill>
              </a:rPr>
              <a:t>else’s</a:t>
            </a:r>
            <a:endParaRPr dirty="0">
              <a:solidFill>
                <a:schemeClr val="bg1"/>
              </a:solidFill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778" algn="l"/>
              </a:tabLst>
            </a:pPr>
            <a:r>
              <a:rPr spc="-13" dirty="0">
                <a:solidFill>
                  <a:schemeClr val="bg1"/>
                </a:solidFill>
                <a:latin typeface="Carlito"/>
                <a:cs typeface="Carlito"/>
              </a:rPr>
              <a:t>BelongsTo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Default</a:t>
            </a:r>
            <a:r>
              <a:rPr spc="-3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Models</a:t>
            </a:r>
          </a:p>
          <a:p>
            <a:pPr marL="247778" indent="-241082">
              <a:spcBef>
                <a:spcPts val="762"/>
              </a:spcBef>
              <a:buClr>
                <a:schemeClr val="bg1"/>
              </a:buClr>
              <a:buAutoNum type="arabicPeriod"/>
              <a:tabLst>
                <a:tab pos="247778" algn="l"/>
              </a:tabLst>
            </a:pP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Order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by</a:t>
            </a:r>
            <a:r>
              <a:rPr spc="-4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Mutator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47778" indent="-241082">
              <a:spcBef>
                <a:spcPts val="759"/>
              </a:spcBef>
              <a:buClr>
                <a:schemeClr val="bg1"/>
              </a:buClr>
              <a:buAutoNum type="arabicPeriod"/>
              <a:tabLst>
                <a:tab pos="247778" algn="l"/>
              </a:tabLst>
            </a:pP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Default </a:t>
            </a:r>
            <a:r>
              <a:rPr spc="-3" dirty="0">
                <a:solidFill>
                  <a:schemeClr val="bg1"/>
                </a:solidFill>
                <a:latin typeface="Carlito"/>
                <a:cs typeface="Carlito"/>
              </a:rPr>
              <a:t>ordering </a:t>
            </a:r>
            <a:r>
              <a:rPr dirty="0">
                <a:solidFill>
                  <a:schemeClr val="bg1"/>
                </a:solidFill>
                <a:latin typeface="Carlito"/>
                <a:cs typeface="Carlito"/>
              </a:rPr>
              <a:t>in global</a:t>
            </a:r>
            <a:r>
              <a:rPr spc="-82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chemeClr val="bg1"/>
                </a:solidFill>
                <a:latin typeface="Carlito"/>
                <a:cs typeface="Carlito"/>
              </a:rPr>
              <a:t>scope</a:t>
            </a:r>
            <a:endParaRPr lang="it-IT" spc="-5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6696">
              <a:spcBef>
                <a:spcPts val="759"/>
              </a:spcBef>
              <a:buClr>
                <a:schemeClr val="bg1"/>
              </a:buClr>
              <a:tabLst>
                <a:tab pos="247778" algn="l"/>
              </a:tabLst>
            </a:pPr>
            <a:endParaRPr sz="126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62AE03-F9CA-42E2-9EED-388741F1D622}"/>
              </a:ext>
            </a:extLst>
          </p:cNvPr>
          <p:cNvSpPr txBox="1"/>
          <p:nvPr/>
        </p:nvSpPr>
        <p:spPr>
          <a:xfrm>
            <a:off x="4482759" y="676057"/>
            <a:ext cx="4020568" cy="401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7778" indent="-241082">
              <a:lnSpc>
                <a:spcPct val="100000"/>
              </a:lnSpc>
              <a:spcBef>
                <a:spcPts val="812"/>
              </a:spcBef>
              <a:buClr>
                <a:schemeClr val="bg1"/>
              </a:buClr>
              <a:buAutoNum type="arabicPeriod" startAt="13"/>
              <a:tabLst>
                <a:tab pos="247778" algn="l"/>
              </a:tabLst>
            </a:pPr>
            <a:r>
              <a:rPr lang="it-IT" sz="1400" spc="-5" dirty="0" err="1">
                <a:solidFill>
                  <a:schemeClr val="bg1"/>
                </a:solidFill>
              </a:rPr>
              <a:t>Raw</a:t>
            </a:r>
            <a:r>
              <a:rPr lang="it-IT" sz="1400" spc="-5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query</a:t>
            </a:r>
            <a:r>
              <a:rPr lang="it-IT" sz="1400" spc="-21" dirty="0">
                <a:solidFill>
                  <a:schemeClr val="bg1"/>
                </a:solidFill>
              </a:rPr>
              <a:t> </a:t>
            </a:r>
            <a:r>
              <a:rPr lang="it-IT" sz="1400" spc="-3" dirty="0" err="1">
                <a:solidFill>
                  <a:schemeClr val="bg1"/>
                </a:solidFill>
              </a:rPr>
              <a:t>methods</a:t>
            </a:r>
            <a:endParaRPr lang="it-IT" sz="1400" spc="-3" dirty="0">
              <a:solidFill>
                <a:schemeClr val="bg1"/>
              </a:solidFill>
            </a:endParaRP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3"/>
              <a:tabLst>
                <a:tab pos="247778" algn="l"/>
              </a:tabLst>
            </a:pPr>
            <a:r>
              <a:rPr lang="it-IT" sz="1400" spc="-8" dirty="0">
                <a:solidFill>
                  <a:schemeClr val="bg1"/>
                </a:solidFill>
              </a:rPr>
              <a:t>Replicate: </a:t>
            </a:r>
            <a:r>
              <a:rPr lang="it-IT" sz="1400" spc="-11" dirty="0">
                <a:solidFill>
                  <a:schemeClr val="bg1"/>
                </a:solidFill>
              </a:rPr>
              <a:t>make </a:t>
            </a:r>
            <a:r>
              <a:rPr lang="it-IT" sz="1400" dirty="0">
                <a:solidFill>
                  <a:schemeClr val="bg1"/>
                </a:solidFill>
              </a:rPr>
              <a:t>a </a:t>
            </a:r>
            <a:r>
              <a:rPr lang="it-IT" sz="1400" spc="-5" dirty="0">
                <a:solidFill>
                  <a:schemeClr val="bg1"/>
                </a:solidFill>
              </a:rPr>
              <a:t>copy </a:t>
            </a:r>
            <a:r>
              <a:rPr lang="it-IT" sz="1400" spc="-3" dirty="0">
                <a:solidFill>
                  <a:schemeClr val="bg1"/>
                </a:solidFill>
              </a:rPr>
              <a:t>of </a:t>
            </a:r>
            <a:r>
              <a:rPr lang="it-IT" sz="1400" dirty="0">
                <a:solidFill>
                  <a:schemeClr val="bg1"/>
                </a:solidFill>
              </a:rPr>
              <a:t>a</a:t>
            </a:r>
            <a:r>
              <a:rPr lang="it-IT" sz="1400" spc="-37" dirty="0">
                <a:solidFill>
                  <a:schemeClr val="bg1"/>
                </a:solidFill>
              </a:rPr>
              <a:t> </a:t>
            </a:r>
            <a:r>
              <a:rPr lang="it-IT" sz="1400" spc="-11" dirty="0" err="1">
                <a:solidFill>
                  <a:schemeClr val="bg1"/>
                </a:solidFill>
              </a:rPr>
              <a:t>row</a:t>
            </a:r>
            <a:endParaRPr lang="it-IT" sz="1400" spc="-11" dirty="0">
              <a:solidFill>
                <a:schemeClr val="bg1"/>
              </a:solidFill>
            </a:endParaRP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3"/>
              <a:tabLst>
                <a:tab pos="247778" algn="l"/>
              </a:tabLst>
            </a:pPr>
            <a:r>
              <a:rPr lang="it-IT" sz="1400" spc="-3" dirty="0" err="1">
                <a:solidFill>
                  <a:schemeClr val="bg1"/>
                </a:solidFill>
              </a:rPr>
              <a:t>Chunk</a:t>
            </a:r>
            <a:r>
              <a:rPr lang="it-IT" sz="1400" spc="-3" dirty="0">
                <a:solidFill>
                  <a:schemeClr val="bg1"/>
                </a:solidFill>
              </a:rPr>
              <a:t>() </a:t>
            </a:r>
            <a:r>
              <a:rPr lang="it-IT" sz="1400" spc="-3" dirty="0" err="1">
                <a:solidFill>
                  <a:schemeClr val="bg1"/>
                </a:solidFill>
              </a:rPr>
              <a:t>method</a:t>
            </a:r>
            <a:r>
              <a:rPr lang="it-IT" sz="1400" spc="-3" dirty="0">
                <a:solidFill>
                  <a:schemeClr val="bg1"/>
                </a:solidFill>
              </a:rPr>
              <a:t> </a:t>
            </a:r>
            <a:r>
              <a:rPr lang="it-IT" sz="1400" spc="-8" dirty="0">
                <a:solidFill>
                  <a:schemeClr val="bg1"/>
                </a:solidFill>
              </a:rPr>
              <a:t>for </a:t>
            </a:r>
            <a:r>
              <a:rPr lang="it-IT" sz="1400" dirty="0">
                <a:solidFill>
                  <a:schemeClr val="bg1"/>
                </a:solidFill>
              </a:rPr>
              <a:t>big</a:t>
            </a:r>
            <a:r>
              <a:rPr lang="it-IT" sz="1400" spc="-58" dirty="0">
                <a:solidFill>
                  <a:schemeClr val="bg1"/>
                </a:solidFill>
              </a:rPr>
              <a:t> </a:t>
            </a:r>
            <a:r>
              <a:rPr lang="it-IT" sz="1400" spc="-3" dirty="0" err="1">
                <a:solidFill>
                  <a:schemeClr val="bg1"/>
                </a:solidFill>
              </a:rPr>
              <a:t>tables</a:t>
            </a:r>
            <a:endParaRPr lang="it-IT" sz="1400" spc="-3" dirty="0">
              <a:solidFill>
                <a:schemeClr val="bg1"/>
              </a:solidFill>
            </a:endParaRPr>
          </a:p>
          <a:p>
            <a:pPr marL="247778" indent="-241082">
              <a:lnSpc>
                <a:spcPct val="100000"/>
              </a:lnSpc>
              <a:spcBef>
                <a:spcPts val="762"/>
              </a:spcBef>
              <a:buClr>
                <a:schemeClr val="bg1"/>
              </a:buClr>
              <a:buAutoNum type="arabicPeriod" startAt="13"/>
              <a:tabLst>
                <a:tab pos="247778" algn="l"/>
              </a:tabLst>
            </a:pPr>
            <a:r>
              <a:rPr lang="it-IT" sz="1400" spc="-8" dirty="0">
                <a:solidFill>
                  <a:schemeClr val="bg1"/>
                </a:solidFill>
              </a:rPr>
              <a:t>Create </a:t>
            </a:r>
            <a:r>
              <a:rPr lang="it-IT" sz="1400" dirty="0" err="1">
                <a:solidFill>
                  <a:schemeClr val="bg1"/>
                </a:solidFill>
              </a:rPr>
              <a:t>additional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things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spc="-3" dirty="0" err="1">
                <a:solidFill>
                  <a:schemeClr val="bg1"/>
                </a:solidFill>
              </a:rPr>
              <a:t>when</a:t>
            </a:r>
            <a:r>
              <a:rPr lang="it-IT" sz="1400" spc="-3" dirty="0">
                <a:solidFill>
                  <a:schemeClr val="bg1"/>
                </a:solidFill>
              </a:rPr>
              <a:t> </a:t>
            </a:r>
            <a:r>
              <a:rPr lang="it-IT" sz="1400" spc="-3" dirty="0" err="1">
                <a:solidFill>
                  <a:schemeClr val="bg1"/>
                </a:solidFill>
              </a:rPr>
              <a:t>creating</a:t>
            </a:r>
            <a:r>
              <a:rPr lang="it-IT" sz="1400" spc="-105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a</a:t>
            </a:r>
          </a:p>
          <a:p>
            <a:pPr marL="247778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</a:pPr>
            <a:r>
              <a:rPr lang="it-IT" sz="1400" dirty="0">
                <a:solidFill>
                  <a:schemeClr val="bg1"/>
                </a:solidFill>
              </a:rPr>
              <a:t>model</a:t>
            </a: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spc="-3" dirty="0" err="1">
                <a:solidFill>
                  <a:schemeClr val="bg1"/>
                </a:solidFill>
              </a:rPr>
              <a:t>Override</a:t>
            </a:r>
            <a:r>
              <a:rPr lang="it-IT" sz="1400" spc="-3" dirty="0">
                <a:solidFill>
                  <a:schemeClr val="bg1"/>
                </a:solidFill>
              </a:rPr>
              <a:t> </a:t>
            </a:r>
            <a:r>
              <a:rPr lang="it-IT" sz="1400" spc="-3" dirty="0" err="1">
                <a:solidFill>
                  <a:schemeClr val="bg1"/>
                </a:solidFill>
              </a:rPr>
              <a:t>updated_at</a:t>
            </a:r>
            <a:r>
              <a:rPr lang="it-IT" sz="1400" spc="-3" dirty="0">
                <a:solidFill>
                  <a:schemeClr val="bg1"/>
                </a:solidFill>
              </a:rPr>
              <a:t> </a:t>
            </a:r>
            <a:r>
              <a:rPr lang="it-IT" sz="1400" spc="-3" dirty="0" err="1">
                <a:solidFill>
                  <a:schemeClr val="bg1"/>
                </a:solidFill>
              </a:rPr>
              <a:t>when</a:t>
            </a:r>
            <a:r>
              <a:rPr lang="it-IT" sz="1400" spc="-69" dirty="0">
                <a:solidFill>
                  <a:schemeClr val="bg1"/>
                </a:solidFill>
              </a:rPr>
              <a:t> </a:t>
            </a:r>
            <a:r>
              <a:rPr lang="it-IT" sz="1400" spc="-5" dirty="0" err="1">
                <a:solidFill>
                  <a:schemeClr val="bg1"/>
                </a:solidFill>
              </a:rPr>
              <a:t>saving</a:t>
            </a:r>
            <a:endParaRPr lang="it-IT" sz="1400" spc="-5" dirty="0">
              <a:solidFill>
                <a:schemeClr val="bg1"/>
              </a:solidFill>
            </a:endParaRP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spc="-3" dirty="0" err="1">
                <a:solidFill>
                  <a:schemeClr val="bg1"/>
                </a:solidFill>
              </a:rPr>
              <a:t>What</a:t>
            </a:r>
            <a:r>
              <a:rPr lang="it-IT" sz="1400" spc="-3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is</a:t>
            </a:r>
            <a:r>
              <a:rPr lang="it-IT" sz="1400" dirty="0">
                <a:solidFill>
                  <a:schemeClr val="bg1"/>
                </a:solidFill>
              </a:rPr>
              <a:t> the </a:t>
            </a:r>
            <a:r>
              <a:rPr lang="it-IT" sz="1400" spc="-3" dirty="0" err="1">
                <a:solidFill>
                  <a:schemeClr val="bg1"/>
                </a:solidFill>
              </a:rPr>
              <a:t>result</a:t>
            </a:r>
            <a:r>
              <a:rPr lang="it-IT" sz="1400" spc="-3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of an</a:t>
            </a:r>
            <a:r>
              <a:rPr lang="it-IT" sz="1400" spc="-95" dirty="0">
                <a:solidFill>
                  <a:schemeClr val="bg1"/>
                </a:solidFill>
              </a:rPr>
              <a:t> </a:t>
            </a:r>
            <a:r>
              <a:rPr lang="it-IT" sz="1400" spc="-3" dirty="0">
                <a:solidFill>
                  <a:schemeClr val="bg1"/>
                </a:solidFill>
              </a:rPr>
              <a:t>update()?</a:t>
            </a:r>
          </a:p>
          <a:p>
            <a:pPr marL="247778" indent="-241082">
              <a:lnSpc>
                <a:spcPct val="100000"/>
              </a:lnSpc>
              <a:spcBef>
                <a:spcPts val="762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spc="-16" dirty="0" err="1">
                <a:solidFill>
                  <a:schemeClr val="bg1"/>
                </a:solidFill>
              </a:rPr>
              <a:t>Transform</a:t>
            </a:r>
            <a:r>
              <a:rPr lang="it-IT" sz="1400" spc="-16" dirty="0">
                <a:solidFill>
                  <a:schemeClr val="bg1"/>
                </a:solidFill>
              </a:rPr>
              <a:t> </a:t>
            </a:r>
            <a:r>
              <a:rPr lang="it-IT" sz="1400" spc="-11" dirty="0" err="1">
                <a:solidFill>
                  <a:schemeClr val="bg1"/>
                </a:solidFill>
              </a:rPr>
              <a:t>brackets</a:t>
            </a:r>
            <a:r>
              <a:rPr lang="it-IT" sz="1400" spc="-11" dirty="0">
                <a:solidFill>
                  <a:schemeClr val="bg1"/>
                </a:solidFill>
              </a:rPr>
              <a:t> </a:t>
            </a:r>
            <a:r>
              <a:rPr lang="it-IT" sz="1400" spc="-5" dirty="0" err="1">
                <a:solidFill>
                  <a:schemeClr val="bg1"/>
                </a:solidFill>
              </a:rPr>
              <a:t>into</a:t>
            </a:r>
            <a:r>
              <a:rPr lang="it-IT" sz="1400" spc="-5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an </a:t>
            </a:r>
            <a:r>
              <a:rPr lang="it-IT" sz="1400" spc="-3" dirty="0" err="1">
                <a:solidFill>
                  <a:schemeClr val="bg1"/>
                </a:solidFill>
              </a:rPr>
              <a:t>Eloquent</a:t>
            </a:r>
            <a:r>
              <a:rPr lang="it-IT" sz="1400" spc="-74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query</a:t>
            </a: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spc="-3" dirty="0" err="1">
                <a:solidFill>
                  <a:schemeClr val="bg1"/>
                </a:solidFill>
              </a:rPr>
              <a:t>orWhere</a:t>
            </a:r>
            <a:r>
              <a:rPr lang="it-IT" sz="1400" spc="-3" dirty="0">
                <a:solidFill>
                  <a:schemeClr val="bg1"/>
                </a:solidFill>
              </a:rPr>
              <a:t> with </a:t>
            </a:r>
            <a:r>
              <a:rPr lang="it-IT" sz="1400" dirty="0">
                <a:solidFill>
                  <a:schemeClr val="bg1"/>
                </a:solidFill>
              </a:rPr>
              <a:t>multiple</a:t>
            </a:r>
            <a:r>
              <a:rPr lang="it-IT" sz="1400" spc="-60" dirty="0">
                <a:solidFill>
                  <a:schemeClr val="bg1"/>
                </a:solidFill>
              </a:rPr>
              <a:t> </a:t>
            </a:r>
            <a:r>
              <a:rPr lang="it-IT" sz="1400" spc="-8" dirty="0" err="1">
                <a:solidFill>
                  <a:schemeClr val="bg1"/>
                </a:solidFill>
              </a:rPr>
              <a:t>parameters</a:t>
            </a:r>
            <a:endParaRPr lang="it-IT" sz="1400" spc="-8" dirty="0">
              <a:solidFill>
                <a:schemeClr val="bg1"/>
              </a:solidFill>
            </a:endParaRP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spc="-3" dirty="0" err="1">
                <a:solidFill>
                  <a:schemeClr val="bg1"/>
                </a:solidFill>
              </a:rPr>
              <a:t>onDelete</a:t>
            </a:r>
            <a:r>
              <a:rPr lang="it-IT" sz="1400" spc="-3" dirty="0">
                <a:solidFill>
                  <a:schemeClr val="bg1"/>
                </a:solidFill>
              </a:rPr>
              <a:t>('set</a:t>
            </a:r>
            <a:r>
              <a:rPr lang="it-IT" sz="1400" spc="-32" dirty="0">
                <a:solidFill>
                  <a:schemeClr val="bg1"/>
                </a:solidFill>
              </a:rPr>
              <a:t> </a:t>
            </a:r>
            <a:r>
              <a:rPr lang="it-IT" sz="1400" dirty="0">
                <a:solidFill>
                  <a:schemeClr val="bg1"/>
                </a:solidFill>
              </a:rPr>
              <a:t>null')</a:t>
            </a:r>
          </a:p>
          <a:p>
            <a:pPr marL="247778" indent="-241082">
              <a:lnSpc>
                <a:spcPct val="100000"/>
              </a:lnSpc>
              <a:spcBef>
                <a:spcPts val="762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spc="-3" dirty="0" err="1">
                <a:solidFill>
                  <a:schemeClr val="bg1"/>
                </a:solidFill>
              </a:rPr>
              <a:t>dropForeign</a:t>
            </a:r>
            <a:r>
              <a:rPr lang="it-IT" sz="1400" spc="-3" dirty="0">
                <a:solidFill>
                  <a:schemeClr val="bg1"/>
                </a:solidFill>
              </a:rPr>
              <a:t>([]);</a:t>
            </a:r>
          </a:p>
          <a:p>
            <a:pPr marL="247778" indent="-241082">
              <a:lnSpc>
                <a:spcPct val="100000"/>
              </a:lnSpc>
              <a:spcBef>
                <a:spcPts val="759"/>
              </a:spcBef>
              <a:buClr>
                <a:schemeClr val="bg1"/>
              </a:buClr>
              <a:buAutoNum type="arabicPeriod" startAt="17"/>
              <a:tabLst>
                <a:tab pos="247778" algn="l"/>
              </a:tabLst>
            </a:pPr>
            <a:r>
              <a:rPr lang="it-IT" sz="1400" dirty="0">
                <a:solidFill>
                  <a:schemeClr val="bg1"/>
                </a:solidFill>
              </a:rPr>
              <a:t>Model</a:t>
            </a:r>
            <a:r>
              <a:rPr lang="it-IT" sz="1400" spc="-34" dirty="0">
                <a:solidFill>
                  <a:schemeClr val="bg1"/>
                </a:solidFill>
              </a:rPr>
              <a:t> </a:t>
            </a:r>
            <a:r>
              <a:rPr lang="it-IT" sz="1400" spc="-8" dirty="0" err="1">
                <a:solidFill>
                  <a:schemeClr val="bg1"/>
                </a:solidFill>
              </a:rPr>
              <a:t>Validation</a:t>
            </a:r>
            <a:endParaRPr lang="it-IT" sz="1400" spc="-8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5045720" cy="647049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60721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16 </a:t>
            </a:r>
            <a:r>
              <a:rPr sz="1687" b="1" spc="-21" dirty="0">
                <a:solidFill>
                  <a:schemeClr val="bg1"/>
                </a:solidFill>
              </a:rPr>
              <a:t>Create </a:t>
            </a:r>
            <a:r>
              <a:rPr sz="1687" b="1" spc="-45" dirty="0">
                <a:solidFill>
                  <a:schemeClr val="bg1"/>
                </a:solidFill>
              </a:rPr>
              <a:t>additional </a:t>
            </a:r>
            <a:r>
              <a:rPr sz="1687" b="1" spc="-55" dirty="0">
                <a:solidFill>
                  <a:schemeClr val="bg1"/>
                </a:solidFill>
              </a:rPr>
              <a:t>things </a:t>
            </a:r>
            <a:r>
              <a:rPr sz="1687" b="1" spc="-42" dirty="0">
                <a:solidFill>
                  <a:schemeClr val="bg1"/>
                </a:solidFill>
              </a:rPr>
              <a:t>when </a:t>
            </a:r>
            <a:r>
              <a:rPr sz="1687" b="1" spc="-37" dirty="0">
                <a:solidFill>
                  <a:schemeClr val="bg1"/>
                </a:solidFill>
              </a:rPr>
              <a:t>creating </a:t>
            </a:r>
            <a:r>
              <a:rPr sz="1687" b="1" spc="-21" dirty="0">
                <a:solidFill>
                  <a:schemeClr val="bg1"/>
                </a:solidFill>
              </a:rPr>
              <a:t>a</a:t>
            </a:r>
            <a:r>
              <a:rPr sz="1687" b="1" spc="84" dirty="0">
                <a:solidFill>
                  <a:schemeClr val="bg1"/>
                </a:solidFill>
              </a:rPr>
              <a:t> </a:t>
            </a:r>
            <a:r>
              <a:rPr sz="1687" b="1" spc="-42" dirty="0">
                <a:solidFill>
                  <a:schemeClr val="bg1"/>
                </a:solidFill>
              </a:rPr>
              <a:t>model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247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Artisan</a:t>
            </a:r>
            <a:r>
              <a:rPr sz="1476" spc="-2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command: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1956378"/>
            <a:ext cx="5057105" cy="234552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There are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three useful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flags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generate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related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files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model?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5941" y="1366242"/>
            <a:ext cx="2757800" cy="44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5758" y="2392471"/>
            <a:ext cx="3214688" cy="340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06" y="2875913"/>
            <a:ext cx="4007644" cy="688779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133599" indent="-127237">
              <a:spcBef>
                <a:spcPts val="58"/>
              </a:spcBef>
              <a:buFont typeface="Wingdings"/>
              <a:buChar char=""/>
              <a:tabLst>
                <a:tab pos="133934" algn="l"/>
              </a:tabLst>
            </a:pP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m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will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create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476" b="1" spc="-5" dirty="0">
                <a:solidFill>
                  <a:schemeClr val="bg1"/>
                </a:solidFill>
                <a:latin typeface="Carlito"/>
                <a:cs typeface="Carlito"/>
              </a:rPr>
              <a:t>migration</a:t>
            </a:r>
            <a:r>
              <a:rPr sz="1476" b="1" spc="-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file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  <a:p>
            <a:pPr marL="133599" indent="-127237">
              <a:buFont typeface="Wingdings"/>
              <a:buChar char=""/>
              <a:tabLst>
                <a:tab pos="133934" algn="l"/>
              </a:tabLst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c will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create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b="1" spc="-3" dirty="0">
                <a:solidFill>
                  <a:schemeClr val="bg1"/>
                </a:solidFill>
                <a:latin typeface="Carlito"/>
                <a:cs typeface="Carlito"/>
              </a:rPr>
              <a:t>controller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  <a:p>
            <a:pPr marL="133599" indent="-127237">
              <a:buFont typeface="Wingdings"/>
              <a:buChar char=""/>
              <a:tabLst>
                <a:tab pos="133934" algn="l"/>
              </a:tabLst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r will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indicate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that controller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should be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b="1" spc="-5" dirty="0">
                <a:solidFill>
                  <a:schemeClr val="bg1"/>
                </a:solidFill>
                <a:latin typeface="Carlito"/>
                <a:cs typeface="Carlito"/>
              </a:rPr>
              <a:t>resourceful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5909332" cy="1324414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4694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17 </a:t>
            </a:r>
            <a:r>
              <a:rPr sz="1687" b="1" spc="-47" dirty="0">
                <a:solidFill>
                  <a:schemeClr val="bg1"/>
                </a:solidFill>
              </a:rPr>
              <a:t>Override </a:t>
            </a:r>
            <a:r>
              <a:rPr sz="1687" b="1" spc="-45" dirty="0">
                <a:solidFill>
                  <a:schemeClr val="bg1"/>
                </a:solidFill>
              </a:rPr>
              <a:t>updated_at </a:t>
            </a:r>
            <a:r>
              <a:rPr sz="1687" b="1" spc="-42" dirty="0">
                <a:solidFill>
                  <a:schemeClr val="bg1"/>
                </a:solidFill>
              </a:rPr>
              <a:t>when</a:t>
            </a:r>
            <a:r>
              <a:rPr sz="1687" b="1" spc="60" dirty="0">
                <a:solidFill>
                  <a:schemeClr val="bg1"/>
                </a:solidFill>
              </a:rPr>
              <a:t> </a:t>
            </a:r>
            <a:r>
              <a:rPr sz="1687" b="1" spc="-63" dirty="0">
                <a:solidFill>
                  <a:schemeClr val="bg1"/>
                </a:solidFill>
              </a:rPr>
              <a:t>saving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247"/>
              </a:spcBef>
            </a:pP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-&gt;save()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method can accept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parameters?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As a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result,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we can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tell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it</a:t>
            </a:r>
            <a:r>
              <a:rPr sz="1476" spc="1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  <a:p>
            <a:pPr marL="6697"/>
            <a:r>
              <a:rPr sz="1476" spc="-5" dirty="0">
                <a:solidFill>
                  <a:schemeClr val="bg1"/>
                </a:solidFill>
              </a:rPr>
              <a:t>“ignore”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updated_at default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functionality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be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filled with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current</a:t>
            </a:r>
            <a:r>
              <a:rPr sz="1476" spc="-7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timestamp.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spcBef>
                <a:spcPts val="3"/>
              </a:spcBef>
            </a:pPr>
            <a:endParaRPr sz="1450">
              <a:solidFill>
                <a:schemeClr val="bg1"/>
              </a:solidFill>
              <a:latin typeface="Carlito"/>
              <a:cs typeface="Carlito"/>
            </a:endParaRPr>
          </a:p>
          <a:p>
            <a:pPr marL="6697"/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See</a:t>
            </a:r>
            <a:r>
              <a:rPr sz="1476" spc="-2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2086" y="2049363"/>
            <a:ext cx="4699337" cy="88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6" y="3050605"/>
            <a:ext cx="4319401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Overriding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default updated_at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with our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pre-defined</a:t>
            </a:r>
            <a:r>
              <a:rPr sz="1476" spc="-1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one.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3673450" cy="647049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85164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18 </a:t>
            </a:r>
            <a:r>
              <a:rPr sz="1687" b="1" spc="-40" dirty="0">
                <a:solidFill>
                  <a:schemeClr val="bg1"/>
                </a:solidFill>
              </a:rPr>
              <a:t>What </a:t>
            </a:r>
            <a:r>
              <a:rPr sz="1687" b="1" spc="-66" dirty="0">
                <a:solidFill>
                  <a:schemeClr val="bg1"/>
                </a:solidFill>
              </a:rPr>
              <a:t>is </a:t>
            </a:r>
            <a:r>
              <a:rPr sz="1687" b="1" spc="-40" dirty="0">
                <a:solidFill>
                  <a:schemeClr val="bg1"/>
                </a:solidFill>
              </a:rPr>
              <a:t>the </a:t>
            </a:r>
            <a:r>
              <a:rPr sz="1687" b="1" spc="-47" dirty="0">
                <a:solidFill>
                  <a:schemeClr val="bg1"/>
                </a:solidFill>
              </a:rPr>
              <a:t>result </a:t>
            </a:r>
            <a:r>
              <a:rPr sz="1687" b="1" spc="-45" dirty="0">
                <a:solidFill>
                  <a:schemeClr val="bg1"/>
                </a:solidFill>
              </a:rPr>
              <a:t>of an</a:t>
            </a:r>
            <a:r>
              <a:rPr sz="1687" b="1" spc="129" dirty="0">
                <a:solidFill>
                  <a:schemeClr val="bg1"/>
                </a:solidFill>
              </a:rPr>
              <a:t> </a:t>
            </a:r>
            <a:r>
              <a:rPr sz="1687" b="1" spc="-63" dirty="0">
                <a:solidFill>
                  <a:schemeClr val="bg1"/>
                </a:solidFill>
              </a:rPr>
              <a:t>update()?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247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code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actually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returns?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2117274"/>
            <a:ext cx="6082122" cy="688441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 marR="2679">
              <a:spcBef>
                <a:spcPts val="55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what would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that $result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contain?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answer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b="1" spc="-5" dirty="0">
                <a:solidFill>
                  <a:schemeClr val="bg1"/>
                </a:solidFill>
                <a:latin typeface="Carlito"/>
                <a:cs typeface="Carlito"/>
              </a:rPr>
              <a:t>affected </a:t>
            </a:r>
            <a:r>
              <a:rPr sz="1476" b="1" spc="-3" dirty="0">
                <a:solidFill>
                  <a:schemeClr val="bg1"/>
                </a:solidFill>
                <a:latin typeface="Carlito"/>
                <a:cs typeface="Carlito"/>
              </a:rPr>
              <a:t>rows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.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So if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need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 </a:t>
            </a:r>
            <a:r>
              <a:rPr sz="1476" spc="-90" dirty="0">
                <a:solidFill>
                  <a:schemeClr val="bg1"/>
                </a:solidFill>
              </a:rPr>
              <a:t>check </a:t>
            </a:r>
            <a:r>
              <a:rPr sz="1476" spc="-32" dirty="0">
                <a:solidFill>
                  <a:schemeClr val="bg1"/>
                </a:solidFill>
              </a:rPr>
              <a:t>how </a:t>
            </a:r>
            <a:r>
              <a:rPr sz="1476" spc="-79" dirty="0">
                <a:solidFill>
                  <a:schemeClr val="bg1"/>
                </a:solidFill>
              </a:rPr>
              <a:t>many </a:t>
            </a:r>
            <a:r>
              <a:rPr sz="1476" spc="-55" dirty="0">
                <a:solidFill>
                  <a:schemeClr val="bg1"/>
                </a:solidFill>
              </a:rPr>
              <a:t>rows </a:t>
            </a:r>
            <a:r>
              <a:rPr sz="1476" spc="-47" dirty="0">
                <a:solidFill>
                  <a:schemeClr val="bg1"/>
                </a:solidFill>
              </a:rPr>
              <a:t>were </a:t>
            </a:r>
            <a:r>
              <a:rPr sz="1476" spc="-45" dirty="0">
                <a:solidFill>
                  <a:schemeClr val="bg1"/>
                </a:solidFill>
              </a:rPr>
              <a:t>affected, </a:t>
            </a:r>
            <a:r>
              <a:rPr sz="1476" spc="-55" dirty="0">
                <a:solidFill>
                  <a:schemeClr val="bg1"/>
                </a:solidFill>
              </a:rPr>
              <a:t>you </a:t>
            </a:r>
            <a:r>
              <a:rPr sz="1476" spc="-5" dirty="0">
                <a:solidFill>
                  <a:schemeClr val="bg1"/>
                </a:solidFill>
              </a:rPr>
              <a:t>don’t </a:t>
            </a:r>
            <a:r>
              <a:rPr sz="1476" spc="-69" dirty="0">
                <a:solidFill>
                  <a:schemeClr val="bg1"/>
                </a:solidFill>
              </a:rPr>
              <a:t>need </a:t>
            </a:r>
            <a:r>
              <a:rPr sz="1476" spc="13" dirty="0">
                <a:solidFill>
                  <a:schemeClr val="bg1"/>
                </a:solidFill>
              </a:rPr>
              <a:t>to </a:t>
            </a:r>
            <a:r>
              <a:rPr sz="1476" spc="-58" dirty="0">
                <a:solidFill>
                  <a:schemeClr val="bg1"/>
                </a:solidFill>
              </a:rPr>
              <a:t>call </a:t>
            </a:r>
            <a:r>
              <a:rPr sz="1476" spc="-47" dirty="0">
                <a:solidFill>
                  <a:schemeClr val="bg1"/>
                </a:solidFill>
              </a:rPr>
              <a:t>anything </a:t>
            </a:r>
            <a:r>
              <a:rPr sz="1476" spc="-79" dirty="0">
                <a:solidFill>
                  <a:schemeClr val="bg1"/>
                </a:solidFill>
              </a:rPr>
              <a:t>else </a:t>
            </a:r>
            <a:r>
              <a:rPr sz="1476" spc="-84" dirty="0">
                <a:solidFill>
                  <a:schemeClr val="bg1"/>
                </a:solidFill>
              </a:rPr>
              <a:t>– 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update()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method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will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return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this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number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</a:t>
            </a:r>
            <a:r>
              <a:rPr sz="1476" spc="2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6945" y="1436564"/>
            <a:ext cx="6575509" cy="45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4617430" cy="647049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7708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19 </a:t>
            </a:r>
            <a:r>
              <a:rPr sz="1687" b="1" spc="-42" dirty="0">
                <a:solidFill>
                  <a:schemeClr val="bg1"/>
                </a:solidFill>
              </a:rPr>
              <a:t>Transform </a:t>
            </a:r>
            <a:r>
              <a:rPr sz="1687" b="1" spc="-29" dirty="0">
                <a:solidFill>
                  <a:schemeClr val="bg1"/>
                </a:solidFill>
              </a:rPr>
              <a:t>brackets </a:t>
            </a:r>
            <a:r>
              <a:rPr sz="1687" b="1" spc="-50" dirty="0">
                <a:solidFill>
                  <a:schemeClr val="bg1"/>
                </a:solidFill>
              </a:rPr>
              <a:t>into </a:t>
            </a:r>
            <a:r>
              <a:rPr sz="1687" b="1" spc="-47" dirty="0">
                <a:solidFill>
                  <a:schemeClr val="bg1"/>
                </a:solidFill>
              </a:rPr>
              <a:t>an </a:t>
            </a:r>
            <a:r>
              <a:rPr sz="1687" b="1" spc="-53" dirty="0">
                <a:solidFill>
                  <a:schemeClr val="bg1"/>
                </a:solidFill>
              </a:rPr>
              <a:t>Eloquent</a:t>
            </a:r>
            <a:r>
              <a:rPr sz="1687" b="1" spc="108" dirty="0">
                <a:solidFill>
                  <a:schemeClr val="bg1"/>
                </a:solidFill>
              </a:rPr>
              <a:t> </a:t>
            </a:r>
            <a:r>
              <a:rPr sz="1687" b="1" spc="-58" dirty="0">
                <a:solidFill>
                  <a:schemeClr val="bg1"/>
                </a:solidFill>
              </a:rPr>
              <a:t>query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247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and-or mix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SQL </a:t>
            </a:r>
            <a:r>
              <a:rPr sz="1476" spc="-16" dirty="0">
                <a:solidFill>
                  <a:schemeClr val="bg1"/>
                </a:solidFill>
                <a:latin typeface="Carlito"/>
                <a:cs typeface="Carlito"/>
              </a:rPr>
              <a:t>query, </a:t>
            </a:r>
            <a:r>
              <a:rPr sz="1476" spc="-13" dirty="0">
                <a:solidFill>
                  <a:schemeClr val="bg1"/>
                </a:solidFill>
                <a:latin typeface="Carlito"/>
                <a:cs typeface="Carlito"/>
              </a:rPr>
              <a:t>like</a:t>
            </a:r>
            <a:r>
              <a:rPr sz="1476" spc="-1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390" y="1326079"/>
            <a:ext cx="6678848" cy="51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6" y="1923723"/>
            <a:ext cx="4309690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How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translate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it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into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Eloquent? This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wrong</a:t>
            </a:r>
            <a:r>
              <a:rPr sz="1476" spc="-42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way: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0616" y="2210098"/>
            <a:ext cx="2818544" cy="98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06" y="3183746"/>
            <a:ext cx="6317531" cy="461328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 marR="2679">
              <a:spcBef>
                <a:spcPts val="55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order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will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be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incorrect.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right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way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a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little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more complicated,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using closure  functions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as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sub-queries: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043" y="3510372"/>
            <a:ext cx="2878954" cy="127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3751138" cy="874162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6033">
              <a:spcBef>
                <a:spcPts val="50"/>
              </a:spcBef>
            </a:pPr>
            <a:r>
              <a:rPr sz="1687" b="1" spc="-63" dirty="0">
                <a:solidFill>
                  <a:schemeClr val="bg1"/>
                </a:solidFill>
              </a:rPr>
              <a:t>20 </a:t>
            </a:r>
            <a:r>
              <a:rPr sz="1687" b="1" spc="-40" dirty="0">
                <a:solidFill>
                  <a:schemeClr val="bg1"/>
                </a:solidFill>
              </a:rPr>
              <a:t>orWhere with </a:t>
            </a:r>
            <a:r>
              <a:rPr sz="1687" b="1" spc="-53" dirty="0">
                <a:solidFill>
                  <a:schemeClr val="bg1"/>
                </a:solidFill>
              </a:rPr>
              <a:t>multiple</a:t>
            </a:r>
            <a:r>
              <a:rPr sz="1687" b="1" spc="66" dirty="0">
                <a:solidFill>
                  <a:schemeClr val="bg1"/>
                </a:solidFill>
              </a:rPr>
              <a:t> </a:t>
            </a:r>
            <a:r>
              <a:rPr sz="1687" b="1" spc="-32" dirty="0">
                <a:solidFill>
                  <a:schemeClr val="bg1"/>
                </a:solidFill>
              </a:rPr>
              <a:t>parameters</a:t>
            </a:r>
            <a:endParaRPr sz="1687">
              <a:solidFill>
                <a:schemeClr val="bg1"/>
              </a:solidFill>
            </a:endParaRPr>
          </a:p>
          <a:p>
            <a:pPr marL="6697" marR="548795">
              <a:spcBef>
                <a:spcPts val="1247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pass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an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array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parameters to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orWhere().  </a:t>
            </a:r>
            <a:r>
              <a:rPr sz="1476" spc="-26" dirty="0">
                <a:solidFill>
                  <a:schemeClr val="bg1"/>
                </a:solidFill>
              </a:rPr>
              <a:t>“Usual”</a:t>
            </a:r>
            <a:r>
              <a:rPr sz="1476" spc="-100" dirty="0">
                <a:solidFill>
                  <a:schemeClr val="bg1"/>
                </a:solidFill>
              </a:rPr>
              <a:t> </a:t>
            </a:r>
            <a:r>
              <a:rPr sz="1476" spc="-60" dirty="0">
                <a:solidFill>
                  <a:schemeClr val="bg1"/>
                </a:solidFill>
              </a:rPr>
              <a:t>way:</a:t>
            </a:r>
            <a:endParaRPr sz="1476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2526611"/>
            <a:ext cx="597061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7227" y="1446610"/>
            <a:ext cx="2169914" cy="934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4840" y="2973586"/>
            <a:ext cx="3289496" cy="683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6093842" cy="874162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6658">
              <a:spcBef>
                <a:spcPts val="50"/>
              </a:spcBef>
            </a:pPr>
            <a:r>
              <a:rPr sz="1687" b="1" spc="-63" dirty="0">
                <a:solidFill>
                  <a:schemeClr val="bg1"/>
                </a:solidFill>
              </a:rPr>
              <a:t>21 </a:t>
            </a:r>
            <a:r>
              <a:rPr sz="1687" b="1" spc="-34" dirty="0">
                <a:solidFill>
                  <a:schemeClr val="bg1"/>
                </a:solidFill>
              </a:rPr>
              <a:t>onDelete('set</a:t>
            </a:r>
            <a:r>
              <a:rPr sz="1687" b="1" spc="21" dirty="0">
                <a:solidFill>
                  <a:schemeClr val="bg1"/>
                </a:solidFill>
              </a:rPr>
              <a:t> </a:t>
            </a:r>
            <a:r>
              <a:rPr sz="1687" b="1" spc="-58" dirty="0">
                <a:solidFill>
                  <a:schemeClr val="bg1"/>
                </a:solidFill>
              </a:rPr>
              <a:t>null')</a:t>
            </a:r>
            <a:endParaRPr sz="1687">
              <a:solidFill>
                <a:schemeClr val="bg1"/>
              </a:solidFill>
            </a:endParaRPr>
          </a:p>
          <a:p>
            <a:pPr marL="6697" marR="2679">
              <a:spcBef>
                <a:spcPts val="1247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Used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onDelete('cascade');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on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foreign 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keys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in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Laravel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migrations, know about 'set  null'? This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allows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preserve models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when their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related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model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</a:t>
            </a:r>
            <a:r>
              <a:rPr sz="1476" spc="-69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deleted.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3555" y="1607344"/>
            <a:ext cx="4047626" cy="1043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5333033" cy="647049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7997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22</a:t>
            </a:r>
            <a:r>
              <a:rPr sz="1687" b="1" spc="-34" dirty="0">
                <a:solidFill>
                  <a:schemeClr val="bg1"/>
                </a:solidFill>
              </a:rPr>
              <a:t> </a:t>
            </a:r>
            <a:r>
              <a:rPr sz="1687" b="1" spc="-58" dirty="0">
                <a:solidFill>
                  <a:schemeClr val="bg1"/>
                </a:solidFill>
              </a:rPr>
              <a:t>dropForeign([]);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247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when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rolling back multiple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foreign 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keys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using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array syntax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didn't</a:t>
            </a:r>
            <a:r>
              <a:rPr sz="1476" spc="-1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work.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5391" y="1326059"/>
            <a:ext cx="3616523" cy="1991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6" y="3330617"/>
            <a:ext cx="5992378" cy="461328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 marR="2679">
              <a:spcBef>
                <a:spcPts val="55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array syntax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on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dropForeign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dropping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foreign 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key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using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shorthand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column</a:t>
            </a:r>
            <a:r>
              <a:rPr sz="1476" spc="-1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name.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5941" y="3858335"/>
            <a:ext cx="3295055" cy="360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1941537" cy="647049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7997">
              <a:spcBef>
                <a:spcPts val="50"/>
              </a:spcBef>
            </a:pPr>
            <a:r>
              <a:rPr sz="1687" b="1" spc="-66" dirty="0">
                <a:solidFill>
                  <a:schemeClr val="bg1"/>
                </a:solidFill>
              </a:rPr>
              <a:t>22</a:t>
            </a:r>
            <a:r>
              <a:rPr sz="1687" b="1" spc="-45" dirty="0">
                <a:solidFill>
                  <a:schemeClr val="bg1"/>
                </a:solidFill>
              </a:rPr>
              <a:t> </a:t>
            </a:r>
            <a:r>
              <a:rPr sz="1687" b="1" spc="-58" dirty="0">
                <a:solidFill>
                  <a:schemeClr val="bg1"/>
                </a:solidFill>
              </a:rPr>
              <a:t>dropForeign([]);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1247"/>
              </a:spcBef>
            </a:pP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Here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drop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foreign: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598" y="1607344"/>
            <a:ext cx="5829702" cy="188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4526012" cy="748743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7997">
              <a:spcBef>
                <a:spcPts val="50"/>
              </a:spcBef>
            </a:pPr>
            <a:r>
              <a:rPr sz="1687" b="1" spc="-66" dirty="0"/>
              <a:t>22</a:t>
            </a:r>
            <a:r>
              <a:rPr sz="1687" b="1" spc="-34" dirty="0"/>
              <a:t> </a:t>
            </a:r>
            <a:r>
              <a:rPr sz="1687" b="1" spc="-58" dirty="0"/>
              <a:t>dropForeign([]);</a:t>
            </a:r>
            <a:endParaRPr sz="1687"/>
          </a:p>
          <a:p>
            <a:pPr>
              <a:spcBef>
                <a:spcPts val="8"/>
              </a:spcBef>
            </a:pPr>
            <a:endParaRPr sz="1661"/>
          </a:p>
          <a:p>
            <a:pPr marL="6697"/>
            <a:r>
              <a:rPr sz="1476" spc="-8" dirty="0">
                <a:latin typeface="Carlito"/>
                <a:cs typeface="Carlito"/>
              </a:rPr>
              <a:t>abstracted </a:t>
            </a:r>
            <a:r>
              <a:rPr sz="1476" spc="-5" dirty="0">
                <a:latin typeface="Carlito"/>
                <a:cs typeface="Carlito"/>
              </a:rPr>
              <a:t>call </a:t>
            </a:r>
            <a:r>
              <a:rPr sz="1476" spc="-11" dirty="0">
                <a:latin typeface="Carlito"/>
                <a:cs typeface="Carlito"/>
              </a:rPr>
              <a:t>to </a:t>
            </a:r>
            <a:r>
              <a:rPr sz="1476" spc="-5" dirty="0">
                <a:latin typeface="Carlito"/>
                <a:cs typeface="Carlito"/>
              </a:rPr>
              <a:t>dropIndexCommand </a:t>
            </a:r>
            <a:r>
              <a:rPr sz="1476" dirty="0">
                <a:latin typeface="Carlito"/>
                <a:cs typeface="Carlito"/>
              </a:rPr>
              <a:t>which </a:t>
            </a:r>
            <a:r>
              <a:rPr sz="1476" spc="-3" dirty="0">
                <a:latin typeface="Carlito"/>
                <a:cs typeface="Carlito"/>
              </a:rPr>
              <a:t>looks </a:t>
            </a:r>
            <a:r>
              <a:rPr sz="1476" spc="-13" dirty="0">
                <a:latin typeface="Carlito"/>
                <a:cs typeface="Carlito"/>
              </a:rPr>
              <a:t>like</a:t>
            </a:r>
            <a:r>
              <a:rPr sz="1476" spc="3" dirty="0">
                <a:latin typeface="Carlito"/>
                <a:cs typeface="Carlito"/>
              </a:rPr>
              <a:t> </a:t>
            </a:r>
            <a:r>
              <a:rPr sz="1476" spc="-3" dirty="0">
                <a:latin typeface="Carlito"/>
                <a:cs typeface="Carlito"/>
              </a:rPr>
              <a:t>this:</a:t>
            </a:r>
            <a:endParaRPr sz="1476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0618" y="1526976"/>
            <a:ext cx="5144772" cy="3094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/>
              <a:t>Laravel</a:t>
            </a:r>
            <a:r>
              <a:rPr sz="2109" spc="-98" dirty="0"/>
              <a:t> </a:t>
            </a:r>
            <a:r>
              <a:rPr sz="2109" spc="-69" dirty="0"/>
              <a:t>Tips</a:t>
            </a:r>
            <a:endParaRPr sz="210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4620109" cy="493160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6323">
              <a:spcBef>
                <a:spcPts val="50"/>
              </a:spcBef>
            </a:pPr>
            <a:r>
              <a:rPr sz="1687" b="1" spc="-63" dirty="0">
                <a:solidFill>
                  <a:schemeClr val="bg1"/>
                </a:solidFill>
              </a:rPr>
              <a:t>23 </a:t>
            </a:r>
            <a:r>
              <a:rPr sz="1687" b="1" spc="-24" dirty="0">
                <a:solidFill>
                  <a:schemeClr val="bg1"/>
                </a:solidFill>
              </a:rPr>
              <a:t>Model</a:t>
            </a:r>
            <a:r>
              <a:rPr sz="1687" b="1" spc="16" dirty="0">
                <a:solidFill>
                  <a:schemeClr val="bg1"/>
                </a:solidFill>
              </a:rPr>
              <a:t> </a:t>
            </a:r>
            <a:r>
              <a:rPr sz="1687" b="1" spc="-53" dirty="0">
                <a:solidFill>
                  <a:schemeClr val="bg1"/>
                </a:solidFill>
              </a:rPr>
              <a:t>Validation</a:t>
            </a:r>
            <a:endParaRPr sz="1687">
              <a:solidFill>
                <a:schemeClr val="bg1"/>
              </a:solidFill>
            </a:endParaRPr>
          </a:p>
          <a:p>
            <a:pPr marL="6697">
              <a:spcBef>
                <a:spcPts val="21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approach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was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inspired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by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Elixir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framework,</a:t>
            </a:r>
            <a:r>
              <a:rPr sz="1476" spc="-3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Phoenix.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4472" y="1205494"/>
            <a:ext cx="3214688" cy="3630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3151733" cy="659873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52685">
              <a:spcBef>
                <a:spcPts val="50"/>
              </a:spcBef>
            </a:pPr>
            <a:r>
              <a:rPr sz="1687" b="1" spc="-50" dirty="0">
                <a:solidFill>
                  <a:schemeClr val="bg1"/>
                </a:solidFill>
              </a:rPr>
              <a:t>1. </a:t>
            </a:r>
            <a:r>
              <a:rPr sz="1687" b="1" spc="-37" dirty="0">
                <a:solidFill>
                  <a:schemeClr val="bg1"/>
                </a:solidFill>
              </a:rPr>
              <a:t>Increments </a:t>
            </a:r>
            <a:r>
              <a:rPr sz="1687" b="1" spc="-45" dirty="0">
                <a:solidFill>
                  <a:schemeClr val="bg1"/>
                </a:solidFill>
              </a:rPr>
              <a:t>and</a:t>
            </a:r>
            <a:r>
              <a:rPr sz="1687" b="1" spc="-8" dirty="0">
                <a:solidFill>
                  <a:schemeClr val="bg1"/>
                </a:solidFill>
              </a:rPr>
              <a:t> </a:t>
            </a:r>
            <a:r>
              <a:rPr sz="1687" b="1" spc="-32" dirty="0">
                <a:solidFill>
                  <a:schemeClr val="bg1"/>
                </a:solidFill>
              </a:rPr>
              <a:t>Decrements</a:t>
            </a:r>
            <a:endParaRPr sz="1687" dirty="0">
              <a:solidFill>
                <a:schemeClr val="bg1"/>
              </a:solidFill>
            </a:endParaRPr>
          </a:p>
          <a:p>
            <a:pPr marL="6697">
              <a:spcBef>
                <a:spcPts val="1287"/>
              </a:spcBef>
            </a:pP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Instead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of</a:t>
            </a:r>
            <a:r>
              <a:rPr sz="1476" spc="-24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2270" y="1406426"/>
            <a:ext cx="3511644" cy="68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6" y="2237825"/>
            <a:ext cx="597061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2362" y="2611933"/>
            <a:ext cx="3488739" cy="642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906" y="3323049"/>
            <a:ext cx="1581559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Also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these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will</a:t>
            </a:r>
            <a:r>
              <a:rPr sz="1476" spc="-92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work: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5637" y="3777258"/>
            <a:ext cx="5248848" cy="7233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745" y="572121"/>
            <a:ext cx="1916088" cy="266047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6697">
              <a:spcBef>
                <a:spcPts val="50"/>
              </a:spcBef>
            </a:pPr>
            <a:r>
              <a:rPr sz="1687" b="1" spc="-63" dirty="0">
                <a:solidFill>
                  <a:schemeClr val="bg1"/>
                </a:solidFill>
              </a:rPr>
              <a:t>23 </a:t>
            </a:r>
            <a:r>
              <a:rPr sz="1687" b="1" spc="-24" dirty="0">
                <a:solidFill>
                  <a:schemeClr val="bg1"/>
                </a:solidFill>
              </a:rPr>
              <a:t>Model</a:t>
            </a:r>
            <a:r>
              <a:rPr sz="1687" b="1" dirty="0">
                <a:solidFill>
                  <a:schemeClr val="bg1"/>
                </a:solidFill>
              </a:rPr>
              <a:t> </a:t>
            </a:r>
            <a:r>
              <a:rPr sz="1687" b="1" spc="-53" dirty="0">
                <a:solidFill>
                  <a:schemeClr val="bg1"/>
                </a:solidFill>
              </a:rPr>
              <a:t>Validation</a:t>
            </a:r>
            <a:endParaRPr sz="1687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3922" y="1133713"/>
            <a:ext cx="3576340" cy="2402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9865" y="46318"/>
            <a:ext cx="1485788" cy="332015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b="1" spc="-58" dirty="0">
                <a:solidFill>
                  <a:schemeClr val="bg1"/>
                </a:solidFill>
              </a:rPr>
              <a:t>Laravel</a:t>
            </a:r>
            <a:r>
              <a:rPr sz="2109" b="1" spc="-98" dirty="0">
                <a:solidFill>
                  <a:schemeClr val="bg1"/>
                </a:solidFill>
              </a:rPr>
              <a:t> </a:t>
            </a:r>
            <a:r>
              <a:rPr sz="2109" b="1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45445"/>
            <a:ext cx="5777731" cy="772635"/>
          </a:xfrm>
          <a:prstGeom prst="rect">
            <a:avLst/>
          </a:prstGeom>
        </p:spPr>
        <p:txBody>
          <a:bodyPr vert="horz" wrap="square" lIns="0" tIns="32817" rIns="0" bIns="0" rtlCol="0">
            <a:spAutoFit/>
          </a:bodyPr>
          <a:lstStyle/>
          <a:p>
            <a:pPr marL="146323">
              <a:spcBef>
                <a:spcPts val="258"/>
              </a:spcBef>
            </a:pPr>
            <a:r>
              <a:rPr sz="1687" b="1" spc="-63" dirty="0">
                <a:solidFill>
                  <a:schemeClr val="bg1"/>
                </a:solidFill>
              </a:rPr>
              <a:t>23 </a:t>
            </a:r>
            <a:r>
              <a:rPr sz="1687" b="1" spc="-24" dirty="0">
                <a:solidFill>
                  <a:schemeClr val="bg1"/>
                </a:solidFill>
              </a:rPr>
              <a:t>Model</a:t>
            </a:r>
            <a:r>
              <a:rPr sz="1687" b="1" spc="16" dirty="0">
                <a:solidFill>
                  <a:schemeClr val="bg1"/>
                </a:solidFill>
              </a:rPr>
              <a:t> </a:t>
            </a:r>
            <a:r>
              <a:rPr sz="1687" b="1" spc="-53" dirty="0">
                <a:solidFill>
                  <a:schemeClr val="bg1"/>
                </a:solidFill>
              </a:rPr>
              <a:t>Validation</a:t>
            </a:r>
            <a:endParaRPr sz="1687">
              <a:solidFill>
                <a:schemeClr val="bg1"/>
              </a:solidFill>
            </a:endParaRPr>
          </a:p>
          <a:p>
            <a:pPr marL="6697" marR="2679">
              <a:spcBef>
                <a:spcPts val="189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if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your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front-end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only ends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values that 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have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changes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updating,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don't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want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all fields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marked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as</a:t>
            </a:r>
            <a:r>
              <a:rPr sz="1476" spc="-4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required.</a:t>
            </a:r>
            <a:endParaRPr sz="1476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5023" y="1379904"/>
            <a:ext cx="3254871" cy="344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6140388" cy="1773703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5319">
              <a:spcBef>
                <a:spcPts val="50"/>
              </a:spcBef>
            </a:pPr>
            <a:r>
              <a:rPr sz="1687" b="1" spc="-47" dirty="0">
                <a:solidFill>
                  <a:schemeClr val="bg1"/>
                </a:solidFill>
              </a:rPr>
              <a:t>2. </a:t>
            </a:r>
            <a:r>
              <a:rPr sz="1687" b="1" spc="-53" dirty="0">
                <a:solidFill>
                  <a:schemeClr val="bg1"/>
                </a:solidFill>
              </a:rPr>
              <a:t>XorY</a:t>
            </a:r>
            <a:r>
              <a:rPr sz="1687" b="1" spc="8" dirty="0">
                <a:solidFill>
                  <a:schemeClr val="bg1"/>
                </a:solidFill>
              </a:rPr>
              <a:t> </a:t>
            </a:r>
            <a:r>
              <a:rPr sz="1687" b="1" spc="-29" dirty="0">
                <a:solidFill>
                  <a:schemeClr val="bg1"/>
                </a:solidFill>
              </a:rPr>
              <a:t>Methods</a:t>
            </a:r>
            <a:endParaRPr sz="1687" dirty="0">
              <a:solidFill>
                <a:schemeClr val="bg1"/>
              </a:solidFill>
            </a:endParaRPr>
          </a:p>
          <a:p>
            <a:pPr marL="6697" marR="2679">
              <a:spcBef>
                <a:spcPts val="1287"/>
              </a:spcBef>
            </a:pPr>
            <a:r>
              <a:rPr sz="1476" spc="-58" dirty="0">
                <a:solidFill>
                  <a:schemeClr val="bg1"/>
                </a:solidFill>
              </a:rPr>
              <a:t>Eloquent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108" dirty="0">
                <a:solidFill>
                  <a:schemeClr val="bg1"/>
                </a:solidFill>
              </a:rPr>
              <a:t>has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21" dirty="0">
                <a:solidFill>
                  <a:schemeClr val="bg1"/>
                </a:solidFill>
              </a:rPr>
              <a:t>quite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113" dirty="0">
                <a:solidFill>
                  <a:schemeClr val="bg1"/>
                </a:solidFill>
              </a:rPr>
              <a:t>a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37" dirty="0">
                <a:solidFill>
                  <a:schemeClr val="bg1"/>
                </a:solidFill>
              </a:rPr>
              <a:t>few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37" dirty="0">
                <a:solidFill>
                  <a:schemeClr val="bg1"/>
                </a:solidFill>
              </a:rPr>
              <a:t>functions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3" dirty="0">
                <a:solidFill>
                  <a:schemeClr val="bg1"/>
                </a:solidFill>
              </a:rPr>
              <a:t>that</a:t>
            </a:r>
            <a:r>
              <a:rPr sz="1476" spc="-71" dirty="0">
                <a:solidFill>
                  <a:schemeClr val="bg1"/>
                </a:solidFill>
              </a:rPr>
              <a:t> </a:t>
            </a:r>
            <a:r>
              <a:rPr sz="1476" spc="-58" dirty="0">
                <a:solidFill>
                  <a:schemeClr val="bg1"/>
                </a:solidFill>
              </a:rPr>
              <a:t>combine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8" dirty="0">
                <a:solidFill>
                  <a:schemeClr val="bg1"/>
                </a:solidFill>
              </a:rPr>
              <a:t>two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53" dirty="0">
                <a:solidFill>
                  <a:schemeClr val="bg1"/>
                </a:solidFill>
              </a:rPr>
              <a:t>methods,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45" dirty="0">
                <a:solidFill>
                  <a:schemeClr val="bg1"/>
                </a:solidFill>
              </a:rPr>
              <a:t>like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53" dirty="0">
                <a:solidFill>
                  <a:schemeClr val="bg1"/>
                </a:solidFill>
              </a:rPr>
              <a:t>“please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47" dirty="0">
                <a:solidFill>
                  <a:schemeClr val="bg1"/>
                </a:solidFill>
              </a:rPr>
              <a:t>do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132" dirty="0">
                <a:solidFill>
                  <a:schemeClr val="bg1"/>
                </a:solidFill>
              </a:rPr>
              <a:t>X,  </a:t>
            </a:r>
            <a:r>
              <a:rPr sz="1476" spc="-34" dirty="0">
                <a:solidFill>
                  <a:schemeClr val="bg1"/>
                </a:solidFill>
              </a:rPr>
              <a:t>otherwise </a:t>
            </a:r>
            <a:r>
              <a:rPr sz="1476" spc="-47" dirty="0">
                <a:solidFill>
                  <a:schemeClr val="bg1"/>
                </a:solidFill>
              </a:rPr>
              <a:t>do</a:t>
            </a:r>
            <a:r>
              <a:rPr sz="1476" spc="-158" dirty="0">
                <a:solidFill>
                  <a:schemeClr val="bg1"/>
                </a:solidFill>
              </a:rPr>
              <a:t> </a:t>
            </a:r>
            <a:r>
              <a:rPr sz="1476" spc="-103" dirty="0">
                <a:solidFill>
                  <a:schemeClr val="bg1"/>
                </a:solidFill>
              </a:rPr>
              <a:t>Y”.</a:t>
            </a:r>
            <a:endParaRPr sz="1476" dirty="0">
              <a:solidFill>
                <a:schemeClr val="bg1"/>
              </a:solidFill>
            </a:endParaRPr>
          </a:p>
          <a:p>
            <a:pPr marL="6697" marR="4732230">
              <a:lnSpc>
                <a:spcPts val="3543"/>
              </a:lnSpc>
              <a:spcBef>
                <a:spcPts val="414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Ex 1 </a:t>
            </a:r>
            <a:r>
              <a:rPr sz="1476" spc="-84" dirty="0">
                <a:solidFill>
                  <a:schemeClr val="bg1"/>
                </a:solidFill>
              </a:rPr>
              <a:t>–</a:t>
            </a:r>
            <a:r>
              <a:rPr sz="1476" spc="-121" dirty="0">
                <a:solidFill>
                  <a:schemeClr val="bg1"/>
                </a:solidFill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findOrFail():  Instead</a:t>
            </a:r>
            <a:r>
              <a:rPr sz="1476" spc="-1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of: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906" y="3209905"/>
            <a:ext cx="597396" cy="234552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4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6493" y="2451199"/>
            <a:ext cx="2698261" cy="642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6492" y="3636842"/>
            <a:ext cx="2772668" cy="42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1"/>
            <a:ext cx="1765064" cy="1110124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5319">
              <a:spcBef>
                <a:spcPts val="50"/>
              </a:spcBef>
            </a:pPr>
            <a:r>
              <a:rPr sz="1687" b="1" spc="-47" dirty="0">
                <a:solidFill>
                  <a:schemeClr val="bg1"/>
                </a:solidFill>
              </a:rPr>
              <a:t>2. </a:t>
            </a:r>
            <a:r>
              <a:rPr sz="1687" b="1" spc="-53" dirty="0">
                <a:solidFill>
                  <a:schemeClr val="bg1"/>
                </a:solidFill>
              </a:rPr>
              <a:t>XorY</a:t>
            </a:r>
            <a:r>
              <a:rPr sz="1687" b="1" spc="-29" dirty="0">
                <a:solidFill>
                  <a:schemeClr val="bg1"/>
                </a:solidFill>
              </a:rPr>
              <a:t> Methods</a:t>
            </a:r>
            <a:endParaRPr sz="1687" dirty="0">
              <a:solidFill>
                <a:schemeClr val="bg1"/>
              </a:solidFill>
            </a:endParaRPr>
          </a:p>
          <a:p>
            <a:pPr marL="6697">
              <a:spcBef>
                <a:spcPts val="1287"/>
              </a:spcBef>
              <a:tabLst>
                <a:tab pos="536741" algn="l"/>
              </a:tabLst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Ex</a:t>
            </a:r>
            <a:r>
              <a:rPr sz="1476" spc="-1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2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84" dirty="0">
                <a:solidFill>
                  <a:schemeClr val="bg1"/>
                </a:solidFill>
              </a:rPr>
              <a:t>–	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firstOrCreate():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5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6697">
              <a:spcBef>
                <a:spcPts val="3"/>
              </a:spcBef>
            </a:pP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Instead</a:t>
            </a:r>
            <a:r>
              <a:rPr sz="1476" spc="-16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of: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3209905"/>
            <a:ext cx="597396" cy="234552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4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130" y="1768078"/>
            <a:ext cx="4133151" cy="120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3233" y="3576333"/>
            <a:ext cx="4239369" cy="556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478433"/>
            <a:ext cx="6322554" cy="904381"/>
          </a:xfrm>
          <a:prstGeom prst="rect">
            <a:avLst/>
          </a:prstGeom>
        </p:spPr>
        <p:txBody>
          <a:bodyPr vert="horz" wrap="square" lIns="0" tIns="99789" rIns="0" bIns="0" rtlCol="0">
            <a:spAutoFit/>
          </a:bodyPr>
          <a:lstStyle/>
          <a:p>
            <a:pPr marL="147997">
              <a:spcBef>
                <a:spcPts val="786"/>
              </a:spcBef>
            </a:pPr>
            <a:r>
              <a:rPr sz="1687" b="1" spc="-50" dirty="0">
                <a:solidFill>
                  <a:schemeClr val="bg1"/>
                </a:solidFill>
              </a:rPr>
              <a:t>3. </a:t>
            </a:r>
            <a:r>
              <a:rPr sz="1687" b="1" spc="-24" dirty="0">
                <a:solidFill>
                  <a:schemeClr val="bg1"/>
                </a:solidFill>
              </a:rPr>
              <a:t>Model </a:t>
            </a:r>
            <a:r>
              <a:rPr sz="1687" b="1" spc="-58" dirty="0">
                <a:solidFill>
                  <a:schemeClr val="bg1"/>
                </a:solidFill>
              </a:rPr>
              <a:t>boot()</a:t>
            </a:r>
            <a:r>
              <a:rPr sz="1687" b="1" spc="40" dirty="0">
                <a:solidFill>
                  <a:schemeClr val="bg1"/>
                </a:solidFill>
              </a:rPr>
              <a:t> </a:t>
            </a:r>
            <a:r>
              <a:rPr sz="1687" b="1" spc="-37" dirty="0">
                <a:solidFill>
                  <a:schemeClr val="bg1"/>
                </a:solidFill>
              </a:rPr>
              <a:t>method</a:t>
            </a:r>
            <a:endParaRPr sz="1687" dirty="0">
              <a:solidFill>
                <a:schemeClr val="bg1"/>
              </a:solidFill>
            </a:endParaRPr>
          </a:p>
          <a:p>
            <a:pPr marL="6697" marR="2679">
              <a:spcBef>
                <a:spcPts val="654"/>
              </a:spcBef>
            </a:pP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There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magical place called boot()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in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an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Eloquent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model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where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can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override 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default</a:t>
            </a:r>
            <a:r>
              <a:rPr sz="1476" spc="-2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behavior: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3081948"/>
            <a:ext cx="5826286" cy="461328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 marR="2679">
              <a:spcBef>
                <a:spcPts val="55"/>
              </a:spcBef>
            </a:pP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Probably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one of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most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popular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examples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setting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some field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value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at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moment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creating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model</a:t>
            </a:r>
            <a:r>
              <a:rPr sz="1476" spc="-1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object.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0434" y="1446609"/>
            <a:ext cx="5280928" cy="160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3922" y="3616530"/>
            <a:ext cx="3415605" cy="1221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478433"/>
            <a:ext cx="4450668" cy="677268"/>
          </a:xfrm>
          <a:prstGeom prst="rect">
            <a:avLst/>
          </a:prstGeom>
        </p:spPr>
        <p:txBody>
          <a:bodyPr vert="horz" wrap="square" lIns="0" tIns="99789" rIns="0" bIns="0" rtlCol="0">
            <a:spAutoFit/>
          </a:bodyPr>
          <a:lstStyle/>
          <a:p>
            <a:pPr marL="159382">
              <a:spcBef>
                <a:spcPts val="786"/>
              </a:spcBef>
            </a:pPr>
            <a:r>
              <a:rPr sz="1687" b="1" spc="-50" dirty="0">
                <a:solidFill>
                  <a:schemeClr val="bg1"/>
                </a:solidFill>
              </a:rPr>
              <a:t>4. Relationship </a:t>
            </a:r>
            <a:r>
              <a:rPr sz="1687" b="1" spc="-40" dirty="0">
                <a:solidFill>
                  <a:schemeClr val="bg1"/>
                </a:solidFill>
              </a:rPr>
              <a:t>with </a:t>
            </a:r>
            <a:r>
              <a:rPr sz="1687" b="1" spc="-50" dirty="0">
                <a:solidFill>
                  <a:schemeClr val="bg1"/>
                </a:solidFill>
              </a:rPr>
              <a:t>conditions </a:t>
            </a:r>
            <a:r>
              <a:rPr sz="1687" b="1" spc="-45" dirty="0">
                <a:solidFill>
                  <a:schemeClr val="bg1"/>
                </a:solidFill>
              </a:rPr>
              <a:t>and</a:t>
            </a:r>
            <a:r>
              <a:rPr sz="1687" b="1" spc="82" dirty="0">
                <a:solidFill>
                  <a:schemeClr val="bg1"/>
                </a:solidFill>
              </a:rPr>
              <a:t> </a:t>
            </a:r>
            <a:r>
              <a:rPr sz="1687" b="1" spc="-47" dirty="0">
                <a:solidFill>
                  <a:schemeClr val="bg1"/>
                </a:solidFill>
              </a:rPr>
              <a:t>ordering</a:t>
            </a:r>
            <a:endParaRPr sz="1687" dirty="0">
              <a:solidFill>
                <a:schemeClr val="bg1"/>
              </a:solidFill>
            </a:endParaRPr>
          </a:p>
          <a:p>
            <a:pPr marL="6697">
              <a:spcBef>
                <a:spcPts val="654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Define</a:t>
            </a:r>
            <a:r>
              <a:rPr sz="1476" spc="-3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Relationship: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2278008"/>
            <a:ext cx="6354031" cy="911579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Already add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where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or</a:t>
            </a:r>
            <a:r>
              <a:rPr sz="1476" spc="-37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orderBy?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spcBef>
                <a:spcPts val="3"/>
              </a:spcBef>
            </a:pPr>
            <a:endParaRPr sz="145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6697" marR="2679"/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 example,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if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want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specific relationship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for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some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type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users,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also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ordered  by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email,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you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can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do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this: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3371" y="1412319"/>
            <a:ext cx="3696891" cy="67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7129" y="3403082"/>
            <a:ext cx="6469559" cy="735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432458"/>
            <a:ext cx="6110920" cy="989516"/>
          </a:xfrm>
          <a:prstGeom prst="rect">
            <a:avLst/>
          </a:prstGeom>
        </p:spPr>
        <p:txBody>
          <a:bodyPr vert="horz" wrap="square" lIns="0" tIns="146000" rIns="0" bIns="0" rtlCol="0">
            <a:spAutoFit/>
          </a:bodyPr>
          <a:lstStyle/>
          <a:p>
            <a:pPr marL="159382">
              <a:spcBef>
                <a:spcPts val="1150"/>
              </a:spcBef>
            </a:pPr>
            <a:r>
              <a:rPr sz="1687" b="1" spc="-50" dirty="0">
                <a:solidFill>
                  <a:schemeClr val="bg1"/>
                </a:solidFill>
              </a:rPr>
              <a:t>5. </a:t>
            </a:r>
            <a:r>
              <a:rPr sz="1687" b="1" spc="-24" dirty="0">
                <a:solidFill>
                  <a:schemeClr val="bg1"/>
                </a:solidFill>
              </a:rPr>
              <a:t>Model </a:t>
            </a:r>
            <a:r>
              <a:rPr sz="1687" b="1" spc="-47" dirty="0">
                <a:solidFill>
                  <a:schemeClr val="bg1"/>
                </a:solidFill>
              </a:rPr>
              <a:t>properties: </a:t>
            </a:r>
            <a:r>
              <a:rPr sz="1687" b="1" spc="-37" dirty="0">
                <a:solidFill>
                  <a:schemeClr val="bg1"/>
                </a:solidFill>
              </a:rPr>
              <a:t>timestamps, </a:t>
            </a:r>
            <a:r>
              <a:rPr sz="1687" b="1" spc="-45" dirty="0">
                <a:solidFill>
                  <a:schemeClr val="bg1"/>
                </a:solidFill>
              </a:rPr>
              <a:t>appends</a:t>
            </a:r>
            <a:r>
              <a:rPr sz="1687" b="1" spc="142" dirty="0">
                <a:solidFill>
                  <a:schemeClr val="bg1"/>
                </a:solidFill>
              </a:rPr>
              <a:t> </a:t>
            </a:r>
            <a:r>
              <a:rPr sz="1687" b="1" spc="-21" dirty="0">
                <a:solidFill>
                  <a:schemeClr val="bg1"/>
                </a:solidFill>
              </a:rPr>
              <a:t>etc.</a:t>
            </a:r>
            <a:endParaRPr sz="1687" dirty="0">
              <a:solidFill>
                <a:schemeClr val="bg1"/>
              </a:solidFill>
            </a:endParaRPr>
          </a:p>
          <a:p>
            <a:pPr marL="6697" marR="2679">
              <a:spcBef>
                <a:spcPts val="970"/>
              </a:spcBef>
            </a:pPr>
            <a:r>
              <a:rPr sz="1476" spc="-82" dirty="0">
                <a:solidFill>
                  <a:schemeClr val="bg1"/>
                </a:solidFill>
              </a:rPr>
              <a:t>There </a:t>
            </a:r>
            <a:r>
              <a:rPr sz="1476" spc="-66" dirty="0">
                <a:solidFill>
                  <a:schemeClr val="bg1"/>
                </a:solidFill>
              </a:rPr>
              <a:t>are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113" dirty="0">
                <a:solidFill>
                  <a:schemeClr val="bg1"/>
                </a:solidFill>
              </a:rPr>
              <a:t>a</a:t>
            </a:r>
            <a:r>
              <a:rPr sz="1476" spc="-79" dirty="0">
                <a:solidFill>
                  <a:schemeClr val="bg1"/>
                </a:solidFill>
              </a:rPr>
              <a:t> </a:t>
            </a:r>
            <a:r>
              <a:rPr sz="1476" spc="-37" dirty="0">
                <a:solidFill>
                  <a:schemeClr val="bg1"/>
                </a:solidFill>
              </a:rPr>
              <a:t>few</a:t>
            </a:r>
            <a:r>
              <a:rPr sz="1476" spc="-71" dirty="0">
                <a:solidFill>
                  <a:schemeClr val="bg1"/>
                </a:solidFill>
              </a:rPr>
              <a:t> </a:t>
            </a:r>
            <a:r>
              <a:rPr sz="1476" spc="-32" dirty="0">
                <a:solidFill>
                  <a:schemeClr val="bg1"/>
                </a:solidFill>
              </a:rPr>
              <a:t>“parameters”</a:t>
            </a:r>
            <a:r>
              <a:rPr sz="1476" spc="-90" dirty="0">
                <a:solidFill>
                  <a:schemeClr val="bg1"/>
                </a:solidFill>
              </a:rPr>
              <a:t> </a:t>
            </a:r>
            <a:r>
              <a:rPr sz="1476" spc="-3" dirty="0">
                <a:solidFill>
                  <a:schemeClr val="bg1"/>
                </a:solidFill>
              </a:rPr>
              <a:t>of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79" dirty="0">
                <a:solidFill>
                  <a:schemeClr val="bg1"/>
                </a:solidFill>
              </a:rPr>
              <a:t>an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58" dirty="0">
                <a:solidFill>
                  <a:schemeClr val="bg1"/>
                </a:solidFill>
              </a:rPr>
              <a:t>Eloquent</a:t>
            </a:r>
            <a:r>
              <a:rPr sz="1476" spc="-82" dirty="0">
                <a:solidFill>
                  <a:schemeClr val="bg1"/>
                </a:solidFill>
              </a:rPr>
              <a:t> </a:t>
            </a:r>
            <a:r>
              <a:rPr sz="1476" spc="-45" dirty="0">
                <a:solidFill>
                  <a:schemeClr val="bg1"/>
                </a:solidFill>
              </a:rPr>
              <a:t>model,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16" dirty="0">
                <a:solidFill>
                  <a:schemeClr val="bg1"/>
                </a:solidFill>
              </a:rPr>
              <a:t>in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18" dirty="0">
                <a:solidFill>
                  <a:schemeClr val="bg1"/>
                </a:solidFill>
              </a:rPr>
              <a:t>the</a:t>
            </a:r>
            <a:r>
              <a:rPr sz="1476" spc="-74" dirty="0">
                <a:solidFill>
                  <a:schemeClr val="bg1"/>
                </a:solidFill>
              </a:rPr>
              <a:t> </a:t>
            </a:r>
            <a:r>
              <a:rPr sz="1476" spc="-11" dirty="0">
                <a:solidFill>
                  <a:schemeClr val="bg1"/>
                </a:solidFill>
              </a:rPr>
              <a:t>form</a:t>
            </a:r>
            <a:r>
              <a:rPr sz="1476" spc="-98" dirty="0">
                <a:solidFill>
                  <a:schemeClr val="bg1"/>
                </a:solidFill>
              </a:rPr>
              <a:t> </a:t>
            </a:r>
            <a:r>
              <a:rPr sz="1476" spc="-3" dirty="0">
                <a:solidFill>
                  <a:schemeClr val="bg1"/>
                </a:solidFill>
              </a:rPr>
              <a:t>of</a:t>
            </a:r>
            <a:r>
              <a:rPr sz="1476" spc="-84" dirty="0">
                <a:solidFill>
                  <a:schemeClr val="bg1"/>
                </a:solidFill>
              </a:rPr>
              <a:t> </a:t>
            </a:r>
            <a:r>
              <a:rPr sz="1476" spc="-37" dirty="0">
                <a:solidFill>
                  <a:schemeClr val="bg1"/>
                </a:solidFill>
              </a:rPr>
              <a:t>properties</a:t>
            </a:r>
            <a:r>
              <a:rPr sz="1476" spc="-76" dirty="0">
                <a:solidFill>
                  <a:schemeClr val="bg1"/>
                </a:solidFill>
              </a:rPr>
              <a:t> </a:t>
            </a:r>
            <a:r>
              <a:rPr sz="1476" spc="-3" dirty="0">
                <a:solidFill>
                  <a:schemeClr val="bg1"/>
                </a:solidFill>
              </a:rPr>
              <a:t>of 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that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class.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The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most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popular ones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are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probably</a:t>
            </a:r>
            <a:r>
              <a:rPr sz="1476" spc="-13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these: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906" y="2809503"/>
            <a:ext cx="1030374" cy="234214"/>
          </a:xfrm>
          <a:prstGeom prst="rect">
            <a:avLst/>
          </a:prstGeom>
        </p:spPr>
        <p:txBody>
          <a:bodyPr vert="horz" wrap="square" lIns="0" tIns="7032" rIns="0" bIns="0" rtlCol="0">
            <a:spAutoFit/>
          </a:bodyPr>
          <a:lstStyle/>
          <a:p>
            <a:pPr marL="6697">
              <a:spcBef>
                <a:spcPts val="55"/>
              </a:spcBef>
            </a:pPr>
            <a:r>
              <a:rPr sz="1476" spc="-50" dirty="0">
                <a:solidFill>
                  <a:schemeClr val="bg1"/>
                </a:solidFill>
              </a:rPr>
              <a:t>there’s</a:t>
            </a:r>
            <a:r>
              <a:rPr sz="1476" spc="-119" dirty="0">
                <a:solidFill>
                  <a:schemeClr val="bg1"/>
                </a:solidFill>
              </a:rPr>
              <a:t> </a:t>
            </a:r>
            <a:r>
              <a:rPr sz="1476" spc="-40" dirty="0">
                <a:solidFill>
                  <a:schemeClr val="bg1"/>
                </a:solidFill>
              </a:rPr>
              <a:t>more:</a:t>
            </a:r>
            <a:endParaRPr sz="1476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313" y="1567160"/>
            <a:ext cx="6430714" cy="1084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7313" y="3214688"/>
            <a:ext cx="6429375" cy="1084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6" y="572120"/>
            <a:ext cx="2348396" cy="698345"/>
          </a:xfrm>
          <a:prstGeom prst="rect">
            <a:avLst/>
          </a:prstGeom>
        </p:spPr>
        <p:txBody>
          <a:bodyPr vert="horz" wrap="square" lIns="0" tIns="6362" rIns="0" bIns="0" rtlCol="0">
            <a:spAutoFit/>
          </a:bodyPr>
          <a:lstStyle/>
          <a:p>
            <a:pPr marL="146658">
              <a:spcBef>
                <a:spcPts val="50"/>
              </a:spcBef>
            </a:pPr>
            <a:r>
              <a:rPr sz="1687" spc="-50" dirty="0">
                <a:solidFill>
                  <a:schemeClr val="bg1"/>
                </a:solidFill>
              </a:rPr>
              <a:t>6. </a:t>
            </a:r>
            <a:r>
              <a:rPr sz="1687" spc="-66" dirty="0">
                <a:solidFill>
                  <a:schemeClr val="bg1"/>
                </a:solidFill>
              </a:rPr>
              <a:t>Find </a:t>
            </a:r>
            <a:r>
              <a:rPr sz="1687" spc="-53" dirty="0">
                <a:solidFill>
                  <a:schemeClr val="bg1"/>
                </a:solidFill>
              </a:rPr>
              <a:t>multiple</a:t>
            </a:r>
            <a:r>
              <a:rPr sz="1687" spc="26" dirty="0">
                <a:solidFill>
                  <a:schemeClr val="bg1"/>
                </a:solidFill>
              </a:rPr>
              <a:t> </a:t>
            </a:r>
            <a:r>
              <a:rPr sz="1687" spc="-45" dirty="0">
                <a:solidFill>
                  <a:schemeClr val="bg1"/>
                </a:solidFill>
              </a:rPr>
              <a:t>entries</a:t>
            </a:r>
            <a:endParaRPr sz="1687" dirty="0">
              <a:solidFill>
                <a:schemeClr val="bg1"/>
              </a:solidFill>
            </a:endParaRPr>
          </a:p>
          <a:p>
            <a:pPr marL="6697">
              <a:spcBef>
                <a:spcPts val="1603"/>
              </a:spcBef>
            </a:pP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find()</a:t>
            </a: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Method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6" y="1956378"/>
            <a:ext cx="5069495" cy="234552"/>
          </a:xfrm>
          <a:prstGeom prst="rect">
            <a:avLst/>
          </a:prstGeom>
        </p:spPr>
        <p:txBody>
          <a:bodyPr vert="horz" wrap="square" lIns="0" tIns="7367" rIns="0" bIns="0" rtlCol="0">
            <a:spAutoFit/>
          </a:bodyPr>
          <a:lstStyle/>
          <a:p>
            <a:pPr marL="6697">
              <a:spcBef>
                <a:spcPts val="58"/>
              </a:spcBef>
            </a:pPr>
            <a:r>
              <a:rPr sz="1476" spc="-11" dirty="0">
                <a:solidFill>
                  <a:schemeClr val="bg1"/>
                </a:solidFill>
                <a:latin typeface="Carlito"/>
                <a:cs typeface="Carlito"/>
              </a:rPr>
              <a:t>Few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people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know </a:t>
            </a:r>
            <a:r>
              <a:rPr sz="1476" dirty="0">
                <a:solidFill>
                  <a:schemeClr val="bg1"/>
                </a:solidFill>
                <a:latin typeface="Carlito"/>
                <a:cs typeface="Carlito"/>
              </a:rPr>
              <a:t>about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that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it </a:t>
            </a:r>
            <a:r>
              <a:rPr sz="1476" spc="-5" dirty="0">
                <a:solidFill>
                  <a:schemeClr val="bg1"/>
                </a:solidFill>
                <a:latin typeface="Carlito"/>
                <a:cs typeface="Carlito"/>
              </a:rPr>
              <a:t>can accept </a:t>
            </a:r>
            <a:r>
              <a:rPr sz="1476" spc="-3" dirty="0">
                <a:solidFill>
                  <a:schemeClr val="bg1"/>
                </a:solidFill>
                <a:latin typeface="Carlito"/>
                <a:cs typeface="Carlito"/>
              </a:rPr>
              <a:t>multiple IDs as </a:t>
            </a:r>
            <a:r>
              <a:rPr sz="1476" spc="3" dirty="0">
                <a:solidFill>
                  <a:schemeClr val="bg1"/>
                </a:solidFill>
                <a:latin typeface="Carlito"/>
                <a:cs typeface="Carlito"/>
              </a:rPr>
              <a:t>an</a:t>
            </a:r>
            <a:r>
              <a:rPr sz="1476" spc="8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476" spc="-8" dirty="0">
                <a:solidFill>
                  <a:schemeClr val="bg1"/>
                </a:solidFill>
                <a:latin typeface="Carlito"/>
                <a:cs typeface="Carlito"/>
              </a:rPr>
              <a:t>array:</a:t>
            </a:r>
            <a:endParaRPr sz="1476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6125" y="1366209"/>
            <a:ext cx="2330648" cy="357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5941" y="2451199"/>
            <a:ext cx="2662163" cy="361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38">
              <a:solidFill>
                <a:schemeClr val="bg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9865" y="46318"/>
            <a:ext cx="1485788" cy="344839"/>
          </a:xfrm>
          <a:prstGeom prst="rect">
            <a:avLst/>
          </a:prstGeom>
        </p:spPr>
        <p:txBody>
          <a:bodyPr spcFirstLastPara="1" vert="horz" wrap="square" lIns="0" tIns="7367" rIns="0" bIns="0" rtlCol="0" anchor="t" anchorCtr="0">
            <a:spAutoFit/>
          </a:bodyPr>
          <a:lstStyle/>
          <a:p>
            <a:pPr marL="6697">
              <a:spcBef>
                <a:spcPts val="58"/>
              </a:spcBef>
            </a:pPr>
            <a:r>
              <a:rPr sz="2109" spc="-58" dirty="0">
                <a:solidFill>
                  <a:schemeClr val="bg1"/>
                </a:solidFill>
              </a:rPr>
              <a:t>Laravel</a:t>
            </a:r>
            <a:r>
              <a:rPr sz="2109" spc="-98" dirty="0">
                <a:solidFill>
                  <a:schemeClr val="bg1"/>
                </a:solidFill>
              </a:rPr>
              <a:t> </a:t>
            </a:r>
            <a:r>
              <a:rPr sz="2109" spc="-69" dirty="0">
                <a:solidFill>
                  <a:schemeClr val="bg1"/>
                </a:solidFill>
              </a:rPr>
              <a:t>Tips</a:t>
            </a:r>
            <a:endParaRPr sz="2109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MVC" id="{85970A02-9E2C-964B-8CCC-A96148B3F81E}" vid="{688B9C94-2942-7A48-A350-8D4580D3036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17</TotalTime>
  <Words>1088</Words>
  <Application>Microsoft Macintosh PowerPoint</Application>
  <PresentationFormat>Presentazione su schermo (16:9)</PresentationFormat>
  <Paragraphs>161</Paragraphs>
  <Slides>32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1" baseType="lpstr">
      <vt:lpstr>Anaheim</vt:lpstr>
      <vt:lpstr>Nunito Light</vt:lpstr>
      <vt:lpstr>Overpass Mono</vt:lpstr>
      <vt:lpstr>Raleway SemiBold</vt:lpstr>
      <vt:lpstr>Carlito</vt:lpstr>
      <vt:lpstr>Wingdings</vt:lpstr>
      <vt:lpstr>Arial</vt:lpstr>
      <vt:lpstr>Georgia</vt:lpstr>
      <vt:lpstr>Programming Lesson by Slidesgo</vt:lpstr>
      <vt:lpstr>Laravel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Presentazione standard di PowerPoint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Laravel Tips</vt:lpstr>
      <vt:lpstr>Presentazione standard di PowerPoint</vt:lpstr>
      <vt:lpstr>Laravel Tips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Alessandro Sallese</dc:creator>
  <cp:lastModifiedBy>Alessandro Sallese</cp:lastModifiedBy>
  <cp:revision>2</cp:revision>
  <dcterms:created xsi:type="dcterms:W3CDTF">2023-01-31T11:57:35Z</dcterms:created>
  <dcterms:modified xsi:type="dcterms:W3CDTF">2023-02-01T07:55:14Z</dcterms:modified>
</cp:coreProperties>
</file>