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6" r:id="rId10"/>
    <p:sldId id="267" r:id="rId11"/>
    <p:sldId id="263" r:id="rId12"/>
    <p:sldId id="264"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75"/>
    <p:restoredTop sz="96327"/>
  </p:normalViewPr>
  <p:slideViewPr>
    <p:cSldViewPr snapToGrid="0">
      <p:cViewPr>
        <p:scale>
          <a:sx n="131" d="100"/>
          <a:sy n="131" d="100"/>
        </p:scale>
        <p:origin x="696"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5/29/23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5/29/23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5/29/23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5/29/23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5/29/23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5/29/23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5/29/23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2A54C80-263E-416B-A8E0-580EDEADCBDC}" type="datetimeFigureOut">
              <a:rPr lang="en-US" dirty="0"/>
              <a:t>5/29/23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5/29/23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5/29/23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m/url?sa=i&amp;url=https%3A%2F%2Fwolfcareers.com%2Fblog%2Fwhat-is-the-difference-between-java-se-and-jdk%2F&amp;psig=AOvVaw1eRFBTQQV2_GPe6YZ6pLEn&amp;ust=1685477941108000&amp;source=images&amp;cd=vfe&amp;ved=0CBEQjRxqFwoTCODLw-Gsm_8CFQAAAAAdAAAAABBK"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60" name="Group 1032">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34" name="Straight Connector 1033">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5" name="Straight Connector 1034">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36"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7"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8" name="Isosceles Triangle 1037">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9"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0"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1"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2" name="Isosceles Triangle 1041">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3" name="Isosceles Triangle 1042">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61" name="Rectangle 1044">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2" name="Group 1046">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48" name="Straight Connector 1047">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9"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0"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1" name="Isosceles Triangle 1050">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2"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3"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4"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5" name="Isosceles Triangle 1054">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6" name="Isosceles Triangle 1055">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63" name="Rectangle 1057">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8301227"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Mockito (Mockito 2.2.7 API)">
            <a:extLst>
              <a:ext uri="{FF2B5EF4-FFF2-40B4-BE49-F238E27FC236}">
                <a16:creationId xmlns:a16="http://schemas.microsoft.com/office/drawing/2014/main" id="{F1364EAB-5984-B314-B165-D84B8E96111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26310" y="1676296"/>
            <a:ext cx="7003562" cy="350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377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41AF23-35DB-0AC4-10C2-7F94D40F9BF9}"/>
              </a:ext>
            </a:extLst>
          </p:cNvPr>
          <p:cNvSpPr>
            <a:spLocks noGrp="1"/>
          </p:cNvSpPr>
          <p:nvPr>
            <p:ph type="title"/>
          </p:nvPr>
        </p:nvSpPr>
        <p:spPr>
          <a:xfrm>
            <a:off x="677334" y="609600"/>
            <a:ext cx="2938468" cy="5431762"/>
          </a:xfrm>
        </p:spPr>
        <p:txBody>
          <a:bodyPr anchor="ctr">
            <a:normAutofit/>
          </a:bodyPr>
          <a:lstStyle/>
          <a:p>
            <a:r>
              <a:rPr lang="it-IT" dirty="0"/>
              <a:t>Cosa fare prima di scrivere la classe di test…</a:t>
            </a:r>
          </a:p>
        </p:txBody>
      </p:sp>
      <p:sp>
        <p:nvSpPr>
          <p:cNvPr id="9" name="Content Placeholder 8">
            <a:extLst>
              <a:ext uri="{FF2B5EF4-FFF2-40B4-BE49-F238E27FC236}">
                <a16:creationId xmlns:a16="http://schemas.microsoft.com/office/drawing/2014/main" id="{6731BBA1-965A-A530-C82F-A13AEB6CAB19}"/>
              </a:ext>
            </a:extLst>
          </p:cNvPr>
          <p:cNvSpPr>
            <a:spLocks noGrp="1"/>
          </p:cNvSpPr>
          <p:nvPr>
            <p:ph idx="1"/>
          </p:nvPr>
        </p:nvSpPr>
        <p:spPr>
          <a:xfrm>
            <a:off x="3846889" y="609602"/>
            <a:ext cx="5424112" cy="3208334"/>
          </a:xfrm>
        </p:spPr>
        <p:txBody>
          <a:bodyPr>
            <a:normAutofit fontScale="77500" lnSpcReduction="20000"/>
          </a:bodyPr>
          <a:lstStyle/>
          <a:p>
            <a:r>
              <a:rPr lang="it-IT" dirty="0"/>
              <a:t>In questo blocco di codice, viene eseguita la configurazione iniziale per il testing del controller. L'annotazione @</a:t>
            </a:r>
            <a:r>
              <a:rPr lang="it-IT" dirty="0" err="1"/>
              <a:t>BeforeEach</a:t>
            </a:r>
            <a:r>
              <a:rPr lang="it-IT" dirty="0"/>
              <a:t> indica che il metodo annotato verrà eseguito prima di ogni metodo di test all'interno della classe di test.</a:t>
            </a:r>
          </a:p>
          <a:p>
            <a:r>
              <a:rPr lang="it-IT" dirty="0"/>
              <a:t>All'interno del metodo </a:t>
            </a:r>
            <a:r>
              <a:rPr lang="it-IT" dirty="0" err="1"/>
              <a:t>setUp</a:t>
            </a:r>
            <a:r>
              <a:rPr lang="it-IT" dirty="0"/>
              <a:t>(), viene creato un'istanza di </a:t>
            </a:r>
            <a:r>
              <a:rPr lang="it-IT" dirty="0" err="1"/>
              <a:t>MockMvc</a:t>
            </a:r>
            <a:r>
              <a:rPr lang="it-IT" dirty="0"/>
              <a:t>, che è una classe fornita da Spring MVC Test Framework per simulare e testare le richieste HTTP. Viene utilizzato il metodo </a:t>
            </a:r>
            <a:r>
              <a:rPr lang="it-IT" dirty="0" err="1"/>
              <a:t>standaloneSetup</a:t>
            </a:r>
            <a:r>
              <a:rPr lang="it-IT" dirty="0"/>
              <a:t>(</a:t>
            </a:r>
            <a:r>
              <a:rPr lang="it-IT" dirty="0" err="1"/>
              <a:t>utenteController</a:t>
            </a:r>
            <a:r>
              <a:rPr lang="it-IT" dirty="0"/>
              <a:t>) per configurare l'istanza di </a:t>
            </a:r>
            <a:r>
              <a:rPr lang="it-IT" dirty="0" err="1"/>
              <a:t>MockMvc</a:t>
            </a:r>
            <a:r>
              <a:rPr lang="it-IT" dirty="0"/>
              <a:t> con il </a:t>
            </a:r>
            <a:r>
              <a:rPr lang="it-IT" dirty="0" err="1"/>
              <a:t>utenteController</a:t>
            </a:r>
            <a:r>
              <a:rPr lang="it-IT" dirty="0"/>
              <a:t> da testare.</a:t>
            </a:r>
          </a:p>
          <a:p>
            <a:r>
              <a:rPr lang="it-IT" dirty="0"/>
              <a:t>Quindi, l'istanza di </a:t>
            </a:r>
            <a:r>
              <a:rPr lang="it-IT" dirty="0" err="1"/>
              <a:t>MockMvc</a:t>
            </a:r>
            <a:r>
              <a:rPr lang="it-IT" dirty="0"/>
              <a:t> risultante viene assegnata alla variabile </a:t>
            </a:r>
            <a:r>
              <a:rPr lang="it-IT" dirty="0" err="1"/>
              <a:t>mockMvc</a:t>
            </a:r>
            <a:r>
              <a:rPr lang="it-IT" dirty="0"/>
              <a:t> dichiarata in precedenza, che può essere utilizzata all'interno dei metodi di test per eseguire le richieste HTTP simulate e verificare le risposte.</a:t>
            </a:r>
          </a:p>
        </p:txBody>
      </p:sp>
      <p:pic>
        <p:nvPicPr>
          <p:cNvPr id="5" name="Immagine 4" descr="Immagine che contiene testo, schermata, Carattere&#10;&#10;Descrizione generata automaticamente">
            <a:extLst>
              <a:ext uri="{FF2B5EF4-FFF2-40B4-BE49-F238E27FC236}">
                <a16:creationId xmlns:a16="http://schemas.microsoft.com/office/drawing/2014/main" id="{B28209BD-08E8-3CE6-144C-D0C93F39C5FF}"/>
              </a:ext>
            </a:extLst>
          </p:cNvPr>
          <p:cNvPicPr>
            <a:picLocks noChangeAspect="1"/>
          </p:cNvPicPr>
          <p:nvPr/>
        </p:nvPicPr>
        <p:blipFill>
          <a:blip r:embed="rId2"/>
          <a:stretch>
            <a:fillRect/>
          </a:stretch>
        </p:blipFill>
        <p:spPr>
          <a:xfrm>
            <a:off x="3846889" y="4048918"/>
            <a:ext cx="5424112" cy="989900"/>
          </a:xfrm>
          <a:prstGeom prst="rect">
            <a:avLst/>
          </a:prstGeom>
        </p:spPr>
      </p:pic>
    </p:spTree>
    <p:extLst>
      <p:ext uri="{BB962C8B-B14F-4D97-AF65-F5344CB8AC3E}">
        <p14:creationId xmlns:p14="http://schemas.microsoft.com/office/powerpoint/2010/main" val="2486033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egnaposto contenuto 4" descr="Immagine che contiene testo, schermata, Carattere&#10;&#10;Descrizione generata automaticamente">
            <a:extLst>
              <a:ext uri="{FF2B5EF4-FFF2-40B4-BE49-F238E27FC236}">
                <a16:creationId xmlns:a16="http://schemas.microsoft.com/office/drawing/2014/main" id="{8C9979F3-CB4C-04A3-9303-50491B69B19D}"/>
              </a:ext>
            </a:extLst>
          </p:cNvPr>
          <p:cNvPicPr>
            <a:picLocks noGrp="1" noChangeAspect="1"/>
          </p:cNvPicPr>
          <p:nvPr>
            <p:ph idx="1"/>
          </p:nvPr>
        </p:nvPicPr>
        <p:blipFill>
          <a:blip r:embed="rId2"/>
          <a:stretch>
            <a:fillRect/>
          </a:stretch>
        </p:blipFill>
        <p:spPr>
          <a:xfrm>
            <a:off x="1885574" y="1131994"/>
            <a:ext cx="8422729" cy="4590386"/>
          </a:xfrm>
          <a:prstGeom prst="rect">
            <a:avLst/>
          </a:prstGeom>
        </p:spPr>
      </p:pic>
    </p:spTree>
    <p:extLst>
      <p:ext uri="{BB962C8B-B14F-4D97-AF65-F5344CB8AC3E}">
        <p14:creationId xmlns:p14="http://schemas.microsoft.com/office/powerpoint/2010/main" val="1120094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60DB6E-DFF0-8281-48C6-A6797ABD63AC}"/>
              </a:ext>
            </a:extLst>
          </p:cNvPr>
          <p:cNvSpPr>
            <a:spLocks noGrp="1"/>
          </p:cNvSpPr>
          <p:nvPr>
            <p:ph type="title"/>
          </p:nvPr>
        </p:nvSpPr>
        <p:spPr/>
        <p:txBody>
          <a:bodyPr/>
          <a:lstStyle/>
          <a:p>
            <a:r>
              <a:rPr lang="it-IT" dirty="0"/>
              <a:t>Codice…</a:t>
            </a:r>
          </a:p>
        </p:txBody>
      </p:sp>
      <p:sp>
        <p:nvSpPr>
          <p:cNvPr id="3" name="Segnaposto contenuto 2">
            <a:extLst>
              <a:ext uri="{FF2B5EF4-FFF2-40B4-BE49-F238E27FC236}">
                <a16:creationId xmlns:a16="http://schemas.microsoft.com/office/drawing/2014/main" id="{41FA895F-99F5-1F70-C6C8-24D3FB462449}"/>
              </a:ext>
            </a:extLst>
          </p:cNvPr>
          <p:cNvSpPr>
            <a:spLocks noGrp="1"/>
          </p:cNvSpPr>
          <p:nvPr>
            <p:ph idx="1"/>
          </p:nvPr>
        </p:nvSpPr>
        <p:spPr/>
        <p:txBody>
          <a:bodyPr>
            <a:normAutofit fontScale="92500" lnSpcReduction="10000"/>
          </a:bodyPr>
          <a:lstStyle/>
          <a:p>
            <a:pPr lvl="1">
              <a:buFont typeface="+mj-lt"/>
              <a:buAutoNum type="arabicPeriod"/>
            </a:pPr>
            <a:r>
              <a:rPr lang="it-IT" b="1" dirty="0" err="1"/>
              <a:t>mvc.perform</a:t>
            </a:r>
            <a:r>
              <a:rPr lang="it-IT" b="1" dirty="0"/>
              <a:t>(...) </a:t>
            </a:r>
            <a:r>
              <a:rPr lang="it-IT" dirty="0"/>
              <a:t>indica l'inizio della simulazione di una richiesta HTTP utilizzando l'istanza di </a:t>
            </a:r>
            <a:r>
              <a:rPr lang="it-IT" dirty="0" err="1"/>
              <a:t>MockMvc</a:t>
            </a:r>
            <a:r>
              <a:rPr lang="it-IT" dirty="0"/>
              <a:t> precedentemente iniettata tramite @</a:t>
            </a:r>
            <a:r>
              <a:rPr lang="it-IT" dirty="0" err="1"/>
              <a:t>Autowired</a:t>
            </a:r>
            <a:r>
              <a:rPr lang="it-IT" dirty="0"/>
              <a:t>.</a:t>
            </a:r>
          </a:p>
          <a:p>
            <a:pPr lvl="1">
              <a:buFont typeface="+mj-lt"/>
              <a:buAutoNum type="arabicPeriod"/>
            </a:pPr>
            <a:r>
              <a:rPr lang="it-IT" b="1" dirty="0" err="1"/>
              <a:t>get</a:t>
            </a:r>
            <a:r>
              <a:rPr lang="it-IT" b="1" dirty="0"/>
              <a:t>("/</a:t>
            </a:r>
            <a:r>
              <a:rPr lang="it-IT" b="1" dirty="0" err="1"/>
              <a:t>employees</a:t>
            </a:r>
            <a:r>
              <a:rPr lang="it-IT" b="1" dirty="0"/>
              <a:t>/{id}", </a:t>
            </a:r>
            <a:r>
              <a:rPr lang="it-IT" b="1" dirty="0" err="1"/>
              <a:t>employee.getId</a:t>
            </a:r>
            <a:r>
              <a:rPr lang="it-IT" b="1" dirty="0"/>
              <a:t>()) </a:t>
            </a:r>
            <a:r>
              <a:rPr lang="it-IT" dirty="0"/>
              <a:t>specifica il tipo di richiesta HTTP, in questo caso GET, e l'URL dell'endpoint con il parametro {id} sostituito con l'identificatore del dipendente specifico (</a:t>
            </a:r>
            <a:r>
              <a:rPr lang="it-IT" dirty="0" err="1"/>
              <a:t>employee.getId</a:t>
            </a:r>
            <a:r>
              <a:rPr lang="it-IT" dirty="0"/>
              <a:t>()). In sostanza, stiamo simulando una richiesta per ottenere i dettagli di un dipendente specifico.</a:t>
            </a:r>
          </a:p>
          <a:p>
            <a:pPr lvl="1">
              <a:buFont typeface="+mj-lt"/>
              <a:buAutoNum type="arabicPeriod"/>
            </a:pPr>
            <a:r>
              <a:rPr lang="it-IT" b="1" dirty="0"/>
              <a:t>.</a:t>
            </a:r>
            <a:r>
              <a:rPr lang="it-IT" b="1" dirty="0" err="1"/>
              <a:t>contentType</a:t>
            </a:r>
            <a:r>
              <a:rPr lang="it-IT" b="1" dirty="0"/>
              <a:t>(</a:t>
            </a:r>
            <a:r>
              <a:rPr lang="it-IT" b="1" dirty="0" err="1"/>
              <a:t>MediaType.APPLICATION_JSON</a:t>
            </a:r>
            <a:r>
              <a:rPr lang="it-IT" b="1" dirty="0"/>
              <a:t>) </a:t>
            </a:r>
            <a:r>
              <a:rPr lang="it-IT" dirty="0"/>
              <a:t>indica il tipo di contenuto della richiesta, che nel nostro caso è JSON.</a:t>
            </a:r>
          </a:p>
          <a:p>
            <a:pPr lvl="1">
              <a:buFont typeface="+mj-lt"/>
              <a:buAutoNum type="arabicPeriod"/>
            </a:pPr>
            <a:r>
              <a:rPr lang="it-IT" dirty="0"/>
              <a:t>.</a:t>
            </a:r>
            <a:r>
              <a:rPr lang="it-IT" b="1" dirty="0" err="1"/>
              <a:t>andExpect</a:t>
            </a:r>
            <a:r>
              <a:rPr lang="it-IT" b="1" dirty="0"/>
              <a:t>(status().</a:t>
            </a:r>
            <a:r>
              <a:rPr lang="it-IT" b="1" dirty="0" err="1"/>
              <a:t>isOk</a:t>
            </a:r>
            <a:r>
              <a:rPr lang="it-IT" b="1" dirty="0"/>
              <a:t>()) </a:t>
            </a:r>
            <a:r>
              <a:rPr lang="it-IT" dirty="0"/>
              <a:t>è un'asserzione che verifica che lo stato della risposta HTTP sia "200 OK". In altre parole, stiamo controllando che la richiesta abbia successo e che la risposta HTTP abbia uno stato corretto.</a:t>
            </a:r>
          </a:p>
          <a:p>
            <a:pPr lvl="1">
              <a:buFont typeface="+mj-lt"/>
              <a:buAutoNum type="arabicPeriod"/>
            </a:pPr>
            <a:r>
              <a:rPr lang="it-IT" dirty="0"/>
              <a:t>.</a:t>
            </a:r>
            <a:r>
              <a:rPr lang="it-IT" b="1" dirty="0" err="1"/>
              <a:t>andExpect</a:t>
            </a:r>
            <a:r>
              <a:rPr lang="it-IT" b="1" dirty="0"/>
              <a:t>(</a:t>
            </a:r>
            <a:r>
              <a:rPr lang="it-IT" b="1" dirty="0" err="1"/>
              <a:t>jsonPath</a:t>
            </a:r>
            <a:r>
              <a:rPr lang="it-IT" b="1" dirty="0"/>
              <a:t>("$.name", </a:t>
            </a:r>
            <a:r>
              <a:rPr lang="it-IT" b="1" dirty="0" err="1"/>
              <a:t>is</a:t>
            </a:r>
            <a:r>
              <a:rPr lang="it-IT" b="1" dirty="0"/>
              <a:t>(</a:t>
            </a:r>
            <a:r>
              <a:rPr lang="it-IT" b="1" dirty="0" err="1"/>
              <a:t>employee.getName</a:t>
            </a:r>
            <a:r>
              <a:rPr lang="it-IT" b="1" dirty="0"/>
              <a:t>()))) </a:t>
            </a:r>
            <a:r>
              <a:rPr lang="it-IT" dirty="0"/>
              <a:t>è un'altra asserzione che utilizza l'espressione </a:t>
            </a:r>
            <a:r>
              <a:rPr lang="it-IT" dirty="0" err="1"/>
              <a:t>JSONPath</a:t>
            </a:r>
            <a:r>
              <a:rPr lang="it-IT" dirty="0"/>
              <a:t> per estrarre il valore specifico da una risposta JSON e confrontarlo con un valore atteso. In questo caso, stiamo verificando se il campo "name" nell'oggetto JSON di risposta corrisponde al nome del dipendente (</a:t>
            </a:r>
            <a:r>
              <a:rPr lang="it-IT" dirty="0" err="1"/>
              <a:t>employee.getName</a:t>
            </a:r>
            <a:r>
              <a:rPr lang="it-IT" dirty="0"/>
              <a:t>()).</a:t>
            </a:r>
          </a:p>
          <a:p>
            <a:endParaRPr lang="it-IT" dirty="0"/>
          </a:p>
        </p:txBody>
      </p:sp>
    </p:spTree>
    <p:extLst>
      <p:ext uri="{BB962C8B-B14F-4D97-AF65-F5344CB8AC3E}">
        <p14:creationId xmlns:p14="http://schemas.microsoft.com/office/powerpoint/2010/main" val="2942326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F45978-02B3-C000-85C4-8DADE9133D7F}"/>
              </a:ext>
            </a:extLst>
          </p:cNvPr>
          <p:cNvSpPr>
            <a:spLocks noGrp="1"/>
          </p:cNvSpPr>
          <p:nvPr>
            <p:ph type="title"/>
          </p:nvPr>
        </p:nvSpPr>
        <p:spPr/>
        <p:txBody>
          <a:bodyPr/>
          <a:lstStyle/>
          <a:p>
            <a:r>
              <a:rPr lang="it-IT" dirty="0" err="1"/>
              <a:t>When</a:t>
            </a:r>
            <a:endParaRPr lang="it-IT" dirty="0"/>
          </a:p>
        </p:txBody>
      </p:sp>
      <p:pic>
        <p:nvPicPr>
          <p:cNvPr id="9" name="Immagine 8">
            <a:extLst>
              <a:ext uri="{FF2B5EF4-FFF2-40B4-BE49-F238E27FC236}">
                <a16:creationId xmlns:a16="http://schemas.microsoft.com/office/drawing/2014/main" id="{1626C1E2-92FC-295C-5876-EB4593743B2F}"/>
              </a:ext>
            </a:extLst>
          </p:cNvPr>
          <p:cNvPicPr>
            <a:picLocks noChangeAspect="1"/>
          </p:cNvPicPr>
          <p:nvPr/>
        </p:nvPicPr>
        <p:blipFill>
          <a:blip r:embed="rId2"/>
          <a:stretch>
            <a:fillRect/>
          </a:stretch>
        </p:blipFill>
        <p:spPr>
          <a:xfrm>
            <a:off x="677334" y="1930400"/>
            <a:ext cx="7061200" cy="647700"/>
          </a:xfrm>
          <a:prstGeom prst="rect">
            <a:avLst/>
          </a:prstGeom>
        </p:spPr>
      </p:pic>
      <p:sp>
        <p:nvSpPr>
          <p:cNvPr id="10" name="CasellaDiTesto 9">
            <a:extLst>
              <a:ext uri="{FF2B5EF4-FFF2-40B4-BE49-F238E27FC236}">
                <a16:creationId xmlns:a16="http://schemas.microsoft.com/office/drawing/2014/main" id="{441D0E60-144B-27FD-348E-4F3622D98048}"/>
              </a:ext>
            </a:extLst>
          </p:cNvPr>
          <p:cNvSpPr txBox="1"/>
          <p:nvPr/>
        </p:nvSpPr>
        <p:spPr>
          <a:xfrm>
            <a:off x="677334" y="2879387"/>
            <a:ext cx="7061200" cy="3210128"/>
          </a:xfrm>
          <a:prstGeom prst="rect">
            <a:avLst/>
          </a:prstGeom>
        </p:spPr>
        <p:txBody>
          <a:bodyPr vert="horz" lIns="91440" tIns="45720" rIns="91440" bIns="45720" rtlCol="0">
            <a:normAutofit/>
          </a:bodyPr>
          <a:lstStyle>
            <a:lvl1pPr marL="342900" indent="-342900">
              <a:spcBef>
                <a:spcPts val="1000"/>
              </a:spcBef>
              <a:spcAft>
                <a:spcPts val="0"/>
              </a:spcAft>
              <a:buClr>
                <a:schemeClr val="accent1"/>
              </a:buClr>
              <a:buSzPct val="80000"/>
              <a:buFont typeface="Wingdings 3" charset="2"/>
              <a:buChar char=""/>
              <a:defRPr>
                <a:solidFill>
                  <a:schemeClr val="tx1">
                    <a:lumMod val="75000"/>
                    <a:lumOff val="25000"/>
                  </a:schemeClr>
                </a:solidFill>
              </a:defRPr>
            </a:lvl1pPr>
            <a:lvl2pPr marL="742950" lvl="1" indent="-285750">
              <a:spcBef>
                <a:spcPts val="1000"/>
              </a:spcBef>
              <a:spcAft>
                <a:spcPts val="0"/>
              </a:spcAft>
              <a:buClr>
                <a:schemeClr val="accent1"/>
              </a:buClr>
              <a:buSzPct val="80000"/>
              <a:buFont typeface="+mj-lt"/>
              <a:buAutoNum type="arabicPeriod"/>
              <a:defRPr sz="1600" b="1">
                <a:solidFill>
                  <a:schemeClr val="tx1">
                    <a:lumMod val="75000"/>
                    <a:lumOff val="25000"/>
                  </a:schemeClr>
                </a:solidFill>
              </a:defRPr>
            </a:lvl2pPr>
            <a:lvl3pPr marL="1143000" indent="-228600">
              <a:spcBef>
                <a:spcPts val="1000"/>
              </a:spcBef>
              <a:spcAft>
                <a:spcPts val="0"/>
              </a:spcAft>
              <a:buClr>
                <a:schemeClr val="accent1"/>
              </a:buClr>
              <a:buSzPct val="80000"/>
              <a:buFont typeface="Wingdings 3" charset="2"/>
              <a:buChar char=""/>
              <a:defRPr sz="1400">
                <a:solidFill>
                  <a:schemeClr val="tx1">
                    <a:lumMod val="75000"/>
                    <a:lumOff val="25000"/>
                  </a:schemeClr>
                </a:solidFill>
              </a:defRPr>
            </a:lvl3pPr>
            <a:lvl4pPr marL="16002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4pPr>
            <a:lvl5pPr marL="20574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5pPr>
            <a:lvl6pPr marL="25146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6pPr>
            <a:lvl7pPr marL="29718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7pPr>
            <a:lvl8pPr marL="34290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8pPr>
            <a:lvl9pPr marL="38862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9pPr>
          </a:lstStyle>
          <a:p>
            <a:r>
              <a:rPr lang="it-IT" dirty="0"/>
              <a:t>Nel dettaglio, la riga di codice significa:</a:t>
            </a:r>
          </a:p>
          <a:p>
            <a:pPr lvl="1"/>
            <a:r>
              <a:rPr lang="it-IT" dirty="0" err="1"/>
              <a:t>when</a:t>
            </a:r>
            <a:r>
              <a:rPr lang="it-IT" dirty="0"/>
              <a:t>(...): </a:t>
            </a:r>
            <a:r>
              <a:rPr lang="it-IT" sz="1500" b="0" dirty="0"/>
              <a:t>Indica che stai specificando un comportamento specifico per una chiamata di metodo su un </a:t>
            </a:r>
            <a:r>
              <a:rPr lang="it-IT" sz="1500" b="0" dirty="0" err="1"/>
              <a:t>mock</a:t>
            </a:r>
            <a:r>
              <a:rPr lang="it-IT" sz="1500" b="0" dirty="0"/>
              <a:t>.</a:t>
            </a:r>
          </a:p>
          <a:p>
            <a:pPr lvl="1"/>
            <a:r>
              <a:rPr lang="it-IT" dirty="0" err="1"/>
              <a:t>utenteRepository.save</a:t>
            </a:r>
            <a:r>
              <a:rPr lang="it-IT" dirty="0"/>
              <a:t>(</a:t>
            </a:r>
            <a:r>
              <a:rPr lang="it-IT" dirty="0" err="1"/>
              <a:t>any</a:t>
            </a:r>
            <a:r>
              <a:rPr lang="it-IT" dirty="0"/>
              <a:t>(</a:t>
            </a:r>
            <a:r>
              <a:rPr lang="it-IT" dirty="0" err="1"/>
              <a:t>Utente.class</a:t>
            </a:r>
            <a:r>
              <a:rPr lang="it-IT" dirty="0"/>
              <a:t>)): </a:t>
            </a:r>
            <a:r>
              <a:rPr lang="it-IT" sz="1500" b="0" dirty="0"/>
              <a:t>Specifica la chiamata di metodo che si vuole configurare. In questo caso, si configura il metodo </a:t>
            </a:r>
            <a:r>
              <a:rPr lang="it-IT" sz="1500" b="0" dirty="0" err="1"/>
              <a:t>save</a:t>
            </a:r>
            <a:r>
              <a:rPr lang="it-IT" sz="1500" b="0" dirty="0"/>
              <a:t>() di </a:t>
            </a:r>
            <a:r>
              <a:rPr lang="it-IT" sz="1500" b="0" dirty="0" err="1"/>
              <a:t>utenteRepository</a:t>
            </a:r>
            <a:r>
              <a:rPr lang="it-IT" sz="1500" b="0" dirty="0"/>
              <a:t>, indicando che verrà chiamato con qualsiasi istanza di Utente come argomento.</a:t>
            </a:r>
          </a:p>
          <a:p>
            <a:pPr lvl="1"/>
            <a:r>
              <a:rPr lang="it-IT" dirty="0"/>
              <a:t>.</a:t>
            </a:r>
            <a:r>
              <a:rPr lang="it-IT" dirty="0" err="1"/>
              <a:t>thenReturn</a:t>
            </a:r>
            <a:r>
              <a:rPr lang="it-IT" dirty="0"/>
              <a:t>(utente): </a:t>
            </a:r>
            <a:r>
              <a:rPr lang="it-IT" sz="1500" b="0" dirty="0"/>
              <a:t>Definisce il valore di ritorno che il </a:t>
            </a:r>
            <a:r>
              <a:rPr lang="it-IT" sz="1500" b="0" dirty="0" err="1"/>
              <a:t>mock</a:t>
            </a:r>
            <a:r>
              <a:rPr lang="it-IT" sz="1500" b="0" dirty="0"/>
              <a:t> restituirà quando verrà chiamato il metodo </a:t>
            </a:r>
            <a:r>
              <a:rPr lang="it-IT" sz="1500" b="0" dirty="0" err="1"/>
              <a:t>save</a:t>
            </a:r>
            <a:r>
              <a:rPr lang="it-IT" sz="1500" b="0" dirty="0"/>
              <a:t>() con gli argomenti specificati. In questo caso, viene restituita l'istanza utente specificata.</a:t>
            </a:r>
          </a:p>
          <a:p>
            <a:endParaRPr lang="it-IT" dirty="0"/>
          </a:p>
        </p:txBody>
      </p:sp>
    </p:spTree>
    <p:extLst>
      <p:ext uri="{BB962C8B-B14F-4D97-AF65-F5344CB8AC3E}">
        <p14:creationId xmlns:p14="http://schemas.microsoft.com/office/powerpoint/2010/main" val="313334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F45978-02B3-C000-85C4-8DADE9133D7F}"/>
              </a:ext>
            </a:extLst>
          </p:cNvPr>
          <p:cNvSpPr>
            <a:spLocks noGrp="1"/>
          </p:cNvSpPr>
          <p:nvPr>
            <p:ph type="title"/>
          </p:nvPr>
        </p:nvSpPr>
        <p:spPr/>
        <p:txBody>
          <a:bodyPr/>
          <a:lstStyle/>
          <a:p>
            <a:r>
              <a:rPr lang="it-IT" dirty="0" err="1"/>
              <a:t>When</a:t>
            </a:r>
            <a:endParaRPr lang="it-IT" dirty="0"/>
          </a:p>
        </p:txBody>
      </p:sp>
      <p:pic>
        <p:nvPicPr>
          <p:cNvPr id="9" name="Immagine 8">
            <a:extLst>
              <a:ext uri="{FF2B5EF4-FFF2-40B4-BE49-F238E27FC236}">
                <a16:creationId xmlns:a16="http://schemas.microsoft.com/office/drawing/2014/main" id="{1626C1E2-92FC-295C-5876-EB4593743B2F}"/>
              </a:ext>
            </a:extLst>
          </p:cNvPr>
          <p:cNvPicPr>
            <a:picLocks noChangeAspect="1"/>
          </p:cNvPicPr>
          <p:nvPr/>
        </p:nvPicPr>
        <p:blipFill>
          <a:blip r:embed="rId2"/>
          <a:stretch>
            <a:fillRect/>
          </a:stretch>
        </p:blipFill>
        <p:spPr>
          <a:xfrm>
            <a:off x="677334" y="1930400"/>
            <a:ext cx="7061200" cy="647700"/>
          </a:xfrm>
          <a:prstGeom prst="rect">
            <a:avLst/>
          </a:prstGeom>
        </p:spPr>
      </p:pic>
      <p:sp>
        <p:nvSpPr>
          <p:cNvPr id="10" name="CasellaDiTesto 9">
            <a:extLst>
              <a:ext uri="{FF2B5EF4-FFF2-40B4-BE49-F238E27FC236}">
                <a16:creationId xmlns:a16="http://schemas.microsoft.com/office/drawing/2014/main" id="{441D0E60-144B-27FD-348E-4F3622D98048}"/>
              </a:ext>
            </a:extLst>
          </p:cNvPr>
          <p:cNvSpPr txBox="1"/>
          <p:nvPr/>
        </p:nvSpPr>
        <p:spPr>
          <a:xfrm>
            <a:off x="677334" y="2879387"/>
            <a:ext cx="7061200" cy="3210128"/>
          </a:xfrm>
          <a:prstGeom prst="rect">
            <a:avLst/>
          </a:prstGeom>
        </p:spPr>
        <p:txBody>
          <a:bodyPr vert="horz" lIns="91440" tIns="45720" rIns="91440" bIns="45720" rtlCol="0">
            <a:normAutofit fontScale="92500" lnSpcReduction="10000"/>
          </a:bodyPr>
          <a:lstStyle>
            <a:lvl1pPr marL="342900" indent="-342900">
              <a:spcBef>
                <a:spcPts val="1000"/>
              </a:spcBef>
              <a:spcAft>
                <a:spcPts val="0"/>
              </a:spcAft>
              <a:buClr>
                <a:schemeClr val="accent1"/>
              </a:buClr>
              <a:buSzPct val="80000"/>
              <a:buFont typeface="Wingdings 3" charset="2"/>
              <a:buChar char=""/>
              <a:defRPr>
                <a:solidFill>
                  <a:schemeClr val="tx1">
                    <a:lumMod val="75000"/>
                    <a:lumOff val="25000"/>
                  </a:schemeClr>
                </a:solidFill>
              </a:defRPr>
            </a:lvl1pPr>
            <a:lvl2pPr marL="742950" lvl="1" indent="-285750">
              <a:spcBef>
                <a:spcPts val="1000"/>
              </a:spcBef>
              <a:spcAft>
                <a:spcPts val="0"/>
              </a:spcAft>
              <a:buClr>
                <a:schemeClr val="accent1"/>
              </a:buClr>
              <a:buSzPct val="80000"/>
              <a:buFont typeface="+mj-lt"/>
              <a:buAutoNum type="arabicPeriod"/>
              <a:defRPr sz="1600" b="1">
                <a:solidFill>
                  <a:schemeClr val="tx1">
                    <a:lumMod val="75000"/>
                    <a:lumOff val="25000"/>
                  </a:schemeClr>
                </a:solidFill>
              </a:defRPr>
            </a:lvl2pPr>
            <a:lvl3pPr marL="1143000" indent="-228600">
              <a:spcBef>
                <a:spcPts val="1000"/>
              </a:spcBef>
              <a:spcAft>
                <a:spcPts val="0"/>
              </a:spcAft>
              <a:buClr>
                <a:schemeClr val="accent1"/>
              </a:buClr>
              <a:buSzPct val="80000"/>
              <a:buFont typeface="Wingdings 3" charset="2"/>
              <a:buChar char=""/>
              <a:defRPr sz="1400">
                <a:solidFill>
                  <a:schemeClr val="tx1">
                    <a:lumMod val="75000"/>
                    <a:lumOff val="25000"/>
                  </a:schemeClr>
                </a:solidFill>
              </a:defRPr>
            </a:lvl3pPr>
            <a:lvl4pPr marL="16002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4pPr>
            <a:lvl5pPr marL="20574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5pPr>
            <a:lvl6pPr marL="25146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6pPr>
            <a:lvl7pPr marL="29718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7pPr>
            <a:lvl8pPr marL="34290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8pPr>
            <a:lvl9pPr marL="38862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9pPr>
          </a:lstStyle>
          <a:p>
            <a:r>
              <a:rPr lang="it-IT" dirty="0"/>
              <a:t>Nel dettaglio, la riga di codice significa:</a:t>
            </a:r>
          </a:p>
          <a:p>
            <a:pPr lvl="1"/>
            <a:r>
              <a:rPr lang="it-IT" b="0" dirty="0"/>
              <a:t>Con questa configurazione, quando nel codice di test viene chiamato il metodo </a:t>
            </a:r>
            <a:r>
              <a:rPr lang="it-IT" b="0" dirty="0" err="1"/>
              <a:t>save</a:t>
            </a:r>
            <a:r>
              <a:rPr lang="it-IT" b="0" dirty="0"/>
              <a:t>() sul </a:t>
            </a:r>
            <a:r>
              <a:rPr lang="it-IT" b="0" dirty="0" err="1"/>
              <a:t>mock</a:t>
            </a:r>
            <a:r>
              <a:rPr lang="it-IT" b="0" dirty="0"/>
              <a:t> </a:t>
            </a:r>
            <a:r>
              <a:rPr lang="it-IT" b="0" dirty="0" err="1"/>
              <a:t>utenteRepository</a:t>
            </a:r>
            <a:r>
              <a:rPr lang="it-IT" b="0" dirty="0"/>
              <a:t>, verrà restituita l'istanza utente specificata. Questo è utile per simulare il comportamento del repository e controllare come il tuo controller reagisce a questa chiamata di metodo.</a:t>
            </a:r>
          </a:p>
          <a:p>
            <a:pPr lvl="1"/>
            <a:r>
              <a:rPr lang="it-IT" b="0" dirty="0"/>
              <a:t>Da notare che l'utilizzo di </a:t>
            </a:r>
            <a:r>
              <a:rPr lang="it-IT" b="0" dirty="0" err="1"/>
              <a:t>any</a:t>
            </a:r>
            <a:r>
              <a:rPr lang="it-IT" b="0" dirty="0"/>
              <a:t>(</a:t>
            </a:r>
            <a:r>
              <a:rPr lang="it-IT" b="0" dirty="0" err="1"/>
              <a:t>Utente.class</a:t>
            </a:r>
            <a:r>
              <a:rPr lang="it-IT" b="0" dirty="0"/>
              <a:t>) come argomento nella chiamata </a:t>
            </a:r>
            <a:r>
              <a:rPr lang="it-IT" b="0" dirty="0" err="1"/>
              <a:t>save</a:t>
            </a:r>
            <a:r>
              <a:rPr lang="it-IT" b="0" dirty="0"/>
              <a:t>() indica che il </a:t>
            </a:r>
            <a:r>
              <a:rPr lang="it-IT" b="0" dirty="0" err="1"/>
              <a:t>mock</a:t>
            </a:r>
            <a:r>
              <a:rPr lang="it-IT" b="0" dirty="0"/>
              <a:t> </a:t>
            </a:r>
            <a:r>
              <a:rPr lang="it-IT" b="0" dirty="0" err="1"/>
              <a:t>utenteRepository</a:t>
            </a:r>
            <a:r>
              <a:rPr lang="it-IT" b="0" dirty="0"/>
              <a:t> restituirà utente indipendentemente dai dettagli specifici dell'istanza Utente passata come argomento al metodo </a:t>
            </a:r>
            <a:r>
              <a:rPr lang="it-IT" b="0" dirty="0" err="1"/>
              <a:t>save</a:t>
            </a:r>
            <a:r>
              <a:rPr lang="it-IT" b="0" dirty="0"/>
              <a:t>().</a:t>
            </a:r>
          </a:p>
          <a:p>
            <a:pPr lvl="1"/>
            <a:r>
              <a:rPr lang="it-IT" b="0" dirty="0"/>
              <a:t>Questa configurazione viene utilizzata per stabilire uno stato prevedibile per il </a:t>
            </a:r>
            <a:r>
              <a:rPr lang="it-IT" b="0" dirty="0" err="1"/>
              <a:t>mock</a:t>
            </a:r>
            <a:r>
              <a:rPr lang="it-IT" b="0" dirty="0"/>
              <a:t> del repository durante i test, in modo da poter verificare il comportamento del tuo controller in modo isolato.</a:t>
            </a:r>
          </a:p>
          <a:p>
            <a:endParaRPr lang="it-IT" dirty="0"/>
          </a:p>
        </p:txBody>
      </p:sp>
    </p:spTree>
    <p:extLst>
      <p:ext uri="{BB962C8B-B14F-4D97-AF65-F5344CB8AC3E}">
        <p14:creationId xmlns:p14="http://schemas.microsoft.com/office/powerpoint/2010/main" val="1464243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F45978-02B3-C000-85C4-8DADE9133D7F}"/>
              </a:ext>
            </a:extLst>
          </p:cNvPr>
          <p:cNvSpPr>
            <a:spLocks noGrp="1"/>
          </p:cNvSpPr>
          <p:nvPr>
            <p:ph type="title"/>
          </p:nvPr>
        </p:nvSpPr>
        <p:spPr/>
        <p:txBody>
          <a:bodyPr/>
          <a:lstStyle/>
          <a:p>
            <a:r>
              <a:rPr lang="it-IT" dirty="0" err="1"/>
              <a:t>Verify</a:t>
            </a:r>
            <a:endParaRPr lang="it-IT" dirty="0"/>
          </a:p>
        </p:txBody>
      </p:sp>
      <p:sp>
        <p:nvSpPr>
          <p:cNvPr id="10" name="CasellaDiTesto 9">
            <a:extLst>
              <a:ext uri="{FF2B5EF4-FFF2-40B4-BE49-F238E27FC236}">
                <a16:creationId xmlns:a16="http://schemas.microsoft.com/office/drawing/2014/main" id="{441D0E60-144B-27FD-348E-4F3622D98048}"/>
              </a:ext>
            </a:extLst>
          </p:cNvPr>
          <p:cNvSpPr txBox="1"/>
          <p:nvPr/>
        </p:nvSpPr>
        <p:spPr>
          <a:xfrm>
            <a:off x="677334" y="2879387"/>
            <a:ext cx="7061200" cy="3210128"/>
          </a:xfrm>
          <a:prstGeom prst="rect">
            <a:avLst/>
          </a:prstGeom>
        </p:spPr>
        <p:txBody>
          <a:bodyPr vert="horz" lIns="91440" tIns="45720" rIns="91440" bIns="45720" rtlCol="0">
            <a:normAutofit/>
          </a:bodyPr>
          <a:lstStyle>
            <a:lvl1pPr marL="342900" indent="-342900">
              <a:spcBef>
                <a:spcPts val="1000"/>
              </a:spcBef>
              <a:spcAft>
                <a:spcPts val="0"/>
              </a:spcAft>
              <a:buClr>
                <a:schemeClr val="accent1"/>
              </a:buClr>
              <a:buSzPct val="80000"/>
              <a:buFont typeface="Wingdings 3" charset="2"/>
              <a:buChar char=""/>
              <a:defRPr>
                <a:solidFill>
                  <a:schemeClr val="tx1">
                    <a:lumMod val="75000"/>
                    <a:lumOff val="25000"/>
                  </a:schemeClr>
                </a:solidFill>
              </a:defRPr>
            </a:lvl1pPr>
            <a:lvl2pPr marL="742950" lvl="1" indent="-285750">
              <a:spcBef>
                <a:spcPts val="1000"/>
              </a:spcBef>
              <a:spcAft>
                <a:spcPts val="0"/>
              </a:spcAft>
              <a:buClr>
                <a:schemeClr val="accent1"/>
              </a:buClr>
              <a:buSzPct val="80000"/>
              <a:buFont typeface="+mj-lt"/>
              <a:buAutoNum type="arabicPeriod"/>
              <a:defRPr sz="1600" b="1">
                <a:solidFill>
                  <a:schemeClr val="tx1">
                    <a:lumMod val="75000"/>
                    <a:lumOff val="25000"/>
                  </a:schemeClr>
                </a:solidFill>
              </a:defRPr>
            </a:lvl2pPr>
            <a:lvl3pPr marL="1143000" indent="-228600">
              <a:spcBef>
                <a:spcPts val="1000"/>
              </a:spcBef>
              <a:spcAft>
                <a:spcPts val="0"/>
              </a:spcAft>
              <a:buClr>
                <a:schemeClr val="accent1"/>
              </a:buClr>
              <a:buSzPct val="80000"/>
              <a:buFont typeface="Wingdings 3" charset="2"/>
              <a:buChar char=""/>
              <a:defRPr sz="1400">
                <a:solidFill>
                  <a:schemeClr val="tx1">
                    <a:lumMod val="75000"/>
                    <a:lumOff val="25000"/>
                  </a:schemeClr>
                </a:solidFill>
              </a:defRPr>
            </a:lvl3pPr>
            <a:lvl4pPr marL="16002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4pPr>
            <a:lvl5pPr marL="20574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5pPr>
            <a:lvl6pPr marL="25146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6pPr>
            <a:lvl7pPr marL="29718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7pPr>
            <a:lvl8pPr marL="34290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8pPr>
            <a:lvl9pPr marL="38862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9pPr>
          </a:lstStyle>
          <a:p>
            <a:r>
              <a:rPr lang="it-IT" dirty="0"/>
              <a:t>Il metodo </a:t>
            </a:r>
            <a:r>
              <a:rPr lang="it-IT" dirty="0" err="1"/>
              <a:t>verify</a:t>
            </a:r>
            <a:r>
              <a:rPr lang="it-IT" dirty="0"/>
              <a:t>() di un </a:t>
            </a:r>
            <a:r>
              <a:rPr lang="it-IT" dirty="0" err="1"/>
              <a:t>mock</a:t>
            </a:r>
            <a:r>
              <a:rPr lang="it-IT" dirty="0"/>
              <a:t> viene utilizzato per verificare che un certo metodo sia stato chiamato con determinati argomenti durante l'esecuzione dei test. Inoltre, è possibile specificare anche il numero di volte che ci si aspetta che il metodo sia stato chiamato. Ciò consente di effettuare asserzioni sulla corretta interazione tra le componenti del sistema.</a:t>
            </a:r>
          </a:p>
        </p:txBody>
      </p:sp>
      <p:pic>
        <p:nvPicPr>
          <p:cNvPr id="6" name="Immagine 5" descr="Immagine che contiene Carattere, schermata, testo, Elementi grafici&#10;&#10;Descrizione generata automaticamente">
            <a:extLst>
              <a:ext uri="{FF2B5EF4-FFF2-40B4-BE49-F238E27FC236}">
                <a16:creationId xmlns:a16="http://schemas.microsoft.com/office/drawing/2014/main" id="{3D45EA6B-83CA-B876-B253-82597E1B998E}"/>
              </a:ext>
            </a:extLst>
          </p:cNvPr>
          <p:cNvPicPr>
            <a:picLocks noChangeAspect="1"/>
          </p:cNvPicPr>
          <p:nvPr/>
        </p:nvPicPr>
        <p:blipFill>
          <a:blip r:embed="rId2"/>
          <a:stretch>
            <a:fillRect/>
          </a:stretch>
        </p:blipFill>
        <p:spPr>
          <a:xfrm>
            <a:off x="677334" y="1668293"/>
            <a:ext cx="4330700" cy="736600"/>
          </a:xfrm>
          <a:prstGeom prst="rect">
            <a:avLst/>
          </a:prstGeom>
        </p:spPr>
      </p:pic>
    </p:spTree>
    <p:extLst>
      <p:ext uri="{BB962C8B-B14F-4D97-AF65-F5344CB8AC3E}">
        <p14:creationId xmlns:p14="http://schemas.microsoft.com/office/powerpoint/2010/main" val="2403385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F45978-02B3-C000-85C4-8DADE9133D7F}"/>
              </a:ext>
            </a:extLst>
          </p:cNvPr>
          <p:cNvSpPr>
            <a:spLocks noGrp="1"/>
          </p:cNvSpPr>
          <p:nvPr>
            <p:ph type="title"/>
          </p:nvPr>
        </p:nvSpPr>
        <p:spPr/>
        <p:txBody>
          <a:bodyPr/>
          <a:lstStyle/>
          <a:p>
            <a:r>
              <a:rPr lang="it-IT" dirty="0" err="1"/>
              <a:t>Verify</a:t>
            </a:r>
            <a:endParaRPr lang="it-IT" dirty="0"/>
          </a:p>
        </p:txBody>
      </p:sp>
      <p:sp>
        <p:nvSpPr>
          <p:cNvPr id="10" name="CasellaDiTesto 9">
            <a:extLst>
              <a:ext uri="{FF2B5EF4-FFF2-40B4-BE49-F238E27FC236}">
                <a16:creationId xmlns:a16="http://schemas.microsoft.com/office/drawing/2014/main" id="{441D0E60-144B-27FD-348E-4F3622D98048}"/>
              </a:ext>
            </a:extLst>
          </p:cNvPr>
          <p:cNvSpPr txBox="1"/>
          <p:nvPr/>
        </p:nvSpPr>
        <p:spPr>
          <a:xfrm>
            <a:off x="677334" y="2879387"/>
            <a:ext cx="7061200" cy="3210128"/>
          </a:xfrm>
          <a:prstGeom prst="rect">
            <a:avLst/>
          </a:prstGeom>
        </p:spPr>
        <p:txBody>
          <a:bodyPr vert="horz" lIns="91440" tIns="45720" rIns="91440" bIns="45720" rtlCol="0">
            <a:normAutofit fontScale="85000" lnSpcReduction="20000"/>
          </a:bodyPr>
          <a:lstStyle>
            <a:lvl1pPr marL="342900" indent="-342900">
              <a:spcBef>
                <a:spcPts val="1000"/>
              </a:spcBef>
              <a:spcAft>
                <a:spcPts val="0"/>
              </a:spcAft>
              <a:buClr>
                <a:schemeClr val="accent1"/>
              </a:buClr>
              <a:buSzPct val="80000"/>
              <a:buFont typeface="Wingdings 3" charset="2"/>
              <a:buChar char=""/>
              <a:defRPr>
                <a:solidFill>
                  <a:schemeClr val="tx1">
                    <a:lumMod val="75000"/>
                    <a:lumOff val="25000"/>
                  </a:schemeClr>
                </a:solidFill>
              </a:defRPr>
            </a:lvl1pPr>
            <a:lvl2pPr marL="742950" lvl="1" indent="-285750">
              <a:spcBef>
                <a:spcPts val="1000"/>
              </a:spcBef>
              <a:spcAft>
                <a:spcPts val="0"/>
              </a:spcAft>
              <a:buClr>
                <a:schemeClr val="accent1"/>
              </a:buClr>
              <a:buSzPct val="80000"/>
              <a:buFont typeface="+mj-lt"/>
              <a:buAutoNum type="arabicPeriod"/>
              <a:defRPr sz="1600" b="1">
                <a:solidFill>
                  <a:schemeClr val="tx1">
                    <a:lumMod val="75000"/>
                    <a:lumOff val="25000"/>
                  </a:schemeClr>
                </a:solidFill>
              </a:defRPr>
            </a:lvl2pPr>
            <a:lvl3pPr marL="1143000" indent="-228600">
              <a:spcBef>
                <a:spcPts val="1000"/>
              </a:spcBef>
              <a:spcAft>
                <a:spcPts val="0"/>
              </a:spcAft>
              <a:buClr>
                <a:schemeClr val="accent1"/>
              </a:buClr>
              <a:buSzPct val="80000"/>
              <a:buFont typeface="Wingdings 3" charset="2"/>
              <a:buChar char=""/>
              <a:defRPr sz="1400">
                <a:solidFill>
                  <a:schemeClr val="tx1">
                    <a:lumMod val="75000"/>
                    <a:lumOff val="25000"/>
                  </a:schemeClr>
                </a:solidFill>
              </a:defRPr>
            </a:lvl3pPr>
            <a:lvl4pPr marL="16002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4pPr>
            <a:lvl5pPr marL="20574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5pPr>
            <a:lvl6pPr marL="25146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6pPr>
            <a:lvl7pPr marL="29718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7pPr>
            <a:lvl8pPr marL="34290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8pPr>
            <a:lvl9pPr marL="38862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9pPr>
          </a:lstStyle>
          <a:p>
            <a:r>
              <a:rPr lang="it-IT" b="1" dirty="0" err="1"/>
              <a:t>verify</a:t>
            </a:r>
            <a:r>
              <a:rPr lang="it-IT" b="1" dirty="0"/>
              <a:t>() </a:t>
            </a:r>
            <a:r>
              <a:rPr lang="it-IT" dirty="0"/>
              <a:t>per verificare che il metodo </a:t>
            </a:r>
            <a:r>
              <a:rPr lang="it-IT" dirty="0" err="1"/>
              <a:t>save</a:t>
            </a:r>
            <a:r>
              <a:rPr lang="it-IT" dirty="0"/>
              <a:t>() sia stato chiamato sul </a:t>
            </a:r>
            <a:r>
              <a:rPr lang="it-IT" dirty="0" err="1"/>
              <a:t>mock</a:t>
            </a:r>
            <a:r>
              <a:rPr lang="it-IT" dirty="0"/>
              <a:t> </a:t>
            </a:r>
            <a:r>
              <a:rPr lang="it-IT" dirty="0" err="1"/>
              <a:t>utenteRepository</a:t>
            </a:r>
            <a:r>
              <a:rPr lang="it-IT" dirty="0"/>
              <a:t> con l'oggetto Utente corretto.</a:t>
            </a:r>
          </a:p>
          <a:p>
            <a:r>
              <a:rPr lang="it-IT" b="1" dirty="0" err="1"/>
              <a:t>verify</a:t>
            </a:r>
            <a:r>
              <a:rPr lang="it-IT" dirty="0"/>
              <a:t>: è il metodo principale utilizzato per effettuare le verifiche. Prende come argomento il </a:t>
            </a:r>
            <a:r>
              <a:rPr lang="it-IT" dirty="0" err="1"/>
              <a:t>mock</a:t>
            </a:r>
            <a:r>
              <a:rPr lang="it-IT" dirty="0"/>
              <a:t> su cui si desidera effettuare la verifica.</a:t>
            </a:r>
          </a:p>
          <a:p>
            <a:r>
              <a:rPr lang="it-IT" b="1" dirty="0" err="1"/>
              <a:t>mock</a:t>
            </a:r>
            <a:r>
              <a:rPr lang="it-IT" dirty="0"/>
              <a:t>: è l'oggetto </a:t>
            </a:r>
            <a:r>
              <a:rPr lang="it-IT" dirty="0" err="1"/>
              <a:t>mock</a:t>
            </a:r>
            <a:r>
              <a:rPr lang="it-IT" dirty="0"/>
              <a:t> su cui viene effettuata la verifica. Può essere creato utilizzando la libreria </a:t>
            </a:r>
            <a:r>
              <a:rPr lang="it-IT" dirty="0" err="1"/>
              <a:t>Mockito</a:t>
            </a:r>
            <a:r>
              <a:rPr lang="it-IT" dirty="0"/>
              <a:t> tramite </a:t>
            </a:r>
            <a:r>
              <a:rPr lang="it-IT" dirty="0" err="1"/>
              <a:t>Mockito.mock</a:t>
            </a:r>
            <a:r>
              <a:rPr lang="it-IT" dirty="0"/>
              <a:t>(</a:t>
            </a:r>
            <a:r>
              <a:rPr lang="it-IT" dirty="0" err="1"/>
              <a:t>ClasseDaMockare.class</a:t>
            </a:r>
            <a:r>
              <a:rPr lang="it-IT" dirty="0"/>
              <a:t>).</a:t>
            </a:r>
          </a:p>
          <a:p>
            <a:r>
              <a:rPr lang="it-IT" b="1" dirty="0"/>
              <a:t>metodo</a:t>
            </a:r>
            <a:r>
              <a:rPr lang="it-IT" dirty="0"/>
              <a:t>: è il metodo specifico che si desidera verificare se è stato chiamato sul </a:t>
            </a:r>
            <a:r>
              <a:rPr lang="it-IT" dirty="0" err="1"/>
              <a:t>mock</a:t>
            </a:r>
            <a:r>
              <a:rPr lang="it-IT" dirty="0"/>
              <a:t>.</a:t>
            </a:r>
          </a:p>
          <a:p>
            <a:r>
              <a:rPr lang="it-IT" b="1" dirty="0"/>
              <a:t>argomenti</a:t>
            </a:r>
            <a:r>
              <a:rPr lang="it-IT" dirty="0"/>
              <a:t> (opzionale): sono gli argomenti specifici che ci si aspetta siano stati passati al metodo chiamato sul </a:t>
            </a:r>
            <a:r>
              <a:rPr lang="it-IT" dirty="0" err="1"/>
              <a:t>mock</a:t>
            </a:r>
            <a:r>
              <a:rPr lang="it-IT" dirty="0"/>
              <a:t>. È possibile utilizzare metodi </a:t>
            </a:r>
            <a:r>
              <a:rPr lang="it-IT" dirty="0" err="1"/>
              <a:t>Matcher</a:t>
            </a:r>
            <a:r>
              <a:rPr lang="it-IT" dirty="0"/>
              <a:t> come </a:t>
            </a:r>
            <a:r>
              <a:rPr lang="it-IT" dirty="0" err="1"/>
              <a:t>any</a:t>
            </a:r>
            <a:r>
              <a:rPr lang="it-IT" dirty="0"/>
              <a:t>(), </a:t>
            </a:r>
            <a:r>
              <a:rPr lang="it-IT" dirty="0" err="1"/>
              <a:t>anyString</a:t>
            </a:r>
            <a:r>
              <a:rPr lang="it-IT" dirty="0"/>
              <a:t>(), </a:t>
            </a:r>
            <a:r>
              <a:rPr lang="it-IT" dirty="0" err="1"/>
              <a:t>eq</a:t>
            </a:r>
            <a:r>
              <a:rPr lang="it-IT" dirty="0"/>
              <a:t>(</a:t>
            </a:r>
            <a:r>
              <a:rPr lang="it-IT" dirty="0" err="1"/>
              <a:t>value</a:t>
            </a:r>
            <a:r>
              <a:rPr lang="it-IT" dirty="0"/>
              <a:t>), ecc. per specificare i vincoli sugli argomenti.</a:t>
            </a:r>
          </a:p>
          <a:p>
            <a:endParaRPr lang="it-IT" dirty="0"/>
          </a:p>
        </p:txBody>
      </p:sp>
      <p:pic>
        <p:nvPicPr>
          <p:cNvPr id="6" name="Immagine 5" descr="Immagine che contiene Carattere, schermata, testo, Elementi grafici&#10;&#10;Descrizione generata automaticamente">
            <a:extLst>
              <a:ext uri="{FF2B5EF4-FFF2-40B4-BE49-F238E27FC236}">
                <a16:creationId xmlns:a16="http://schemas.microsoft.com/office/drawing/2014/main" id="{3D45EA6B-83CA-B876-B253-82597E1B998E}"/>
              </a:ext>
            </a:extLst>
          </p:cNvPr>
          <p:cNvPicPr>
            <a:picLocks noChangeAspect="1"/>
          </p:cNvPicPr>
          <p:nvPr/>
        </p:nvPicPr>
        <p:blipFill>
          <a:blip r:embed="rId2"/>
          <a:stretch>
            <a:fillRect/>
          </a:stretch>
        </p:blipFill>
        <p:spPr>
          <a:xfrm>
            <a:off x="677334" y="1668293"/>
            <a:ext cx="4330700" cy="736600"/>
          </a:xfrm>
          <a:prstGeom prst="rect">
            <a:avLst/>
          </a:prstGeom>
        </p:spPr>
      </p:pic>
      <p:pic>
        <p:nvPicPr>
          <p:cNvPr id="5" name="Immagine 4" descr="Immagine che contiene Carattere, schermata, nero, testo&#10;&#10;Descrizione generata automaticamente">
            <a:extLst>
              <a:ext uri="{FF2B5EF4-FFF2-40B4-BE49-F238E27FC236}">
                <a16:creationId xmlns:a16="http://schemas.microsoft.com/office/drawing/2014/main" id="{1529D672-D98F-D19B-258D-50278F0D2E62}"/>
              </a:ext>
            </a:extLst>
          </p:cNvPr>
          <p:cNvPicPr>
            <a:picLocks noChangeAspect="1"/>
          </p:cNvPicPr>
          <p:nvPr/>
        </p:nvPicPr>
        <p:blipFill>
          <a:blip r:embed="rId3"/>
          <a:stretch>
            <a:fillRect/>
          </a:stretch>
        </p:blipFill>
        <p:spPr>
          <a:xfrm>
            <a:off x="5274192" y="1668292"/>
            <a:ext cx="5499939" cy="736599"/>
          </a:xfrm>
          <a:prstGeom prst="rect">
            <a:avLst/>
          </a:prstGeom>
        </p:spPr>
      </p:pic>
    </p:spTree>
    <p:extLst>
      <p:ext uri="{BB962C8B-B14F-4D97-AF65-F5344CB8AC3E}">
        <p14:creationId xmlns:p14="http://schemas.microsoft.com/office/powerpoint/2010/main" val="2674992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66" name="Group 2065">
            <a:extLst>
              <a:ext uri="{FF2B5EF4-FFF2-40B4-BE49-F238E27FC236}">
                <a16:creationId xmlns:a16="http://schemas.microsoft.com/office/drawing/2014/main" id="{EBE86EA4-C4F1-4465-B306-7A2BC2285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67" name="Straight Connector 2066">
              <a:extLst>
                <a:ext uri="{FF2B5EF4-FFF2-40B4-BE49-F238E27FC236}">
                  <a16:creationId xmlns:a16="http://schemas.microsoft.com/office/drawing/2014/main" id="{A8279268-DB29-43BE-B57C-14977EACFD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68" name="Straight Connector 2067">
              <a:extLst>
                <a:ext uri="{FF2B5EF4-FFF2-40B4-BE49-F238E27FC236}">
                  <a16:creationId xmlns:a16="http://schemas.microsoft.com/office/drawing/2014/main" id="{C8FA53C0-C1EF-4611-BAB3-65EEB16AA3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69" name="Rectangle 23">
              <a:extLst>
                <a:ext uri="{FF2B5EF4-FFF2-40B4-BE49-F238E27FC236}">
                  <a16:creationId xmlns:a16="http://schemas.microsoft.com/office/drawing/2014/main" id="{81CDACFC-DD8A-4CC0-B7FC-6030FC353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0" name="Rectangle 25">
              <a:extLst>
                <a:ext uri="{FF2B5EF4-FFF2-40B4-BE49-F238E27FC236}">
                  <a16:creationId xmlns:a16="http://schemas.microsoft.com/office/drawing/2014/main" id="{0269F267-73D4-4CC3-BEC7-73335654D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1" name="Isosceles Triangle 2070">
              <a:extLst>
                <a:ext uri="{FF2B5EF4-FFF2-40B4-BE49-F238E27FC236}">
                  <a16:creationId xmlns:a16="http://schemas.microsoft.com/office/drawing/2014/main" id="{DC48F13D-B2D7-4EB8-9CA7-59243637C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2" name="Rectangle 27">
              <a:extLst>
                <a:ext uri="{FF2B5EF4-FFF2-40B4-BE49-F238E27FC236}">
                  <a16:creationId xmlns:a16="http://schemas.microsoft.com/office/drawing/2014/main" id="{A82405B3-5A67-4DA2-8EDA-7AB65A8B4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3" name="Rectangle 28">
              <a:extLst>
                <a:ext uri="{FF2B5EF4-FFF2-40B4-BE49-F238E27FC236}">
                  <a16:creationId xmlns:a16="http://schemas.microsoft.com/office/drawing/2014/main" id="{7508BC7B-3BD2-4D96-A46E-82988222A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4" name="Rectangle 29">
              <a:extLst>
                <a:ext uri="{FF2B5EF4-FFF2-40B4-BE49-F238E27FC236}">
                  <a16:creationId xmlns:a16="http://schemas.microsoft.com/office/drawing/2014/main" id="{4298D07C-2287-4B93-9041-935144DE1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5" name="Isosceles Triangle 2074">
              <a:extLst>
                <a:ext uri="{FF2B5EF4-FFF2-40B4-BE49-F238E27FC236}">
                  <a16:creationId xmlns:a16="http://schemas.microsoft.com/office/drawing/2014/main" id="{0F6BC886-C125-4903-8C2A-6FB687400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6" name="Isosceles Triangle 2075">
              <a:extLst>
                <a:ext uri="{FF2B5EF4-FFF2-40B4-BE49-F238E27FC236}">
                  <a16:creationId xmlns:a16="http://schemas.microsoft.com/office/drawing/2014/main" id="{C9D0B38F-2E02-4E85-99EE-73595E7C89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78" name="Rectangle 2077">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080" name="Group 2079">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2081" name="Straight Connector 2080">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2082" name="Straight Connector 2081">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2083"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4"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5" name="Isosceles Triangle 2084">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6"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7"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8"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9" name="Isosceles Triangle 2088">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olo 1">
            <a:extLst>
              <a:ext uri="{FF2B5EF4-FFF2-40B4-BE49-F238E27FC236}">
                <a16:creationId xmlns:a16="http://schemas.microsoft.com/office/drawing/2014/main" id="{02B74718-27FD-71E0-69FF-A052E215A031}"/>
              </a:ext>
            </a:extLst>
          </p:cNvPr>
          <p:cNvSpPr>
            <a:spLocks noGrp="1"/>
          </p:cNvSpPr>
          <p:nvPr>
            <p:ph type="title"/>
          </p:nvPr>
        </p:nvSpPr>
        <p:spPr>
          <a:xfrm>
            <a:off x="765110" y="4758611"/>
            <a:ext cx="8508893" cy="1024415"/>
          </a:xfrm>
        </p:spPr>
        <p:txBody>
          <a:bodyPr vert="horz" lIns="91440" tIns="45720" rIns="91440" bIns="45720" rtlCol="0" anchor="b">
            <a:normAutofit/>
          </a:bodyPr>
          <a:lstStyle/>
          <a:p>
            <a:pPr algn="r"/>
            <a:r>
              <a:rPr lang="en-US" sz="5400"/>
              <a:t>Prerequisiti</a:t>
            </a:r>
          </a:p>
        </p:txBody>
      </p:sp>
      <p:sp>
        <p:nvSpPr>
          <p:cNvPr id="2091" name="Rectangle 2090">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pring Boot">
            <a:extLst>
              <a:ext uri="{FF2B5EF4-FFF2-40B4-BE49-F238E27FC236}">
                <a16:creationId xmlns:a16="http://schemas.microsoft.com/office/drawing/2014/main" id="{0CE114CD-E461-42AC-996A-A6935AF309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6" y="830723"/>
            <a:ext cx="3426704" cy="307969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What is the difference between Java SE and JDK?">
            <a:hlinkClick r:id="rId3"/>
            <a:extLst>
              <a:ext uri="{FF2B5EF4-FFF2-40B4-BE49-F238E27FC236}">
                <a16:creationId xmlns:a16="http://schemas.microsoft.com/office/drawing/2014/main" id="{2351D50E-C790-0AD4-FCAD-371E72464C1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376480" y="1411095"/>
            <a:ext cx="3426704" cy="1918953"/>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a:extLst>
              <a:ext uri="{FF2B5EF4-FFF2-40B4-BE49-F238E27FC236}">
                <a16:creationId xmlns:a16="http://schemas.microsoft.com/office/drawing/2014/main" id="{2377C342-EC39-38E6-30FD-C4F4FFF6BEE2}"/>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117073" y="1937950"/>
            <a:ext cx="3426704" cy="865242"/>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What is the difference between Java SE and JDK?">
            <a:extLst>
              <a:ext uri="{FF2B5EF4-FFF2-40B4-BE49-F238E27FC236}">
                <a16:creationId xmlns:a16="http://schemas.microsoft.com/office/drawing/2014/main" id="{29C03C9C-1EEC-AD20-A8D9-D9D3791F88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19639" y="-4862359"/>
            <a:ext cx="2094657" cy="1173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6542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olo 1">
            <a:extLst>
              <a:ext uri="{FF2B5EF4-FFF2-40B4-BE49-F238E27FC236}">
                <a16:creationId xmlns:a16="http://schemas.microsoft.com/office/drawing/2014/main" id="{DF3AD8C0-4834-D242-445C-9A7E38273598}"/>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Dipendenze</a:t>
            </a:r>
          </a:p>
        </p:txBody>
      </p:sp>
      <p:pic>
        <p:nvPicPr>
          <p:cNvPr id="5" name="Immagine 4" descr="Immagine che contiene testo, schermata, Carattere&#10;&#10;Descrizione generata automaticamente">
            <a:extLst>
              <a:ext uri="{FF2B5EF4-FFF2-40B4-BE49-F238E27FC236}">
                <a16:creationId xmlns:a16="http://schemas.microsoft.com/office/drawing/2014/main" id="{42D189CD-BDEF-45E4-83FF-BF26A31072E1}"/>
              </a:ext>
            </a:extLst>
          </p:cNvPr>
          <p:cNvPicPr>
            <a:picLocks noChangeAspect="1"/>
          </p:cNvPicPr>
          <p:nvPr/>
        </p:nvPicPr>
        <p:blipFill>
          <a:blip r:embed="rId2"/>
          <a:stretch>
            <a:fillRect/>
          </a:stretch>
        </p:blipFill>
        <p:spPr>
          <a:xfrm>
            <a:off x="985968" y="2058064"/>
            <a:ext cx="8288033" cy="2175607"/>
          </a:xfrm>
          <a:prstGeom prst="rect">
            <a:avLst/>
          </a:prstGeom>
        </p:spPr>
      </p:pic>
    </p:spTree>
    <p:extLst>
      <p:ext uri="{BB962C8B-B14F-4D97-AF65-F5344CB8AC3E}">
        <p14:creationId xmlns:p14="http://schemas.microsoft.com/office/powerpoint/2010/main" val="694265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4B6C0A-7A43-E3BA-961B-D8E105ECE218}"/>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BDDAF603-1D66-578B-7720-B04D2E140113}"/>
              </a:ext>
            </a:extLst>
          </p:cNvPr>
          <p:cNvSpPr>
            <a:spLocks noGrp="1"/>
          </p:cNvSpPr>
          <p:nvPr>
            <p:ph idx="1"/>
          </p:nvPr>
        </p:nvSpPr>
        <p:spPr/>
        <p:txBody>
          <a:bodyPr/>
          <a:lstStyle/>
          <a:p>
            <a:r>
              <a:rPr lang="it-IT" dirty="0"/>
              <a:t>@</a:t>
            </a:r>
            <a:r>
              <a:rPr lang="it-IT" dirty="0" err="1"/>
              <a:t>SpringBootTest</a:t>
            </a:r>
            <a:endParaRPr lang="it-IT" dirty="0"/>
          </a:p>
          <a:p>
            <a:pPr lvl="1"/>
            <a:r>
              <a:rPr lang="it-IT" dirty="0"/>
              <a:t>@</a:t>
            </a:r>
            <a:r>
              <a:rPr lang="it-IT" dirty="0" err="1"/>
              <a:t>SpringBootTest</a:t>
            </a:r>
            <a:r>
              <a:rPr lang="it-IT" dirty="0"/>
              <a:t> è un'annotazione fornita da Spring Boot che viene utilizzata per eseguire i test di integrazione delle applicazioni Spring Boot. Questa annotazione avvia l'intera applicazione Spring Boot durante l'esecuzione dei test, consentendo di testare il comportamento dell'applicazione come un'unità completa.</a:t>
            </a:r>
          </a:p>
          <a:p>
            <a:pPr lvl="1"/>
            <a:endParaRPr lang="it-IT" dirty="0"/>
          </a:p>
        </p:txBody>
      </p:sp>
      <p:pic>
        <p:nvPicPr>
          <p:cNvPr id="5" name="Immagine 4" descr="Immagine che contiene testo, schermata, Carattere&#10;&#10;Descrizione generata automaticamente">
            <a:extLst>
              <a:ext uri="{FF2B5EF4-FFF2-40B4-BE49-F238E27FC236}">
                <a16:creationId xmlns:a16="http://schemas.microsoft.com/office/drawing/2014/main" id="{122AFE74-61A9-12EE-63E0-A38031A2FCCA}"/>
              </a:ext>
            </a:extLst>
          </p:cNvPr>
          <p:cNvPicPr>
            <a:picLocks noChangeAspect="1"/>
          </p:cNvPicPr>
          <p:nvPr/>
        </p:nvPicPr>
        <p:blipFill>
          <a:blip r:embed="rId2"/>
          <a:stretch>
            <a:fillRect/>
          </a:stretch>
        </p:blipFill>
        <p:spPr>
          <a:xfrm>
            <a:off x="2744776" y="4100975"/>
            <a:ext cx="4836312" cy="2635790"/>
          </a:xfrm>
          <a:prstGeom prst="rect">
            <a:avLst/>
          </a:prstGeom>
        </p:spPr>
      </p:pic>
    </p:spTree>
    <p:extLst>
      <p:ext uri="{BB962C8B-B14F-4D97-AF65-F5344CB8AC3E}">
        <p14:creationId xmlns:p14="http://schemas.microsoft.com/office/powerpoint/2010/main" val="2605876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AB0A3A-417F-5A3E-6020-BEB99DDF2C60}"/>
              </a:ext>
            </a:extLst>
          </p:cNvPr>
          <p:cNvSpPr>
            <a:spLocks noGrp="1"/>
          </p:cNvSpPr>
          <p:nvPr>
            <p:ph type="title"/>
          </p:nvPr>
        </p:nvSpPr>
        <p:spPr/>
        <p:txBody>
          <a:bodyPr/>
          <a:lstStyle/>
          <a:p>
            <a:r>
              <a:rPr lang="it-IT" dirty="0" err="1"/>
              <a:t>Mockito</a:t>
            </a:r>
            <a:endParaRPr lang="it-IT" dirty="0"/>
          </a:p>
        </p:txBody>
      </p:sp>
      <p:sp>
        <p:nvSpPr>
          <p:cNvPr id="3" name="Segnaposto contenuto 2">
            <a:extLst>
              <a:ext uri="{FF2B5EF4-FFF2-40B4-BE49-F238E27FC236}">
                <a16:creationId xmlns:a16="http://schemas.microsoft.com/office/drawing/2014/main" id="{CAE36B8A-127E-8BCE-0666-103BA5143710}"/>
              </a:ext>
            </a:extLst>
          </p:cNvPr>
          <p:cNvSpPr>
            <a:spLocks noGrp="1"/>
          </p:cNvSpPr>
          <p:nvPr>
            <p:ph idx="1"/>
          </p:nvPr>
        </p:nvSpPr>
        <p:spPr/>
        <p:txBody>
          <a:bodyPr/>
          <a:lstStyle/>
          <a:p>
            <a:r>
              <a:rPr lang="it-IT" dirty="0" err="1"/>
              <a:t>Mockito</a:t>
            </a:r>
            <a:r>
              <a:rPr lang="it-IT" dirty="0"/>
              <a:t> è uno dei framework più popolari per la realizzazione di oggetti </a:t>
            </a:r>
            <a:r>
              <a:rPr lang="it-IT" dirty="0" err="1"/>
              <a:t>mock</a:t>
            </a:r>
            <a:r>
              <a:rPr lang="it-IT" dirty="0"/>
              <a:t>. Consente di generare un </a:t>
            </a:r>
            <a:r>
              <a:rPr lang="it-IT" dirty="0" err="1"/>
              <a:t>mock</a:t>
            </a:r>
            <a:r>
              <a:rPr lang="it-IT" dirty="0"/>
              <a:t> a partire sia da una interfaccia che da un classe semplicemente dichiarandone il comportamento, ed inoltre permette di eseguire diverse tipologie di test. Prima di procedere con gli esempi vediamo rapidamente quali sono i costrutti fondamentali del framework:</a:t>
            </a:r>
          </a:p>
        </p:txBody>
      </p:sp>
    </p:spTree>
    <p:extLst>
      <p:ext uri="{BB962C8B-B14F-4D97-AF65-F5344CB8AC3E}">
        <p14:creationId xmlns:p14="http://schemas.microsoft.com/office/powerpoint/2010/main" val="1787064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AB0A3A-417F-5A3E-6020-BEB99DDF2C60}"/>
              </a:ext>
            </a:extLst>
          </p:cNvPr>
          <p:cNvSpPr>
            <a:spLocks noGrp="1"/>
          </p:cNvSpPr>
          <p:nvPr>
            <p:ph type="title"/>
          </p:nvPr>
        </p:nvSpPr>
        <p:spPr/>
        <p:txBody>
          <a:bodyPr/>
          <a:lstStyle/>
          <a:p>
            <a:r>
              <a:rPr lang="it-IT" dirty="0" err="1"/>
              <a:t>Mockito</a:t>
            </a:r>
            <a:endParaRPr lang="it-IT" dirty="0"/>
          </a:p>
        </p:txBody>
      </p:sp>
      <p:sp>
        <p:nvSpPr>
          <p:cNvPr id="3" name="Segnaposto contenuto 2">
            <a:extLst>
              <a:ext uri="{FF2B5EF4-FFF2-40B4-BE49-F238E27FC236}">
                <a16:creationId xmlns:a16="http://schemas.microsoft.com/office/drawing/2014/main" id="{CAE36B8A-127E-8BCE-0666-103BA5143710}"/>
              </a:ext>
            </a:extLst>
          </p:cNvPr>
          <p:cNvSpPr>
            <a:spLocks noGrp="1"/>
          </p:cNvSpPr>
          <p:nvPr>
            <p:ph idx="1"/>
          </p:nvPr>
        </p:nvSpPr>
        <p:spPr/>
        <p:txBody>
          <a:bodyPr/>
          <a:lstStyle/>
          <a:p>
            <a:r>
              <a:rPr lang="it-IT" dirty="0" err="1"/>
              <a:t>Mockito</a:t>
            </a:r>
            <a:r>
              <a:rPr lang="it-IT" dirty="0"/>
              <a:t> è uno dei framework più popolari per la realizzazione di oggetti </a:t>
            </a:r>
            <a:r>
              <a:rPr lang="it-IT" dirty="0" err="1"/>
              <a:t>mock</a:t>
            </a:r>
            <a:r>
              <a:rPr lang="it-IT" dirty="0"/>
              <a:t>. Consente di generare un </a:t>
            </a:r>
            <a:r>
              <a:rPr lang="it-IT" dirty="0" err="1"/>
              <a:t>mock</a:t>
            </a:r>
            <a:r>
              <a:rPr lang="it-IT" dirty="0"/>
              <a:t> a partire sia da una interfaccia che da un classe semplicemente dichiarandone il comportamento, ed inoltre permette di eseguire diverse tipologie di test. Prima di procedere con gli esempi vediamo rapidamente quali sono i costrutti fondamentali del framework:</a:t>
            </a:r>
          </a:p>
        </p:txBody>
      </p:sp>
    </p:spTree>
    <p:extLst>
      <p:ext uri="{BB962C8B-B14F-4D97-AF65-F5344CB8AC3E}">
        <p14:creationId xmlns:p14="http://schemas.microsoft.com/office/powerpoint/2010/main" val="2809347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44343C-8A07-2594-A2B8-38FF4FF90140}"/>
              </a:ext>
            </a:extLst>
          </p:cNvPr>
          <p:cNvSpPr>
            <a:spLocks noGrp="1"/>
          </p:cNvSpPr>
          <p:nvPr>
            <p:ph type="title"/>
          </p:nvPr>
        </p:nvSpPr>
        <p:spPr/>
        <p:txBody>
          <a:bodyPr/>
          <a:lstStyle/>
          <a:p>
            <a:r>
              <a:rPr lang="it-IT" dirty="0"/>
              <a:t>Step</a:t>
            </a:r>
          </a:p>
        </p:txBody>
      </p:sp>
      <p:sp>
        <p:nvSpPr>
          <p:cNvPr id="3" name="Segnaposto contenuto 2">
            <a:extLst>
              <a:ext uri="{FF2B5EF4-FFF2-40B4-BE49-F238E27FC236}">
                <a16:creationId xmlns:a16="http://schemas.microsoft.com/office/drawing/2014/main" id="{487306D1-E5D9-9AFF-4BE6-AA2A02E7088A}"/>
              </a:ext>
            </a:extLst>
          </p:cNvPr>
          <p:cNvSpPr>
            <a:spLocks noGrp="1"/>
          </p:cNvSpPr>
          <p:nvPr>
            <p:ph idx="1"/>
          </p:nvPr>
        </p:nvSpPr>
        <p:spPr/>
        <p:txBody>
          <a:bodyPr>
            <a:normAutofit fontScale="92500" lnSpcReduction="20000"/>
          </a:bodyPr>
          <a:lstStyle/>
          <a:p>
            <a:r>
              <a:rPr lang="it-IT" dirty="0"/>
              <a:t>Annotare la classe di test: </a:t>
            </a:r>
          </a:p>
          <a:p>
            <a:pPr lvl="1"/>
            <a:r>
              <a:rPr lang="it-IT" dirty="0"/>
              <a:t>Aggiungi le annotazioni @</a:t>
            </a:r>
            <a:r>
              <a:rPr lang="it-IT" dirty="0" err="1"/>
              <a:t>RunWith</a:t>
            </a:r>
            <a:r>
              <a:rPr lang="it-IT" dirty="0"/>
              <a:t>(</a:t>
            </a:r>
            <a:r>
              <a:rPr lang="it-IT" dirty="0" err="1"/>
              <a:t>SpringRunner.class</a:t>
            </a:r>
            <a:r>
              <a:rPr lang="it-IT" dirty="0"/>
              <a:t>) e @</a:t>
            </a:r>
            <a:r>
              <a:rPr lang="it-IT" dirty="0" err="1"/>
              <a:t>SpringBootTest</a:t>
            </a:r>
            <a:r>
              <a:rPr lang="it-IT" dirty="0"/>
              <a:t> sulla classe di test per abilitare il supporto di Spring durante l'esecuzione dei test. </a:t>
            </a:r>
          </a:p>
          <a:p>
            <a:pPr lvl="1"/>
            <a:r>
              <a:rPr lang="it-IT" dirty="0"/>
              <a:t>Assicurati di specificare la classe di avvio dell'applicazione (</a:t>
            </a:r>
            <a:r>
              <a:rPr lang="it-IT" dirty="0" err="1"/>
              <a:t>Application.class</a:t>
            </a:r>
            <a:r>
              <a:rPr lang="it-IT" dirty="0"/>
              <a:t>) come parametro nella annotazione @</a:t>
            </a:r>
            <a:r>
              <a:rPr lang="it-IT" dirty="0" err="1"/>
              <a:t>SpringBootTest</a:t>
            </a:r>
            <a:r>
              <a:rPr lang="it-IT" dirty="0"/>
              <a:t>. Puoi anche specificare </a:t>
            </a:r>
            <a:r>
              <a:rPr lang="it-IT" dirty="0" err="1"/>
              <a:t>webEnvironment</a:t>
            </a:r>
            <a:r>
              <a:rPr lang="it-IT" dirty="0"/>
              <a:t> = </a:t>
            </a:r>
            <a:r>
              <a:rPr lang="it-IT" dirty="0" err="1"/>
              <a:t>SpringBootTest.WebEnvironment.MOCK</a:t>
            </a:r>
            <a:r>
              <a:rPr lang="it-IT" dirty="0"/>
              <a:t> per eseguire i test in un ambiente di simulazione web.</a:t>
            </a:r>
          </a:p>
          <a:p>
            <a:pPr lvl="1"/>
            <a:r>
              <a:rPr lang="it-IT" dirty="0"/>
              <a:t>Configurare </a:t>
            </a:r>
            <a:r>
              <a:rPr lang="it-IT" dirty="0" err="1"/>
              <a:t>MockMvc</a:t>
            </a:r>
            <a:r>
              <a:rPr lang="it-IT" dirty="0"/>
              <a:t>: Aggiungi l'annotazione @</a:t>
            </a:r>
            <a:r>
              <a:rPr lang="it-IT" dirty="0" err="1"/>
              <a:t>AutoConfigureMockMvc</a:t>
            </a:r>
            <a:r>
              <a:rPr lang="it-IT" dirty="0"/>
              <a:t> per abilitare la configurazione automatica di </a:t>
            </a:r>
            <a:r>
              <a:rPr lang="it-IT" dirty="0" err="1"/>
              <a:t>MockMvc</a:t>
            </a:r>
            <a:r>
              <a:rPr lang="it-IT" dirty="0"/>
              <a:t>. Inietta un'istanza di </a:t>
            </a:r>
            <a:r>
              <a:rPr lang="it-IT" dirty="0" err="1"/>
              <a:t>MockMvc</a:t>
            </a:r>
            <a:r>
              <a:rPr lang="it-IT" dirty="0"/>
              <a:t> usando l'annotazione @</a:t>
            </a:r>
            <a:r>
              <a:rPr lang="it-IT" dirty="0" err="1"/>
              <a:t>Autowired</a:t>
            </a:r>
            <a:r>
              <a:rPr lang="it-IT" dirty="0"/>
              <a:t>.</a:t>
            </a:r>
          </a:p>
          <a:p>
            <a:pPr lvl="1"/>
            <a:r>
              <a:rPr lang="it-IT" dirty="0"/>
              <a:t>Configurare le iniezioni : Inietta gli oggetti necessari(ad esempio repository) usando l'annotazione @</a:t>
            </a:r>
            <a:r>
              <a:rPr lang="it-IT" dirty="0" err="1"/>
              <a:t>Autowired</a:t>
            </a:r>
            <a:r>
              <a:rPr lang="it-IT" dirty="0"/>
              <a:t>.</a:t>
            </a:r>
          </a:p>
          <a:p>
            <a:pPr lvl="1"/>
            <a:r>
              <a:rPr lang="it-IT" dirty="0"/>
              <a:t>Scrivere i casi di test: Puoi scrivere i casi di test all'interno della classe. Usa i metodi di </a:t>
            </a:r>
            <a:r>
              <a:rPr lang="it-IT" dirty="0" err="1"/>
              <a:t>MockMvc</a:t>
            </a:r>
            <a:r>
              <a:rPr lang="it-IT" dirty="0"/>
              <a:t> per eseguire richieste HTTP simulando l'interazione con l'applicazione. Puoi utilizzare il repository per inserire dati di test o eseguire altre operazioni necessarie per i tuoi casi di test.</a:t>
            </a:r>
          </a:p>
        </p:txBody>
      </p:sp>
    </p:spTree>
    <p:extLst>
      <p:ext uri="{BB962C8B-B14F-4D97-AF65-F5344CB8AC3E}">
        <p14:creationId xmlns:p14="http://schemas.microsoft.com/office/powerpoint/2010/main" val="2747819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41AF23-35DB-0AC4-10C2-7F94D40F9BF9}"/>
              </a:ext>
            </a:extLst>
          </p:cNvPr>
          <p:cNvSpPr>
            <a:spLocks noGrp="1"/>
          </p:cNvSpPr>
          <p:nvPr>
            <p:ph type="title"/>
          </p:nvPr>
        </p:nvSpPr>
        <p:spPr>
          <a:xfrm>
            <a:off x="677334" y="609600"/>
            <a:ext cx="8596668" cy="1320800"/>
          </a:xfrm>
        </p:spPr>
        <p:txBody>
          <a:bodyPr anchor="t">
            <a:normAutofit/>
          </a:bodyPr>
          <a:lstStyle/>
          <a:p>
            <a:r>
              <a:rPr lang="it-IT" dirty="0"/>
              <a:t>Cosa fare prima di scrivere la classe di test…</a:t>
            </a:r>
          </a:p>
        </p:txBody>
      </p:sp>
      <p:pic>
        <p:nvPicPr>
          <p:cNvPr id="5" name="Segnaposto contenuto 4" descr="Immagine che contiene testo, Carattere, schermata, Elementi grafici&#10;&#10;Descrizione generata automaticamente">
            <a:extLst>
              <a:ext uri="{FF2B5EF4-FFF2-40B4-BE49-F238E27FC236}">
                <a16:creationId xmlns:a16="http://schemas.microsoft.com/office/drawing/2014/main" id="{8917F8DF-9CA6-C643-0D97-D462A5275EC3}"/>
              </a:ext>
            </a:extLst>
          </p:cNvPr>
          <p:cNvPicPr>
            <a:picLocks noChangeAspect="1"/>
          </p:cNvPicPr>
          <p:nvPr/>
        </p:nvPicPr>
        <p:blipFill>
          <a:blip r:embed="rId2"/>
          <a:stretch>
            <a:fillRect/>
          </a:stretch>
        </p:blipFill>
        <p:spPr>
          <a:xfrm>
            <a:off x="799814" y="2159331"/>
            <a:ext cx="3854481" cy="674534"/>
          </a:xfrm>
          <a:prstGeom prst="rect">
            <a:avLst/>
          </a:prstGeom>
        </p:spPr>
      </p:pic>
      <p:sp>
        <p:nvSpPr>
          <p:cNvPr id="9" name="Content Placeholder 8">
            <a:extLst>
              <a:ext uri="{FF2B5EF4-FFF2-40B4-BE49-F238E27FC236}">
                <a16:creationId xmlns:a16="http://schemas.microsoft.com/office/drawing/2014/main" id="{6731BBA1-965A-A530-C82F-A13AEB6CAB19}"/>
              </a:ext>
            </a:extLst>
          </p:cNvPr>
          <p:cNvSpPr>
            <a:spLocks noGrp="1"/>
          </p:cNvSpPr>
          <p:nvPr>
            <p:ph idx="1"/>
          </p:nvPr>
        </p:nvSpPr>
        <p:spPr>
          <a:xfrm>
            <a:off x="4860323" y="2160589"/>
            <a:ext cx="4410676" cy="3768573"/>
          </a:xfrm>
        </p:spPr>
        <p:txBody>
          <a:bodyPr>
            <a:normAutofit/>
          </a:bodyPr>
          <a:lstStyle/>
          <a:p>
            <a:r>
              <a:rPr lang="it-IT" dirty="0"/>
              <a:t>In questa riga di codice, viene creato un </a:t>
            </a:r>
            <a:r>
              <a:rPr lang="it-IT" dirty="0" err="1"/>
              <a:t>mock</a:t>
            </a:r>
            <a:r>
              <a:rPr lang="it-IT" dirty="0"/>
              <a:t> dell'oggetto </a:t>
            </a:r>
            <a:r>
              <a:rPr lang="it-IT" dirty="0" err="1"/>
              <a:t>UtenteRepository</a:t>
            </a:r>
            <a:r>
              <a:rPr lang="it-IT" dirty="0"/>
              <a:t>. L'annotazione @</a:t>
            </a:r>
            <a:r>
              <a:rPr lang="it-IT" dirty="0" err="1"/>
              <a:t>Mock</a:t>
            </a:r>
            <a:r>
              <a:rPr lang="it-IT" dirty="0"/>
              <a:t> viene utilizzata in combinazione con un framework di testing come </a:t>
            </a:r>
            <a:r>
              <a:rPr lang="it-IT" dirty="0" err="1"/>
              <a:t>Mockito</a:t>
            </a:r>
            <a:r>
              <a:rPr lang="it-IT" dirty="0"/>
              <a:t> per creare un'istanza simulata di </a:t>
            </a:r>
            <a:r>
              <a:rPr lang="it-IT" dirty="0" err="1"/>
              <a:t>UtenteRepository</a:t>
            </a:r>
            <a:r>
              <a:rPr lang="it-IT" dirty="0"/>
              <a:t>. Questo </a:t>
            </a:r>
            <a:r>
              <a:rPr lang="it-IT" dirty="0" err="1"/>
              <a:t>mock</a:t>
            </a:r>
            <a:r>
              <a:rPr lang="it-IT" dirty="0"/>
              <a:t> viene utilizzato per simulare il comportamento del repository durante l'esecuzione dei test.</a:t>
            </a:r>
            <a:endParaRPr lang="en-US" dirty="0"/>
          </a:p>
        </p:txBody>
      </p:sp>
    </p:spTree>
    <p:extLst>
      <p:ext uri="{BB962C8B-B14F-4D97-AF65-F5344CB8AC3E}">
        <p14:creationId xmlns:p14="http://schemas.microsoft.com/office/powerpoint/2010/main" val="1819640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41AF23-35DB-0AC4-10C2-7F94D40F9BF9}"/>
              </a:ext>
            </a:extLst>
          </p:cNvPr>
          <p:cNvSpPr>
            <a:spLocks noGrp="1"/>
          </p:cNvSpPr>
          <p:nvPr>
            <p:ph type="title"/>
          </p:nvPr>
        </p:nvSpPr>
        <p:spPr>
          <a:xfrm>
            <a:off x="677334" y="609600"/>
            <a:ext cx="8596668" cy="1320800"/>
          </a:xfrm>
        </p:spPr>
        <p:txBody>
          <a:bodyPr anchor="t">
            <a:normAutofit/>
          </a:bodyPr>
          <a:lstStyle/>
          <a:p>
            <a:r>
              <a:rPr lang="it-IT" dirty="0"/>
              <a:t>Cosa fare prima di scrivere la classe di test…</a:t>
            </a:r>
          </a:p>
        </p:txBody>
      </p:sp>
      <p:pic>
        <p:nvPicPr>
          <p:cNvPr id="4" name="Immagine 3" descr="Immagine che contiene testo, Carattere, schermata, Elementi grafici&#10;&#10;Descrizione generata automaticamente">
            <a:extLst>
              <a:ext uri="{FF2B5EF4-FFF2-40B4-BE49-F238E27FC236}">
                <a16:creationId xmlns:a16="http://schemas.microsoft.com/office/drawing/2014/main" id="{CAA19A55-7410-F116-6C5A-3C5BD7191FF8}"/>
              </a:ext>
            </a:extLst>
          </p:cNvPr>
          <p:cNvPicPr>
            <a:picLocks noChangeAspect="1"/>
          </p:cNvPicPr>
          <p:nvPr/>
        </p:nvPicPr>
        <p:blipFill>
          <a:blip r:embed="rId2"/>
          <a:stretch>
            <a:fillRect/>
          </a:stretch>
        </p:blipFill>
        <p:spPr>
          <a:xfrm>
            <a:off x="799814" y="2159331"/>
            <a:ext cx="3854481" cy="674534"/>
          </a:xfrm>
          <a:prstGeom prst="rect">
            <a:avLst/>
          </a:prstGeom>
        </p:spPr>
      </p:pic>
      <p:sp>
        <p:nvSpPr>
          <p:cNvPr id="9" name="Content Placeholder 8">
            <a:extLst>
              <a:ext uri="{FF2B5EF4-FFF2-40B4-BE49-F238E27FC236}">
                <a16:creationId xmlns:a16="http://schemas.microsoft.com/office/drawing/2014/main" id="{6731BBA1-965A-A530-C82F-A13AEB6CAB19}"/>
              </a:ext>
            </a:extLst>
          </p:cNvPr>
          <p:cNvSpPr>
            <a:spLocks noGrp="1"/>
          </p:cNvSpPr>
          <p:nvPr>
            <p:ph idx="1"/>
          </p:nvPr>
        </p:nvSpPr>
        <p:spPr>
          <a:xfrm>
            <a:off x="4860323" y="2160589"/>
            <a:ext cx="4410676" cy="3768573"/>
          </a:xfrm>
        </p:spPr>
        <p:txBody>
          <a:bodyPr>
            <a:normAutofit/>
          </a:bodyPr>
          <a:lstStyle/>
          <a:p>
            <a:r>
              <a:rPr lang="it-IT" dirty="0"/>
              <a:t>In questa riga di codice, viene creato un'istanza del controller da testare, </a:t>
            </a:r>
            <a:r>
              <a:rPr lang="it-IT" dirty="0" err="1"/>
              <a:t>UtenteController</a:t>
            </a:r>
            <a:r>
              <a:rPr lang="it-IT" dirty="0"/>
              <a:t>. L'annotazione @</a:t>
            </a:r>
            <a:r>
              <a:rPr lang="it-IT" dirty="0" err="1"/>
              <a:t>InjectMocks</a:t>
            </a:r>
            <a:r>
              <a:rPr lang="it-IT" dirty="0"/>
              <a:t> viene utilizzata in combinazione con </a:t>
            </a:r>
            <a:r>
              <a:rPr lang="it-IT" dirty="0" err="1"/>
              <a:t>Mockito</a:t>
            </a:r>
            <a:r>
              <a:rPr lang="it-IT" dirty="0"/>
              <a:t> per iniettare automaticamente i </a:t>
            </a:r>
            <a:r>
              <a:rPr lang="it-IT" dirty="0" err="1"/>
              <a:t>mock</a:t>
            </a:r>
            <a:r>
              <a:rPr lang="it-IT" dirty="0"/>
              <a:t> appropriati (in questo caso, </a:t>
            </a:r>
            <a:r>
              <a:rPr lang="it-IT" dirty="0" err="1"/>
              <a:t>UtenteRepository</a:t>
            </a:r>
            <a:r>
              <a:rPr lang="it-IT" dirty="0"/>
              <a:t>) nel controller.</a:t>
            </a:r>
            <a:endParaRPr lang="en-US" dirty="0"/>
          </a:p>
        </p:txBody>
      </p:sp>
    </p:spTree>
    <p:extLst>
      <p:ext uri="{BB962C8B-B14F-4D97-AF65-F5344CB8AC3E}">
        <p14:creationId xmlns:p14="http://schemas.microsoft.com/office/powerpoint/2010/main" val="3937890691"/>
      </p:ext>
    </p:extLst>
  </p:cSld>
  <p:clrMapOvr>
    <a:masterClrMapping/>
  </p:clrMapOvr>
</p:sld>
</file>

<file path=ppt/theme/theme1.xml><?xml version="1.0" encoding="utf-8"?>
<a:theme xmlns:a="http://schemas.openxmlformats.org/drawingml/2006/main" name="Sfaccettatur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Sfaccettatura</Template>
  <TotalTime>62</TotalTime>
  <Words>1224</Words>
  <Application>Microsoft Macintosh PowerPoint</Application>
  <PresentationFormat>Widescreen</PresentationFormat>
  <Paragraphs>47</Paragraphs>
  <Slides>16</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16</vt:i4>
      </vt:variant>
    </vt:vector>
  </HeadingPairs>
  <TitlesOfParts>
    <vt:vector size="20" baseType="lpstr">
      <vt:lpstr>Arial</vt:lpstr>
      <vt:lpstr>Trebuchet MS</vt:lpstr>
      <vt:lpstr>Wingdings 3</vt:lpstr>
      <vt:lpstr>Sfaccettatura</vt:lpstr>
      <vt:lpstr>Presentazione standard di PowerPoint</vt:lpstr>
      <vt:lpstr>Prerequisiti</vt:lpstr>
      <vt:lpstr>Dipendenze</vt:lpstr>
      <vt:lpstr>Presentazione standard di PowerPoint</vt:lpstr>
      <vt:lpstr>Mockito</vt:lpstr>
      <vt:lpstr>Mockito</vt:lpstr>
      <vt:lpstr>Step</vt:lpstr>
      <vt:lpstr>Cosa fare prima di scrivere la classe di test…</vt:lpstr>
      <vt:lpstr>Cosa fare prima di scrivere la classe di test…</vt:lpstr>
      <vt:lpstr>Cosa fare prima di scrivere la classe di test…</vt:lpstr>
      <vt:lpstr>Presentazione standard di PowerPoint</vt:lpstr>
      <vt:lpstr>Codice…</vt:lpstr>
      <vt:lpstr>When</vt:lpstr>
      <vt:lpstr>When</vt:lpstr>
      <vt:lpstr>Verify</vt:lpstr>
      <vt:lpstr>Verify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Sallese</dc:creator>
  <cp:lastModifiedBy>Alessandro Sallese</cp:lastModifiedBy>
  <cp:revision>2</cp:revision>
  <dcterms:created xsi:type="dcterms:W3CDTF">2023-05-29T20:05:12Z</dcterms:created>
  <dcterms:modified xsi:type="dcterms:W3CDTF">2023-05-29T21:07:47Z</dcterms:modified>
</cp:coreProperties>
</file>