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sldIdLst>
    <p:sldId id="270" r:id="rId2"/>
    <p:sldId id="339" r:id="rId3"/>
    <p:sldId id="338" r:id="rId4"/>
    <p:sldId id="300" r:id="rId5"/>
    <p:sldId id="289" r:id="rId6"/>
    <p:sldId id="290" r:id="rId7"/>
    <p:sldId id="272" r:id="rId8"/>
    <p:sldId id="304" r:id="rId9"/>
    <p:sldId id="305" r:id="rId10"/>
    <p:sldId id="306" r:id="rId11"/>
    <p:sldId id="307" r:id="rId12"/>
    <p:sldId id="276" r:id="rId13"/>
    <p:sldId id="277" r:id="rId14"/>
    <p:sldId id="354" r:id="rId15"/>
    <p:sldId id="352" r:id="rId16"/>
    <p:sldId id="314" r:id="rId17"/>
    <p:sldId id="353" r:id="rId18"/>
    <p:sldId id="310" r:id="rId19"/>
    <p:sldId id="312" r:id="rId20"/>
    <p:sldId id="341" r:id="rId21"/>
    <p:sldId id="313" r:id="rId22"/>
    <p:sldId id="315" r:id="rId23"/>
    <p:sldId id="316" r:id="rId24"/>
    <p:sldId id="317" r:id="rId25"/>
    <p:sldId id="343" r:id="rId26"/>
    <p:sldId id="344" r:id="rId27"/>
    <p:sldId id="345" r:id="rId28"/>
    <p:sldId id="346" r:id="rId29"/>
  </p:sldIdLst>
  <p:sldSz cx="9144000" cy="6858000" type="screen4x3"/>
  <p:notesSz cx="6858000" cy="9144000"/>
  <p:defaultTextStyle>
    <a:defPPr>
      <a:defRPr lang="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26"/>
  </p:normalViewPr>
  <p:slideViewPr>
    <p:cSldViewPr>
      <p:cViewPr varScale="1">
        <p:scale>
          <a:sx n="121" d="100"/>
          <a:sy n="121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2204C28-CAB4-409C-F13D-E7A898EAF1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3EC19D1-1D8D-DDE2-5636-1DC355052F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BB1969F-8004-2D88-B65C-F5308A72AA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5116645E-E8E8-A48A-6666-1217261641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64D348C-2F1D-EFA8-C855-DABACA7DB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442A639D-576F-6740-4442-3EA2AFA5A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9CB9298-29E9-6E43-9A9D-ABE21933A2E1}" type="slidenum">
              <a:rPr lang="en-CA" altLang="it-IT"/>
              <a:pPr/>
              <a:t>‹N›</a:t>
            </a:fld>
            <a:endParaRPr lang="en-CA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703BE5-A593-11D9-FB7F-CBA35B5C3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EEFD5-B6EA-CE46-A840-F400D53673DA}" type="slidenum">
              <a:rPr lang="en-CA" altLang="it-IT"/>
              <a:pPr/>
              <a:t>2</a:t>
            </a:fld>
            <a:endParaRPr lang="en-CA" altLang="it-IT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2CFC7A64-0C56-D8ED-29B4-9409E9CA1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81D2B92-C855-552E-25B8-26A77677D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23862-F86F-DCE6-132E-636EEC0A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E1D9B3-21CC-A307-0EB3-5A75257A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18810C-C4EB-CE6F-8218-7C6462E1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4AFA9-EE49-2156-1E28-508D8C4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73089-E384-D133-25D0-1441E204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CE3DC690-64B0-A840-8479-A530F25FA26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40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1D59A-F255-1026-6CEC-F763C85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2694F-701C-4ADB-F112-0B37E10D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94CA2-3AF7-3E9F-9872-3ED6DA2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F0B90A-AFBB-85CE-BB4E-FC5E1FB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D1FB1-BC48-FDA9-2E50-05852793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4C05FD4A-9996-6D4D-B0C6-A18D42F22CD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018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AFEEC1-C876-BED1-D1F9-73E7C9D93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2BBD58-2389-BEB9-7648-47EBE4ED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6AD88-AE53-D75D-D7AD-12CD2CC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7915C-0026-C345-CC7B-606D9055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F9E64-7A53-C578-E379-4F7572C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D0B65C54-128E-124D-86D3-C812DACD5EA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730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C9593-E192-D1B0-8837-FBED3E5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D7CFAF-D605-D3A9-D624-21BD64B3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26B73-DA0F-78BE-C8E2-86F9253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B44A0-53AA-A7A4-F14E-C097EB8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E7DE3-B936-C874-EFEF-D206F61D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B3E41AB-5168-9C4A-8022-5B57EA8261E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589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851D8-FFAC-F99B-2789-AA5D7B32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DC7BB4-345E-A6E2-D874-3614C9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D95FE-CC17-6C3F-9D03-6FDE367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A47E9-DE3D-0F2F-A956-45F5A7C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84415A-428C-B071-FA13-1F0D1B21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6571FB9-78F3-2E47-B19E-616C8642823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90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F25BC-8AC4-C0AF-AD55-1F3D1EB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CFBFC-25C1-C280-658B-F6D531F5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D96921-E7C8-04D1-557D-C500F6B5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7EEE1F-76B8-0CB9-091F-1B37B01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B56B08-2E62-1563-AB0F-BD065107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417BE-F584-8CC6-333D-242FA423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6C3A3DFA-2A47-424B-B446-39D82906194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825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4BB6A-58DF-6F2D-3A49-81E89EBC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D10B7D-5945-0D97-F5F5-C4155F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8E364B-4311-4C3B-FBC7-932330571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888345-983D-C91F-089B-41B98C61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A93B92-EA84-5B26-E7F8-66B2AD1B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4B78FF-3B02-81CA-4F0A-498F0974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492E83-CE3F-5EA2-5918-2251360E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085C0E-0F92-58B2-AB31-8FAAAF18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ECEDB9BF-4452-C148-8A65-8C2790C6659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658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CF52F-7C70-2C35-7C90-4956827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9449A5-D9FD-243C-EBFA-C5EDD5A1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44DE10-A603-9A7C-4FE9-BD8AECDC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8B15FC-B27A-73DB-EAC4-DC1426BF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F37461E6-93CB-4A4D-B8D4-D27102DF640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249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B9C921-86D6-1C67-D71F-C4F73EB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A2B671-F248-BA76-2BF0-7EC1E5D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E94B1-BEA2-0400-2F83-1C22FB15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52D50AE6-5A5D-1742-AAE7-259BEB3262C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1289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51D9D-91BF-3DF0-0972-CE45304B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23897-871F-C178-A93F-B8ECE375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B75C46-B98E-64BE-3F4B-A155F088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354DCA-6442-7AD3-C316-6DF619F9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ECCF14-147F-51A9-AE45-94E9B46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DDBB3D-6E08-CDD7-0C10-D7F340D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1EE0AF25-DEA7-0644-A3F0-EB1F81C38EB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176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724C6-E99B-11DC-309A-3C1CFC6E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9E158C-C03B-1B45-D469-2E5C6E37B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4E49CD-2C98-2342-1412-46A98C74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3BB63-FA9F-F137-EF4B-EDEC717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1B88CD-D8F8-7F33-70D3-05AEB874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B1345-2B9B-4A1F-4F68-555B270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16EF4C4-99CF-6C47-A1B1-014B6D6764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4072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EEDBF9-D2A8-873A-3403-C6133A9A1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lo stile del titolo principale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2F41B4-3789-4B07-4819-2E59781AC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73EB13C-83B8-91D6-5D30-682B560F5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D862FA-1CB1-8DBE-5E73-8918923A9D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237288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it-IT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A7A8D4-8C28-ABC5-E888-FA1D700CEA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4163" y="62484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it" altLang="it-IT"/>
              <a:t>Garanzia di qualità del software – JUnit Lab</a:t>
            </a:r>
            <a:fld id="{F2246D7B-567B-3643-8F88-BB675EFA933D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A6E9576-9AC6-C710-AD0C-FC195F165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7772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>
            <a:extLst>
              <a:ext uri="{FF2B5EF4-FFF2-40B4-BE49-F238E27FC236}">
                <a16:creationId xmlns:a16="http://schemas.microsoft.com/office/drawing/2014/main" id="{1F18FAE5-30F9-D6D8-EE30-A3AEBB495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JUnit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4CB1076-6147-435A-DBE5-60AF43493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Un framework di unit test per Java</a:t>
            </a:r>
          </a:p>
          <a:p>
            <a:pPr lvl="1"/>
            <a:r>
              <a:rPr lang="it" altLang="it-IT"/>
              <a:t>Autori: Erich Gamma, Kent Beck</a:t>
            </a:r>
          </a:p>
          <a:p>
            <a:r>
              <a:rPr lang="it" altLang="it-IT"/>
              <a:t>Obbiettivo:</a:t>
            </a:r>
          </a:p>
          <a:p>
            <a:pPr lvl="1"/>
            <a:r>
              <a:rPr lang="it" altLang="it-IT"/>
              <a:t>"Se i test sono semplici da creare ed eseguire, i programmatori saranno più inclini a creare ed eseguire test."</a:t>
            </a:r>
          </a:p>
          <a:p>
            <a:pPr lvl="1"/>
            <a:endParaRPr lang="en-CA" alt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68D41FB-4117-735A-6AD3-0912DDD51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6C16017-FE8C-454F-55EF-30D97BDFD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attesa = "Y"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9722539-45E4-3647-C0CB-E755A81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812175"/>
            <a:ext cx="3694113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Controlla che l’ ogetto  </a:t>
            </a:r>
            <a:r>
              <a:rPr lang="it" altLang="it-IT" b="1" dirty="0">
                <a:solidFill>
                  <a:srgbClr val="3333CC"/>
                </a:solidFill>
                <a:latin typeface="Courier New" panose="02070309020205020404" pitchFamily="49" charset="0"/>
              </a:rPr>
              <a:t>v1</a:t>
            </a:r>
            <a:r>
              <a:rPr lang="it-IT" altLang="it-IT" dirty="0"/>
              <a:t> abbia veramente </a:t>
            </a:r>
            <a:r>
              <a:rPr lang="it" altLang="it-IT" dirty="0"/>
              <a:t> memorizzato il nome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ED005F3B-4B7B-4513-4996-EF2C3A2E1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72598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47626378-CC01-5E83-B5FD-07705F93C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2211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E240904-84D2-70E7-7DD7-D087789B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76E498E-C6D6-FAB3-C767-A07D2FFE1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9790BA9C-3E87-214F-96A7-C43F4CD3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592" y="1984276"/>
            <a:ext cx="438091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Verifichiamo che il valore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previsto </a:t>
            </a:r>
            <a:r>
              <a:rPr lang="it" altLang="it-IT" dirty="0"/>
              <a:t>e</a:t>
            </a:r>
          </a:p>
          <a:p>
            <a:pPr algn="ctr"/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effettivo </a:t>
            </a:r>
            <a:r>
              <a:rPr lang="it" altLang="it-IT" dirty="0"/>
              <a:t>sia uguale.</a:t>
            </a:r>
          </a:p>
          <a:p>
            <a:pPr algn="ctr"/>
            <a:endParaRPr lang="en-CA" altLang="it-IT" dirty="0"/>
          </a:p>
          <a:p>
            <a:pPr algn="ctr"/>
            <a:r>
              <a:rPr lang="it" altLang="it-IT" dirty="0"/>
              <a:t>Se non lo sono, allora</a:t>
            </a:r>
          </a:p>
          <a:p>
            <a:pPr algn="ctr"/>
            <a:r>
              <a:rPr lang="it" altLang="it-IT" dirty="0"/>
              <a:t>il caso di test fallisce</a:t>
            </a: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C7E6841E-CE79-AA57-F5E2-C5F3E5F6F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42926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9B3DA09-ECBA-C18A-29E1-69A8376F4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EF49602-C482-7B0C-9677-8284D3C6C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Le asserzioni sono definite nella classe JUnit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un'asserzione è vera, il metodo continua l'esecuzione.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una qualsiasi asserzione è falsa, il metodo interrompe l'esecuzione in quel punto e il risultato per quel caso di test sarà </a:t>
            </a:r>
            <a:r>
              <a:rPr lang="it" altLang="it-IT" sz="2000" dirty="0">
                <a:solidFill>
                  <a:srgbClr val="FF0000"/>
                </a:solidFill>
              </a:rPr>
              <a:t>fail </a:t>
            </a:r>
            <a:r>
              <a:rPr lang="it" altLang="it-IT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durante il metodo viene generata un'altra eccezione, il risultato per il test case sarà </a:t>
            </a:r>
            <a:r>
              <a:rPr lang="it" altLang="it-IT" sz="2000" dirty="0">
                <a:solidFill>
                  <a:srgbClr val="3333CC"/>
                </a:solidFill>
              </a:rPr>
              <a:t>error </a:t>
            </a:r>
            <a:r>
              <a:rPr lang="it" altLang="it-IT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nessuna asserzione è stata violata per l'intero metodo, il test case sarà </a:t>
            </a:r>
            <a:r>
              <a:rPr lang="it" altLang="it-IT" sz="2000" dirty="0">
                <a:solidFill>
                  <a:srgbClr val="00CC00"/>
                </a:solidFill>
              </a:rPr>
              <a:t>superato (pass) </a:t>
            </a:r>
            <a:r>
              <a:rPr lang="it" altLang="it-IT" sz="2000" dirty="0"/>
              <a:t>.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Tutti i metodi di asserzione sono metodi </a:t>
            </a:r>
            <a:r>
              <a:rPr lang="it" altLang="it-IT" sz="2000" dirty="0">
                <a:solidFill>
                  <a:srgbClr val="FF0000"/>
                </a:solidFill>
              </a:rPr>
              <a:t>statici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D32F0D1-6EEF-34EF-87D2-10374831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(1)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F39E53-69E5-D230-97B6-4CA68EECF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dirty="0"/>
              <a:t>Le condizioni booleane sono vere o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assertTrue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(condition)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assertFalse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(condition)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Gli oggetti sono nulli o non nulli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assertNull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(object)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assertNotNull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(object)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Gli oggetti sono identici (cioè due riferimenti allo stesso oggetto) o non identici.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assertSame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  <a:p>
            <a:pPr lvl="2">
              <a:lnSpc>
                <a:spcPct val="90000"/>
              </a:lnSpc>
            </a:pPr>
            <a:r>
              <a:rPr lang="en-CA" altLang="it-IT" sz="2000" dirty="0"/>
              <a:t>true se: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expected == actual</a:t>
            </a:r>
            <a:endParaRPr lang="en-CA" altLang="it-IT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assertNotSame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1967513-A785-F0AA-AD33-FDA166D90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(2)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C2AF1F3-B426-4D0A-B3CC-EE74D1AE9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1800" dirty="0"/>
              <a:t>"Uguaglianza" degli oggetti:</a:t>
            </a:r>
          </a:p>
          <a:p>
            <a:pPr lvl="1"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  <a:p>
            <a:pPr lvl="2"/>
            <a:r>
              <a:rPr lang="en-CA" altLang="it-IT" sz="2000" dirty="0"/>
              <a:t>valid se: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expected.equals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 actual )</a:t>
            </a:r>
          </a:p>
          <a:p>
            <a:r>
              <a:rPr lang="it" altLang="it-IT" sz="1800" dirty="0"/>
              <a:t>"Uguaglianza" degli array:</a:t>
            </a:r>
          </a:p>
          <a:p>
            <a:pPr lvl="1"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assertArrayEquals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  <a:endParaRPr lang="it" altLang="it-IT" sz="18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2"/>
            <a:r>
              <a:rPr lang="it" altLang="it-IT" sz="1800" dirty="0"/>
              <a:t>gli array devono avere la stessa lunghezza</a:t>
            </a:r>
          </a:p>
          <a:p>
            <a:pPr lvl="2"/>
            <a:r>
              <a:rPr lang="it" altLang="it-IT" sz="1800" dirty="0"/>
              <a:t>per ogni valore valido per </a:t>
            </a: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i </a:t>
            </a:r>
            <a:r>
              <a:rPr lang="it" altLang="it-IT" sz="1800" dirty="0"/>
              <a:t>, controllare come appropriato:</a:t>
            </a:r>
          </a:p>
          <a:p>
            <a:pPr lvl="3">
              <a:buFontTx/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],actual[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])</a:t>
            </a:r>
          </a:p>
          <a:p>
            <a:pPr lvl="4">
              <a:buFontTx/>
              <a:buNone/>
            </a:pPr>
            <a:r>
              <a:rPr lang="it" altLang="it-IT" sz="1800" dirty="0"/>
              <a:t>o</a:t>
            </a:r>
          </a:p>
          <a:p>
            <a:pPr lvl="3">
              <a:buFontTx/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assertArrayEquals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],actual[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it" altLang="it-IT" sz="1800" dirty="0"/>
              <a:t>Esiste anche un'asserzione di errore incondizionato </a:t>
            </a: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1800" dirty="0"/>
              <a:t>che si traduce </a:t>
            </a:r>
            <a:r>
              <a:rPr lang="it" altLang="it-IT" sz="1800" dirty="0">
                <a:solidFill>
                  <a:srgbClr val="FF0000"/>
                </a:solidFill>
              </a:rPr>
              <a:t>sempre </a:t>
            </a:r>
            <a:r>
              <a:rPr lang="it" altLang="it-IT" sz="1800" dirty="0"/>
              <a:t>in un verdetto di fallimento.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9A036429-93EE-9F49-D15A-732160EB8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Parametri del metodo di asserzione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C4A41362-756A-4510-67C1-B0B26781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In qualsiasi metodo di asserzione con due parametri, il primo parametro è il valore </a:t>
            </a:r>
            <a:r>
              <a:rPr lang="it" altLang="it-IT" sz="2000" dirty="0">
                <a:solidFill>
                  <a:srgbClr val="FF0000"/>
                </a:solidFill>
              </a:rPr>
              <a:t>previsto </a:t>
            </a:r>
            <a:r>
              <a:rPr lang="it" altLang="it-IT" sz="2000" dirty="0"/>
              <a:t>e il secondo parametro dovrebbe essere il valore </a:t>
            </a:r>
            <a:r>
              <a:rPr lang="it" altLang="it-IT" sz="2000" dirty="0">
                <a:solidFill>
                  <a:srgbClr val="FF0000"/>
                </a:solidFill>
              </a:rPr>
              <a:t>effettivo </a:t>
            </a:r>
            <a:r>
              <a:rPr lang="it" altLang="it-IT" sz="2000" dirty="0"/>
              <a:t>.</a:t>
            </a:r>
          </a:p>
          <a:p>
            <a:pPr lvl="1"/>
            <a:r>
              <a:rPr lang="it" altLang="it-IT" sz="2000" dirty="0"/>
              <a:t>Ciò non influisce sul confronto, ma si presuppone questo ordinamento per la creazione del messaggio di errore per l'utente.</a:t>
            </a:r>
          </a:p>
          <a:p>
            <a:r>
              <a:rPr lang="it" altLang="it-IT" sz="2000" dirty="0"/>
              <a:t>Qualsiasi metodo di asserzione può avere un parametro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aggiuntivo </a:t>
            </a:r>
            <a:r>
              <a:rPr lang="it" altLang="it-IT" sz="2000" dirty="0"/>
              <a:t>come primo parametro. La stringa verrà inclusa nel messaggio di errore se l'asserzione fallisce.</a:t>
            </a:r>
          </a:p>
          <a:p>
            <a:pPr lvl="1"/>
            <a:r>
              <a:rPr lang="it" altLang="it-IT" sz="2000" dirty="0"/>
              <a:t>Esempi:</a:t>
            </a:r>
          </a:p>
          <a:p>
            <a:pPr lvl="2">
              <a:buFontTx/>
              <a:buNone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messaggio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)</a:t>
            </a:r>
          </a:p>
          <a:p>
            <a:pPr lvl="2"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messaggio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2000" dirty="0">
                <a:solidFill>
                  <a:srgbClr val="FF0000"/>
                </a:solidFill>
              </a:rPr>
              <a:t>previsto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2000" dirty="0">
                <a:solidFill>
                  <a:srgbClr val="FF0000"/>
                </a:solidFill>
              </a:rPr>
              <a:t>effettivo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4B731AD-A27A-E169-CE28-E70105959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di uguaglianza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2058539-4AD3-5890-772B-2D8436132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 dirty="0"/>
              <a:t>si basa sul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</a:t>
            </a:r>
            <a:r>
              <a:rPr lang="it" altLang="it-IT" sz="2000" dirty="0"/>
              <a:t>della classe sotto test.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L'effetto è valutare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a.equals( b ).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Spetta alla classe in esame determinare un'adeguata relazione di uguaglianza. JUnit utilizza tutto ciò che è disponibile.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Qualsiasi classe sottoposta a test che </a:t>
            </a:r>
            <a:r>
              <a:rPr lang="it" altLang="it-IT" sz="2000" dirty="0">
                <a:solidFill>
                  <a:srgbClr val="FF0000"/>
                </a:solidFill>
              </a:rPr>
              <a:t>non </a:t>
            </a:r>
            <a:r>
              <a:rPr lang="it" altLang="it-IT" sz="2000" dirty="0"/>
              <a:t>sovrascrive il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della classe Object </a:t>
            </a:r>
            <a:r>
              <a:rPr lang="it" altLang="it-IT" sz="2000" dirty="0"/>
              <a:t>otterrà il comportamento default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, ovvero l'identità dell'oggetto.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Se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 dirty="0"/>
              <a:t>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 dirty="0"/>
              <a:t>sono di un tipo primitivo come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</a:t>
            </a:r>
            <a:r>
              <a:rPr lang="it" altLang="it-IT" sz="2000" dirty="0"/>
              <a:t>,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 dirty="0"/>
              <a:t>, ecc., viene eseguito quanto segue per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 dirty="0"/>
              <a:t>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 dirty="0"/>
              <a:t>vengono convertiti nel tipo di oggetto equivalente (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Integer </a:t>
            </a:r>
            <a:r>
              <a:rPr lang="it" altLang="it-IT" sz="2000" dirty="0"/>
              <a:t>,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 dirty="0"/>
              <a:t>, ecc.), quindi viene valutato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a.equals( b ) </a:t>
            </a:r>
            <a:r>
              <a:rPr lang="it" altLang="it-IT" sz="2000" dirty="0"/>
              <a:t>.</a:t>
            </a:r>
          </a:p>
          <a:p>
            <a:pPr>
              <a:lnSpc>
                <a:spcPct val="90000"/>
              </a:lnSpc>
            </a:pPr>
            <a:endParaRPr lang="en-CA" altLang="it-IT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E86C3E-48FA-8215-07C9-9E9A4098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in virgola mobile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A7734A5-FB23-ED6C-E376-3CD6E7752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Quando si confrontano i tipi a virgola mobile (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double </a:t>
            </a:r>
            <a:r>
              <a:rPr lang="it" altLang="it-IT" sz="2000" dirty="0"/>
              <a:t>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float </a:t>
            </a:r>
            <a:r>
              <a:rPr lang="it" altLang="it-IT" sz="2000" dirty="0"/>
              <a:t>), c'è un ulteriore parametro obbligatorio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delta </a:t>
            </a:r>
            <a:r>
              <a:rPr lang="it" altLang="it-IT" sz="2000" dirty="0"/>
              <a:t>.</a:t>
            </a:r>
          </a:p>
          <a:p>
            <a:r>
              <a:rPr lang="it" altLang="it-IT" sz="2000" dirty="0"/>
              <a:t>L'affermazione valuta</a:t>
            </a:r>
          </a:p>
          <a:p>
            <a:pPr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Math.abs(previsto – effettivo) &lt;= delta</a:t>
            </a:r>
          </a:p>
          <a:p>
            <a:pPr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it" altLang="it-IT" sz="2000" dirty="0"/>
              <a:t>per evitare problemi con errori di arrotondamento con confronti in virgola mobile.</a:t>
            </a:r>
          </a:p>
          <a:p>
            <a:r>
              <a:rPr lang="it" altLang="it-IT" sz="2000" dirty="0"/>
              <a:t>Esempio: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 aDouble, anotherDouble, 0.0001 )</a:t>
            </a:r>
          </a:p>
          <a:p>
            <a:pPr lvl="1">
              <a:buFontTx/>
              <a:buNone/>
            </a:pPr>
            <a:r>
              <a:rPr lang="it" altLang="it-IT" sz="2000" dirty="0"/>
              <a:t>  </a:t>
            </a:r>
          </a:p>
          <a:p>
            <a:pPr lvl="2"/>
            <a:endParaRPr lang="en-CA" altLang="it-IT" sz="2000" dirty="0"/>
          </a:p>
          <a:p>
            <a:endParaRPr lang="en-CA" altLang="it-IT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C2A7B78-B50A-1C65-0DF2-FE600608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Organizzazione dei test JUnit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E568770-EF92-8A2E-BA95-C6638EAF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Ogni metodo rappresenta un singolo test case che può avere indipendentemente un verdetto (pass, error, fail).</a:t>
            </a:r>
          </a:p>
          <a:p>
            <a:r>
              <a:rPr lang="it" altLang="it-IT"/>
              <a:t>Normalmente, tutti i test per una classe Java sono raggruppati in una classe separata.</a:t>
            </a:r>
          </a:p>
          <a:p>
            <a:pPr lvl="1"/>
            <a:r>
              <a:rPr lang="it" altLang="it-IT"/>
              <a:t>Convenzione di denominazione:</a:t>
            </a:r>
          </a:p>
          <a:p>
            <a:pPr lvl="2"/>
            <a:r>
              <a:rPr lang="it" altLang="it-IT"/>
              <a:t>Classe da testare: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  <a:p>
            <a:pPr lvl="2"/>
            <a:r>
              <a:rPr lang="it" altLang="it-IT"/>
              <a:t>Classe contenente i test: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ValueTest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C1B3AA5-584B-5B01-1532-83F1B32AE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(1)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2709E76-7779-5FD1-9E89-05D96C7FE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dirty="0"/>
              <a:t>Il framework JUnit non fornisce un interfaccia grafica di test. Invece, fornisce un'API che può essere utilizzata dagli IDE (Sts, IntelliJ,…) per eseguire casi di test o attrasverso alcuni tool tipo maven utilizzando la riga di comando.</a:t>
            </a:r>
          </a:p>
          <a:p>
            <a:r>
              <a:rPr lang="it" altLang="it-IT" dirty="0"/>
              <a:t>Eclipse e Netbeans forniscono ciascuno un test runner grafico integrato nei rispettivi ambienti.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7423626-404F-B132-1CAD-28DB69E0E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introduzione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BBF5C6B-CAEC-7185-C40E-A7F2965F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dirty="0"/>
              <a:t>Di cosa abbiamo bisogno per eseguire test automatizzati?</a:t>
            </a:r>
          </a:p>
          <a:p>
            <a:pPr lvl="1">
              <a:lnSpc>
                <a:spcPct val="90000"/>
              </a:lnSpc>
            </a:pPr>
            <a:r>
              <a:rPr lang="it" altLang="it-IT" dirty="0"/>
              <a:t>Test Script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Azioni da inviare al sistema sotto test (SUT).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Risposte attese da SUT.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Determinare se l’esecuzione ha eseguito correttamente il test atteso</a:t>
            </a:r>
          </a:p>
          <a:p>
            <a:pPr lvl="1">
              <a:lnSpc>
                <a:spcPct val="90000"/>
              </a:lnSpc>
            </a:pPr>
            <a:r>
              <a:rPr lang="it" altLang="it-IT" dirty="0"/>
              <a:t>Sistema di esecuzione del test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Meccanismo per leggere script di test e connettere test case a SUT.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Tiene traccia dei risultati dei test.</a:t>
            </a:r>
          </a:p>
          <a:p>
            <a:pPr lvl="3">
              <a:lnSpc>
                <a:spcPct val="90000"/>
              </a:lnSpc>
            </a:pPr>
            <a:endParaRPr lang="en-CA" alt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07F607AB-9ACA-2426-5C60-3E4E09555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(2)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EE60F49-065E-D250-B5AC-F53650026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Con il runner fornito da JUnit:</a:t>
            </a:r>
          </a:p>
          <a:p>
            <a:pPr lvl="1"/>
            <a:r>
              <a:rPr lang="it" altLang="it-IT" sz="2000" dirty="0"/>
              <a:t>Quando una classe viene selezionata per l'esecuzione, verranno eseguiti tutti i metodi del test case nella classe.</a:t>
            </a:r>
          </a:p>
          <a:p>
            <a:pPr lvl="1"/>
            <a:r>
              <a:rPr lang="it" altLang="it-IT" sz="2000" dirty="0"/>
              <a:t>L'ordine in cui vengono chiamati i metodi nella classe (cioè l'ordine di esecuzione del caso di test) </a:t>
            </a:r>
            <a:br>
              <a:rPr lang="en-CA" altLang="it-IT" sz="2000" dirty="0"/>
            </a:br>
            <a:r>
              <a:rPr lang="it" altLang="it-IT" sz="2000" dirty="0">
                <a:solidFill>
                  <a:srgbClr val="FF0000"/>
                </a:solidFill>
              </a:rPr>
              <a:t>non lo è</a:t>
            </a:r>
            <a:r>
              <a:rPr lang="it" altLang="it-IT" sz="2000" dirty="0"/>
              <a:t> </a:t>
            </a:r>
            <a:r>
              <a:rPr lang="it" altLang="it-IT" sz="2000" dirty="0">
                <a:solidFill>
                  <a:srgbClr val="FF0000"/>
                </a:solidFill>
              </a:rPr>
              <a:t>prevedibile.</a:t>
            </a:r>
          </a:p>
          <a:p>
            <a:r>
              <a:rPr lang="it" altLang="it-IT" sz="2000" dirty="0"/>
              <a:t>I test runner forniti dagli IDE </a:t>
            </a:r>
            <a:r>
              <a:rPr lang="it" altLang="it-IT" sz="2000" dirty="0">
                <a:solidFill>
                  <a:srgbClr val="FF0000"/>
                </a:solidFill>
              </a:rPr>
              <a:t>possono </a:t>
            </a:r>
            <a:r>
              <a:rPr lang="it" altLang="it-IT" sz="2000" dirty="0"/>
              <a:t>consentire all'utente di selezionare metodi particolari o di impostare l'ordine di esecuzione.</a:t>
            </a:r>
          </a:p>
          <a:p>
            <a:r>
              <a:rPr lang="it" altLang="it-IT" sz="2000" dirty="0"/>
              <a:t>È buona pratica scrivere test che sono indipendenti dall'ordine di esecuzione e senza dipendenze dallo stato di eventuali test precedenti.</a:t>
            </a:r>
          </a:p>
          <a:p>
            <a:endParaRPr lang="en-CA" altLang="it-IT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D5C0C8D-56FF-0322-6FE1-A436EDF81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Installazione e smontaggio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04E3380-18E4-70C3-AC1E-38B01C049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Per una raccolta di test per una particolare classe, ci sono spesso alcune attività ripetute che devono essere eseguite prima di ogni test case.</a:t>
            </a:r>
          </a:p>
          <a:p>
            <a:pPr lvl="1"/>
            <a:r>
              <a:rPr lang="it" altLang="it-IT" sz="2000" dirty="0"/>
              <a:t>Esempi: creare alcuni oggetti “interessanti” con cui lavorare, aprire una connessione di rete, ecc.</a:t>
            </a:r>
          </a:p>
          <a:p>
            <a:r>
              <a:rPr lang="it" altLang="it-IT" sz="2000" dirty="0"/>
              <a:t>Allo stesso modo, alla fine di ogni caso di test, potrebbero esserci attività ripetute da ripulire dopo l'esecuzione del test.</a:t>
            </a:r>
          </a:p>
          <a:p>
            <a:pPr lvl="1"/>
            <a:r>
              <a:rPr lang="it" altLang="it-IT" sz="2000" dirty="0"/>
              <a:t>Assicura che le risorse vengano rilasciate, che il sistema di test sia in uno stato noto per il prossimo test case, ecc.</a:t>
            </a:r>
          </a:p>
          <a:p>
            <a:pPr lvl="1"/>
            <a:r>
              <a:rPr lang="it" altLang="it-IT" sz="2000" dirty="0"/>
              <a:t>Poiché un test case non riesce a terminare l'esecuzione di un metodo di test in quel punto, il codice da ripulire </a:t>
            </a:r>
            <a:r>
              <a:rPr lang="it" altLang="it-IT" sz="2000" dirty="0">
                <a:solidFill>
                  <a:srgbClr val="FF0000"/>
                </a:solidFill>
              </a:rPr>
              <a:t>non può </a:t>
            </a:r>
            <a:r>
              <a:rPr lang="it" altLang="it-IT" sz="2000" dirty="0"/>
              <a:t>trovarsi alla fine del metodo.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9033FEB-DB07-4868-2AF5-CFD9533D4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it-IT" dirty="0"/>
              <a:t>Setup and Teardown</a:t>
            </a:r>
            <a:endParaRPr lang="it" altLang="it-IT" dirty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A9B2F6E-B8C6-4147-3758-A2985D80A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Impostare:</a:t>
            </a:r>
          </a:p>
          <a:p>
            <a:pPr lvl="1"/>
            <a:r>
              <a:rPr lang="it" altLang="it-IT" sz="2000" dirty="0"/>
              <a:t>Utilizzare l' annotazione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su un metodo contenente codice da eseguire prima di ogni test case.</a:t>
            </a:r>
          </a:p>
          <a:p>
            <a:r>
              <a:rPr lang="it" altLang="it-IT" sz="2000" dirty="0"/>
              <a:t>Smontaggio ( </a:t>
            </a:r>
            <a:r>
              <a:rPr lang="it" altLang="it-IT" sz="2000" dirty="0">
                <a:solidFill>
                  <a:srgbClr val="3333CC"/>
                </a:solidFill>
              </a:rPr>
              <a:t>indipendentemente dal verdetto </a:t>
            </a:r>
            <a:r>
              <a:rPr lang="it" altLang="it-IT" sz="2000" dirty="0"/>
              <a:t>):</a:t>
            </a:r>
          </a:p>
          <a:p>
            <a:pPr lvl="1"/>
            <a:r>
              <a:rPr lang="it" altLang="it-IT" sz="2000" dirty="0"/>
              <a:t>Utilizzare l' annotazione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@After </a:t>
            </a:r>
            <a:r>
              <a:rPr lang="it" altLang="it-IT" sz="2000" dirty="0"/>
              <a:t>su un metodo contenente codice da eseguire dopo ogni caso di test.</a:t>
            </a:r>
          </a:p>
          <a:p>
            <a:pPr lvl="1"/>
            <a:r>
              <a:rPr lang="it" altLang="it-IT" sz="2000" dirty="0"/>
              <a:t>Questi metodi verranno eseguiti anche se vengono lanciate eccezioni nel caso di test o un'asserzione fallisce.</a:t>
            </a:r>
          </a:p>
          <a:p>
            <a:r>
              <a:rPr lang="it" altLang="it-IT" sz="2000" dirty="0"/>
              <a:t>È consentito avere un numero qualsiasi di queste annotazioni.</a:t>
            </a:r>
          </a:p>
          <a:p>
            <a:pPr lvl="1"/>
            <a:r>
              <a:rPr lang="it" altLang="it-IT" sz="2000" dirty="0"/>
              <a:t>Tutti i metodi annotati con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verranno eseguiti prima di ogni test case, ma possono essere eseguiti in </a:t>
            </a:r>
            <a:r>
              <a:rPr lang="it" altLang="it-IT" sz="2000" dirty="0">
                <a:solidFill>
                  <a:schemeClr val="hlink"/>
                </a:solidFill>
              </a:rPr>
              <a:t>qualsiasi </a:t>
            </a:r>
            <a:r>
              <a:rPr lang="it" altLang="it-IT" sz="2000" dirty="0"/>
              <a:t>ordine.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07E760-2D3C-FA34-8FB7-02F0DDB27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Esempio: utilizzo di un file come dispositivo di testo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CE4829F-D4E7-EC70-69F9-4629BA014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classe pubblica OutputTest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 di file privato;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createOutputFile()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 = nuovo File(...);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@Dopo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deleteOutputFile()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output.delete();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test1WithFile()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test2WithFile()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1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>
            <a:extLst>
              <a:ext uri="{FF2B5EF4-FFF2-40B4-BE49-F238E27FC236}">
                <a16:creationId xmlns:a16="http://schemas.microsoft.com/office/drawing/2014/main" id="{B68B63D7-57CE-1F75-A5D8-6A75DAEA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Ordine di esecuzione del metodo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806AC7B3-12E8-953D-BB4B-9C13C4CE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deleteOutputFile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deleteOutputFile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/>
            <a:r>
              <a:rPr lang="it" altLang="it-IT" sz="2000" dirty="0"/>
              <a:t>Presupposto: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il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 </a:t>
            </a:r>
            <a:r>
              <a:rPr lang="it" altLang="it-IT" sz="2000" dirty="0"/>
              <a:t>viene eseguito prima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del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</a:t>
            </a:r>
            <a:r>
              <a:rPr lang="it" altLang="it-IT" sz="2000" dirty="0"/>
              <a:t>, che non è garantito.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9C42B06-A358-16CF-3344-0CFB6DED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Configurazione unica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9E5EB3A-6DE1-AED0-285F-D63BB807E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È anche possibile eseguire un metodo </a:t>
            </a:r>
            <a:r>
              <a:rPr lang="it" altLang="it-IT" sz="2000" dirty="0">
                <a:solidFill>
                  <a:srgbClr val="FF0000"/>
                </a:solidFill>
              </a:rPr>
              <a:t>una sola volta </a:t>
            </a:r>
            <a:r>
              <a:rPr lang="it" altLang="it-IT" sz="2000" dirty="0"/>
              <a:t>per l'intera classe di test, </a:t>
            </a:r>
            <a:r>
              <a:rPr lang="it" altLang="it-IT" sz="2000" dirty="0">
                <a:solidFill>
                  <a:srgbClr val="FF0000"/>
                </a:solidFill>
              </a:rPr>
              <a:t>prima che </a:t>
            </a:r>
            <a:r>
              <a:rPr lang="it" altLang="it-IT" sz="2000" dirty="0"/>
              <a:t>uno qualsiasi dei test venga eseguito e prima di qualsiasi metodo o metodi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.</a:t>
            </a:r>
          </a:p>
          <a:p>
            <a:r>
              <a:rPr lang="it" altLang="it-IT" sz="2000" dirty="0"/>
              <a:t>Utile per avviare server, aprire comunicazioni, ecc. che richiedono tempo per chiudersi e riaprirsi per ogni test.</a:t>
            </a:r>
          </a:p>
          <a:p>
            <a:r>
              <a:rPr lang="it" altLang="it-IT" sz="2000" dirty="0"/>
              <a:t>Indica con l'annotazione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@BeforeClass </a:t>
            </a:r>
            <a:r>
              <a:rPr lang="it" altLang="it-IT" sz="2000" dirty="0"/>
              <a:t>(può essere utilizzato solo su </a:t>
            </a:r>
            <a:r>
              <a:rPr lang="it" altLang="it-IT" sz="2000" dirty="0">
                <a:solidFill>
                  <a:srgbClr val="FF0000"/>
                </a:solidFill>
              </a:rPr>
              <a:t>un </a:t>
            </a:r>
            <a:r>
              <a:rPr lang="it" altLang="it-IT" sz="2000" dirty="0"/>
              <a:t>metodo, che deve essere </a:t>
            </a:r>
            <a:r>
              <a:rPr lang="it" altLang="it-IT" sz="2000" dirty="0">
                <a:solidFill>
                  <a:srgbClr val="FF0000"/>
                </a:solidFill>
              </a:rPr>
              <a:t>static </a:t>
            </a:r>
            <a:r>
              <a:rPr lang="it" altLang="it-IT" sz="2000" dirty="0"/>
              <a:t>):</a:t>
            </a:r>
          </a:p>
          <a:p>
            <a:pPr lvl="1">
              <a:buFontTx/>
              <a:buNone/>
            </a:pP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BeforeClass</a:t>
            </a: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void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anyNameHere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di configurazione della classe qui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9BD161B-9142-0266-2579-36AB81ECD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Abbattere una volta sola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13D142E-24A1-D9CA-8663-031785772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È disponibile anche un metodo di pulizia una sola volta corrispondente. Viene eseguito dopo che tutti i metodi del caso di test nella classe sono stati eseguiti e dopo qualsiasi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@After</a:t>
            </a:r>
          </a:p>
          <a:p>
            <a:r>
              <a:rPr lang="it" altLang="it-IT" sz="2000" dirty="0"/>
              <a:t>Utile per arrestare server, chiudere collegamenti di comunicazione, ecc.</a:t>
            </a:r>
          </a:p>
          <a:p>
            <a:r>
              <a:rPr lang="it" altLang="it-IT" sz="2000" dirty="0"/>
              <a:t>Indica con l'annotazione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@AfterClass </a:t>
            </a:r>
            <a:r>
              <a:rPr lang="it" altLang="it-IT" sz="2000" dirty="0"/>
              <a:t>(può essere utilizzato solo su </a:t>
            </a:r>
            <a:r>
              <a:rPr lang="it" altLang="it-IT" sz="2000" dirty="0">
                <a:solidFill>
                  <a:srgbClr val="FF0000"/>
                </a:solidFill>
              </a:rPr>
              <a:t>un </a:t>
            </a:r>
            <a:r>
              <a:rPr lang="it" altLang="it-IT" sz="2000" dirty="0"/>
              <a:t>metodo, che deve essere </a:t>
            </a:r>
            <a:r>
              <a:rPr lang="it" altLang="it-IT" sz="2000" dirty="0">
                <a:solidFill>
                  <a:srgbClr val="FF0000"/>
                </a:solidFill>
              </a:rPr>
              <a:t>static </a:t>
            </a:r>
            <a:r>
              <a:rPr lang="it" altLang="it-IT" sz="2000" dirty="0"/>
              <a:t>):</a:t>
            </a:r>
          </a:p>
          <a:p>
            <a:pPr lvl="1">
              <a:buFontTx/>
              <a:buNone/>
            </a:pP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AfterClass</a:t>
            </a: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void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anyNameHere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di pulizia della classe qui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ECAFD8F-DFBD-3FEF-ED07-A43706F26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(1)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3FF1C13-F593-B6B6-9FBE-760BFFE52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Il parametro all’interno dell’ 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2000" dirty="0"/>
              <a:t>, indica che si prevede che si verifichi una particolare classe di eccezione durante il test.</a:t>
            </a:r>
          </a:p>
          <a:p>
            <a:pPr lvl="1">
              <a:lnSpc>
                <a:spcPct val="80000"/>
              </a:lnSpc>
            </a:pPr>
            <a:endParaRPr lang="en-CA" altLang="it-IT" sz="2000" dirty="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@Test(previsto=ExceptedTypeOfException.class)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2000" dirty="0"/>
              <a:t> 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Se non viene generata alcuna eccezione o si verifica un'eccezione imprevista, il test avrà esito negativo.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Cioè, raggiungere la fine del metodo senza eccezioni causerà un fallimento del test case.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Testare il contenuto del messaggio di eccezione o limitare l'ambito in cui è prevista l'eccezione richiede l'utilizzo dell'approccio nella diapositiva successiva.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B8BFFFF3-66AC-FDAE-742C-8FAA97024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(2)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3EAF12-94D4-3702-7890-E3AA2A7D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Cattura l'eccezione e usa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2000" dirty="0"/>
              <a:t>se non generata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try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16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Se questo punto viene raggiunto, il file previsto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  // l'eccezione non è stata generata.</a:t>
            </a:r>
            <a:br>
              <a:rPr lang="en-CA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CA" altLang="it-IT" sz="16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fail 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("Dovrebbe essersi verificata un'eccezione");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cattura ( ExceptedTypeOfException exc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prevista = "Un messaggio di errore adatto";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effettiva = exc.getMessage();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A</a:t>
            </a:r>
            <a:r>
              <a:rPr lang="en-CA" altLang="it-IT" sz="16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prevista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effettiva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6578ADA-5C3A-781D-3A0C-8BAA7C62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 verdetti dei casi di prova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92F6B72-F56D-F3FF-E9B3-921FA0D4D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Un </a:t>
            </a:r>
            <a:r>
              <a:rPr lang="it" altLang="it-IT" sz="2000" dirty="0">
                <a:solidFill>
                  <a:srgbClr val="996633"/>
                </a:solidFill>
              </a:rPr>
              <a:t>verdetto </a:t>
            </a:r>
            <a:r>
              <a:rPr lang="it" altLang="it-IT" sz="2000" dirty="0"/>
              <a:t>è il risultato dichiarato dell'esecuzione di un singolo test.</a:t>
            </a:r>
          </a:p>
          <a:p>
            <a:r>
              <a:rPr lang="en-CA" altLang="it-IT" sz="2000" dirty="0">
                <a:solidFill>
                  <a:srgbClr val="00CC00"/>
                </a:solidFill>
              </a:rPr>
              <a:t>Pass</a:t>
            </a:r>
            <a:r>
              <a:rPr lang="it" altLang="it-IT" sz="2000" dirty="0">
                <a:solidFill>
                  <a:srgbClr val="00CC00"/>
                </a:solidFill>
              </a:rPr>
              <a:t> </a:t>
            </a:r>
            <a:r>
              <a:rPr lang="it" altLang="it-IT" sz="2000" dirty="0"/>
              <a:t>: il test case ha raggiunto lo scopo previsto e il software sottoposto a test ha funzionato come previsto.</a:t>
            </a:r>
          </a:p>
          <a:p>
            <a:r>
              <a:rPr lang="it" altLang="it-IT" sz="2000" dirty="0">
                <a:solidFill>
                  <a:srgbClr val="FF0000"/>
                </a:solidFill>
              </a:rPr>
              <a:t>Fail </a:t>
            </a:r>
            <a:r>
              <a:rPr lang="it" altLang="it-IT" sz="2000" dirty="0"/>
              <a:t>: il test case ha raggiunto lo scopo previsto, ma il software sottoposto a test non ha funzionato come previsto.</a:t>
            </a:r>
          </a:p>
          <a:p>
            <a:r>
              <a:rPr lang="en-CA" altLang="it-IT" sz="2000" dirty="0">
                <a:solidFill>
                  <a:srgbClr val="3333CC"/>
                </a:solidFill>
              </a:rPr>
              <a:t>Error</a:t>
            </a:r>
            <a:r>
              <a:rPr lang="it" altLang="it-IT" sz="2000" dirty="0">
                <a:solidFill>
                  <a:srgbClr val="3333CC"/>
                </a:solidFill>
              </a:rPr>
              <a:t> </a:t>
            </a:r>
            <a:r>
              <a:rPr lang="it" altLang="it-IT" sz="2000" dirty="0"/>
              <a:t>: il test case non ha raggiunto lo scopo previsto.</a:t>
            </a:r>
          </a:p>
          <a:p>
            <a:pPr lvl="1"/>
            <a:r>
              <a:rPr lang="it" altLang="it-IT" sz="2000" dirty="0"/>
              <a:t>Potenziali ragioni:</a:t>
            </a:r>
          </a:p>
          <a:p>
            <a:pPr lvl="2"/>
            <a:r>
              <a:rPr lang="it" altLang="it-IT" sz="2000" dirty="0"/>
              <a:t>Si è verificato un evento imprevisto durante il test case.</a:t>
            </a:r>
          </a:p>
          <a:p>
            <a:pPr lvl="2"/>
            <a:r>
              <a:rPr lang="it" altLang="it-IT" sz="2000" dirty="0"/>
              <a:t>Non è stato possibile configurare correttamente il test case</a:t>
            </a:r>
          </a:p>
          <a:p>
            <a:pPr lvl="2">
              <a:buFontTx/>
              <a:buNone/>
            </a:pPr>
            <a:endParaRPr lang="en-CA" altLang="it-I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AD399F-274D-51B6-FF7D-5233BD8A0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Una nota sulle versioni JUnit...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18E84C9-5390-C9D4-FF44-632452E6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00" y="1489045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000" dirty="0"/>
              <a:t>La versione attuale è la </a:t>
            </a:r>
            <a:r>
              <a:rPr lang="it-IT" sz="1600" dirty="0"/>
              <a:t>5.9.1</a:t>
            </a:r>
            <a:r>
              <a:rPr lang="it-IT" altLang="it-IT" sz="2000" dirty="0"/>
              <a:t>, disponibile da </a:t>
            </a:r>
            <a:r>
              <a:rPr lang="it-IT" sz="2000" dirty="0"/>
              <a:t>Sep 20, 2022</a:t>
            </a:r>
            <a:endParaRPr lang="it-IT" altLang="it-IT" sz="2000" dirty="0"/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Per utilizzare </a:t>
            </a:r>
            <a:r>
              <a:rPr lang="it-IT" altLang="it-IT" sz="2000" dirty="0" err="1"/>
              <a:t>JUnit</a:t>
            </a:r>
            <a:r>
              <a:rPr lang="it-IT" altLang="it-IT" sz="2000" dirty="0"/>
              <a:t> 5.x, è </a:t>
            </a:r>
            <a:r>
              <a:rPr lang="it-IT" altLang="it-IT" sz="2000" dirty="0">
                <a:solidFill>
                  <a:srgbClr val="FF0000"/>
                </a:solidFill>
              </a:rPr>
              <a:t>necessario </a:t>
            </a:r>
            <a:r>
              <a:rPr lang="it-IT" altLang="it-IT" sz="2000" dirty="0"/>
              <a:t>utilizzare Java versione 8 o </a:t>
            </a:r>
            <a:r>
              <a:rPr lang="it-IT" altLang="it-IT" sz="2000" dirty="0" err="1"/>
              <a:t>sup</a:t>
            </a: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it-IT" altLang="it-IT" sz="2000" dirty="0" err="1"/>
              <a:t>JUnit</a:t>
            </a:r>
            <a:r>
              <a:rPr lang="it-IT" altLang="it-IT" sz="2000" dirty="0"/>
              <a:t> 5, introdotto nel giugno 2016, è un cambiamento significativo (vale a dire non compatibile) rispetto alle versioni precedenti.</a:t>
            </a:r>
            <a:endParaRPr lang="it-IT" altLang="it-IT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it-IT" altLang="it-IT" sz="2000" dirty="0"/>
              <a:t>A partire dal 2016 il progetto </a:t>
            </a:r>
            <a:r>
              <a:rPr lang="it-IT" altLang="it-IT" sz="2000" dirty="0" err="1"/>
              <a:t>Junit</a:t>
            </a:r>
            <a:r>
              <a:rPr lang="it-IT" altLang="it-IT" sz="2000" dirty="0"/>
              <a:t> prende il nome </a:t>
            </a:r>
            <a:r>
              <a:rPr lang="it-IT" altLang="it-IT" sz="2000" dirty="0" err="1"/>
              <a:t>jupiter</a:t>
            </a:r>
            <a:endParaRPr lang="it-IT" altLang="it-IT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48F263B-1379-5973-09BA-99AF5C03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Che cos'è un test JUnit?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CF43D94-98E6-8271-A284-F9881F0E8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dirty="0"/>
              <a:t>Uno test "script"  è solo una raccolta di metodi Java.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Generalmente sono tutti raggruppati all’interno di una classe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Cosa contengono questi metodi? Asserzioni.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Un </a:t>
            </a:r>
            <a:r>
              <a:rPr lang="en-CA" altLang="it-IT" sz="2000" dirty="0"/>
              <a:t>package</a:t>
            </a:r>
            <a:r>
              <a:rPr lang="it" altLang="it-IT" sz="2000" dirty="0"/>
              <a:t> di metodi che controlla varie proprietà: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“uguaglianza” degli oggetti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riferimenti a oggetti identici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riferimenti a oggetti nulli / non nulli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Le asserzioni vengono utilizzate per determinare il verdetto del caso di test.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D18DE86-6982-E7C0-169F-C7DADDED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Quando è appropriato JUnit?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B40AEF6-4D9E-5EDC-C507-865C02577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1800" dirty="0"/>
              <a:t>Come il nome suggerisce…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per unit test di piccole quantità di codice</a:t>
            </a:r>
          </a:p>
          <a:p>
            <a:pPr>
              <a:lnSpc>
                <a:spcPct val="80000"/>
              </a:lnSpc>
            </a:pPr>
            <a:r>
              <a:rPr lang="it" altLang="it-IT" sz="1800" dirty="0"/>
              <a:t>Di per sé, non è destinato a test complessi, test di sistema, ecc.</a:t>
            </a:r>
          </a:p>
          <a:p>
            <a:pPr lvl="1">
              <a:lnSpc>
                <a:spcPct val="80000"/>
              </a:lnSpc>
            </a:pPr>
            <a:endParaRPr lang="en-CA" altLang="it-IT" sz="1800" dirty="0"/>
          </a:p>
          <a:p>
            <a:pPr>
              <a:lnSpc>
                <a:spcPct val="80000"/>
              </a:lnSpc>
            </a:pPr>
            <a:r>
              <a:rPr lang="it" altLang="it-IT" sz="1800" dirty="0"/>
              <a:t>Nella metodologia di sviluppo basata sui test, un test JUnit dovrebbe essere scritto prima di qualsiasi uteriore modifica del codice ed eseguito.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Per questo si dovrebbe scrivere il codice minimo per far passare il test e nessuna funzionalità aggiuntiva.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Una volta scritto il codice, rieseguire il test con le modifiche apportate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Ogni volta che viene aggiunto del nuovo codice, si rieseguono tutti i test per assicurarsi che tutto funzioni correttamente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BFE38-3E07-E039-59FD-1BB88A69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779BAF-C9C1-BADB-3C19-ABE0F2E20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E4171A1-DE8F-4D88-44ED-6028532E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1DA5D0A-92D9-13E0-84D4-0D625891D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A5BAD55-64CE-2DFE-0C18-8607B09C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855787"/>
            <a:ext cx="4464050" cy="841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" altLang="it-IT" dirty="0"/>
              <a:t>Identifica questo metodo Java</a:t>
            </a:r>
          </a:p>
          <a:p>
            <a:pPr algn="ctr"/>
            <a:r>
              <a:rPr lang="it" altLang="it-IT" dirty="0"/>
              <a:t>come test case</a:t>
            </a: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5B1E045A-4E83-253B-B52A-F7CB9CD68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2276475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22C4508-91B7-5371-B17B-1EBEDEDB7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23748C6-351B-A044-4967-DFD3602CD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E055D157-C146-8D6F-0169-BBD839C3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24175"/>
            <a:ext cx="3552825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t" altLang="it-IT"/>
              <a:t>Obbiettivo:</a:t>
            </a:r>
          </a:p>
          <a:p>
            <a:pPr algn="ctr"/>
            <a:r>
              <a:rPr lang="it" altLang="it-IT"/>
              <a:t>confermare che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setName</a:t>
            </a:r>
          </a:p>
          <a:p>
            <a:pPr algn="ctr"/>
            <a:r>
              <a:rPr lang="it" altLang="it-IT"/>
              <a:t>salva il nome specificato in</a:t>
            </a:r>
          </a:p>
          <a:p>
            <a:pPr algn="ctr"/>
            <a:r>
              <a:rPr lang="it" altLang="it-IT"/>
              <a:t>l' oggetto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0B6159-C84A-DF59-46C1-832A1F41E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7893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-1">
  <a:themeElements>
    <a:clrScheme name="Introduction-1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duction-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duction-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-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2771</TotalTime>
  <Words>2278</Words>
  <Application>Microsoft Macintosh PowerPoint</Application>
  <PresentationFormat>Presentazione su schermo (4:3)</PresentationFormat>
  <Paragraphs>292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Comic Sans MS</vt:lpstr>
      <vt:lpstr>Courier New</vt:lpstr>
      <vt:lpstr>Times New Roman</vt:lpstr>
      <vt:lpstr>Introduction-1</vt:lpstr>
      <vt:lpstr>JUnit</vt:lpstr>
      <vt:lpstr>introduzione</vt:lpstr>
      <vt:lpstr>I verdetti dei casi di prova</vt:lpstr>
      <vt:lpstr>Una nota sulle versioni JUnit...</vt:lpstr>
      <vt:lpstr>Che cos'è un test JUnit?</vt:lpstr>
      <vt:lpstr>Quando è appropriato JUnit?</vt:lpstr>
      <vt:lpstr>Un caso di test JUnit 5</vt:lpstr>
      <vt:lpstr>Un caso di test JUnit 5</vt:lpstr>
      <vt:lpstr>Un caso di test JUnit 5</vt:lpstr>
      <vt:lpstr>Un caso di test JUnit 5</vt:lpstr>
      <vt:lpstr>Un caso di test JUnit 4</vt:lpstr>
      <vt:lpstr>Asserzioni</vt:lpstr>
      <vt:lpstr>Metodi di asserzione (1)</vt:lpstr>
      <vt:lpstr>Metodi di asserzione (2)</vt:lpstr>
      <vt:lpstr>Parametri del metodo di asserzione</vt:lpstr>
      <vt:lpstr>Asserzioni di uguaglianza</vt:lpstr>
      <vt:lpstr>Asserzioni in virgola mobile</vt:lpstr>
      <vt:lpstr>Organizzazione dei test JUnit</vt:lpstr>
      <vt:lpstr>Esecuzione di test JUnit (1)</vt:lpstr>
      <vt:lpstr>Esecuzione di test JUnit (2)</vt:lpstr>
      <vt:lpstr>Installazione e smontaggio</vt:lpstr>
      <vt:lpstr>Setup and Teardown</vt:lpstr>
      <vt:lpstr>Esempio: utilizzo di un file come dispositivo di testo</vt:lpstr>
      <vt:lpstr>Ordine di esecuzione del metodo</vt:lpstr>
      <vt:lpstr>Configurazione unica</vt:lpstr>
      <vt:lpstr>Abbattere una volta sola</vt:lpstr>
      <vt:lpstr>Test delle eccezioni (1)</vt:lpstr>
      <vt:lpstr>Test delle eccezioni (2)</vt:lpstr>
    </vt:vector>
  </TitlesOfParts>
  <Company>Univ. of/d'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Williams</dc:creator>
  <cp:lastModifiedBy>Alessandro Sallese</cp:lastModifiedBy>
  <cp:revision>34</cp:revision>
  <dcterms:created xsi:type="dcterms:W3CDTF">2004-01-05T18:47:12Z</dcterms:created>
  <dcterms:modified xsi:type="dcterms:W3CDTF">2023-03-02T19:17:21Z</dcterms:modified>
</cp:coreProperties>
</file>