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it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Courier New" panose="02070309020205020404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0F0CB9A-899C-EDB7-A1CD-7FC78A8F4F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2342987-DCE6-C4CF-6F96-C7DF0395A3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BE78680-D3F8-00FD-57DF-30D07C58A5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12A4802-918F-8375-B190-4825265E5D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4C95767B-50F5-0346-A301-0AEA2048908F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196C807-8B22-0865-D4ED-438D3D9560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2D9F775-C4B8-658F-6066-A3E075B72A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0259AC3-EFED-595B-6BC8-57D5D7FCEB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5FE747C4-C205-C5D8-CD14-D99C94C984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noProof="0"/>
              <a:t>Fare clic per modificare gli stili di testo master</a:t>
            </a:r>
          </a:p>
          <a:p>
            <a:pPr lvl="1"/>
            <a:r>
              <a:rPr lang="it" noProof="0"/>
              <a:t>Secondo livello</a:t>
            </a:r>
          </a:p>
          <a:p>
            <a:pPr lvl="2"/>
            <a:r>
              <a:rPr lang="it" noProof="0"/>
              <a:t>Terzo livello</a:t>
            </a:r>
          </a:p>
          <a:p>
            <a:pPr lvl="3"/>
            <a:r>
              <a:rPr lang="it" noProof="0"/>
              <a:t>Quarto livello</a:t>
            </a:r>
          </a:p>
          <a:p>
            <a:pPr lvl="4"/>
            <a:r>
              <a:rPr lang="it" noProof="0"/>
              <a:t>Quinto livello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6085DC96-26E1-7355-98A7-62E61E2D93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FC3C0AD-126B-4143-2D29-A2FAAC366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ECF7BAB8-99DD-2240-9EA7-F67D4DE6BA78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7B2A581-FC05-4321-782C-2D41FCD3C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499C96DF-EF33-DCF8-6F30-4EB3B1C3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it-IT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7E3A4DA-BCCB-DA3F-CF8B-E3E4D99B3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8767C675-17A7-2541-B464-39AADF5D1A32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64252B9-F4EB-176A-CCEC-4DF71DED0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E4EEB2F-327B-3244-B346-370E9C91D7E9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4B2E48A-0B4A-1991-6764-70564E4D0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006F6EF-98E1-F905-C57B-DFF2AAD48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2026BFA-828C-278E-BA9C-899003462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8FCC5C65-22A4-164A-A6AF-996145C77EBC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CEC4DD5-2649-48DC-18A5-C376CE0D0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8A3D529-675A-E837-F76E-B0B76B167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9B8E17F-7853-3BDF-1236-B9EF5E1F5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F48460E-8CF4-DA42-9AE9-8F21848B489A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B1442E9-5BAB-94BC-23F4-370D652CB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616B47A-6A13-F0A5-16EE-93473BBA7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07B1509-854C-987B-BBEB-47A729AA9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A3387931-091E-3C44-940F-148300D6521A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17F9457-B5FD-6723-03B5-DE14B0227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3ADFAA9-3D0C-7966-32D9-B038F4928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37494D0-FF5C-26FE-111B-D39AA5E89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B927F29C-68CD-6648-AAD0-4C0B62600AE7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805D83E-7678-2165-F3FA-CA87E5BD8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E797894-9A6E-221D-B1A8-45564D0AF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69C14D78-F6F5-072F-78CC-62A235ED8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FF045552-E2CD-2F55-B299-F0130B60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it-IT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047B8DFE-C269-B07C-2C5E-518FB7602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9F047AB9-2263-144E-8BE7-74CB64055D70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00CB0CF-01C4-FAB4-C6E1-1EC05C34E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49D7B539-F997-A245-9C59-8BF667F12818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16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F2FDC1D-3C12-C96D-D56E-EC0B27FE7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5FEC4B8-9796-A2D1-6FDC-6FC461DBE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6055ED7-D82E-25AA-A9BC-F7261C5FA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68CB6F6A-687B-DB4E-B5F3-168FA2E86BA9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17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D5244D6-067F-8FEA-9B77-E40BF6AD89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80C438C-DF90-717E-87EF-BE2C7E4A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4F000E3-6CB1-73EE-E7D2-5824C0A40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3F5771E2-218E-2745-9E57-231A2554AF63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18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2DC1D7-15F4-584B-B9D1-85D2A74F6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595C393-11A5-8268-431E-BF40BBA36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0B6ABD6-2344-3148-3AEB-63AD32BA1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6921723D-B5BA-AB4D-A8ED-C5A8A97169C2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19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FA44019-B145-BA2E-839F-B7DF68C2B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EE09500-4DF3-1357-3A2A-25FB2FD95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C9AFAB-4BCA-7C32-93B2-FC5A5C910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ACCDD3D6-DF41-9B47-AB2C-509B1553C9DD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CF1CC73-586D-8A52-32D2-2AC3C85FB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599ADF7-80FC-7C11-F112-10D82CFBF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1B7F745-BB30-F53F-2AF9-A08F1B81C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FEE8D11C-265D-B345-A735-5DA5A15273F5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20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6CA58D5-4C64-8DA6-D5FE-BE6F4FC95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1781653-CC3C-1FA8-CA51-43ECDFF7C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AB30C42-BC4B-0A7C-5569-4883A6B31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350050B0-CBA1-014A-AE5F-4B4F260BED47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21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F4BDF85-8FD9-A2A8-B91E-C10EC94AF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57194DF-6563-D06C-1CAC-1D55CE1E5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A67FD67-000E-4565-D70D-53D08D5C6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19A14B32-1130-B64F-8BC8-95C2FF068A92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22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672D89C-3532-14D7-411F-DBF7DE70E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953BD96-B720-C072-DC8F-D4B846E0B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589489F-0150-C708-CF6A-EA5CFAC83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5940C089-956F-414E-B40E-C13B6EFBA977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23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9090E04-3F99-E89E-5CA6-26D952858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1E6AA17-FB0C-9084-D96F-CE311F5CD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6162E99-E69A-F05E-5CD5-981675630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0D95C0DA-71AC-FB4E-9D8F-B05A6E1ACA96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5FB0CD0-B21F-7BB6-9E6E-2E5207D8B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AAFEFDA-798D-20E3-486A-FD42DAE4E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14A33DB-8030-83CE-E1F1-8DF08468E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CF96BC70-79DA-B64B-B49C-D5F3A4582936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E845732-3514-92F5-A674-E8FE9B6B7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647153B-2C1B-287E-4C3C-282C1151F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5EA9AAA-0BFA-C987-52A8-364854440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9256D222-21B8-8F48-AF93-32D06355F26B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7906C99-E227-203F-B218-EA854E6C6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71CB2AA-31BE-1FDC-87D7-28D925E2B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F0CF0A0-54B4-8FF0-BFF8-1B5F82F54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FB8F56B0-029C-FF49-8DE7-A5171A2EAB4A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187902E-9E8F-7842-8186-05155A251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2E0E715-4C3A-2868-2C83-AB4571530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CD66D3E-FBE7-7C4A-94B2-E17266F49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F3BA3267-65F6-3C49-B240-13FD4D2935C0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2D862D3-44F9-040D-7AAC-CF40CB212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68958F9-B595-4B3F-BB92-DD0807EA0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1BFE14E-CBD6-7578-B4CE-05DC98418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9375FA21-B0E5-B74A-81B5-448A3ED026F4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7759275-10D6-FAB4-D16E-B7FE57B5B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672B1DE-7A05-5E81-E347-88EE803E4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238C213-87CF-B14D-AFE8-07F78EB5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6E3A1308-1DFF-9346-9B93-6E4319B34116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8995BCF-24AA-F0F0-E476-F55987D2B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E15A9CC-C2D4-262B-B0A8-A98DA385F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E1B6E75-4C30-B0EE-B03B-6DBBCD44C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9pPr>
          </a:lstStyle>
          <a:p>
            <a:pPr eaLnBrk="1" hangingPunct="1"/>
            <a:fld id="{F267BC0F-751F-1240-8CE5-865E59DB2272}" type="slidenum">
              <a:rPr lang="en-GB" altLang="it-IT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GB" altLang="it-IT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3201B8B-B22D-1575-245B-358474237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A4876A7-1E0B-1DB7-1A79-024F41233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F0BF03-40ED-B76C-8E00-932090086083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pic>
        <p:nvPicPr>
          <p:cNvPr id="3" name="Picture 3" descr="ANABNR2">
            <a:extLst>
              <a:ext uri="{FF2B5EF4-FFF2-40B4-BE49-F238E27FC236}">
                <a16:creationId xmlns:a16="http://schemas.microsoft.com/office/drawing/2014/main" id="{6731BD81-49D1-A9E4-FA2D-EBAC6621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07A40EC-BA8B-4551-5C4E-040926966D92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1FB3CA-0839-2712-B4A5-0012B9A53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A10EE4-7337-95E9-764E-D5DDFB3DE9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BC2B244-BACB-ADFC-9DD4-B6ACACC22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D0E754CF-E37D-B848-BA4A-B9723DB60861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2400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7B599D7-CF8A-5F68-C470-1A1AE67103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EE9D10-0B68-0B2F-8DA6-99A60CA23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E674B6A-EB40-1CA0-50FF-8D5522590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B92C6-F3DE-7F49-B688-540BB0972D9C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24455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D1F419-FD15-1F34-4FDA-98284DF00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BB0CE5C-A9ED-8A71-C48E-84439FD17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1E5E8BD-3AA5-5990-43F1-F99632477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40A9F-827E-FE43-BB92-A438CE0B2BCE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676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8919584-7C88-C594-DB3C-BAB8CA66F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E5380D5-9C3B-4010-23D7-4321D889A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3FEA23D-CED9-3BF2-2D99-B54B727C2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F3826-2353-B64D-9191-661AF8C91749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9270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FD0FDDC-1C61-695B-1F10-CE3FB781C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3AFB025-BA5B-E51E-8421-56D3ABF29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E774B0C-3969-8C82-92B8-AE73C7EA7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AC206-1535-B442-AEAE-AB8B28866A44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10565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A0B6914-0DC1-7AF7-FB8A-C4A20A70C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9BB4CC8-0E88-BE4A-8FA0-068805DE3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6587A29-B17F-A860-7431-97D2B4249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60F0B-287B-D34A-A43A-D77F6C0F1621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345339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8649755-36F0-E89F-3A99-4C6F35CB86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734B180-FE63-3F04-21A0-BDDF4764D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96B2ED2-D04A-5070-7D55-75ED103A5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637E4-D01A-B542-AC81-0B130738E9FB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21092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203F91-1087-9BCA-F5BD-7BD5436E25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8A1FDD3-92D0-9522-E684-EA43A7606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0C87492-9EC1-03BE-5F0A-3961BE5FD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148DB-94D8-6844-8921-F8CABD2B2353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412968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D353BF2-50E9-CF6C-D6A9-C9E0DE113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82EB11C-F420-86DA-CFBB-3ACBAF488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336287E-5117-8626-9A0B-7CBFA03B6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1923A-699C-AF4B-A8F6-FEFA0A1285F4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13810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21AE11-F5F8-A0E3-D2CB-6B5CCF0DF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E791439-DD80-1309-C021-867DAF00F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ABEBC1D-B2F2-AD47-71FE-5BCF74DEA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FFAE9-4FA7-AC48-AA4D-CE88BC2A46B6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10504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302937D-5F9A-CB5B-66C4-D1A68CBE4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4948678-27EF-671C-C1DB-B926505BD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9E3EA4-169C-0490-2DEC-BA3E4359E9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51D8D-7799-784C-83B9-94855E9E4866}" type="slidenum">
              <a:rPr lang="en-GB" altLang="it-IT"/>
              <a:pPr/>
              <a:t>‹N›</a:t>
            </a:fld>
            <a:endParaRPr lang="en-GB" altLang="it-IT" sz="1400"/>
          </a:p>
        </p:txBody>
      </p:sp>
    </p:spTree>
    <p:extLst>
      <p:ext uri="{BB962C8B-B14F-4D97-AF65-F5344CB8AC3E}">
        <p14:creationId xmlns:p14="http://schemas.microsoft.com/office/powerpoint/2010/main" val="47833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4D716F0-A743-D7CE-5087-F7CDCB295ED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401940-4D03-8EEB-5272-5A620AE188C0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5124" name="Rectangle 4" descr="Stationery">
            <a:extLst>
              <a:ext uri="{FF2B5EF4-FFF2-40B4-BE49-F238E27FC236}">
                <a16:creationId xmlns:a16="http://schemas.microsoft.com/office/drawing/2014/main" id="{F4904C6C-59EC-B9E0-B160-6DD71DBB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5125" name="Rectangle 5" descr="Stationery">
            <a:extLst>
              <a:ext uri="{FF2B5EF4-FFF2-40B4-BE49-F238E27FC236}">
                <a16:creationId xmlns:a16="http://schemas.microsoft.com/office/drawing/2014/main" id="{A1B525A8-5057-BA52-B24A-7946F918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6D2F5A2-846E-AA04-A561-03AF17226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lo stile del titolo principale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E5D9616-944C-3A9F-6584-EC845C808D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B3105B6C-BF62-6596-16FE-22E72F9B3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33" name="Picture 9" descr="anabnr2">
            <a:extLst>
              <a:ext uri="{FF2B5EF4-FFF2-40B4-BE49-F238E27FC236}">
                <a16:creationId xmlns:a16="http://schemas.microsoft.com/office/drawing/2014/main" id="{CC9DC677-E980-19CA-1BB5-1E215373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">
            <a:extLst>
              <a:ext uri="{FF2B5EF4-FFF2-40B4-BE49-F238E27FC236}">
                <a16:creationId xmlns:a16="http://schemas.microsoft.com/office/drawing/2014/main" id="{DDA61B87-7FED-FD98-EEFE-E50FDDE3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latin typeface="Times New Roman" pitchFamily="18" charset="0"/>
            </a:endParaRP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1EC3483C-BB32-74A9-E16F-A234FC0D91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4B4B1904-5ACC-9240-9DA6-7CC8E593DDE0}" type="slidenum">
              <a:rPr lang="en-GB" altLang="it-IT"/>
              <a:pPr/>
              <a:t>‹N›</a:t>
            </a:fld>
            <a:endParaRPr lang="en-GB" altLang="it-IT" sz="1400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F391BB1-1383-BA33-B9FE-D0395B54F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aboutJava/communityprocess/review/jsr047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rich.ib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karta.apache.org/log4j/index.html" TargetMode="External"/><Relationship Id="rId4" Type="http://schemas.openxmlformats.org/officeDocument/2006/relationships/hyperlink" Target="http://www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0E68D82-7C45-4B9C-401C-BB46313385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Registrazione con Log4j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381C93-3ED3-703A-7588-741D9D37B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Principi di progettazione di Log4j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F4EED5C-B30F-DF11-C754-D221C9B32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>
                <a:cs typeface="Times New Roman" panose="02020603050405020304" pitchFamily="18" charset="0"/>
              </a:rPr>
              <a:t>Log4j afferma di essere veloce e flessibile: prima la velocità, poi la flessibilità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dirty="0">
                <a:cs typeface="Times New Roman" panose="02020603050405020304" pitchFamily="18" charset="0"/>
              </a:rPr>
              <a:t>Sebbene Log4j abbia molte funzionalità, il suo primo obiettivo di progettazione era la velocità. </a:t>
            </a:r>
            <a:endParaRPr lang="en-US" alt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55E415F-1F9C-3E87-A433-2B763AA8C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Prestazione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5A29686-FEF1-D7FD-B410-7E8427DBD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>
                <a:cs typeface="Times New Roman" panose="02020603050405020304" pitchFamily="18" charset="0"/>
              </a:rPr>
              <a:t>Dopo lo sviluppo, i messaggi di registro dovrebbero rimanere nel codice?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>
                <a:cs typeface="Times New Roman" panose="02020603050405020304" pitchFamily="18" charset="0"/>
              </a:rPr>
              <a:t>Quando la registrazione è disattivata, il costo di una richiesta di registro è una chiamata al metodo più un confronto di numeri interi. Questo richiede alcuni nanosecondi.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>
                <a:cs typeface="Times New Roman" panose="02020603050405020304" pitchFamily="18" charset="0"/>
              </a:rPr>
              <a:t>Il costo tipico di una richiesta di log eseguita è di circa 100 microsecondi. Questo è il costo della formattazione del messaggio di registro e dell'invio alla destinazione.</a:t>
            </a:r>
            <a:endParaRPr lang="en-US" alt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BDA40C-C431-9BE0-0C82-A16A25BAD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Costi nascosti della registrazione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6D328D8-E9E6-0A84-A59F-C1ADB99B5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L'invocazione del metodo comporta il costo "nascosto" della costruzione dei parametri. Per evitare il parametro costo di costruzione si potrebbe scrivere: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it-IT" sz="1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if (logger.isDebugEnabled())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logger.debug("Voce " + i + " è " + String.valueOf(voce[i]));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it-IT" sz="1000" b="1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invece di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it-IT" sz="1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logger.debug("Voce " + i + " è " + String.valueOf(voce[i]));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Evento migliore: evitare del tutto la concatenazione; inviare oggetti al logger (che hanno il metodo toString())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9B4463-AB50-263C-DC4D-2CB91E6B5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API di base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52EEC93-ACB8-8835-DE3F-0E78628B2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5672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/>
              <a:t>I messaggi di stampa hanno la forma:</a:t>
            </a:r>
          </a:p>
          <a:p>
            <a:pPr eaLnBrk="1" hangingPunct="1"/>
            <a:endParaRPr lang="en-US" altLang="it-IT" sz="2800" dirty="0"/>
          </a:p>
          <a:p>
            <a:pPr eaLnBrk="1" hangingPunct="1">
              <a:buFont typeface="Wingdings" pitchFamily="2" charset="2"/>
              <a:buNone/>
            </a:pPr>
            <a:r>
              <a:rPr lang="it" altLang="it-IT" sz="2400" b="1" dirty="0">
                <a:latin typeface="Courier New" panose="02070309020205020404" pitchFamily="49" charset="0"/>
              </a:rPr>
              <a:t>debug(Messaggio oggetto, Throwable t)</a:t>
            </a:r>
          </a:p>
          <a:p>
            <a:pPr eaLnBrk="1" hangingPunct="1">
              <a:buFont typeface="Wingdings" pitchFamily="2" charset="2"/>
              <a:buNone/>
            </a:pPr>
            <a:r>
              <a:rPr lang="it" altLang="it-IT" sz="2400" b="1" dirty="0">
                <a:latin typeface="Courier New" panose="02070309020205020404" pitchFamily="49" charset="0"/>
              </a:rPr>
              <a:t>debug(Messaggio oggetto)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sz="24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it" altLang="it-IT" sz="2800" dirty="0"/>
              <a:t>Se il 1^</a:t>
            </a:r>
            <a:r>
              <a:rPr lang="it" altLang="it-IT" sz="2800" baseline="30000" dirty="0"/>
              <a:t> </a:t>
            </a:r>
            <a:r>
              <a:rPr lang="it" altLang="it-IT" sz="2800" dirty="0"/>
              <a:t>argomento è un oggetto String, verrà scritto nella sua forma attuale. Altri oggetti saranno resi da un renderer Object in tipo String e registrato per la sua classe o utilizzando il metodo Object.toString() direttamente convertito.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F8F118-5931-1F8E-5FC7-E55A20AC8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Esempio di utilizzo di base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CEA7A62-AE32-F1EC-E68F-88B3F454B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/>
              <a:t>Utilizzo standard: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it-IT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</a:rPr>
              <a:t>classe Foo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</a:rPr>
              <a:t>   </a:t>
            </a:r>
            <a:r>
              <a:rPr lang="it" altLang="it-IT" sz="1900" b="1">
                <a:latin typeface="Courier New" panose="02070309020205020404" pitchFamily="49" charset="0"/>
              </a:rPr>
              <a:t>Registratore registratore;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public Foo()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logger = Logger.getInstance(getClass());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      </a:t>
            </a:r>
            <a:r>
              <a:rPr lang="it" altLang="it-IT" sz="2000" b="1">
                <a:latin typeface="Courier New" panose="02070309020205020404" pitchFamily="49" charset="0"/>
              </a:rPr>
              <a:t>log.info("Costruire foo");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000" b="1">
                <a:latin typeface="Courier New" panose="02070309020205020404" pitchFamily="49" charset="0"/>
              </a:rPr>
              <a:t>   </a:t>
            </a:r>
            <a:r>
              <a:rPr lang="it" altLang="it-IT" sz="19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public String doStuff(long x){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900" b="1">
                <a:latin typeface="Courier New" panose="02070309020205020404" pitchFamily="49" charset="0"/>
              </a:rPr>
              <a:t>      </a:t>
            </a:r>
            <a:r>
              <a:rPr lang="it" altLang="it-IT" sz="2000" b="1">
                <a:latin typeface="Courier New" panose="02070309020205020404" pitchFamily="49" charset="0"/>
              </a:rPr>
              <a:t>log.debug("fare cose");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000" b="1">
                <a:latin typeface="Courier New" panose="02070309020205020404" pitchFamily="49" charset="0"/>
              </a:rPr>
              <a:t>   </a:t>
            </a:r>
            <a:r>
              <a:rPr lang="it" altLang="it-IT" sz="19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FE8FD88-80B5-C0BD-140A-5BB05D74F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Concetti basilari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153A938-45A6-6818-F450-A30EE61A9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sz="2800"/>
              <a:t>Priorità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Logger: </a:t>
            </a:r>
            <a:r>
              <a:rPr lang="it" altLang="it-IT" sz="2800">
                <a:cs typeface="Times New Roman" panose="02020603050405020304" pitchFamily="18" charset="0"/>
              </a:rPr>
              <a:t>gestisce la maggior parte delle operazioni di registro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>
                <a:cs typeface="Times New Roman" panose="02020603050405020304" pitchFamily="18" charset="0"/>
              </a:rPr>
              <a:t>Appender </a:t>
            </a:r>
            <a:r>
              <a:rPr lang="it" altLang="it-IT" sz="2800" i="1">
                <a:cs typeface="Times New Roman" panose="02020603050405020304" pitchFamily="18" charset="0"/>
              </a:rPr>
              <a:t>: </a:t>
            </a:r>
            <a:r>
              <a:rPr lang="it" altLang="it-IT" sz="2800">
                <a:cs typeface="Times New Roman" panose="02020603050405020304" pitchFamily="18" charset="0"/>
              </a:rPr>
              <a:t>controlla l'output delle operazioni di registro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>
                <a:cs typeface="Times New Roman" panose="02020603050405020304" pitchFamily="18" charset="0"/>
              </a:rPr>
              <a:t>Layout : formattazione dell'output per Appender</a:t>
            </a:r>
            <a:endParaRPr lang="en-CA" altLang="it-IT" sz="2800"/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Configurazione: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log4j.properties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log4j.xml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9A567B6-8177-54C0-E5E3-49DF6CA22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Priorità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DBECB90-78B1-31E3-5800-CE493A6D9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Cinque priorità di messaggio riconosciute: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it-IT" sz="1800" dirty="0"/>
              <a:t>DEBUG, INFO, WARN, ERROR, FATAL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Metodi di log specifici prioritari che seguono il modulo: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debug(Messaggio oggetto);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debug(Messaggio oggetto, Throwable throwable);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Metodi di log generali per wrapper e priorità personalizzate: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log(Livello di priorità, Messaggio oggetto);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log(Livello di priorità, Messaggio oggetto, Throwable throwable);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Metodi di log localizzati che supportano ResourceBundles: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L7dlog(Livello di priorità, Messaggio stringa, Throwable throwable)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L7dlog(Livello di priorità, Object[] params, Throwable throwable)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1800" dirty="0"/>
              <a:t>setRisorsaBundle(RisorsaBundle);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88C3FAB-828A-CB73-F682-5AC55AD56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Logger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6958EDF-BE24-C92F-3152-53A208BC7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400" dirty="0"/>
              <a:t>I logger definiscono una gerarchia e forniscono al programmatore il controllo in </a:t>
            </a:r>
            <a:r>
              <a:rPr lang="it" altLang="it-IT" sz="2400" i="1" dirty="0"/>
              <a:t>fase di esecuzione </a:t>
            </a:r>
            <a:r>
              <a:rPr lang="it" altLang="it-IT" sz="2400" dirty="0"/>
              <a:t>su quali istruzioni vengono stampate o meno.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400" dirty="0"/>
              <a:t>Ai logger vengono assegnate priorità. Un'istruzione di log viene stampata in base alla sua priorità </a:t>
            </a:r>
            <a:r>
              <a:rPr lang="it" altLang="it-IT" sz="2400" i="1" dirty="0"/>
              <a:t>e </a:t>
            </a:r>
            <a:r>
              <a:rPr lang="it" altLang="it-IT" sz="2400" dirty="0"/>
              <a:t>alla sua categoria.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400" dirty="0"/>
              <a:t>Utilizzato per supportare l'output su più registri (Appender) contemporaneamente.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it-IT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1600" b="1" dirty="0">
                <a:latin typeface="Courier New" panose="02070309020205020404" pitchFamily="49" charset="0"/>
              </a:rPr>
              <a:t>Log4j.category.com.mycompany.finance=INFO,FIN_Appender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it-IT" sz="1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" altLang="it-IT" sz="2400" dirty="0"/>
              <a:t>Questo indirizzerà tutti i messaggi di log nel pacchetto com.mycompany.finance con priorità &gt; INFO a FIN_Appender.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C026DD5-EAFB-82C2-BFF0-BD66BC4C4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Nomi dei registratori di dati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51AA877-F2B2-6D67-D71E-260BE2311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800"/>
              <a:t>Puoi nominare per </a:t>
            </a:r>
            <a:r>
              <a:rPr lang="it" altLang="it-IT" sz="2800" i="1"/>
              <a:t>località. </a:t>
            </a:r>
            <a:r>
              <a:rPr lang="it" altLang="it-IT" sz="2800"/>
              <a:t>Si scopre che creare un'istanza di un logger in ogni classe, con il nome del logger uguale al nome completo della classe, è un approccio utile e diretto.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800"/>
              <a:t>Tuttavia, questo non è l'unico modo per nominare. Un'alternativa comune consiste nel denominare i logger in base alle </a:t>
            </a:r>
            <a:r>
              <a:rPr lang="it" altLang="it-IT" sz="2800" i="1"/>
              <a:t>aree funzionali </a:t>
            </a:r>
            <a:r>
              <a:rPr lang="it" altLang="it-IT" sz="2800"/>
              <a:t>. Ad esempio, il logger "database", il logger "RMI", il logger "sicurezza" o il logger "XML".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4D2EE42-01E5-2EBB-0B0B-0B58E38C9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4000"/>
              <a:t>Convenzione di denominazione dei logger</a:t>
            </a:r>
            <a:endParaRPr lang="en-US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CFBF7CF-FD65-232B-8F1C-8E8594DE0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495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it" altLang="it-IT" sz="2800"/>
              <a:t>Vantaggi dell'utilizzo di nomi di classe completi per le categorie È molto semplice da implementare: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È molto semplice da spiegare ai nuovi sviluppatori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Rispecchia automaticamente il design modulare della tua applicazione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Può essere ulteriormente raffinato a piacere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lvl="1" eaLnBrk="1" hangingPunct="1">
              <a:buSzTx/>
              <a:buFontTx/>
              <a:buChar char="•"/>
            </a:pPr>
            <a:r>
              <a:rPr lang="it" altLang="it-IT" sz="2400"/>
              <a:t>La stampa della categoria fornisce automaticamente informazioni sulla località dell'istruzione log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49D0A57-C98D-5FC3-891F-236B7AB8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dirty="0"/>
              <a:t>Introduzione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22DAB5A-A668-0E00-1977-0D035698C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75615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/>
              <a:t>Registrazione: registrazione cronologica e sistematica degli eventi di elaborazione dei dati in un programma.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dirty="0"/>
              <a:t> Possibili obiettivi: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dirty="0"/>
              <a:t>Crea un percorso di controllo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dirty="0"/>
              <a:t>Indagare sui modelli di utilizzo</a:t>
            </a:r>
          </a:p>
          <a:p>
            <a:pPr lvl="1" eaLnBrk="1" hangingPunct="1">
              <a:buSzTx/>
              <a:buFontTx/>
              <a:buChar char="•"/>
            </a:pPr>
            <a:r>
              <a:rPr lang="it" altLang="it-IT" dirty="0"/>
              <a:t>Scopri i problemi ed esegui il debug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dirty="0"/>
              <a:t>Log4j è l'approccio Java più popolare alla registrazione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36121E-F965-C471-7DB5-B5D257F30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Categoria radice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733099C-F9D0-0ED6-2F21-1C68BD0B2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4958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/>
              <a:t>Se nessuna categoria è definita tramite un file di configurazione o programmaticamente, tutti i messaggi verranno inviati alla </a:t>
            </a:r>
            <a:r>
              <a:rPr lang="it" altLang="it-IT" b="1"/>
              <a:t>radice</a:t>
            </a:r>
            <a:r>
              <a:rPr lang="it" altLang="it-IT"/>
              <a:t> </a:t>
            </a:r>
            <a:r>
              <a:rPr lang="it" altLang="it-IT" b="1"/>
              <a:t>categoria</a:t>
            </a:r>
            <a:endParaRPr lang="en-US" altLang="it-IT"/>
          </a:p>
          <a:p>
            <a:pPr eaLnBrk="1" hangingPunct="1">
              <a:buSzTx/>
              <a:buFontTx/>
              <a:buChar char="•"/>
            </a:pPr>
            <a:r>
              <a:rPr lang="it" altLang="it-IT"/>
              <a:t>Tutte le categorie definiscono un livello di priorità e un Appender</a:t>
            </a:r>
          </a:p>
          <a:p>
            <a:pPr eaLnBrk="1" hangingPunct="1">
              <a:buSzTx/>
              <a:buFontTx/>
              <a:buChar char="•"/>
            </a:pPr>
            <a:endParaRPr lang="en-US" altLang="it-IT" sz="1000"/>
          </a:p>
          <a:p>
            <a:pPr eaLnBrk="1" hangingPunct="1">
              <a:buFont typeface="Wingdings" pitchFamily="2" charset="2"/>
              <a:buNone/>
            </a:pPr>
            <a:r>
              <a:rPr lang="it" altLang="it-IT" sz="2400"/>
              <a:t>Esempio di definizione in (log4j.properties):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sz="1000"/>
          </a:p>
          <a:p>
            <a:pPr eaLnBrk="1" hangingPunct="1">
              <a:buFont typeface="Wingdings" pitchFamily="2" charset="2"/>
              <a:buNone/>
            </a:pPr>
            <a:r>
              <a:rPr lang="it" altLang="it-IT" sz="2000" b="1">
                <a:latin typeface="Courier New" panose="02070309020205020404" pitchFamily="49" charset="0"/>
              </a:rPr>
              <a:t>Log4j.rootCategory=AVVISO,ROOT_Appender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A872AFD-D52A-6A88-04B0-E67A74D5B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Appenders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24065B8-5E34-4431-36C0-E040FF707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/>
              <a:t>Un Appender è un oggetto che invia messaggi di log alla loro destinazione finale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/>
              <a:t>FileAppender: scrive in un file di registro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/>
              <a:t>SocketAppender: esegue il dump dell'output del registro in un socket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/>
              <a:t>SyslogAppender: scrive nel file syslog</a:t>
            </a:r>
          </a:p>
          <a:p>
            <a:pPr eaLnBrk="1" hangingPunct="1">
              <a:buSzTx/>
              <a:buFontTx/>
              <a:buChar char="•"/>
            </a:pPr>
            <a:endParaRPr lang="en-US" altLang="it-IT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7106183-9F2E-C8DC-A61C-3FDC6BDEC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dirty="0"/>
              <a:t>Gli appender continuarono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06AE9BE-47DF-621A-973B-D47A7590E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NTEventLogAppender: scrive i registri nel sistema del registro eventi NT.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RollingFileAppender: dopo aver raggiunto una certa dimensione, rinominerà il vecchio file e inizierà con uno nuovo.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SocketAppender: esegue il dump dell'output del registro in un socket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SMTPAppender: invia messaggi alla posta elettronica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JMSAppender: invia messaggi utilizzando il servizio di messaggistica Java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400" dirty="0"/>
              <a:t>Oppure creane uno tuo. Non così difficile.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F15D874-5982-A26E-986F-47CE9AA8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3600"/>
              <a:t>PatternLayout – Personalizza il tuo messaggio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FFA50BF-7F47-0F97-7DA4-2A9BA1CDE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756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sz="2000" dirty="0"/>
              <a:t>Utilizzato per personalizzare il layout di una voce di registro. Il formato è strettamente correlato al modello di conversione della funzione printf in C. Sono disponibili le seguenti opzioni: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endParaRPr lang="en-US" altLang="it-IT" sz="900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000" b="1" dirty="0"/>
              <a:t>c </a:t>
            </a:r>
            <a:r>
              <a:rPr lang="it" altLang="it-IT" sz="2000" dirty="0"/>
              <a:t>- Utilizzato per emettere la categoria dell'evento di registrazione.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000" b="1" dirty="0"/>
              <a:t>C </a:t>
            </a:r>
            <a:r>
              <a:rPr lang="it" altLang="it-IT" sz="2000" dirty="0"/>
              <a:t>- Utilizzato per generare il nome completo della classe del chiamante che emette la richiesta di registrazione.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000" b="1" dirty="0"/>
              <a:t>d </a:t>
            </a:r>
            <a:r>
              <a:rPr lang="it" altLang="it-IT" sz="2000" dirty="0"/>
              <a:t>- Utilizzato per emettere la data dell'evento di registrazione. L'identificatore di conversione della data può essere seguito da un identificatore di formato della data racchiuso tra parentesi graffe. Ad esempio, %d{HH:mm:ss,SSS} o %d{gg MMM aaaa HH:mm:ss,SSS}. Se non viene fornito alcun identificatore di formato della data, si assume il formato ISO8601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000" b="1" dirty="0"/>
              <a:t>F </a:t>
            </a:r>
            <a:r>
              <a:rPr lang="it" altLang="it-IT" sz="2000" dirty="0"/>
              <a:t>- Utilizzato per emettere il nome del file in cui è stata emessa la richiesta di registrazione.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3E5B33D-BEA6-2A54-21C4-324C44422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3600"/>
              <a:t>PatternLayout – Personalizza il tuo messaggio</a:t>
            </a:r>
            <a:endParaRPr lang="en-US" altLang="it-IT" sz="32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2064DF2-E561-509D-2EB7-34CCA08B2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422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l </a:t>
            </a:r>
            <a:r>
              <a:rPr lang="it" altLang="it-IT" sz="2200"/>
              <a:t>- Utilizzato per emettere informazioni sulla posizione del chiamante che ha generato l'evento di registrazione. (C+M+L)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L </a:t>
            </a:r>
            <a:r>
              <a:rPr lang="it" altLang="it-IT" sz="2200"/>
              <a:t>- Utilizzato per emettere il numero di riga da cui è stata emessa la richiesta di registrazione.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n </a:t>
            </a:r>
            <a:r>
              <a:rPr lang="it" altLang="it-IT" sz="2200"/>
              <a:t>- Emette il carattere o i caratteri separatori di riga dipendenti dalla piattaforma.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M </a:t>
            </a:r>
            <a:r>
              <a:rPr lang="it" altLang="it-IT" sz="2200"/>
              <a:t>: utilizzato per restituire il nome del metodo in cui è stata emessa la richiesta di registrazione.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p </a:t>
            </a:r>
            <a:r>
              <a:rPr lang="it" altLang="it-IT" sz="2200"/>
              <a:t>- Utilizzato per emettere la priorità dell'evento di registrazione.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t </a:t>
            </a:r>
            <a:r>
              <a:rPr lang="it" altLang="it-IT" sz="2200"/>
              <a:t>- Utilizzato per emettere il nome del thread che ha generato l'evento di registrazione.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it" altLang="it-IT" sz="2200" b="1"/>
              <a:t>x </a:t>
            </a:r>
            <a:r>
              <a:rPr lang="it" altLang="it-IT" sz="2200"/>
              <a:t>: utilizzato per generare l'NDC (contesto diagnostico annidato) associato al thread che ha generato l'evento di registrazione.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8B80962-255F-C085-CBE5-EEE6398A3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Modelli di controllo e utilizzo</a:t>
            </a:r>
            <a:endParaRPr lang="lv-LV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DF83DE9-1662-7151-A77B-6C968689F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/>
              <a:t>Le transazioni in qualsiasi sistema possono essere registrate come audit/traccia cartacea, che consente di scoprire tutte le operazioni effettuate con gli oggetti di business.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dirty="0"/>
              <a:t>Grandi volumi di dati o di audit possono essere utilizzati per scoprire come viene tipicamente utilizzato il sistema (ad esempio nei log del server Web)</a:t>
            </a:r>
            <a:endParaRPr lang="lv-LV" alt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D6E70B9-A22B-C8FF-FD55-08C5BEBAA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Registrazione e debug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C48431B-911A-B073-E55D-745F2A726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/>
              <a:t>La registrazione è più veloce rispetto all'utilizzo di un debugger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/>
              <a:t>La registrazione può essere utilizzata per diagnosticare problemi nella fase di produzione e durante lo sviluppo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/>
              <a:t>La registrazione è più semplice del debug in un ambiente di calcolo distribuito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/>
              <a:t>Per usare il logging come strumento di debug abbiamo bisogno di registrare molti eventi</a:t>
            </a:r>
            <a:endParaRPr lang="en-US" altLang="it-IT" sz="250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0079B27-15AB-5C97-F2D6-FBCD5D23D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Attività simili alla registrazione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21DAE0-9454-3DC0-8743-4628C0388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4958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dirty="0"/>
              <a:t>Tutti questi possono scrivere su un dispositivo di archiviazione: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it-IT" sz="3000" dirty="0"/>
              <a:t>Tracing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it-IT" sz="3000" dirty="0"/>
              <a:t>Debugging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it-IT" sz="3000" dirty="0"/>
              <a:t>Error Handling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it-IT" sz="3000" dirty="0"/>
              <a:t>Logging</a:t>
            </a:r>
            <a:endParaRPr lang="en-US" altLang="it-IT" sz="1000" dirty="0"/>
          </a:p>
          <a:p>
            <a:pPr eaLnBrk="1" hangingPunct="1">
              <a:buSzTx/>
              <a:buFontTx/>
              <a:buChar char="•"/>
            </a:pPr>
            <a:r>
              <a:rPr lang="it" altLang="it-IT" dirty="0"/>
              <a:t>La modalità e lo scopo della scrittura sono diversi</a:t>
            </a:r>
            <a:endParaRPr lang="en-US" altLang="it-IT" sz="340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8ECA41F-FFE1-4991-3C40-ED3486479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 err="1"/>
              <a:t>Vari</a:t>
            </a:r>
            <a:r>
              <a:rPr lang="en-US" altLang="it-IT" dirty="0"/>
              <a:t> Logs</a:t>
            </a:r>
            <a:endParaRPr lang="it" altLang="it-IT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BFE9B9-06DB-9992-06D8-BD1B9E926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Vari Logs possono essere guidati da: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Tracciare il flusso del programma, intercettare le chiamate ai metodi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Dettagli dell'esecuzione del metodo a livello granulare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Condizioni di errore ed eccezioni che si sono verificate nel sistema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Storia degli eventi aziendali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it" altLang="it-IT" dirty="0"/>
              <a:t>Interazioni con utenti e altri sistemi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FD0665E-0D7D-0E55-09FA-5817DB55A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Approcci alla registrazione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6D737C-3379-39DD-42F9-5C1B4FE34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01850"/>
            <a:ext cx="7772400" cy="4567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800" dirty="0"/>
              <a:t>System.out.println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700" dirty="0"/>
              <a:t>Non molto veloce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700" dirty="0"/>
              <a:t>Non facile da personalizzare. Ad esempio: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endParaRPr lang="en-US" altLang="it-IT" sz="1000" dirty="0"/>
          </a:p>
          <a:p>
            <a:pPr lvl="1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Esempio di classe {</a:t>
            </a:r>
          </a:p>
          <a:p>
            <a:pPr lvl="2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boolean debug = true;</a:t>
            </a:r>
          </a:p>
          <a:p>
            <a:pPr lvl="2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prova del vuoto pubblico(){</a:t>
            </a:r>
          </a:p>
          <a:p>
            <a:pPr lvl="3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(debug) System.out.println("Solo durante lo sviluppo");</a:t>
            </a:r>
          </a:p>
          <a:p>
            <a:pPr lvl="2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SzTx/>
              <a:buFontTx/>
              <a:buNone/>
            </a:pPr>
            <a:r>
              <a:rPr lang="it" alt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SzTx/>
              <a:buFontTx/>
              <a:buNone/>
            </a:pPr>
            <a:endParaRPr lang="en-US" altLang="it-IT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800" dirty="0"/>
              <a:t>API di registrazione personalizzata</a:t>
            </a:r>
          </a:p>
          <a:p>
            <a:pPr lvl="1"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700" dirty="0"/>
              <a:t>Costruisci vs decisione di acquisto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it" altLang="it-IT" sz="2800" dirty="0"/>
              <a:t>Open Source (come Log4j)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B2300B1-88B2-3148-9D57-569F5D090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Specifica Java JSR47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F824D9C-1ED1-7A5E-DA5E-BA99E7595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5672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sz="2800"/>
              <a:t>Registrazione per servire vari gruppi target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Configurare la registrazione da un file delle proprietà e anche in fase di esecuzione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Granularità del registro (per funzione, per livello, per filtro personalizzato)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Connettiti ai servizi di registrazione esistenti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Fornire l'internazionalizzazione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Disponibile per revisione pubblica su </a:t>
            </a:r>
            <a:r>
              <a:rPr lang="it" altLang="it-IT" sz="1800" b="1">
                <a:latin typeface="Courier New" panose="02070309020205020404" pitchFamily="49" charset="0"/>
                <a:hlinkClick r:id="rId3"/>
              </a:rPr>
              <a:t>http://java.sun.com/aboutJava/communityprocess/review/jsr047/index.html</a:t>
            </a:r>
            <a:r>
              <a:rPr lang="it" altLang="it-IT" sz="1800" b="1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5050302-449C-4312-F494-A82862935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/>
              <a:t>Sfondo Log4j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79D615C-E615-CDDE-CDF9-054BE3CD4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01850"/>
            <a:ext cx="7796212" cy="4351338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it" altLang="it-IT" sz="2800">
                <a:cs typeface="Times New Roman" panose="02020603050405020304" pitchFamily="18" charset="0"/>
              </a:rPr>
              <a:t>Nel 1996, il SEMPRE progetto ha sviluppato un'API di tracciamento</a:t>
            </a:r>
            <a:endParaRPr lang="en-US" altLang="it-IT" sz="2800"/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Successivamente modificato da IBM presso il laboratorio di ricerca di Zurigo ( </a:t>
            </a:r>
            <a:r>
              <a:rPr lang="it" altLang="it-IT" sz="2400" b="1">
                <a:latin typeface="Courier New" panose="02070309020205020404" pitchFamily="49" charset="0"/>
                <a:hlinkClick r:id="rId3"/>
              </a:rPr>
              <a:t>www.zurich.ibm.com </a:t>
            </a:r>
            <a:r>
              <a:rPr lang="it" altLang="it-IT" sz="2800"/>
              <a:t>)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Attualmente gestito da Source Forge ( </a:t>
            </a:r>
            <a:r>
              <a:rPr lang="it" altLang="it-IT" sz="2400" b="1">
                <a:latin typeface="Courier New" panose="02070309020205020404" pitchFamily="49" charset="0"/>
                <a:hlinkClick r:id="rId4"/>
              </a:rPr>
              <a:t>www.sourceforge.net </a:t>
            </a:r>
            <a:r>
              <a:rPr lang="it" altLang="it-IT" sz="2800"/>
              <a:t>).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Fonte aperta</a:t>
            </a:r>
          </a:p>
          <a:p>
            <a:pPr eaLnBrk="1" hangingPunct="1">
              <a:buSzTx/>
              <a:buFontTx/>
              <a:buChar char="•"/>
            </a:pPr>
            <a:r>
              <a:rPr lang="it" altLang="it-IT" sz="2800"/>
              <a:t>Home del progetto, download e documentazione: </a:t>
            </a:r>
            <a:r>
              <a:rPr lang="it" altLang="it-IT" sz="2200" b="1">
                <a:latin typeface="Courier New" panose="02070309020205020404" pitchFamily="49" charset="0"/>
                <a:hlinkClick r:id="rId5"/>
              </a:rPr>
              <a:t>http://jakarta.apache.org/log4j/index.html</a:t>
            </a:r>
            <a:r>
              <a:rPr lang="it" altLang="it-IT" sz="2200"/>
              <a:t> 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925</TotalTime>
  <Words>1642</Words>
  <Application>Microsoft Macintosh PowerPoint</Application>
  <PresentationFormat>Presentazione su schermo (4:3)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Courier New</vt:lpstr>
      <vt:lpstr>Times New Roman</vt:lpstr>
      <vt:lpstr>Wingdings</vt:lpstr>
      <vt:lpstr>Nature</vt:lpstr>
      <vt:lpstr>Registrazione con Log4j</vt:lpstr>
      <vt:lpstr>Introduzione</vt:lpstr>
      <vt:lpstr>Modelli di controllo e utilizzo</vt:lpstr>
      <vt:lpstr>Registrazione e debug</vt:lpstr>
      <vt:lpstr>Attività simili alla registrazione</vt:lpstr>
      <vt:lpstr>Vari Logs</vt:lpstr>
      <vt:lpstr>Approcci alla registrazione</vt:lpstr>
      <vt:lpstr>Specifica Java JSR47</vt:lpstr>
      <vt:lpstr>Sfondo Log4j</vt:lpstr>
      <vt:lpstr>Principi di progettazione di Log4j</vt:lpstr>
      <vt:lpstr>Prestazione</vt:lpstr>
      <vt:lpstr>Costi nascosti della registrazione</vt:lpstr>
      <vt:lpstr>API di base</vt:lpstr>
      <vt:lpstr>Esempio di utilizzo di base</vt:lpstr>
      <vt:lpstr>Concetti basilari</vt:lpstr>
      <vt:lpstr>Priorità</vt:lpstr>
      <vt:lpstr>Logger</vt:lpstr>
      <vt:lpstr>Nomi dei registratori di dati</vt:lpstr>
      <vt:lpstr>Convenzione di denominazione dei logger</vt:lpstr>
      <vt:lpstr>Categoria radice</vt:lpstr>
      <vt:lpstr>Appenders</vt:lpstr>
      <vt:lpstr>Gli appender continuarono</vt:lpstr>
      <vt:lpstr>PatternLayout – Personalizza il tuo messaggio</vt:lpstr>
      <vt:lpstr>PatternLayout – Personalizza il tuo messaggio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Alessandro Sallese</cp:lastModifiedBy>
  <cp:revision>173</cp:revision>
  <dcterms:created xsi:type="dcterms:W3CDTF">1601-01-01T00:00:00Z</dcterms:created>
  <dcterms:modified xsi:type="dcterms:W3CDTF">2023-01-04T07:46:44Z</dcterms:modified>
</cp:coreProperties>
</file>