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511"/>
    <p:restoredTop sz="96327"/>
  </p:normalViewPr>
  <p:slideViewPr>
    <p:cSldViewPr snapToGrid="0">
      <p:cViewPr varScale="1">
        <p:scale>
          <a:sx n="128" d="100"/>
          <a:sy n="128" d="100"/>
        </p:scale>
        <p:origin x="60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B548E-BB29-4B89-A85D-8ECEB4FE231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112E5AA-DCDC-4D1F-A28A-A8F1F6004CFD}">
      <dgm:prSet/>
      <dgm:spPr/>
      <dgm:t>
        <a:bodyPr/>
        <a:lstStyle/>
        <a:p>
          <a:r>
            <a:rPr lang="it-IT"/>
            <a:t>Un caso d'uso molto comune nelle applicazioni è l'archiviazione delle password degli utenti. Lo usiamo per l'autenticazione in un secondo momento. Ora, è ovvio che la memorizzazione di password in testo normale compromette la sicurezza.</a:t>
          </a:r>
          <a:br>
            <a:rPr lang="it-IT"/>
          </a:br>
          <a:r>
            <a:rPr lang="it-IT"/>
            <a:t>Quindi, una soluzione è quella di rimescolare le password in modo tale che il processo sia ripetibile, ma solo a senso unico. Questo processo è noto come funzione hash crittografica e SHA1 è uno di questi algoritmi popolari.</a:t>
          </a:r>
          <a:br>
            <a:rPr lang="it-IT"/>
          </a:br>
          <a:r>
            <a:rPr lang="it-IT"/>
            <a:t>Quindi, vediamo come possiamo farlo in Java:</a:t>
          </a:r>
          <a:endParaRPr lang="en-US"/>
        </a:p>
      </dgm:t>
    </dgm:pt>
    <dgm:pt modelId="{7A4001A6-B923-4855-9414-AA36A1893B33}" type="parTrans" cxnId="{7FA6F3EA-C4C9-4DAC-98AA-E37CCC0C48ED}">
      <dgm:prSet/>
      <dgm:spPr/>
      <dgm:t>
        <a:bodyPr/>
        <a:lstStyle/>
        <a:p>
          <a:endParaRPr lang="en-US"/>
        </a:p>
      </dgm:t>
    </dgm:pt>
    <dgm:pt modelId="{2DAA06AD-D5F0-4395-853C-757C35EB0FA1}" type="sibTrans" cxnId="{7FA6F3EA-C4C9-4DAC-98AA-E37CCC0C48ED}">
      <dgm:prSet/>
      <dgm:spPr/>
      <dgm:t>
        <a:bodyPr/>
        <a:lstStyle/>
        <a:p>
          <a:endParaRPr lang="en-US"/>
        </a:p>
      </dgm:t>
    </dgm:pt>
    <dgm:pt modelId="{200CEC23-77BE-4E30-AC52-DA80224E78B4}">
      <dgm:prSet/>
      <dgm:spPr/>
      <dgm:t>
        <a:bodyPr/>
        <a:lstStyle/>
        <a:p>
          <a:r>
            <a:rPr lang="it-IT"/>
            <a:t>MessageDigest md = MessageDigest.getInstance("SHA-1"); </a:t>
          </a:r>
          <a:br>
            <a:rPr lang="it-IT"/>
          </a:br>
          <a:r>
            <a:rPr lang="it-IT"/>
            <a:t>byte[] hashedPassword = md.digest("password".getBytes()); </a:t>
          </a:r>
          <a:endParaRPr lang="en-US"/>
        </a:p>
      </dgm:t>
    </dgm:pt>
    <dgm:pt modelId="{16028B67-36D7-4FE7-99C1-68A84B0E9D8D}" type="parTrans" cxnId="{43C43E17-F235-4B78-9F46-512ED6A29625}">
      <dgm:prSet/>
      <dgm:spPr/>
      <dgm:t>
        <a:bodyPr/>
        <a:lstStyle/>
        <a:p>
          <a:endParaRPr lang="en-US"/>
        </a:p>
      </dgm:t>
    </dgm:pt>
    <dgm:pt modelId="{7A997613-37FA-451C-86D5-07292E785143}" type="sibTrans" cxnId="{43C43E17-F235-4B78-9F46-512ED6A29625}">
      <dgm:prSet/>
      <dgm:spPr/>
      <dgm:t>
        <a:bodyPr/>
        <a:lstStyle/>
        <a:p>
          <a:endParaRPr lang="en-US"/>
        </a:p>
      </dgm:t>
    </dgm:pt>
    <dgm:pt modelId="{437043F4-9961-4E14-88A9-9B77C3DEF60A}">
      <dgm:prSet/>
      <dgm:spPr/>
      <dgm:t>
        <a:bodyPr/>
        <a:lstStyle/>
        <a:p>
          <a:r>
            <a:rPr lang="it-IT"/>
            <a:t>Qui, MessageDigest è un servizio crittografico che ci interessa. Stiamo usando il metodo getInstance() per richiedere questo servizio da uno qualsiasi dei provider di sicurezza disponibili.</a:t>
          </a:r>
          <a:endParaRPr lang="en-US"/>
        </a:p>
      </dgm:t>
    </dgm:pt>
    <dgm:pt modelId="{C20E4F9F-1522-4A22-AEB2-092FB4255BB1}" type="parTrans" cxnId="{F0F60F49-9993-4FCB-A9AD-5CE3D2326E97}">
      <dgm:prSet/>
      <dgm:spPr/>
      <dgm:t>
        <a:bodyPr/>
        <a:lstStyle/>
        <a:p>
          <a:endParaRPr lang="en-US"/>
        </a:p>
      </dgm:t>
    </dgm:pt>
    <dgm:pt modelId="{E96CC0F9-D1E4-4FBE-B845-CB343CDC063F}" type="sibTrans" cxnId="{F0F60F49-9993-4FCB-A9AD-5CE3D2326E97}">
      <dgm:prSet/>
      <dgm:spPr/>
      <dgm:t>
        <a:bodyPr/>
        <a:lstStyle/>
        <a:p>
          <a:endParaRPr lang="en-US"/>
        </a:p>
      </dgm:t>
    </dgm:pt>
    <dgm:pt modelId="{60AC34D7-CD7E-1F4D-9B30-89A2055703B5}" type="pres">
      <dgm:prSet presAssocID="{C0DB548E-BB29-4B89-A85D-8ECEB4FE2319}" presName="linear" presStyleCnt="0">
        <dgm:presLayoutVars>
          <dgm:animLvl val="lvl"/>
          <dgm:resizeHandles val="exact"/>
        </dgm:presLayoutVars>
      </dgm:prSet>
      <dgm:spPr/>
    </dgm:pt>
    <dgm:pt modelId="{CCD2315E-02F4-574A-B3D4-129892B04EFB}" type="pres">
      <dgm:prSet presAssocID="{D112E5AA-DCDC-4D1F-A28A-A8F1F6004CFD}" presName="parentText" presStyleLbl="node1" presStyleIdx="0" presStyleCnt="3">
        <dgm:presLayoutVars>
          <dgm:chMax val="0"/>
          <dgm:bulletEnabled val="1"/>
        </dgm:presLayoutVars>
      </dgm:prSet>
      <dgm:spPr/>
    </dgm:pt>
    <dgm:pt modelId="{5DDBF478-D8D8-6E40-8AC7-981B18FED434}" type="pres">
      <dgm:prSet presAssocID="{2DAA06AD-D5F0-4395-853C-757C35EB0FA1}" presName="spacer" presStyleCnt="0"/>
      <dgm:spPr/>
    </dgm:pt>
    <dgm:pt modelId="{4A9F1CF9-D5DE-BF46-8550-DE1A1700EDB5}" type="pres">
      <dgm:prSet presAssocID="{200CEC23-77BE-4E30-AC52-DA80224E78B4}" presName="parentText" presStyleLbl="node1" presStyleIdx="1" presStyleCnt="3">
        <dgm:presLayoutVars>
          <dgm:chMax val="0"/>
          <dgm:bulletEnabled val="1"/>
        </dgm:presLayoutVars>
      </dgm:prSet>
      <dgm:spPr/>
    </dgm:pt>
    <dgm:pt modelId="{4097081B-318B-A742-B114-E603EFC92378}" type="pres">
      <dgm:prSet presAssocID="{7A997613-37FA-451C-86D5-07292E785143}" presName="spacer" presStyleCnt="0"/>
      <dgm:spPr/>
    </dgm:pt>
    <dgm:pt modelId="{5934264D-9346-D34E-9639-E72773BB1730}" type="pres">
      <dgm:prSet presAssocID="{437043F4-9961-4E14-88A9-9B77C3DEF60A}" presName="parentText" presStyleLbl="node1" presStyleIdx="2" presStyleCnt="3">
        <dgm:presLayoutVars>
          <dgm:chMax val="0"/>
          <dgm:bulletEnabled val="1"/>
        </dgm:presLayoutVars>
      </dgm:prSet>
      <dgm:spPr/>
    </dgm:pt>
  </dgm:ptLst>
  <dgm:cxnLst>
    <dgm:cxn modelId="{93AF590F-70B7-6646-A48D-E9728723104E}" type="presOf" srcId="{D112E5AA-DCDC-4D1F-A28A-A8F1F6004CFD}" destId="{CCD2315E-02F4-574A-B3D4-129892B04EFB}" srcOrd="0" destOrd="0" presId="urn:microsoft.com/office/officeart/2005/8/layout/vList2"/>
    <dgm:cxn modelId="{43C43E17-F235-4B78-9F46-512ED6A29625}" srcId="{C0DB548E-BB29-4B89-A85D-8ECEB4FE2319}" destId="{200CEC23-77BE-4E30-AC52-DA80224E78B4}" srcOrd="1" destOrd="0" parTransId="{16028B67-36D7-4FE7-99C1-68A84B0E9D8D}" sibTransId="{7A997613-37FA-451C-86D5-07292E785143}"/>
    <dgm:cxn modelId="{F0F60F49-9993-4FCB-A9AD-5CE3D2326E97}" srcId="{C0DB548E-BB29-4B89-A85D-8ECEB4FE2319}" destId="{437043F4-9961-4E14-88A9-9B77C3DEF60A}" srcOrd="2" destOrd="0" parTransId="{C20E4F9F-1522-4A22-AEB2-092FB4255BB1}" sibTransId="{E96CC0F9-D1E4-4FBE-B845-CB343CDC063F}"/>
    <dgm:cxn modelId="{00E6E672-E7C6-BF43-A6CF-AFBC3A616445}" type="presOf" srcId="{200CEC23-77BE-4E30-AC52-DA80224E78B4}" destId="{4A9F1CF9-D5DE-BF46-8550-DE1A1700EDB5}" srcOrd="0" destOrd="0" presId="urn:microsoft.com/office/officeart/2005/8/layout/vList2"/>
    <dgm:cxn modelId="{B2CE1B74-219E-4547-957C-26D9F4FADE1A}" type="presOf" srcId="{C0DB548E-BB29-4B89-A85D-8ECEB4FE2319}" destId="{60AC34D7-CD7E-1F4D-9B30-89A2055703B5}" srcOrd="0" destOrd="0" presId="urn:microsoft.com/office/officeart/2005/8/layout/vList2"/>
    <dgm:cxn modelId="{7FA6F3EA-C4C9-4DAC-98AA-E37CCC0C48ED}" srcId="{C0DB548E-BB29-4B89-A85D-8ECEB4FE2319}" destId="{D112E5AA-DCDC-4D1F-A28A-A8F1F6004CFD}" srcOrd="0" destOrd="0" parTransId="{7A4001A6-B923-4855-9414-AA36A1893B33}" sibTransId="{2DAA06AD-D5F0-4395-853C-757C35EB0FA1}"/>
    <dgm:cxn modelId="{9CDAFAF0-ADC9-904B-9932-AEFAE036BBF2}" type="presOf" srcId="{437043F4-9961-4E14-88A9-9B77C3DEF60A}" destId="{5934264D-9346-D34E-9639-E72773BB1730}" srcOrd="0" destOrd="0" presId="urn:microsoft.com/office/officeart/2005/8/layout/vList2"/>
    <dgm:cxn modelId="{D6C36C94-261E-3244-BBA7-F509A161B0D3}" type="presParOf" srcId="{60AC34D7-CD7E-1F4D-9B30-89A2055703B5}" destId="{CCD2315E-02F4-574A-B3D4-129892B04EFB}" srcOrd="0" destOrd="0" presId="urn:microsoft.com/office/officeart/2005/8/layout/vList2"/>
    <dgm:cxn modelId="{918DA1CE-6535-C646-B593-8E6AD3BD419F}" type="presParOf" srcId="{60AC34D7-CD7E-1F4D-9B30-89A2055703B5}" destId="{5DDBF478-D8D8-6E40-8AC7-981B18FED434}" srcOrd="1" destOrd="0" presId="urn:microsoft.com/office/officeart/2005/8/layout/vList2"/>
    <dgm:cxn modelId="{C8B4E794-0645-264C-87CA-89085215B658}" type="presParOf" srcId="{60AC34D7-CD7E-1F4D-9B30-89A2055703B5}" destId="{4A9F1CF9-D5DE-BF46-8550-DE1A1700EDB5}" srcOrd="2" destOrd="0" presId="urn:microsoft.com/office/officeart/2005/8/layout/vList2"/>
    <dgm:cxn modelId="{BE645BB8-3A6B-E74A-B7AD-39C234812100}" type="presParOf" srcId="{60AC34D7-CD7E-1F4D-9B30-89A2055703B5}" destId="{4097081B-318B-A742-B114-E603EFC92378}" srcOrd="3" destOrd="0" presId="urn:microsoft.com/office/officeart/2005/8/layout/vList2"/>
    <dgm:cxn modelId="{95278A87-F9B9-5644-A7E1-F2D3C4AFBC25}" type="presParOf" srcId="{60AC34D7-CD7E-1F4D-9B30-89A2055703B5}" destId="{5934264D-9346-D34E-9639-E72773BB1730}"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D2315E-02F4-574A-B3D4-129892B04EFB}">
      <dsp:nvSpPr>
        <dsp:cNvPr id="0" name=""/>
        <dsp:cNvSpPr/>
      </dsp:nvSpPr>
      <dsp:spPr>
        <a:xfrm>
          <a:off x="0" y="136786"/>
          <a:ext cx="8596668" cy="117935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it-IT" sz="1200" kern="1200"/>
            <a:t>Un caso d'uso molto comune nelle applicazioni è l'archiviazione delle password degli utenti. Lo usiamo per l'autenticazione in un secondo momento. Ora, è ovvio che la memorizzazione di password in testo normale compromette la sicurezza.</a:t>
          </a:r>
          <a:br>
            <a:rPr lang="it-IT" sz="1200" kern="1200"/>
          </a:br>
          <a:r>
            <a:rPr lang="it-IT" sz="1200" kern="1200"/>
            <a:t>Quindi, una soluzione è quella di rimescolare le password in modo tale che il processo sia ripetibile, ma solo a senso unico. Questo processo è noto come funzione hash crittografica e SHA1 è uno di questi algoritmi popolari.</a:t>
          </a:r>
          <a:br>
            <a:rPr lang="it-IT" sz="1200" kern="1200"/>
          </a:br>
          <a:r>
            <a:rPr lang="it-IT" sz="1200" kern="1200"/>
            <a:t>Quindi, vediamo come possiamo farlo in Java:</a:t>
          </a:r>
          <a:endParaRPr lang="en-US" sz="1200" kern="1200"/>
        </a:p>
      </dsp:txBody>
      <dsp:txXfrm>
        <a:off x="57572" y="194358"/>
        <a:ext cx="8481524" cy="1064215"/>
      </dsp:txXfrm>
    </dsp:sp>
    <dsp:sp modelId="{4A9F1CF9-D5DE-BF46-8550-DE1A1700EDB5}">
      <dsp:nvSpPr>
        <dsp:cNvPr id="0" name=""/>
        <dsp:cNvSpPr/>
      </dsp:nvSpPr>
      <dsp:spPr>
        <a:xfrm>
          <a:off x="0" y="1350706"/>
          <a:ext cx="8596668" cy="117935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it-IT" sz="1200" kern="1200"/>
            <a:t>MessageDigest md = MessageDigest.getInstance("SHA-1"); </a:t>
          </a:r>
          <a:br>
            <a:rPr lang="it-IT" sz="1200" kern="1200"/>
          </a:br>
          <a:r>
            <a:rPr lang="it-IT" sz="1200" kern="1200"/>
            <a:t>byte[] hashedPassword = md.digest("password".getBytes()); </a:t>
          </a:r>
          <a:endParaRPr lang="en-US" sz="1200" kern="1200"/>
        </a:p>
      </dsp:txBody>
      <dsp:txXfrm>
        <a:off x="57572" y="1408278"/>
        <a:ext cx="8481524" cy="1064215"/>
      </dsp:txXfrm>
    </dsp:sp>
    <dsp:sp modelId="{5934264D-9346-D34E-9639-E72773BB1730}">
      <dsp:nvSpPr>
        <dsp:cNvPr id="0" name=""/>
        <dsp:cNvSpPr/>
      </dsp:nvSpPr>
      <dsp:spPr>
        <a:xfrm>
          <a:off x="0" y="2564626"/>
          <a:ext cx="8596668" cy="117935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it-IT" sz="1200" kern="1200"/>
            <a:t>Qui, MessageDigest è un servizio crittografico che ci interessa. Stiamo usando il metodo getInstance() per richiedere questo servizio da uno qualsiasi dei provider di sicurezza disponibili.</a:t>
          </a:r>
          <a:endParaRPr lang="en-US" sz="1200" kern="1200"/>
        </a:p>
      </dsp:txBody>
      <dsp:txXfrm>
        <a:off x="57572" y="2622198"/>
        <a:ext cx="8481524" cy="106421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5/29/23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5/29/23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5/29/23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5/29/23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5/29/23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5/29/23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5/29/23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5/29/23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5/29/23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5/29/23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2A54C80-263E-416B-A8E0-580EDEADCBDC}" type="datetimeFigureOut">
              <a:rPr lang="en-US" dirty="0"/>
              <a:t>5/29/23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dirty="0"/>
              <a:pPr/>
              <a:t>5/29/23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5/29/23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BD82FE-33C2-831A-58F8-ED0F3D0E56FC}"/>
              </a:ext>
            </a:extLst>
          </p:cNvPr>
          <p:cNvSpPr>
            <a:spLocks noGrp="1"/>
          </p:cNvSpPr>
          <p:nvPr>
            <p:ph type="ctrTitle"/>
          </p:nvPr>
        </p:nvSpPr>
        <p:spPr/>
        <p:txBody>
          <a:bodyPr/>
          <a:lstStyle/>
          <a:p>
            <a:r>
              <a:rPr lang="it-IT" dirty="0"/>
              <a:t>Secure Code</a:t>
            </a:r>
          </a:p>
        </p:txBody>
      </p:sp>
    </p:spTree>
    <p:extLst>
      <p:ext uri="{BB962C8B-B14F-4D97-AF65-F5344CB8AC3E}">
        <p14:creationId xmlns:p14="http://schemas.microsoft.com/office/powerpoint/2010/main" val="2733119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B0AC04B-41E7-0961-EAC4-9631F900874D}"/>
              </a:ext>
            </a:extLst>
          </p:cNvPr>
          <p:cNvSpPr>
            <a:spLocks noGrp="1"/>
          </p:cNvSpPr>
          <p:nvPr>
            <p:ph type="title"/>
          </p:nvPr>
        </p:nvSpPr>
        <p:spPr/>
        <p:txBody>
          <a:bodyPr/>
          <a:lstStyle/>
          <a:p>
            <a:r>
              <a:rPr lang="it-IT" b="1" dirty="0"/>
              <a:t>Working with Certificates in Java</a:t>
            </a:r>
            <a:endParaRPr lang="it-IT" dirty="0"/>
          </a:p>
        </p:txBody>
      </p:sp>
      <p:sp>
        <p:nvSpPr>
          <p:cNvPr id="3" name="Segnaposto contenuto 2">
            <a:extLst>
              <a:ext uri="{FF2B5EF4-FFF2-40B4-BE49-F238E27FC236}">
                <a16:creationId xmlns:a16="http://schemas.microsoft.com/office/drawing/2014/main" id="{78A3C118-02EF-23CD-B041-0AB81727874D}"/>
              </a:ext>
            </a:extLst>
          </p:cNvPr>
          <p:cNvSpPr>
            <a:spLocks noGrp="1"/>
          </p:cNvSpPr>
          <p:nvPr>
            <p:ph idx="1"/>
          </p:nvPr>
        </p:nvSpPr>
        <p:spPr/>
        <p:txBody>
          <a:bodyPr>
            <a:normAutofit/>
          </a:bodyPr>
          <a:lstStyle/>
          <a:p>
            <a:pPr lvl="1"/>
            <a:r>
              <a:rPr lang="it-IT" dirty="0"/>
              <a:t>Verifica certificato — Dobbiamo anche verificare il certificato presentato da un'altra parte nella comunicazione. Per questo abbiamo bisogno di caricare il trust-store, dove dobbiamo avere precedentemente certificati attendibili di altre parti:
 </a:t>
            </a:r>
            <a:r>
              <a:rPr lang="it-IT" dirty="0" err="1"/>
              <a:t>KeyStore</a:t>
            </a:r>
            <a:r>
              <a:rPr lang="it-IT" dirty="0"/>
              <a:t> </a:t>
            </a:r>
            <a:r>
              <a:rPr lang="it-IT" dirty="0" err="1"/>
              <a:t>trustStore</a:t>
            </a:r>
            <a:r>
              <a:rPr lang="it-IT" dirty="0"/>
              <a:t> = </a:t>
            </a:r>
            <a:r>
              <a:rPr lang="it-IT" dirty="0" err="1"/>
              <a:t>KeyStore.getInstance</a:t>
            </a:r>
            <a:r>
              <a:rPr lang="it-IT" dirty="0"/>
              <a:t>(</a:t>
            </a:r>
            <a:r>
              <a:rPr lang="it-IT" dirty="0" err="1"/>
              <a:t>KeyStore.getDefaultType</a:t>
            </a:r>
            <a:r>
              <a:rPr lang="it-IT" dirty="0"/>
              <a:t>());</a:t>
            </a:r>
          </a:p>
          <a:p>
            <a:pPr lvl="1"/>
            <a:r>
              <a:rPr lang="it-IT" dirty="0"/>
              <a:t>-</a:t>
            </a:r>
            <a:r>
              <a:rPr lang="it-IT" dirty="0" err="1"/>
              <a:t>Djavax.net.ssl.trustStore</a:t>
            </a:r>
            <a:r>
              <a:rPr lang="it-IT" dirty="0"/>
              <a:t>=</a:t>
            </a:r>
            <a:r>
              <a:rPr lang="it-IT" dirty="0" err="1"/>
              <a:t>truststore.jks</a:t>
            </a:r>
            <a:r>
              <a:rPr lang="it-IT" dirty="0"/>
              <a:t> </a:t>
            </a:r>
          </a:p>
          <a:p>
            <a:pPr lvl="1"/>
            <a:r>
              <a:rPr lang="it-IT" dirty="0"/>
              <a:t>-</a:t>
            </a:r>
            <a:r>
              <a:rPr lang="it-IT" dirty="0" err="1"/>
              <a:t>Djavax.net.ssl.keyStore</a:t>
            </a:r>
            <a:r>
              <a:rPr lang="it-IT" dirty="0"/>
              <a:t>=</a:t>
            </a:r>
            <a:r>
              <a:rPr lang="it-IT" dirty="0" err="1"/>
              <a:t>keystore.jks</a:t>
            </a:r>
            <a:endParaRPr lang="it-IT" dirty="0"/>
          </a:p>
          <a:p>
            <a:pPr marL="400050" lvl="1" indent="0">
              <a:buNone/>
            </a:pPr>
            <a:endParaRPr lang="it-IT" dirty="0"/>
          </a:p>
        </p:txBody>
      </p:sp>
    </p:spTree>
    <p:extLst>
      <p:ext uri="{BB962C8B-B14F-4D97-AF65-F5344CB8AC3E}">
        <p14:creationId xmlns:p14="http://schemas.microsoft.com/office/powerpoint/2010/main" val="741331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4F88AB6-2249-18F9-85F1-ABA27E8D6373}"/>
              </a:ext>
            </a:extLst>
          </p:cNvPr>
          <p:cNvSpPr>
            <a:spLocks noGrp="1"/>
          </p:cNvSpPr>
          <p:nvPr>
            <p:ph type="title"/>
          </p:nvPr>
        </p:nvSpPr>
        <p:spPr/>
        <p:txBody>
          <a:bodyPr/>
          <a:lstStyle/>
          <a:p>
            <a:r>
              <a:rPr lang="it-IT" b="1" dirty="0"/>
              <a:t>Secure </a:t>
            </a:r>
            <a:r>
              <a:rPr lang="it-IT" b="1" dirty="0" err="1"/>
              <a:t>Comunication</a:t>
            </a:r>
            <a:br>
              <a:rPr lang="it-IT" b="1" dirty="0"/>
            </a:br>
            <a:endParaRPr lang="it-IT" dirty="0"/>
          </a:p>
        </p:txBody>
      </p:sp>
      <p:sp>
        <p:nvSpPr>
          <p:cNvPr id="3" name="Segnaposto contenuto 2">
            <a:extLst>
              <a:ext uri="{FF2B5EF4-FFF2-40B4-BE49-F238E27FC236}">
                <a16:creationId xmlns:a16="http://schemas.microsoft.com/office/drawing/2014/main" id="{5AF6551E-4895-C234-C7AF-4714766E7328}"/>
              </a:ext>
            </a:extLst>
          </p:cNvPr>
          <p:cNvSpPr>
            <a:spLocks noGrp="1"/>
          </p:cNvSpPr>
          <p:nvPr>
            <p:ph idx="1"/>
          </p:nvPr>
        </p:nvSpPr>
        <p:spPr/>
        <p:txBody>
          <a:bodyPr>
            <a:normAutofit fontScale="85000" lnSpcReduction="10000"/>
          </a:bodyPr>
          <a:lstStyle/>
          <a:p>
            <a:r>
              <a:rPr lang="it-IT" dirty="0"/>
              <a:t>La comunicazione sulla rete è vulnerabile a molti vettori di attacco. Ad esempio, qualcuno potrebbe attingere alla rete e leggere i nostri pacchetti di dati mentre vengono trasferiti. Nel corso degli anni, l'industria ha stabilito molti protocolli per proteggere questa comunicazione.
Java fornisce API per proteggere le comunicazioni di rete con crittografia, integrità dei messaggi e autenticazione client e server:
SSL/TLS: SSL e il suo successore, TLS, forniscono sicurezza sulle comunicazioni di rete non attendibili attraverso la crittografia dei dati e l'infrastruttura a chiave pubblica. Java fornisce il supporto di SSL/TLS tramite </a:t>
            </a:r>
            <a:r>
              <a:rPr lang="it-IT" dirty="0" err="1"/>
              <a:t>SSLSocket</a:t>
            </a:r>
            <a:r>
              <a:rPr lang="it-IT" dirty="0"/>
              <a:t> definito nel pacchetto "</a:t>
            </a:r>
            <a:r>
              <a:rPr lang="it-IT" dirty="0" err="1"/>
              <a:t>java.security.ssl</a:t>
            </a:r>
            <a:r>
              <a:rPr lang="it-IT" dirty="0"/>
              <a:t>".
SASL: Simple Authentication and Security Layer (SASL) è uno standard per l'autenticazione tra client e server. Java supporta SASL come parte del pacchetto "</a:t>
            </a:r>
            <a:r>
              <a:rPr lang="it-IT" dirty="0" err="1"/>
              <a:t>java.security.sasl</a:t>
            </a:r>
            <a:r>
              <a:rPr lang="it-IT" dirty="0"/>
              <a:t>".
GGS-API/Kerberos: </a:t>
            </a:r>
            <a:r>
              <a:rPr lang="it-IT" dirty="0" err="1"/>
              <a:t>Generic</a:t>
            </a:r>
            <a:r>
              <a:rPr lang="it-IT" dirty="0"/>
              <a:t> Security Service API (GSS-API) offre un accesso uniforme ai servizi di sicurezza su una varietà di meccanismi di sicurezza come Kerberos v5. Java supporta GSS-API come parte del pacchetto "</a:t>
            </a:r>
            <a:r>
              <a:rPr lang="it-IT" dirty="0" err="1"/>
              <a:t>java.security.jgss</a:t>
            </a:r>
            <a:r>
              <a:rPr lang="it-IT" dirty="0"/>
              <a:t>"</a:t>
            </a:r>
          </a:p>
        </p:txBody>
      </p:sp>
    </p:spTree>
    <p:extLst>
      <p:ext uri="{BB962C8B-B14F-4D97-AF65-F5344CB8AC3E}">
        <p14:creationId xmlns:p14="http://schemas.microsoft.com/office/powerpoint/2010/main" val="1087140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7203B2-2963-CB59-C640-8F9A99CE44C6}"/>
              </a:ext>
            </a:extLst>
          </p:cNvPr>
          <p:cNvSpPr>
            <a:spLocks noGrp="1"/>
          </p:cNvSpPr>
          <p:nvPr>
            <p:ph type="title"/>
          </p:nvPr>
        </p:nvSpPr>
        <p:spPr/>
        <p:txBody>
          <a:bodyPr/>
          <a:lstStyle/>
          <a:p>
            <a:r>
              <a:rPr lang="it-IT" b="1" dirty="0"/>
              <a:t>Access Control</a:t>
            </a:r>
            <a:endParaRPr lang="it-IT" dirty="0"/>
          </a:p>
        </p:txBody>
      </p:sp>
      <p:sp>
        <p:nvSpPr>
          <p:cNvPr id="3" name="Segnaposto contenuto 2">
            <a:extLst>
              <a:ext uri="{FF2B5EF4-FFF2-40B4-BE49-F238E27FC236}">
                <a16:creationId xmlns:a16="http://schemas.microsoft.com/office/drawing/2014/main" id="{645C230C-B6B1-77A8-47B1-10102C0C030A}"/>
              </a:ext>
            </a:extLst>
          </p:cNvPr>
          <p:cNvSpPr>
            <a:spLocks noGrp="1"/>
          </p:cNvSpPr>
          <p:nvPr>
            <p:ph idx="1"/>
          </p:nvPr>
        </p:nvSpPr>
        <p:spPr/>
        <p:txBody>
          <a:bodyPr>
            <a:normAutofit fontScale="92500" lnSpcReduction="20000"/>
          </a:bodyPr>
          <a:lstStyle/>
          <a:p>
            <a:r>
              <a:rPr lang="it-IT" dirty="0"/>
              <a:t>Il controllo di accesso si riferisce alla protezione di risorse sensibili come un filesystem o una base di codice da accessi ingiustificati. Ciò si ottiene in genere limitando l'accesso a tali risorse.
Possiamo ottenere il controllo degli accessi in Java utilizzando le classi Policy e </a:t>
            </a:r>
            <a:r>
              <a:rPr lang="it-IT" dirty="0" err="1"/>
              <a:t>Permission</a:t>
            </a:r>
            <a:r>
              <a:rPr lang="it-IT" dirty="0"/>
              <a:t> mediate attraverso la classe </a:t>
            </a:r>
            <a:r>
              <a:rPr lang="it-IT" dirty="0" err="1"/>
              <a:t>SecurityManager</a:t>
            </a:r>
            <a:r>
              <a:rPr lang="it-IT" dirty="0"/>
              <a:t>. </a:t>
            </a:r>
            <a:r>
              <a:rPr lang="it-IT" dirty="0" err="1"/>
              <a:t>SecurityManager</a:t>
            </a:r>
            <a:r>
              <a:rPr lang="it-IT" dirty="0"/>
              <a:t> fa parte del pacchetto "</a:t>
            </a:r>
            <a:r>
              <a:rPr lang="it-IT" dirty="0" err="1"/>
              <a:t>java.lang</a:t>
            </a:r>
            <a:r>
              <a:rPr lang="it-IT" dirty="0"/>
              <a:t>" ed è responsabile dell'applicazione dei controlli di controllo degli accessi in Java.
Quando il caricatore di classi carica una classe nel </a:t>
            </a:r>
            <a:r>
              <a:rPr lang="it-IT" dirty="0" err="1"/>
              <a:t>runtime</a:t>
            </a:r>
            <a:r>
              <a:rPr lang="it-IT" dirty="0"/>
              <a:t>, concede automaticamente alcune autorizzazioni predefinite alla classe incapsulata nell'oggetto </a:t>
            </a:r>
            <a:r>
              <a:rPr lang="it-IT" dirty="0" err="1"/>
              <a:t>Permission</a:t>
            </a:r>
            <a:r>
              <a:rPr lang="it-IT" dirty="0"/>
              <a:t>. Oltre a queste autorizzazioni predefinite, possiamo concedere più leva a una classe tramite criteri di sicurezza. Questi sono rappresentati dalla politica di classe.
Durante la sequenza di esecuzione del codice, se il </a:t>
            </a:r>
            <a:r>
              <a:rPr lang="it-IT" dirty="0" err="1"/>
              <a:t>runtime</a:t>
            </a:r>
            <a:r>
              <a:rPr lang="it-IT" dirty="0"/>
              <a:t> rileva una richiesta di una risorsa protetta, </a:t>
            </a:r>
            <a:r>
              <a:rPr lang="it-IT" dirty="0" err="1"/>
              <a:t>SecurityManager</a:t>
            </a:r>
            <a:r>
              <a:rPr lang="it-IT" dirty="0"/>
              <a:t> verifica l'autorizzazione richiesta rispetto ai criteri installati tramite lo stack di chiamate. Di conseguenza, concede l'autorizzazione o genera </a:t>
            </a:r>
            <a:r>
              <a:rPr lang="it-IT" dirty="0" err="1"/>
              <a:t>SecurityException</a:t>
            </a:r>
            <a:r>
              <a:rPr lang="it-IT" dirty="0"/>
              <a:t>.</a:t>
            </a:r>
          </a:p>
        </p:txBody>
      </p:sp>
    </p:spTree>
    <p:extLst>
      <p:ext uri="{BB962C8B-B14F-4D97-AF65-F5344CB8AC3E}">
        <p14:creationId xmlns:p14="http://schemas.microsoft.com/office/powerpoint/2010/main" val="413361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B26CE1E-548A-A389-6ACC-80339E55A7D6}"/>
              </a:ext>
            </a:extLst>
          </p:cNvPr>
          <p:cNvSpPr>
            <a:spLocks noGrp="1"/>
          </p:cNvSpPr>
          <p:nvPr>
            <p:ph type="title"/>
          </p:nvPr>
        </p:nvSpPr>
        <p:spPr/>
        <p:txBody>
          <a:bodyPr/>
          <a:lstStyle/>
          <a:p>
            <a:r>
              <a:rPr lang="it-IT" b="1" dirty="0"/>
              <a:t>Security Beyond Core Java</a:t>
            </a:r>
            <a:br>
              <a:rPr lang="it-IT" b="1" dirty="0"/>
            </a:br>
            <a:endParaRPr lang="it-IT" dirty="0"/>
          </a:p>
        </p:txBody>
      </p:sp>
      <p:sp>
        <p:nvSpPr>
          <p:cNvPr id="3" name="Segnaposto contenuto 2">
            <a:extLst>
              <a:ext uri="{FF2B5EF4-FFF2-40B4-BE49-F238E27FC236}">
                <a16:creationId xmlns:a16="http://schemas.microsoft.com/office/drawing/2014/main" id="{6C2009C2-89C5-EA00-A4FF-8175AE806BEF}"/>
              </a:ext>
            </a:extLst>
          </p:cNvPr>
          <p:cNvSpPr>
            <a:spLocks noGrp="1"/>
          </p:cNvSpPr>
          <p:nvPr>
            <p:ph idx="1"/>
          </p:nvPr>
        </p:nvSpPr>
        <p:spPr/>
        <p:txBody>
          <a:bodyPr>
            <a:normAutofit fontScale="92500" lnSpcReduction="20000"/>
          </a:bodyPr>
          <a:lstStyle/>
          <a:p>
            <a:r>
              <a:rPr lang="it-IT" dirty="0"/>
              <a:t>Java fornisce molte delle funzionalità necessarie per scrivere applicazioni sicure. Tuttavia, a volte, questi sono di livello piuttosto basso e non direttamente applicabili, ad esempio, al meccanismo di sicurezza standard sul web.
Ad esempio, quando lavoriamo sul nostro sistema, in genere non vogliamo dover leggere l'intero RFC </a:t>
            </a:r>
            <a:r>
              <a:rPr lang="it-IT" dirty="0" err="1"/>
              <a:t>OAuth</a:t>
            </a:r>
            <a:r>
              <a:rPr lang="it-IT" dirty="0"/>
              <a:t> e implementarlo da soli. Spesso abbiamo bisogno di modi più rapidi e di livello superiore per raggiungere la sicurezza. È qui che entrano in gioco i framework applicativi: questi ci aiutano a raggiungere il nostro obiettivo con molto meno codice </a:t>
            </a:r>
            <a:r>
              <a:rPr lang="it-IT" dirty="0" err="1"/>
              <a:t>boilerplate</a:t>
            </a:r>
            <a:r>
              <a:rPr lang="it-IT" dirty="0"/>
              <a:t>.
E, sulla piattaforma Java, generalmente questo significa Spring Security. Il framework fa parte dell'ecosistema Spring, ma può effettivamente essere utilizzato al di fuori della pura applicazione Spring.
In termini semplici, aiuta a ottenere l'autenticazione, l'autorizzazione e altre funzionalità di sicurezza in modo semplice, dichiarativo e di alto livello.
Naturalmente, Spring Security è ampiamente trattato in una serie di tutorial, nonché in modo guidato, nel corso </a:t>
            </a:r>
            <a:r>
              <a:rPr lang="it-IT" dirty="0" err="1"/>
              <a:t>Learn</a:t>
            </a:r>
            <a:r>
              <a:rPr lang="it-IT" dirty="0"/>
              <a:t> Spring Security.</a:t>
            </a:r>
          </a:p>
        </p:txBody>
      </p:sp>
    </p:spTree>
    <p:extLst>
      <p:ext uri="{BB962C8B-B14F-4D97-AF65-F5344CB8AC3E}">
        <p14:creationId xmlns:p14="http://schemas.microsoft.com/office/powerpoint/2010/main" val="2202867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6409236-1B52-0BF0-58D2-E27515FAE304}"/>
              </a:ext>
            </a:extLst>
          </p:cNvPr>
          <p:cNvSpPr>
            <a:spLocks noGrp="1"/>
          </p:cNvSpPr>
          <p:nvPr>
            <p:ph type="title"/>
          </p:nvPr>
        </p:nvSpPr>
        <p:spPr/>
        <p:txBody>
          <a:bodyPr>
            <a:normAutofit/>
          </a:bodyPr>
          <a:lstStyle/>
          <a:p>
            <a:r>
              <a:rPr lang="it-IT" dirty="0"/>
              <a:t>Quality gates</a:t>
            </a:r>
            <a:br>
              <a:rPr lang="it-IT" dirty="0"/>
            </a:br>
            <a:endParaRPr lang="it-IT" dirty="0"/>
          </a:p>
        </p:txBody>
      </p:sp>
      <p:sp>
        <p:nvSpPr>
          <p:cNvPr id="3" name="Segnaposto contenuto 2">
            <a:extLst>
              <a:ext uri="{FF2B5EF4-FFF2-40B4-BE49-F238E27FC236}">
                <a16:creationId xmlns:a16="http://schemas.microsoft.com/office/drawing/2014/main" id="{C82FF33F-3176-FBBD-CD77-AE4431CBB031}"/>
              </a:ext>
            </a:extLst>
          </p:cNvPr>
          <p:cNvSpPr>
            <a:spLocks noGrp="1"/>
          </p:cNvSpPr>
          <p:nvPr>
            <p:ph idx="1"/>
          </p:nvPr>
        </p:nvSpPr>
        <p:spPr/>
        <p:txBody>
          <a:bodyPr>
            <a:normAutofit fontScale="77500" lnSpcReduction="20000"/>
          </a:bodyPr>
          <a:lstStyle/>
          <a:p>
            <a:r>
              <a:rPr lang="it-IT" dirty="0"/>
              <a:t>I controlli di qualità applicano una politica di qualità nella tua organizzazione rispondendo a una domanda: il mio progetto è pronto per il rilascio?
Per rispondere a questa domanda, si definisce una serie di condizioni rispetto alle quali vengono misurati i progetti. Per esempio:
Nessun nuovo problema di blocco
Copertura del codice su nuovo codice superiore all’70%
Idealmente, tutti i progetti utilizzeranno lo stesso cancello di qualità, ma non è sempre pratico. Ad esempio, potresti scoprire che:
L'implementazione tecnologica differisce da un'applicazione all'altra (potrebbe non essere necessaria la stessa copertura del codice per le nuove applicazioni Web come si richiederebbe per le applicazioni Java).
Si desidera garantire requisiti più rigorosi su alcune delle applicazioni (ad esempio framework interni).
Per questi motivi, puoi definire tutti i cancelli di qualità di cui hai bisogno. Puoi accedere alla pagina Quality Gates dal menu in alto. Da lì, puoi definire e gestire tutti i tuoi cancelli di qualità.</a:t>
            </a:r>
          </a:p>
        </p:txBody>
      </p:sp>
    </p:spTree>
    <p:extLst>
      <p:ext uri="{BB962C8B-B14F-4D97-AF65-F5344CB8AC3E}">
        <p14:creationId xmlns:p14="http://schemas.microsoft.com/office/powerpoint/2010/main" val="3460674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5748BF-7E38-71DA-3C2B-DD8A4FB87119}"/>
              </a:ext>
            </a:extLst>
          </p:cNvPr>
          <p:cNvSpPr>
            <a:spLocks noGrp="1"/>
          </p:cNvSpPr>
          <p:nvPr>
            <p:ph type="title"/>
          </p:nvPr>
        </p:nvSpPr>
        <p:spPr/>
        <p:txBody>
          <a:bodyPr/>
          <a:lstStyle/>
          <a:p>
            <a:r>
              <a:rPr lang="it-IT" dirty="0"/>
              <a:t>Tools</a:t>
            </a:r>
          </a:p>
        </p:txBody>
      </p:sp>
      <p:sp>
        <p:nvSpPr>
          <p:cNvPr id="3" name="Segnaposto contenuto 2">
            <a:extLst>
              <a:ext uri="{FF2B5EF4-FFF2-40B4-BE49-F238E27FC236}">
                <a16:creationId xmlns:a16="http://schemas.microsoft.com/office/drawing/2014/main" id="{F836BCAE-9DEA-9020-CDD4-078B7A9C5D59}"/>
              </a:ext>
            </a:extLst>
          </p:cNvPr>
          <p:cNvSpPr>
            <a:spLocks noGrp="1"/>
          </p:cNvSpPr>
          <p:nvPr>
            <p:ph idx="1"/>
          </p:nvPr>
        </p:nvSpPr>
        <p:spPr/>
        <p:txBody>
          <a:bodyPr/>
          <a:lstStyle/>
          <a:p>
            <a:r>
              <a:rPr lang="it-IT" dirty="0" err="1"/>
              <a:t>Owasp</a:t>
            </a:r>
            <a:endParaRPr lang="it-IT" dirty="0"/>
          </a:p>
          <a:p>
            <a:pPr lvl="1"/>
            <a:r>
              <a:rPr lang="it-IT" dirty="0"/>
              <a:t>OWASP mette a disposizione un plugin per Java (ma è disponibile anche per altri linguaggi di programmazione) che consente di controllare se ci sono librerie con delle vulnerabilità conosciute tra le dipendenze del proprio progetto.</a:t>
            </a:r>
          </a:p>
          <a:p>
            <a:pPr lvl="1"/>
            <a:r>
              <a:rPr lang="it-IT" dirty="0"/>
              <a:t>Il plugin è disponibile per varie applicazioni.</a:t>
            </a:r>
          </a:p>
          <a:p>
            <a:r>
              <a:rPr lang="it-IT" dirty="0"/>
              <a:t>Sonar Qube</a:t>
            </a:r>
          </a:p>
          <a:p>
            <a:pPr lvl="1"/>
            <a:r>
              <a:rPr lang="it-IT" dirty="0"/>
              <a:t>è una piattaforma open-source per il controllo della qualità del codice. È progettato per aiutare gli sviluppatori a valutare e migliorare la qualità del loro codice sorgente. Sonar analizza il codice alla ricerca di problemi comuni, vulnerabilità, bug, duplicazioni e altre metriche di qualità del software.</a:t>
            </a:r>
          </a:p>
          <a:p>
            <a:endParaRPr lang="it-IT" dirty="0"/>
          </a:p>
        </p:txBody>
      </p:sp>
    </p:spTree>
    <p:extLst>
      <p:ext uri="{BB962C8B-B14F-4D97-AF65-F5344CB8AC3E}">
        <p14:creationId xmlns:p14="http://schemas.microsoft.com/office/powerpoint/2010/main" val="3496087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F32AE92-0145-F5D9-361D-91D10F905CC4}"/>
              </a:ext>
            </a:extLst>
          </p:cNvPr>
          <p:cNvSpPr>
            <a:spLocks noGrp="1"/>
          </p:cNvSpPr>
          <p:nvPr>
            <p:ph type="title"/>
          </p:nvPr>
        </p:nvSpPr>
        <p:spPr/>
        <p:txBody>
          <a:bodyPr/>
          <a:lstStyle/>
          <a:p>
            <a:r>
              <a:rPr lang="it-IT" dirty="0" err="1"/>
              <a:t>Owasp</a:t>
            </a:r>
            <a:endParaRPr lang="it-IT" dirty="0"/>
          </a:p>
        </p:txBody>
      </p:sp>
      <p:sp>
        <p:nvSpPr>
          <p:cNvPr id="3" name="Segnaposto contenuto 2">
            <a:extLst>
              <a:ext uri="{FF2B5EF4-FFF2-40B4-BE49-F238E27FC236}">
                <a16:creationId xmlns:a16="http://schemas.microsoft.com/office/drawing/2014/main" id="{B56F20FF-BD51-E0E2-0225-FB8DEC6C9B53}"/>
              </a:ext>
            </a:extLst>
          </p:cNvPr>
          <p:cNvSpPr>
            <a:spLocks noGrp="1"/>
          </p:cNvSpPr>
          <p:nvPr>
            <p:ph idx="1"/>
          </p:nvPr>
        </p:nvSpPr>
        <p:spPr/>
        <p:txBody>
          <a:bodyPr>
            <a:normAutofit lnSpcReduction="10000"/>
          </a:bodyPr>
          <a:lstStyle/>
          <a:p>
            <a:r>
              <a:rPr lang="it-IT" dirty="0"/>
              <a:t>Caratteristiche principali:</a:t>
            </a:r>
          </a:p>
          <a:p>
            <a:pPr lvl="1"/>
            <a:r>
              <a:rPr lang="it-IT" dirty="0"/>
              <a:t>OWASP </a:t>
            </a:r>
            <a:r>
              <a:rPr lang="it-IT" dirty="0" err="1"/>
              <a:t>Dependency</a:t>
            </a:r>
            <a:r>
              <a:rPr lang="it-IT" dirty="0"/>
              <a:t> Check è uno strumento sviluppato dal progetto OWASP che si concentra sull'analisi delle dipendenze delle librerie utilizzate in un progetto software al fine di individuare vulnerabilità di sicurezza note. L'obiettivo principale di </a:t>
            </a:r>
            <a:r>
              <a:rPr lang="it-IT" dirty="0" err="1"/>
              <a:t>Dependency</a:t>
            </a:r>
            <a:r>
              <a:rPr lang="it-IT" dirty="0"/>
              <a:t> Check è identificare e segnalare le librerie che presentano vulnerabilità note, consentendo agli sviluppatori di prendere le opportune misure per mitigare i rischi di sicurezza.</a:t>
            </a:r>
          </a:p>
          <a:p>
            <a:pPr lvl="1"/>
            <a:r>
              <a:rPr lang="it-IT" dirty="0"/>
              <a:t>Ecco alcune caratteristiche principali di OWASP </a:t>
            </a:r>
            <a:r>
              <a:rPr lang="it-IT" dirty="0" err="1"/>
              <a:t>Dependency</a:t>
            </a:r>
            <a:r>
              <a:rPr lang="it-IT" dirty="0"/>
              <a:t> Check:</a:t>
            </a:r>
          </a:p>
          <a:p>
            <a:pPr lvl="2"/>
            <a:r>
              <a:rPr lang="it-IT" dirty="0"/>
              <a:t>Analisi delle dipendenze: </a:t>
            </a:r>
            <a:r>
              <a:rPr lang="it-IT" dirty="0" err="1"/>
              <a:t>Dependency</a:t>
            </a:r>
            <a:r>
              <a:rPr lang="it-IT" dirty="0"/>
              <a:t> Check analizza le dipendenze di un progetto Java (o di altri linguaggi di programmazione supportati) per individuare le librerie utilizzate e confrontarle con un database di vulnerabilità noto.</a:t>
            </a:r>
          </a:p>
          <a:p>
            <a:pPr lvl="2"/>
            <a:r>
              <a:rPr lang="it-IT" dirty="0"/>
              <a:t>Database di vulnerabilità: </a:t>
            </a:r>
            <a:r>
              <a:rPr lang="it-IT" dirty="0" err="1"/>
              <a:t>Dependency</a:t>
            </a:r>
            <a:r>
              <a:rPr lang="it-IT" dirty="0"/>
              <a:t> Check utilizza diversi database di vulnerabilità, tra cui il National </a:t>
            </a:r>
            <a:r>
              <a:rPr lang="it-IT" dirty="0" err="1"/>
              <a:t>Vulnerability</a:t>
            </a:r>
            <a:r>
              <a:rPr lang="it-IT" dirty="0"/>
              <a:t> Database (NVD) del NIST (National Institute of Standards and Technology), nonché database di vulnerabilità specifici per le diverse lingue di programmazione.</a:t>
            </a:r>
          </a:p>
        </p:txBody>
      </p:sp>
    </p:spTree>
    <p:extLst>
      <p:ext uri="{BB962C8B-B14F-4D97-AF65-F5344CB8AC3E}">
        <p14:creationId xmlns:p14="http://schemas.microsoft.com/office/powerpoint/2010/main" val="2714900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F32AE92-0145-F5D9-361D-91D10F905CC4}"/>
              </a:ext>
            </a:extLst>
          </p:cNvPr>
          <p:cNvSpPr>
            <a:spLocks noGrp="1"/>
          </p:cNvSpPr>
          <p:nvPr>
            <p:ph type="title"/>
          </p:nvPr>
        </p:nvSpPr>
        <p:spPr/>
        <p:txBody>
          <a:bodyPr/>
          <a:lstStyle/>
          <a:p>
            <a:r>
              <a:rPr lang="it-IT" dirty="0" err="1"/>
              <a:t>Owasp</a:t>
            </a:r>
            <a:endParaRPr lang="it-IT" dirty="0"/>
          </a:p>
        </p:txBody>
      </p:sp>
      <p:sp>
        <p:nvSpPr>
          <p:cNvPr id="3" name="Segnaposto contenuto 2">
            <a:extLst>
              <a:ext uri="{FF2B5EF4-FFF2-40B4-BE49-F238E27FC236}">
                <a16:creationId xmlns:a16="http://schemas.microsoft.com/office/drawing/2014/main" id="{B56F20FF-BD51-E0E2-0225-FB8DEC6C9B53}"/>
              </a:ext>
            </a:extLst>
          </p:cNvPr>
          <p:cNvSpPr>
            <a:spLocks noGrp="1"/>
          </p:cNvSpPr>
          <p:nvPr>
            <p:ph idx="1"/>
          </p:nvPr>
        </p:nvSpPr>
        <p:spPr/>
        <p:txBody>
          <a:bodyPr>
            <a:normAutofit/>
          </a:bodyPr>
          <a:lstStyle/>
          <a:p>
            <a:r>
              <a:rPr lang="it-IT" dirty="0"/>
              <a:t>Caratteristiche principali:</a:t>
            </a:r>
          </a:p>
          <a:p>
            <a:pPr lvl="2"/>
            <a:r>
              <a:rPr lang="it-IT" dirty="0"/>
              <a:t>Identificazione delle vulnerabilità: Il tool confronta le librerie utilizzate nel progetto con le informazioni di vulnerabilità presenti nel database e segnala le dipendenze con vulnerabilità note, fornendo informazioni dettagliate sulle vulnerabilità specifiche trovate.</a:t>
            </a:r>
          </a:p>
          <a:p>
            <a:pPr lvl="2"/>
            <a:r>
              <a:rPr lang="it-IT" dirty="0"/>
              <a:t>Integrazione con i build system: </a:t>
            </a:r>
            <a:r>
              <a:rPr lang="it-IT" dirty="0" err="1"/>
              <a:t>Dependency</a:t>
            </a:r>
            <a:r>
              <a:rPr lang="it-IT" dirty="0"/>
              <a:t> Check può essere integrato nel processo di build del progetto per eseguire automaticamente l'analisi delle dipendenze. Può essere configurato per essere eseguito come parte del processo di compilazione o come un passaggio separato.</a:t>
            </a:r>
          </a:p>
          <a:p>
            <a:pPr lvl="2"/>
            <a:r>
              <a:rPr lang="it-IT" dirty="0"/>
              <a:t>Report e integrazione con gli strumenti CI/CD: </a:t>
            </a:r>
            <a:r>
              <a:rPr lang="it-IT" dirty="0" err="1"/>
              <a:t>Dependency</a:t>
            </a:r>
            <a:r>
              <a:rPr lang="it-IT" dirty="0"/>
              <a:t> Check fornisce report dettagliati che mostrano le librerie con vulnerabilità, il livello di gravità delle vulnerabilità e altre informazioni utili. Questi report possono essere visualizzati nel formato desiderato o integrati negli strumenti di </a:t>
            </a:r>
            <a:r>
              <a:rPr lang="it-IT" dirty="0" err="1"/>
              <a:t>Continuous</a:t>
            </a:r>
            <a:r>
              <a:rPr lang="it-IT" dirty="0"/>
              <a:t> Integration/</a:t>
            </a:r>
            <a:r>
              <a:rPr lang="it-IT" dirty="0" err="1"/>
              <a:t>Continuous</a:t>
            </a:r>
            <a:r>
              <a:rPr lang="it-IT" dirty="0"/>
              <a:t> Deployment (CI/CD) utilizzati nel progetto.</a:t>
            </a:r>
          </a:p>
        </p:txBody>
      </p:sp>
    </p:spTree>
    <p:extLst>
      <p:ext uri="{BB962C8B-B14F-4D97-AF65-F5344CB8AC3E}">
        <p14:creationId xmlns:p14="http://schemas.microsoft.com/office/powerpoint/2010/main" val="2734851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F32AE92-0145-F5D9-361D-91D10F905CC4}"/>
              </a:ext>
            </a:extLst>
          </p:cNvPr>
          <p:cNvSpPr>
            <a:spLocks noGrp="1"/>
          </p:cNvSpPr>
          <p:nvPr>
            <p:ph type="title"/>
          </p:nvPr>
        </p:nvSpPr>
        <p:spPr/>
        <p:txBody>
          <a:bodyPr/>
          <a:lstStyle/>
          <a:p>
            <a:r>
              <a:rPr lang="it-IT" dirty="0"/>
              <a:t>Sonar Qube</a:t>
            </a:r>
          </a:p>
        </p:txBody>
      </p:sp>
      <p:sp>
        <p:nvSpPr>
          <p:cNvPr id="3" name="Segnaposto contenuto 2">
            <a:extLst>
              <a:ext uri="{FF2B5EF4-FFF2-40B4-BE49-F238E27FC236}">
                <a16:creationId xmlns:a16="http://schemas.microsoft.com/office/drawing/2014/main" id="{B56F20FF-BD51-E0E2-0225-FB8DEC6C9B53}"/>
              </a:ext>
            </a:extLst>
          </p:cNvPr>
          <p:cNvSpPr>
            <a:spLocks noGrp="1"/>
          </p:cNvSpPr>
          <p:nvPr>
            <p:ph idx="1"/>
          </p:nvPr>
        </p:nvSpPr>
        <p:spPr/>
        <p:txBody>
          <a:bodyPr>
            <a:normAutofit/>
          </a:bodyPr>
          <a:lstStyle/>
          <a:p>
            <a:r>
              <a:rPr lang="it-IT" dirty="0"/>
              <a:t>Caratteristiche principali:</a:t>
            </a:r>
          </a:p>
          <a:p>
            <a:pPr lvl="1"/>
            <a:r>
              <a:rPr lang="it-IT" dirty="0"/>
              <a:t>Analisi statica del codice: Sonar esegue analisi statiche del codice sorgente per identificare potenziali problemi come codice duplicato, violazioni delle regole di codifica, vulnerabilità di sicurezza, errori di progettazione e altro ancora.</a:t>
            </a:r>
          </a:p>
          <a:p>
            <a:pPr lvl="1"/>
            <a:r>
              <a:rPr lang="it-IT" dirty="0"/>
              <a:t>Misurazione delle metriche di qualità: Sonar calcola diverse metriche di qualità del codice come complessità </a:t>
            </a:r>
            <a:r>
              <a:rPr lang="it-IT" dirty="0" err="1"/>
              <a:t>ciclomatica</a:t>
            </a:r>
            <a:r>
              <a:rPr lang="it-IT" dirty="0"/>
              <a:t>, copertura dei test, quantità di duplicazioni, quantità di commenti, ecc. Queste metriche possono aiutare a valutare la manutenibilità, l'affidabilità e la leggibilità del codice.</a:t>
            </a:r>
          </a:p>
          <a:p>
            <a:pPr lvl="1"/>
            <a:r>
              <a:rPr lang="it-IT" dirty="0"/>
              <a:t>Dashboard e report: Sonar fornisce una dashboard intuitiva che mostra un riepilogo delle metriche di qualità del codice. Puoi visualizzare report dettagliati per ottenere informazioni approfondite sullo stato del tuo progetto.</a:t>
            </a:r>
          </a:p>
        </p:txBody>
      </p:sp>
    </p:spTree>
    <p:extLst>
      <p:ext uri="{BB962C8B-B14F-4D97-AF65-F5344CB8AC3E}">
        <p14:creationId xmlns:p14="http://schemas.microsoft.com/office/powerpoint/2010/main" val="34320449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F32AE92-0145-F5D9-361D-91D10F905CC4}"/>
              </a:ext>
            </a:extLst>
          </p:cNvPr>
          <p:cNvSpPr>
            <a:spLocks noGrp="1"/>
          </p:cNvSpPr>
          <p:nvPr>
            <p:ph type="title"/>
          </p:nvPr>
        </p:nvSpPr>
        <p:spPr/>
        <p:txBody>
          <a:bodyPr/>
          <a:lstStyle/>
          <a:p>
            <a:r>
              <a:rPr lang="it-IT" dirty="0"/>
              <a:t>Sonar Qube</a:t>
            </a:r>
          </a:p>
        </p:txBody>
      </p:sp>
      <p:sp>
        <p:nvSpPr>
          <p:cNvPr id="3" name="Segnaposto contenuto 2">
            <a:extLst>
              <a:ext uri="{FF2B5EF4-FFF2-40B4-BE49-F238E27FC236}">
                <a16:creationId xmlns:a16="http://schemas.microsoft.com/office/drawing/2014/main" id="{B56F20FF-BD51-E0E2-0225-FB8DEC6C9B53}"/>
              </a:ext>
            </a:extLst>
          </p:cNvPr>
          <p:cNvSpPr>
            <a:spLocks noGrp="1"/>
          </p:cNvSpPr>
          <p:nvPr>
            <p:ph idx="1"/>
          </p:nvPr>
        </p:nvSpPr>
        <p:spPr/>
        <p:txBody>
          <a:bodyPr>
            <a:normAutofit/>
          </a:bodyPr>
          <a:lstStyle/>
          <a:p>
            <a:r>
              <a:rPr lang="it-IT" dirty="0"/>
              <a:t>Caratteristiche principali:</a:t>
            </a:r>
          </a:p>
          <a:p>
            <a:pPr lvl="1"/>
            <a:r>
              <a:rPr lang="it-IT" dirty="0"/>
              <a:t>Regole personalizzate: Sonar offre un'ampia gamma di regole predefinite che coprono le best </a:t>
            </a:r>
            <a:r>
              <a:rPr lang="it-IT" dirty="0" err="1"/>
              <a:t>practice</a:t>
            </a:r>
            <a:r>
              <a:rPr lang="it-IT" dirty="0"/>
              <a:t> di sviluppo del codice. Puoi anche personalizzare queste regole per adattarle alle esigenze specifiche del tuo progetto.</a:t>
            </a:r>
          </a:p>
          <a:p>
            <a:pPr lvl="1"/>
            <a:r>
              <a:rPr lang="it-IT" dirty="0"/>
              <a:t>Integrazione con gli strumenti di build: Sonar può essere facilmente integrato nel processo di build del tuo progetto, consentendo di eseguire automaticamente l'analisi del codice ad ogni compilazione.</a:t>
            </a:r>
          </a:p>
          <a:p>
            <a:pPr lvl="1"/>
            <a:r>
              <a:rPr lang="it-IT" dirty="0"/>
              <a:t>Supporto per diversi linguaggi di programmazione: Sonar supporta numerosi linguaggi di programmazione, tra cui Java, C/C++, C#, JavaScript, </a:t>
            </a:r>
            <a:r>
              <a:rPr lang="it-IT" dirty="0" err="1"/>
              <a:t>TypeScript</a:t>
            </a:r>
            <a:r>
              <a:rPr lang="it-IT" dirty="0"/>
              <a:t>, Python e molti altri.</a:t>
            </a:r>
          </a:p>
        </p:txBody>
      </p:sp>
    </p:spTree>
    <p:extLst>
      <p:ext uri="{BB962C8B-B14F-4D97-AF65-F5344CB8AC3E}">
        <p14:creationId xmlns:p14="http://schemas.microsoft.com/office/powerpoint/2010/main" val="3757055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A2723804-B9D1-E238-67CD-0304B60323AF}"/>
              </a:ext>
            </a:extLst>
          </p:cNvPr>
          <p:cNvSpPr>
            <a:spLocks noGrp="1"/>
          </p:cNvSpPr>
          <p:nvPr>
            <p:ph idx="1"/>
          </p:nvPr>
        </p:nvSpPr>
        <p:spPr/>
        <p:txBody>
          <a:bodyPr/>
          <a:lstStyle/>
          <a:p>
            <a:pPr marL="0" indent="0">
              <a:buNone/>
            </a:pPr>
            <a:r>
              <a:rPr lang="it-IT" dirty="0"/>
              <a:t>
La sicurezza è un argomento vasto che abbraccia molte aree. Alcuni di questi fanno parte del linguaggio stesso, come i modificatori di accesso e i caricatori di classi. Inoltre, altri sono disponibili come servizi, che includono la crittografia dei dati, la comunicazione sicura, l'autenticazione e l'autorizzazione, per citarne alcuni.</a:t>
            </a:r>
          </a:p>
        </p:txBody>
      </p:sp>
    </p:spTree>
    <p:extLst>
      <p:ext uri="{BB962C8B-B14F-4D97-AF65-F5344CB8AC3E}">
        <p14:creationId xmlns:p14="http://schemas.microsoft.com/office/powerpoint/2010/main" val="661968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072D79-1FB5-FE01-3C5F-32D137CAFB06}"/>
              </a:ext>
            </a:extLst>
          </p:cNvPr>
          <p:cNvSpPr>
            <a:spLocks noGrp="1"/>
          </p:cNvSpPr>
          <p:nvPr>
            <p:ph type="title"/>
          </p:nvPr>
        </p:nvSpPr>
        <p:spPr/>
        <p:txBody>
          <a:bodyPr/>
          <a:lstStyle/>
          <a:p>
            <a:r>
              <a:rPr lang="it-IT" b="1" dirty="0"/>
              <a:t>Language Features</a:t>
            </a:r>
            <a:endParaRPr lang="it-IT" dirty="0"/>
          </a:p>
        </p:txBody>
      </p:sp>
      <p:sp>
        <p:nvSpPr>
          <p:cNvPr id="3" name="Segnaposto contenuto 2">
            <a:extLst>
              <a:ext uri="{FF2B5EF4-FFF2-40B4-BE49-F238E27FC236}">
                <a16:creationId xmlns:a16="http://schemas.microsoft.com/office/drawing/2014/main" id="{F8CBC6ED-31A1-8625-09B6-282AF8114575}"/>
              </a:ext>
            </a:extLst>
          </p:cNvPr>
          <p:cNvSpPr>
            <a:spLocks noGrp="1"/>
          </p:cNvSpPr>
          <p:nvPr>
            <p:ph idx="1"/>
          </p:nvPr>
        </p:nvSpPr>
        <p:spPr/>
        <p:txBody>
          <a:bodyPr>
            <a:normAutofit/>
          </a:bodyPr>
          <a:lstStyle/>
          <a:p>
            <a:pPr marL="457200" lvl="1" indent="0">
              <a:buNone/>
            </a:pPr>
            <a:r>
              <a:rPr lang="it-IT" dirty="0"/>
              <a:t>Soprattutto, la sicurezza in Java inizia proprio a livello di funzionalità del linguaggio. Questo ci consente di scrivere codice sicuro, oltre a beneficiare di molte funzionalità di sicurezza implicite:</a:t>
            </a:r>
          </a:p>
          <a:p>
            <a:pPr lvl="1"/>
            <a:r>
              <a:rPr lang="it-IT" dirty="0"/>
              <a:t>Tipizzazione statica dei dati: Java è un linguaggio tipizzato staticamente, che riduce le possibilità di rilevamento in fase di esecuzione degli errori relativi al tipo
Modificatori di accesso: Java ci consente di utilizzare diversi modificatori di accesso come pubblico e privato per controllare l'accesso a campi, metodi e classi
Gestione automatica della memoria: Java ha una gestione della memoria basata sulla </a:t>
            </a:r>
            <a:r>
              <a:rPr lang="it-IT" dirty="0" err="1"/>
              <a:t>garbage-collection</a:t>
            </a:r>
            <a:r>
              <a:rPr lang="it-IT" dirty="0"/>
              <a:t>, che libera gli sviluppatori dalla gestione manuale
Verifica del </a:t>
            </a:r>
            <a:r>
              <a:rPr lang="it-IT" dirty="0" err="1"/>
              <a:t>bytecode</a:t>
            </a:r>
            <a:r>
              <a:rPr lang="it-IT" dirty="0"/>
              <a:t>: Java è un linguaggio compilato, il che significa che converte il codice in </a:t>
            </a:r>
            <a:r>
              <a:rPr lang="it-IT" dirty="0" err="1"/>
              <a:t>bytecode</a:t>
            </a:r>
            <a:r>
              <a:rPr lang="it-IT" dirty="0"/>
              <a:t> indipendente dalla piattaforma e il </a:t>
            </a:r>
            <a:r>
              <a:rPr lang="it-IT" dirty="0" err="1"/>
              <a:t>runtime</a:t>
            </a:r>
            <a:r>
              <a:rPr lang="it-IT" dirty="0"/>
              <a:t> verifica ogni </a:t>
            </a:r>
            <a:r>
              <a:rPr lang="it-IT" dirty="0" err="1"/>
              <a:t>bytecode</a:t>
            </a:r>
            <a:r>
              <a:rPr lang="it-IT" dirty="0"/>
              <a:t> caricato per l'esecuzione</a:t>
            </a:r>
          </a:p>
        </p:txBody>
      </p:sp>
    </p:spTree>
    <p:extLst>
      <p:ext uri="{BB962C8B-B14F-4D97-AF65-F5344CB8AC3E}">
        <p14:creationId xmlns:p14="http://schemas.microsoft.com/office/powerpoint/2010/main" val="2834258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4A806B-A5B2-6CEC-C94D-72DA52ADB444}"/>
              </a:ext>
            </a:extLst>
          </p:cNvPr>
          <p:cNvSpPr>
            <a:spLocks noGrp="1"/>
          </p:cNvSpPr>
          <p:nvPr>
            <p:ph type="title"/>
          </p:nvPr>
        </p:nvSpPr>
        <p:spPr/>
        <p:txBody>
          <a:bodyPr/>
          <a:lstStyle/>
          <a:p>
            <a:r>
              <a:rPr lang="it-IT" b="1" dirty="0"/>
              <a:t>Security Architecture in Java</a:t>
            </a:r>
            <a:br>
              <a:rPr lang="it-IT" b="1" dirty="0"/>
            </a:br>
            <a:endParaRPr lang="it-IT" dirty="0"/>
          </a:p>
        </p:txBody>
      </p:sp>
      <p:sp>
        <p:nvSpPr>
          <p:cNvPr id="3" name="Segnaposto contenuto 2">
            <a:extLst>
              <a:ext uri="{FF2B5EF4-FFF2-40B4-BE49-F238E27FC236}">
                <a16:creationId xmlns:a16="http://schemas.microsoft.com/office/drawing/2014/main" id="{99D03FCC-7E14-6761-8B1C-2E086BFE55B5}"/>
              </a:ext>
            </a:extLst>
          </p:cNvPr>
          <p:cNvSpPr>
            <a:spLocks noGrp="1"/>
          </p:cNvSpPr>
          <p:nvPr>
            <p:ph idx="1"/>
          </p:nvPr>
        </p:nvSpPr>
        <p:spPr/>
        <p:txBody>
          <a:bodyPr>
            <a:normAutofit/>
          </a:bodyPr>
          <a:lstStyle/>
          <a:p>
            <a:r>
              <a:rPr lang="it-IT" dirty="0"/>
              <a:t>I principi fondamentali della sicurezza in Java sono guidati da implementazioni di provider interoperabili ed estensibili. Una particolare implementazione del Provider può implementare alcuni o tutti i servizi di sicurezza.
Ad esempio, alcuni dei servizi tipici che un Provider può implementare sono:</a:t>
            </a:r>
          </a:p>
          <a:p>
            <a:pPr lvl="1"/>
            <a:r>
              <a:rPr lang="it-IT" dirty="0"/>
              <a:t>Algoritmi crittografici (come DSA, RSA o SHA-256)
Funzionalità di generazione, conversione e gestione delle chiavi (ad esempio per chiavi specifiche dell'algoritmo)
Java viene fornito con molti provider integrati. Inoltre, è possibile che un'applicazione configuri più provider con un ordine di preferenza.</a:t>
            </a:r>
          </a:p>
        </p:txBody>
      </p:sp>
    </p:spTree>
    <p:extLst>
      <p:ext uri="{BB962C8B-B14F-4D97-AF65-F5344CB8AC3E}">
        <p14:creationId xmlns:p14="http://schemas.microsoft.com/office/powerpoint/2010/main" val="2012208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0" name="Content Placeholder 1029">
            <a:extLst>
              <a:ext uri="{FF2B5EF4-FFF2-40B4-BE49-F238E27FC236}">
                <a16:creationId xmlns:a16="http://schemas.microsoft.com/office/drawing/2014/main" id="{2557BDFF-AD3B-9B37-0888-CFA63E6E586B}"/>
              </a:ext>
            </a:extLst>
          </p:cNvPr>
          <p:cNvSpPr>
            <a:spLocks noGrp="1"/>
          </p:cNvSpPr>
          <p:nvPr>
            <p:ph idx="1"/>
          </p:nvPr>
        </p:nvSpPr>
        <p:spPr>
          <a:xfrm>
            <a:off x="685167" y="2160589"/>
            <a:ext cx="3720916" cy="3560733"/>
          </a:xfrm>
        </p:spPr>
        <p:txBody>
          <a:bodyPr>
            <a:normAutofit/>
          </a:bodyPr>
          <a:lstStyle/>
          <a:p>
            <a:r>
              <a:rPr lang="it-IT" dirty="0"/>
              <a:t>Di conseguenza, il framework del provider in Java cerca un'implementazione specifica di un servizio in tutti i provider nell'ordine di preferenza impostato su di essi.
Inoltre, è sempre possibile implementare provider personalizzati con funzioni di sicurezza collegabili in questa architettura.</a:t>
            </a:r>
            <a:endParaRPr lang="en-US" dirty="0"/>
          </a:p>
        </p:txBody>
      </p:sp>
      <p:pic>
        <p:nvPicPr>
          <p:cNvPr id="1026" name="Picture 2" descr="Immagine che contiene testo, schermata, Carattere, linea&#10;&#10;Descrizione generata automaticamente">
            <a:extLst>
              <a:ext uri="{FF2B5EF4-FFF2-40B4-BE49-F238E27FC236}">
                <a16:creationId xmlns:a16="http://schemas.microsoft.com/office/drawing/2014/main" id="{A0A2D553-B5DF-DCCE-C6F7-B88290E578C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035" y="1669334"/>
            <a:ext cx="4602747" cy="3014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5750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26D3006-1757-BF8A-D9C0-DBE17412BF27}"/>
              </a:ext>
            </a:extLst>
          </p:cNvPr>
          <p:cNvSpPr>
            <a:spLocks noGrp="1"/>
          </p:cNvSpPr>
          <p:nvPr>
            <p:ph type="title"/>
          </p:nvPr>
        </p:nvSpPr>
        <p:spPr/>
        <p:txBody>
          <a:bodyPr/>
          <a:lstStyle/>
          <a:p>
            <a:r>
              <a:rPr lang="it-IT" b="1"/>
              <a:t>Java Cryptography</a:t>
            </a:r>
            <a:br>
              <a:rPr lang="it-IT" b="1"/>
            </a:br>
            <a:endParaRPr lang="it-IT" dirty="0"/>
          </a:p>
        </p:txBody>
      </p:sp>
      <p:graphicFrame>
        <p:nvGraphicFramePr>
          <p:cNvPr id="11" name="Segnaposto contenuto 2">
            <a:extLst>
              <a:ext uri="{FF2B5EF4-FFF2-40B4-BE49-F238E27FC236}">
                <a16:creationId xmlns:a16="http://schemas.microsoft.com/office/drawing/2014/main" id="{A70F2950-EC8A-8C22-7F0C-F57D84C28FE6}"/>
              </a:ext>
            </a:extLst>
          </p:cNvPr>
          <p:cNvGraphicFramePr>
            <a:graphicFrameLocks noGrp="1"/>
          </p:cNvGraphicFramePr>
          <p:nvPr>
            <p:ph idx="1"/>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3252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BF493108-81B5-FDFC-A235-0E085166DA6C}"/>
              </a:ext>
            </a:extLst>
          </p:cNvPr>
          <p:cNvSpPr>
            <a:spLocks noGrp="1"/>
          </p:cNvSpPr>
          <p:nvPr>
            <p:ph type="title"/>
          </p:nvPr>
        </p:nvSpPr>
        <p:spPr>
          <a:xfrm>
            <a:off x="1333502" y="609600"/>
            <a:ext cx="8596668" cy="1320800"/>
          </a:xfrm>
        </p:spPr>
        <p:txBody>
          <a:bodyPr>
            <a:normAutofit/>
          </a:bodyPr>
          <a:lstStyle/>
          <a:p>
            <a:r>
              <a:rPr lang="it-IT" b="1" dirty="0"/>
              <a:t>Public Key </a:t>
            </a:r>
            <a:r>
              <a:rPr lang="it-IT" b="1" dirty="0" err="1"/>
              <a:t>Infrastructure</a:t>
            </a:r>
            <a:br>
              <a:rPr lang="it-IT" b="1" dirty="0"/>
            </a:br>
            <a:endParaRPr lang="it-IT" dirty="0"/>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Segnaposto contenuto 2">
            <a:extLst>
              <a:ext uri="{FF2B5EF4-FFF2-40B4-BE49-F238E27FC236}">
                <a16:creationId xmlns:a16="http://schemas.microsoft.com/office/drawing/2014/main" id="{15F9C3D1-14D3-062F-EFAD-DDF7A57E0E2E}"/>
              </a:ext>
            </a:extLst>
          </p:cNvPr>
          <p:cNvSpPr>
            <a:spLocks noGrp="1"/>
          </p:cNvSpPr>
          <p:nvPr>
            <p:ph idx="1"/>
          </p:nvPr>
        </p:nvSpPr>
        <p:spPr>
          <a:xfrm>
            <a:off x="1333502" y="2160589"/>
            <a:ext cx="8596668" cy="3880773"/>
          </a:xfrm>
        </p:spPr>
        <p:txBody>
          <a:bodyPr>
            <a:normAutofit/>
          </a:bodyPr>
          <a:lstStyle/>
          <a:p>
            <a:pPr>
              <a:lnSpc>
                <a:spcPct val="90000"/>
              </a:lnSpc>
            </a:pPr>
            <a:r>
              <a:rPr lang="it-IT" sz="1500" dirty="0"/>
              <a:t>L'infrastruttura a chiave pubblica (PKI) si riferisce alla configurazione che consente lo scambio sicuro di informazioni sulla rete utilizzando la crittografia a chiave pubblica. Questa configurazione si basa sulla fiducia che viene costruita tra le parti coinvolte nella comunicazione. Questo trust si basa su certificati digitali emessi da un'autorità neutrale e attendibile nota come autorità di certificazione (CA).</a:t>
            </a:r>
            <a:br>
              <a:rPr lang="it-IT" sz="1500" dirty="0"/>
            </a:br>
            <a:r>
              <a:rPr lang="it-IT" sz="1500" dirty="0"/>
              <a:t>La piattaforma Java dispone di API per facilitare la creazione, l'archiviazione e la convalida dei certificati digitali:
</a:t>
            </a:r>
            <a:r>
              <a:rPr lang="it-IT" sz="1500" dirty="0" err="1"/>
              <a:t>KeyStore</a:t>
            </a:r>
            <a:r>
              <a:rPr lang="it-IT" sz="1500" dirty="0"/>
              <a:t>: Java fornisce la classe </a:t>
            </a:r>
            <a:r>
              <a:rPr lang="it-IT" sz="1500" dirty="0" err="1"/>
              <a:t>KeyStore</a:t>
            </a:r>
            <a:r>
              <a:rPr lang="it-IT" sz="1500" dirty="0"/>
              <a:t> per l'archiviazione permanente di chiavi crittografiche e certificati attendibili. Qui, </a:t>
            </a:r>
            <a:r>
              <a:rPr lang="it-IT" sz="1500" dirty="0" err="1"/>
              <a:t>KeyStore</a:t>
            </a:r>
            <a:r>
              <a:rPr lang="it-IT" sz="1500" dirty="0"/>
              <a:t> può rappresentare sia file key-store che trust-store. Questi file hanno contenuti simili ma variano nel loro utilizzo.
</a:t>
            </a:r>
            <a:r>
              <a:rPr lang="it-IT" sz="1500" dirty="0" err="1"/>
              <a:t>CertStore</a:t>
            </a:r>
            <a:r>
              <a:rPr lang="it-IT" sz="1500" dirty="0"/>
              <a:t>: Inoltre, Java ha la classe </a:t>
            </a:r>
            <a:r>
              <a:rPr lang="it-IT" sz="1500" dirty="0" err="1"/>
              <a:t>CertStore</a:t>
            </a:r>
            <a:r>
              <a:rPr lang="it-IT" sz="1500" dirty="0"/>
              <a:t>, che rappresenta un repository pubblico di certificati non attendibili.
Java dispone di un archivio trust incorporato chiamato "</a:t>
            </a:r>
            <a:r>
              <a:rPr lang="it-IT" sz="1500" dirty="0" err="1"/>
              <a:t>cacerts</a:t>
            </a:r>
            <a:r>
              <a:rPr lang="it-IT" sz="1500" dirty="0"/>
              <a:t>" che contiene certificati per CA note.</a:t>
            </a:r>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46268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F98321-D52A-EEE3-94B3-9BA44FAF8038}"/>
              </a:ext>
            </a:extLst>
          </p:cNvPr>
          <p:cNvSpPr>
            <a:spLocks noGrp="1"/>
          </p:cNvSpPr>
          <p:nvPr>
            <p:ph type="title"/>
          </p:nvPr>
        </p:nvSpPr>
        <p:spPr>
          <a:xfrm>
            <a:off x="2849562" y="609600"/>
            <a:ext cx="6424440" cy="1320800"/>
          </a:xfrm>
        </p:spPr>
        <p:txBody>
          <a:bodyPr>
            <a:normAutofit/>
          </a:bodyPr>
          <a:lstStyle/>
          <a:p>
            <a:r>
              <a:rPr lang="it-IT" b="1" dirty="0"/>
              <a:t>Java Tools for PKI</a:t>
            </a:r>
            <a:br>
              <a:rPr lang="it-IT" b="1" dirty="0"/>
            </a:br>
            <a:endParaRPr lang="it-IT" dirty="0"/>
          </a:p>
        </p:txBody>
      </p:sp>
      <p:pic>
        <p:nvPicPr>
          <p:cNvPr id="5" name="Picture 4" descr="Strumenti di lavoro su sfondo rosso">
            <a:extLst>
              <a:ext uri="{FF2B5EF4-FFF2-40B4-BE49-F238E27FC236}">
                <a16:creationId xmlns:a16="http://schemas.microsoft.com/office/drawing/2014/main" id="{20ABBD55-3D82-4944-7E75-34EB7513D58E}"/>
              </a:ext>
            </a:extLst>
          </p:cNvPr>
          <p:cNvPicPr>
            <a:picLocks noChangeAspect="1"/>
          </p:cNvPicPr>
          <p:nvPr/>
        </p:nvPicPr>
        <p:blipFill rotWithShape="1">
          <a:blip r:embed="rId2"/>
          <a:srcRect l="34729" r="38698" b="1"/>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9" name="Isosceles Triangle 8">
            <a:extLst>
              <a:ext uri="{FF2B5EF4-FFF2-40B4-BE49-F238E27FC236}">
                <a16:creationId xmlns:a16="http://schemas.microsoft.com/office/drawing/2014/main" id="{EB6743CF-E74B-4A3C-A785-599069DB8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Segnaposto contenuto 2">
            <a:extLst>
              <a:ext uri="{FF2B5EF4-FFF2-40B4-BE49-F238E27FC236}">
                <a16:creationId xmlns:a16="http://schemas.microsoft.com/office/drawing/2014/main" id="{CFD54918-7DEB-AA99-340B-431E1FCDCE1E}"/>
              </a:ext>
            </a:extLst>
          </p:cNvPr>
          <p:cNvSpPr>
            <a:spLocks noGrp="1"/>
          </p:cNvSpPr>
          <p:nvPr>
            <p:ph idx="1"/>
          </p:nvPr>
        </p:nvSpPr>
        <p:spPr>
          <a:xfrm>
            <a:off x="2849562" y="2160589"/>
            <a:ext cx="6424440" cy="3880773"/>
          </a:xfrm>
        </p:spPr>
        <p:txBody>
          <a:bodyPr>
            <a:normAutofit/>
          </a:bodyPr>
          <a:lstStyle/>
          <a:p>
            <a:pPr lvl="1"/>
            <a:r>
              <a:rPr lang="it-IT" dirty="0"/>
              <a:t>Java ha alcuni strumenti davvero utili per facilitare la comunicazione affidabile: </a:t>
            </a:r>
          </a:p>
          <a:p>
            <a:pPr lvl="2"/>
            <a:r>
              <a:rPr lang="it-IT" dirty="0"/>
              <a:t>C'è uno strumento integrato chiamato "</a:t>
            </a:r>
            <a:r>
              <a:rPr lang="it-IT" dirty="0" err="1"/>
              <a:t>keytool</a:t>
            </a:r>
            <a:r>
              <a:rPr lang="it-IT" dirty="0"/>
              <a:t>" per creare e gestire key-store e trust-store
C'è anche un altro strumento "</a:t>
            </a:r>
            <a:r>
              <a:rPr lang="it-IT" dirty="0" err="1"/>
              <a:t>jarsigner</a:t>
            </a:r>
            <a:r>
              <a:rPr lang="it-IT" dirty="0"/>
              <a:t>" che possiamo usare per firmare e verificare i file JAR</a:t>
            </a:r>
          </a:p>
        </p:txBody>
      </p:sp>
    </p:spTree>
    <p:extLst>
      <p:ext uri="{BB962C8B-B14F-4D97-AF65-F5344CB8AC3E}">
        <p14:creationId xmlns:p14="http://schemas.microsoft.com/office/powerpoint/2010/main" val="4024963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B0AC04B-41E7-0961-EAC4-9631F900874D}"/>
              </a:ext>
            </a:extLst>
          </p:cNvPr>
          <p:cNvSpPr>
            <a:spLocks noGrp="1"/>
          </p:cNvSpPr>
          <p:nvPr>
            <p:ph type="title"/>
          </p:nvPr>
        </p:nvSpPr>
        <p:spPr/>
        <p:txBody>
          <a:bodyPr/>
          <a:lstStyle/>
          <a:p>
            <a:r>
              <a:rPr lang="it-IT" b="1" dirty="0"/>
              <a:t>Working with Certificates in Java</a:t>
            </a:r>
            <a:endParaRPr lang="it-IT" dirty="0"/>
          </a:p>
        </p:txBody>
      </p:sp>
      <p:sp>
        <p:nvSpPr>
          <p:cNvPr id="3" name="Segnaposto contenuto 2">
            <a:extLst>
              <a:ext uri="{FF2B5EF4-FFF2-40B4-BE49-F238E27FC236}">
                <a16:creationId xmlns:a16="http://schemas.microsoft.com/office/drawing/2014/main" id="{78A3C118-02EF-23CD-B041-0AB81727874D}"/>
              </a:ext>
            </a:extLst>
          </p:cNvPr>
          <p:cNvSpPr>
            <a:spLocks noGrp="1"/>
          </p:cNvSpPr>
          <p:nvPr>
            <p:ph idx="1"/>
          </p:nvPr>
        </p:nvSpPr>
        <p:spPr/>
        <p:txBody>
          <a:bodyPr/>
          <a:lstStyle/>
          <a:p>
            <a:r>
              <a:rPr lang="it-IT" dirty="0"/>
              <a:t>In Java per stabilire una connessione sicura usando SSL. Una connessione SSL autenticata reciprocamente ci impone di fare due cose:
Certificato presente:</a:t>
            </a:r>
          </a:p>
          <a:p>
            <a:pPr lvl="1"/>
            <a:r>
              <a:rPr lang="it-IT" dirty="0"/>
              <a:t>Dobbiamo presentare un certificato valido a un'altra parte nella comunicazione. Per questo, dobbiamo caricare il file key-store, dove dobbiamo avere le nostre chiavi pubbliche:
 </a:t>
            </a:r>
            <a:r>
              <a:rPr lang="it-IT" dirty="0" err="1"/>
              <a:t>KeyStore</a:t>
            </a:r>
            <a:r>
              <a:rPr lang="it-IT" dirty="0"/>
              <a:t> </a:t>
            </a:r>
            <a:r>
              <a:rPr lang="it-IT" dirty="0" err="1"/>
              <a:t>keyStore</a:t>
            </a:r>
            <a:r>
              <a:rPr lang="it-IT" dirty="0"/>
              <a:t> = </a:t>
            </a:r>
            <a:r>
              <a:rPr lang="it-IT" dirty="0" err="1"/>
              <a:t>KeyStore.getInstance</a:t>
            </a:r>
            <a:r>
              <a:rPr lang="it-IT" dirty="0"/>
              <a:t>(</a:t>
            </a:r>
            <a:r>
              <a:rPr lang="it-IT" dirty="0" err="1"/>
              <a:t>KeyStore.getDefaultType</a:t>
            </a:r>
            <a:r>
              <a:rPr lang="it-IT" dirty="0"/>
              <a:t>());</a:t>
            </a:r>
          </a:p>
          <a:p>
            <a:pPr marL="400050" lvl="1" indent="0">
              <a:buNone/>
            </a:pPr>
            <a:r>
              <a:rPr lang="it-IT" dirty="0" err="1"/>
              <a:t>char</a:t>
            </a:r>
            <a:r>
              <a:rPr lang="it-IT" dirty="0"/>
              <a:t>[] </a:t>
            </a:r>
            <a:r>
              <a:rPr lang="it-IT" dirty="0" err="1"/>
              <a:t>keyStorePassword</a:t>
            </a:r>
            <a:r>
              <a:rPr lang="it-IT" dirty="0"/>
              <a:t> = "</a:t>
            </a:r>
            <a:r>
              <a:rPr lang="it-IT" dirty="0" err="1"/>
              <a:t>changeit</a:t>
            </a:r>
            <a:r>
              <a:rPr lang="it-IT" dirty="0"/>
              <a:t>".</a:t>
            </a:r>
            <a:r>
              <a:rPr lang="it-IT" dirty="0" err="1"/>
              <a:t>toCharArray</a:t>
            </a:r>
            <a:r>
              <a:rPr lang="it-IT" dirty="0"/>
              <a:t>();</a:t>
            </a:r>
          </a:p>
          <a:p>
            <a:pPr marL="400050" lvl="1" indent="0">
              <a:buNone/>
            </a:pPr>
            <a:r>
              <a:rPr lang="it-IT" dirty="0" err="1"/>
              <a:t>try</a:t>
            </a:r>
            <a:r>
              <a:rPr lang="it-IT" dirty="0"/>
              <a:t>(</a:t>
            </a:r>
            <a:r>
              <a:rPr lang="it-IT" dirty="0" err="1"/>
              <a:t>InputStream</a:t>
            </a:r>
            <a:r>
              <a:rPr lang="it-IT" dirty="0"/>
              <a:t> </a:t>
            </a:r>
            <a:r>
              <a:rPr lang="it-IT" dirty="0" err="1"/>
              <a:t>keyStoreData</a:t>
            </a:r>
            <a:r>
              <a:rPr lang="it-IT" dirty="0"/>
              <a:t> = new </a:t>
            </a:r>
            <a:r>
              <a:rPr lang="it-IT" dirty="0" err="1"/>
              <a:t>FileInputStream</a:t>
            </a:r>
            <a:r>
              <a:rPr lang="it-IT" dirty="0"/>
              <a:t>("</a:t>
            </a:r>
            <a:r>
              <a:rPr lang="it-IT" dirty="0" err="1"/>
              <a:t>keystore.jks</a:t>
            </a:r>
            <a:r>
              <a:rPr lang="it-IT" dirty="0"/>
              <a:t>")){</a:t>
            </a:r>
          </a:p>
          <a:p>
            <a:pPr marL="400050" lvl="1" indent="0">
              <a:buNone/>
            </a:pPr>
            <a:r>
              <a:rPr lang="it-IT" dirty="0"/>
              <a:t>    </a:t>
            </a:r>
            <a:r>
              <a:rPr lang="it-IT" dirty="0" err="1"/>
              <a:t>keyStore.load</a:t>
            </a:r>
            <a:r>
              <a:rPr lang="it-IT" dirty="0"/>
              <a:t>(</a:t>
            </a:r>
            <a:r>
              <a:rPr lang="it-IT" dirty="0" err="1"/>
              <a:t>keyStoreData</a:t>
            </a:r>
            <a:r>
              <a:rPr lang="it-IT" dirty="0"/>
              <a:t>, </a:t>
            </a:r>
            <a:r>
              <a:rPr lang="it-IT" dirty="0" err="1"/>
              <a:t>keyStorePassword</a:t>
            </a:r>
            <a:r>
              <a:rPr lang="it-IT" dirty="0"/>
              <a:t>);</a:t>
            </a:r>
          </a:p>
          <a:p>
            <a:pPr marL="400050" lvl="1" indent="0">
              <a:buNone/>
            </a:pPr>
            <a:r>
              <a:rPr lang="it-IT" dirty="0"/>
              <a:t>}</a:t>
            </a:r>
          </a:p>
          <a:p>
            <a:pPr marL="400050" lvl="1" indent="0">
              <a:buNone/>
            </a:pPr>
            <a:endParaRPr lang="it-IT" dirty="0"/>
          </a:p>
          <a:p>
            <a:pPr marL="400050" lvl="1" indent="0">
              <a:buNone/>
            </a:pPr>
            <a:endParaRPr lang="it-IT" dirty="0"/>
          </a:p>
        </p:txBody>
      </p:sp>
    </p:spTree>
    <p:extLst>
      <p:ext uri="{BB962C8B-B14F-4D97-AF65-F5344CB8AC3E}">
        <p14:creationId xmlns:p14="http://schemas.microsoft.com/office/powerpoint/2010/main" val="2872664463"/>
      </p:ext>
    </p:extLst>
  </p:cSld>
  <p:clrMapOvr>
    <a:masterClrMapping/>
  </p:clrMapOvr>
</p:sld>
</file>

<file path=ppt/theme/theme1.xml><?xml version="1.0" encoding="utf-8"?>
<a:theme xmlns:a="http://schemas.openxmlformats.org/drawingml/2006/main" name="Sfaccettatura">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Sfaccettatura</Template>
  <TotalTime>219</TotalTime>
  <Words>2275</Words>
  <Application>Microsoft Macintosh PowerPoint</Application>
  <PresentationFormat>Widescreen</PresentationFormat>
  <Paragraphs>64</Paragraphs>
  <Slides>19</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19</vt:i4>
      </vt:variant>
    </vt:vector>
  </HeadingPairs>
  <TitlesOfParts>
    <vt:vector size="23" baseType="lpstr">
      <vt:lpstr>Arial</vt:lpstr>
      <vt:lpstr>Trebuchet MS</vt:lpstr>
      <vt:lpstr>Wingdings 3</vt:lpstr>
      <vt:lpstr>Sfaccettatura</vt:lpstr>
      <vt:lpstr>Secure Code</vt:lpstr>
      <vt:lpstr>Presentazione standard di PowerPoint</vt:lpstr>
      <vt:lpstr>Language Features</vt:lpstr>
      <vt:lpstr>Security Architecture in Java </vt:lpstr>
      <vt:lpstr>Presentazione standard di PowerPoint</vt:lpstr>
      <vt:lpstr>Java Cryptography </vt:lpstr>
      <vt:lpstr>Public Key Infrastructure </vt:lpstr>
      <vt:lpstr>Java Tools for PKI </vt:lpstr>
      <vt:lpstr>Working with Certificates in Java</vt:lpstr>
      <vt:lpstr>Working with Certificates in Java</vt:lpstr>
      <vt:lpstr>Secure Comunication </vt:lpstr>
      <vt:lpstr>Access Control</vt:lpstr>
      <vt:lpstr>Security Beyond Core Java </vt:lpstr>
      <vt:lpstr>Quality gates </vt:lpstr>
      <vt:lpstr>Tools</vt:lpstr>
      <vt:lpstr>Owasp</vt:lpstr>
      <vt:lpstr>Owasp</vt:lpstr>
      <vt:lpstr>Sonar Qube</vt:lpstr>
      <vt:lpstr>Sonar Qube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Code</dc:title>
  <dc:creator>Alessandro Sallese</dc:creator>
  <cp:lastModifiedBy>Alessandro Sallese</cp:lastModifiedBy>
  <cp:revision>5</cp:revision>
  <dcterms:created xsi:type="dcterms:W3CDTF">2023-05-24T08:16:12Z</dcterms:created>
  <dcterms:modified xsi:type="dcterms:W3CDTF">2023-05-29T20:00:26Z</dcterms:modified>
</cp:coreProperties>
</file>