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33"/>
  </p:notesMasterIdLst>
  <p:sldIdLst>
    <p:sldId id="270" r:id="rId2"/>
    <p:sldId id="339" r:id="rId3"/>
    <p:sldId id="338" r:id="rId4"/>
    <p:sldId id="300" r:id="rId5"/>
    <p:sldId id="289" r:id="rId6"/>
    <p:sldId id="290" r:id="rId7"/>
    <p:sldId id="272" r:id="rId8"/>
    <p:sldId id="304" r:id="rId9"/>
    <p:sldId id="305" r:id="rId10"/>
    <p:sldId id="306" r:id="rId11"/>
    <p:sldId id="307" r:id="rId12"/>
    <p:sldId id="276" r:id="rId13"/>
    <p:sldId id="277" r:id="rId14"/>
    <p:sldId id="354" r:id="rId15"/>
    <p:sldId id="352" r:id="rId16"/>
    <p:sldId id="314" r:id="rId17"/>
    <p:sldId id="353" r:id="rId18"/>
    <p:sldId id="310" r:id="rId19"/>
    <p:sldId id="312" r:id="rId20"/>
    <p:sldId id="341" r:id="rId21"/>
    <p:sldId id="340" r:id="rId22"/>
    <p:sldId id="313" r:id="rId23"/>
    <p:sldId id="315" r:id="rId24"/>
    <p:sldId id="316" r:id="rId25"/>
    <p:sldId id="317" r:id="rId26"/>
    <p:sldId id="343" r:id="rId27"/>
    <p:sldId id="344" r:id="rId28"/>
    <p:sldId id="345" r:id="rId29"/>
    <p:sldId id="346" r:id="rId30"/>
    <p:sldId id="351" r:id="rId31"/>
    <p:sldId id="355" r:id="rId32"/>
  </p:sldIdLst>
  <p:sldSz cx="9144000" cy="6858000" type="screen4x3"/>
  <p:notesSz cx="6858000" cy="9144000"/>
  <p:defaultTextStyle>
    <a:defPPr>
      <a:defRPr lang="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F2204C28-CAB4-409C-F13D-E7A898EAF1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CA" altLang="it-IT"/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93EC19D1-1D8D-DDE2-5636-1DC355052F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CA" altLang="it-IT"/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1BB1969F-8004-2D88-B65C-F5308A72AA2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5116645E-E8E8-A48A-6666-12172616410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" altLang="it-IT"/>
              <a:t>Fare clic per modificare gli stili di testo master</a:t>
            </a:r>
          </a:p>
          <a:p>
            <a:pPr lvl="1"/>
            <a:r>
              <a:rPr lang="it" altLang="it-IT"/>
              <a:t>Secondo livello</a:t>
            </a:r>
          </a:p>
          <a:p>
            <a:pPr lvl="2"/>
            <a:r>
              <a:rPr lang="it" altLang="it-IT"/>
              <a:t>Terzo livello</a:t>
            </a:r>
          </a:p>
          <a:p>
            <a:pPr lvl="3"/>
            <a:r>
              <a:rPr lang="it" altLang="it-IT"/>
              <a:t>Quarto livello</a:t>
            </a:r>
          </a:p>
          <a:p>
            <a:pPr lvl="4"/>
            <a:r>
              <a:rPr lang="it" altLang="it-IT"/>
              <a:t>Quinto livello</a:t>
            </a:r>
          </a:p>
        </p:txBody>
      </p:sp>
      <p:sp>
        <p:nvSpPr>
          <p:cNvPr id="126982" name="Rectangle 6">
            <a:extLst>
              <a:ext uri="{FF2B5EF4-FFF2-40B4-BE49-F238E27FC236}">
                <a16:creationId xmlns:a16="http://schemas.microsoft.com/office/drawing/2014/main" id="{B64D348C-2F1D-EFA8-C855-DABACA7DB7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CA" altLang="it-IT"/>
          </a:p>
        </p:txBody>
      </p:sp>
      <p:sp>
        <p:nvSpPr>
          <p:cNvPr id="126983" name="Rectangle 7">
            <a:extLst>
              <a:ext uri="{FF2B5EF4-FFF2-40B4-BE49-F238E27FC236}">
                <a16:creationId xmlns:a16="http://schemas.microsoft.com/office/drawing/2014/main" id="{442A639D-576F-6740-4442-3EA2AFA5A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9CB9298-29E9-6E43-9A9D-ABE21933A2E1}" type="slidenum">
              <a:rPr lang="en-CA" altLang="it-IT"/>
              <a:pPr/>
              <a:t>‹N›</a:t>
            </a:fld>
            <a:endParaRPr lang="en-CA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0703BE5-A593-11D9-FB7F-CBA35B5C3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EEFD5-B6EA-CE46-A840-F400D53673DA}" type="slidenum">
              <a:rPr lang="en-CA" altLang="it-IT"/>
              <a:pPr/>
              <a:t>2</a:t>
            </a:fld>
            <a:endParaRPr lang="en-CA" altLang="it-IT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2CFC7A64-0C56-D8ED-29B4-9409E9CA16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A81D2B92-C855-552E-25B8-26A77677D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F23862-F86F-DCE6-132E-636EEC0A7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E1D9B3-21CC-A307-0EB3-5A75257A4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18810C-C4EB-CE6F-8218-7C6462E1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44AFA9-EE49-2156-1E28-508D8C43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873089-E384-D133-25D0-1441E204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CE3DC690-64B0-A840-8479-A530F25FA262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408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1D59A-F255-1026-6CEC-F763C85C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2694F-701C-4ADB-F112-0B37E10DE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594CA2-3AF7-3E9F-9872-3ED6DA25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F0B90A-AFBB-85CE-BB4E-FC5E1FBE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DD1FB1-BC48-FDA9-2E50-05852793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4C05FD4A-9996-6D4D-B0C6-A18D42F22CD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00185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AFEEC1-C876-BED1-D1F9-73E7C9D93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D2BBD58-2389-BEB9-7648-47EBE4ED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96AD88-AE53-D75D-D7AD-12CD2CCA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B7915C-0026-C345-CC7B-606D9055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EF9E64-7A53-C578-E379-4F7572C7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D0B65C54-128E-124D-86D3-C812DACD5EA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7301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2C9593-E192-D1B0-8837-FBED3E57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D7CFAF-D605-D3A9-D624-21BD64B3B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526B73-DA0F-78BE-C8E2-86F92539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EB44A0-53AA-A7A4-F14E-C097EB8F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EE7DE3-B936-C874-EFEF-D206F61D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8B3E41AB-5168-9C4A-8022-5B57EA8261E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5897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851D8-FFAC-F99B-2789-AA5D7B32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DC7BB4-345E-A6E2-D874-3614C9FF0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2D95FE-CC17-6C3F-9D03-6FDE3672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5A47E9-DE3D-0F2F-A956-45F5A7C8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84415A-428C-B071-FA13-1F0D1B21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86571FB9-78F3-2E47-B19E-616C8642823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900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4F25BC-8AC4-C0AF-AD55-1F3D1EBA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8CFBFC-25C1-C280-658B-F6D531F50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D96921-E7C8-04D1-557D-C500F6B57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7EEE1F-76B8-0CB9-091F-1B37B01C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B56B08-2E62-1563-AB0F-BD065107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F417BE-F584-8CC6-333D-242FA423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6C3A3DFA-2A47-424B-B446-39D82906194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98252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24BB6A-58DF-6F2D-3A49-81E89EBC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D10B7D-5945-0D97-F5F5-C4155F0E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8E364B-4311-4C3B-FBC7-932330571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5888345-983D-C91F-089B-41B98C61C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2A93B92-EA84-5B26-E7F8-66B2AD1B1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14B78FF-3B02-81CA-4F0A-498F0974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492E83-CE3F-5EA2-5918-2251360E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4085C0E-0F92-58B2-AB31-8FAAAF18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ECEDB9BF-4452-C148-8A65-8C2790C66596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16589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6CF52F-7C70-2C35-7C90-49568271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E9449A5-D9FD-243C-EBFA-C5EDD5A1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44DE10-A603-9A7C-4FE9-BD8AECDC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78B15FC-B27A-73DB-EAC4-DC1426BF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F37461E6-93CB-4A4D-B8D4-D27102DF640C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22499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B9C921-86D6-1C67-D71F-C4F73EB7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A2B671-F248-BA76-2BF0-7EC1E5D5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8E94B1-BEA2-0400-2F83-1C22FB15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52D50AE6-5A5D-1742-AAE7-259BEB3262C7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1289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B51D9D-91BF-3DF0-0972-CE45304B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523897-871F-C178-A93F-B8ECE3753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B75C46-B98E-64BE-3F4B-A155F088C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354DCA-6442-7AD3-C316-6DF619F9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ECCF14-147F-51A9-AE45-94E9B464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DDBB3D-6E08-CDD7-0C10-D7F340DD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1EE0AF25-DEA7-0644-A3F0-EB1F81C38EBA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1767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2724C6-E99B-11DC-309A-3C1CFC6E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49E158C-C03B-1B45-D469-2E5C6E37B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4E49CD-2C98-2342-1412-46A98C749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23BB63-FA9F-F137-EF4B-EDEC717C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1B88CD-D8F8-7F33-70D3-05AEB874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AB1345-2B9B-4A1F-4F68-555B2703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816EF4C4-99CF-6C47-A1B1-014B6D676426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14072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8EEDBF9-D2A8-873A-3403-C6133A9A1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" altLang="it-IT"/>
              <a:t>Fare clic per modificare lo stile del titolo principale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D2F41B4-3789-4B07-4819-2E59781AC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" altLang="it-IT"/>
              <a:t>Fare clic per modificare gli stili di testo master</a:t>
            </a:r>
          </a:p>
          <a:p>
            <a:pPr lvl="1"/>
            <a:r>
              <a:rPr lang="it" altLang="it-IT"/>
              <a:t>Secondo livello</a:t>
            </a:r>
          </a:p>
          <a:p>
            <a:pPr lvl="2"/>
            <a:r>
              <a:rPr lang="it" altLang="it-IT"/>
              <a:t>Terzo livello</a:t>
            </a:r>
          </a:p>
          <a:p>
            <a:pPr lvl="3"/>
            <a:r>
              <a:rPr lang="it" altLang="it-IT"/>
              <a:t>Quarto livello</a:t>
            </a:r>
          </a:p>
          <a:p>
            <a:pPr lvl="4"/>
            <a:r>
              <a:rPr lang="it" altLang="it-IT"/>
              <a:t>Quinto livello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73EB13C-83B8-91D6-5D30-682B560F5E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51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D862FA-1CB1-8DBE-5E73-8918923A9D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19475" y="6237288"/>
            <a:ext cx="180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it-IT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4A7A8D4-8C28-ABC5-E888-FA1D700CEA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64163" y="6248400"/>
            <a:ext cx="309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it" altLang="it-IT"/>
              <a:t>Garanzia di qualità del software – JUnit Lab</a:t>
            </a:r>
            <a:fld id="{F2246D7B-567B-3643-8F88-BB675EFA933D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4103" name="Line 7">
            <a:extLst>
              <a:ext uri="{FF2B5EF4-FFF2-40B4-BE49-F238E27FC236}">
                <a16:creationId xmlns:a16="http://schemas.microsoft.com/office/drawing/2014/main" id="{7A6E9576-9AC6-C710-AD0C-FC195F165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447800"/>
            <a:ext cx="77724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9pPr>
    </p:titleStyle>
    <p:bodyStyle>
      <a:lvl1pPr marL="342900" indent="-342900" algn="l" rtl="0" fontAlgn="base">
        <a:spcBef>
          <a:spcPct val="7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4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3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3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3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7591B5C5-F556-1B03-FB90-148C013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629D266E-242F-F5DE-432B-E83CA388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1B5D4176-F2F3-3D46-9241-85C917D08D19}" type="slidenum">
              <a:rPr lang="en-US" altLang="it-IT"/>
              <a:pPr/>
              <a:t>1</a:t>
            </a:fld>
            <a:endParaRPr lang="en-US" altLang="it-IT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1F18FAE5-30F9-D6D8-EE30-A3AEBB495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JUnit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14CB1076-6147-435A-DBE5-60AF43493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/>
              <a:t>Un framework di unit test per Java</a:t>
            </a:r>
          </a:p>
          <a:p>
            <a:pPr lvl="1"/>
            <a:r>
              <a:rPr lang="it" altLang="it-IT"/>
              <a:t>Autori: Erich Gamma, Kent Beck</a:t>
            </a:r>
          </a:p>
          <a:p>
            <a:r>
              <a:rPr lang="it" altLang="it-IT"/>
              <a:t>Obbiettivo:</a:t>
            </a:r>
          </a:p>
          <a:p>
            <a:pPr lvl="1"/>
            <a:r>
              <a:rPr lang="it" altLang="it-IT"/>
              <a:t>"Se i test sono semplici da creare ed eseguire, i programmatori saranno più inclini a creare ed eseguire test."</a:t>
            </a:r>
          </a:p>
          <a:p>
            <a:pPr lvl="1"/>
            <a:endParaRPr lang="en-CA" alt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A780BAD8-3D16-9215-CB62-0FDA5892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15667729-DEED-BB49-2A87-3C755717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DDFBA7B1-01C9-2146-A392-00CA06EC0A05}" type="slidenum">
              <a:rPr lang="en-US" altLang="it-IT"/>
              <a:pPr/>
              <a:t>10</a:t>
            </a:fld>
            <a:endParaRPr lang="en-US" altLang="it-IT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68D41FB-4117-735A-6AD3-0912DDD51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Un caso di test JUnit 4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6C16017-FE8C-454F-55EF-30D97BDFD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46116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/** Test del metodo setName(), della classe Value */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public void createAndSetName()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Valore v1 = nuovo Valore(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v1.setName( "Y"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attesa = "Y"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attuale =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v1.getName(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Assert.assertEquals( previsto, effettivo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B9722539-45E4-3647-C0CB-E755A812A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2627510"/>
            <a:ext cx="3694113" cy="15696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it" altLang="it-IT" dirty="0"/>
              <a:t>Controlla che il</a:t>
            </a:r>
          </a:p>
          <a:p>
            <a:pPr algn="ctr"/>
            <a:r>
              <a:rPr lang="it" altLang="it-IT" dirty="0"/>
              <a:t>Oggetto di </a:t>
            </a:r>
            <a:r>
              <a:rPr lang="it" altLang="it-IT" b="1" dirty="0">
                <a:solidFill>
                  <a:srgbClr val="3333CC"/>
                </a:solidFill>
                <a:latin typeface="Courier New" panose="02070309020205020404" pitchFamily="49" charset="0"/>
              </a:rPr>
              <a:t>valore davvero</a:t>
            </a:r>
          </a:p>
          <a:p>
            <a:pPr algn="ctr"/>
            <a:r>
              <a:rPr lang="it" altLang="it-IT" dirty="0"/>
              <a:t>ha memorizzato il nome</a:t>
            </a:r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ED005F3B-4B7B-4513-4996-EF2C3A2E13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6325" y="4725988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6022" name="Line 6">
            <a:extLst>
              <a:ext uri="{FF2B5EF4-FFF2-40B4-BE49-F238E27FC236}">
                <a16:creationId xmlns:a16="http://schemas.microsoft.com/office/drawing/2014/main" id="{47626378-CC01-5E83-B5FD-07705F93C2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8488" y="42211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8D9AC292-6DE9-7F2F-6190-AE27503F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C29EC6DE-00C9-7190-8EC8-017AC866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4BEB4AAF-B17A-DC41-BF29-E9D2984F84AE}" type="slidenum">
              <a:rPr lang="en-US" altLang="it-IT"/>
              <a:pPr/>
              <a:t>11</a:t>
            </a:fld>
            <a:endParaRPr lang="en-US" altLang="it-IT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0E240904-84D2-70E7-7DD7-D087789BC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Un caso di test JUnit 4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876E498E-C6D6-FAB3-C767-A07D2FFE1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46116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/** Test del metodo setName(), della classe Value */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public void createAndSetName()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Valore v1 = nuovo Valore(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v1.setName( "Y"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prevista = "Y";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attuale = v1.getName(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Assert.assertEquals( previsto, effettivo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9790BA9C-3E87-214F-96A7-C43F4CD32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2349500"/>
            <a:ext cx="3138488" cy="195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it" altLang="it-IT"/>
              <a:t>Vogliamo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previsto </a:t>
            </a:r>
            <a:r>
              <a:rPr lang="it" altLang="it-IT"/>
              <a:t>e</a:t>
            </a:r>
          </a:p>
          <a:p>
            <a:pPr algn="ctr"/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reale </a:t>
            </a:r>
            <a:r>
              <a:rPr lang="it" altLang="it-IT"/>
              <a:t>per essere uguale.</a:t>
            </a:r>
          </a:p>
          <a:p>
            <a:pPr algn="ctr"/>
            <a:endParaRPr lang="en-CA" altLang="it-IT"/>
          </a:p>
          <a:p>
            <a:pPr algn="ctr"/>
            <a:r>
              <a:rPr lang="it" altLang="it-IT"/>
              <a:t>Se non lo sono, allora</a:t>
            </a:r>
          </a:p>
          <a:p>
            <a:pPr algn="ctr"/>
            <a:r>
              <a:rPr lang="it" altLang="it-IT"/>
              <a:t>il caso di test dovrebbe fallire.</a:t>
            </a:r>
          </a:p>
        </p:txBody>
      </p:sp>
      <p:sp>
        <p:nvSpPr>
          <p:cNvPr id="87045" name="Line 5">
            <a:extLst>
              <a:ext uri="{FF2B5EF4-FFF2-40B4-BE49-F238E27FC236}">
                <a16:creationId xmlns:a16="http://schemas.microsoft.com/office/drawing/2014/main" id="{C7E6841E-CE79-AA57-F5E2-C5F3E5F6FE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7050" y="4292600"/>
            <a:ext cx="0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A32820FD-5D33-0CD3-E9D5-CED9864F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605639CB-B041-CD46-4F1D-31E61FA7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2C69A863-0555-9645-9451-C30A16A1B94D}" type="slidenum">
              <a:rPr lang="en-US" altLang="it-IT"/>
              <a:pPr/>
              <a:t>12</a:t>
            </a:fld>
            <a:endParaRPr lang="en-US" altLang="it-IT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E9B3DA09-ECBA-C18A-29E1-69A8376F4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Asserzioni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EF49602-C482-7B0C-9677-8284D3C6C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" altLang="it-IT"/>
              <a:t>Le asserzioni sono definite nella classe JUnit </a:t>
            </a: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Assert</a:t>
            </a:r>
          </a:p>
          <a:p>
            <a:pPr lvl="1">
              <a:lnSpc>
                <a:spcPct val="80000"/>
              </a:lnSpc>
            </a:pPr>
            <a:r>
              <a:rPr lang="it" altLang="it-IT"/>
              <a:t>Se un'asserzione è vera, il metodo continua l'esecuzione.</a:t>
            </a:r>
          </a:p>
          <a:p>
            <a:pPr lvl="1">
              <a:lnSpc>
                <a:spcPct val="80000"/>
              </a:lnSpc>
            </a:pPr>
            <a:r>
              <a:rPr lang="it" altLang="it-IT"/>
              <a:t>Se una qualsiasi asserzione è falsa, il metodo interrompe l'esecuzione a quel punto e il risultato per il caso di test sarà </a:t>
            </a:r>
            <a:r>
              <a:rPr lang="it" altLang="it-IT">
                <a:solidFill>
                  <a:srgbClr val="FF0000"/>
                </a:solidFill>
              </a:rPr>
              <a:t>fail </a:t>
            </a:r>
            <a:r>
              <a:rPr lang="it" altLang="it-IT"/>
              <a:t>.</a:t>
            </a:r>
          </a:p>
          <a:p>
            <a:pPr lvl="1">
              <a:lnSpc>
                <a:spcPct val="80000"/>
              </a:lnSpc>
            </a:pPr>
            <a:r>
              <a:rPr lang="it" altLang="it-IT"/>
              <a:t>Se durante il metodo viene generata un'altra eccezione, il risultato per il test case sarà </a:t>
            </a:r>
            <a:r>
              <a:rPr lang="it" altLang="it-IT">
                <a:solidFill>
                  <a:srgbClr val="3333CC"/>
                </a:solidFill>
              </a:rPr>
              <a:t>error </a:t>
            </a:r>
            <a:r>
              <a:rPr lang="it" altLang="it-IT"/>
              <a:t>.</a:t>
            </a:r>
          </a:p>
          <a:p>
            <a:pPr lvl="1">
              <a:lnSpc>
                <a:spcPct val="80000"/>
              </a:lnSpc>
            </a:pPr>
            <a:r>
              <a:rPr lang="it" altLang="it-IT"/>
              <a:t>Se nessuna asserzione è stata violata per l'intero metodo, il test case </a:t>
            </a:r>
            <a:r>
              <a:rPr lang="it" altLang="it-IT">
                <a:solidFill>
                  <a:srgbClr val="00CC00"/>
                </a:solidFill>
              </a:rPr>
              <a:t>passerà </a:t>
            </a:r>
            <a:r>
              <a:rPr lang="it" altLang="it-IT"/>
              <a:t>.</a:t>
            </a:r>
          </a:p>
          <a:p>
            <a:pPr>
              <a:lnSpc>
                <a:spcPct val="80000"/>
              </a:lnSpc>
            </a:pPr>
            <a:r>
              <a:rPr lang="it" altLang="it-IT"/>
              <a:t>Tutti i metodi di asserzione sono metodi </a:t>
            </a:r>
            <a:r>
              <a:rPr lang="it" altLang="it-IT">
                <a:solidFill>
                  <a:srgbClr val="FF0000"/>
                </a:solidFill>
              </a:rPr>
              <a:t>statici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BB5D5D0A-C78F-1240-8D63-1FCFF74C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69D21FAB-AF81-2B8C-73CC-DC30A33A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3E84AE9D-757C-6542-94E8-2BED5D6EEB47}" type="slidenum">
              <a:rPr lang="en-US" altLang="it-IT"/>
              <a:pPr/>
              <a:t>13</a:t>
            </a:fld>
            <a:endParaRPr lang="en-US" altLang="it-IT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D32F0D1-6EEF-34EF-87D2-103748316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Metodi di asserzione (1)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2F39E53-69E5-D230-97B6-4CA68EECF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" altLang="it-IT" sz="2000"/>
              <a:t>Le condizioni booleane sono vere o false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assertVero(condizione)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assertFalse(condizione)</a:t>
            </a:r>
          </a:p>
          <a:p>
            <a:pPr>
              <a:lnSpc>
                <a:spcPct val="90000"/>
              </a:lnSpc>
            </a:pPr>
            <a:r>
              <a:rPr lang="it" altLang="it-IT" sz="2000"/>
              <a:t>Gli oggetti sono nulli o non nulli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assertNull(oggetto)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assertNotNull(oggetto)</a:t>
            </a:r>
          </a:p>
          <a:p>
            <a:pPr>
              <a:lnSpc>
                <a:spcPct val="90000"/>
              </a:lnSpc>
            </a:pPr>
            <a:r>
              <a:rPr lang="it" altLang="it-IT" sz="2000"/>
              <a:t>Gli oggetti sono identici (cioè due riferimenti allo stesso oggetto) o non identici.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assertSame(previsto, effettivo)</a:t>
            </a:r>
          </a:p>
          <a:p>
            <a:pPr lvl="2">
              <a:lnSpc>
                <a:spcPct val="90000"/>
              </a:lnSpc>
            </a:pPr>
            <a:r>
              <a:rPr lang="it" altLang="it-IT" sz="2000"/>
              <a:t>true se: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previsto == effettivo</a:t>
            </a:r>
            <a:endParaRPr lang="en-CA" altLang="it-IT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assertNotSame(previsto, effettivo)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D79291FD-A831-5A69-7EC6-7F05E6F8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BAE98250-49AE-7D00-0687-FF2E8D03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2E26A3C7-FD33-5941-ABEF-AD2D008A0BC8}" type="slidenum">
              <a:rPr lang="en-US" altLang="it-IT"/>
              <a:pPr/>
              <a:t>14</a:t>
            </a:fld>
            <a:endParaRPr lang="en-US" altLang="it-IT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81967513-A785-F0AA-AD33-FDA166D90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Metodi di asserzione (2)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7C2AF1F3-B426-4D0A-B3CC-EE74D1AE9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/>
              <a:t>"Uguaglianza" degli oggetti:</a:t>
            </a:r>
          </a:p>
          <a:p>
            <a:pPr lvl="1"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assertEquals(previsto, effettivo)</a:t>
            </a:r>
          </a:p>
          <a:p>
            <a:pPr lvl="2"/>
            <a:r>
              <a:rPr lang="it" altLang="it-IT" sz="2000"/>
              <a:t>valido se: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previsto.equals( effettivo )</a:t>
            </a:r>
          </a:p>
          <a:p>
            <a:r>
              <a:rPr lang="it" altLang="it-IT" sz="2000"/>
              <a:t>"Uguaglianza" degli array:</a:t>
            </a:r>
          </a:p>
          <a:p>
            <a:pPr lvl="1"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assertArrayEquals(previsto, effettivo)</a:t>
            </a:r>
          </a:p>
          <a:p>
            <a:pPr lvl="2"/>
            <a:r>
              <a:rPr lang="it" altLang="it-IT" sz="2000"/>
              <a:t>gli array devono avere la stessa lunghezza</a:t>
            </a:r>
          </a:p>
          <a:p>
            <a:pPr lvl="2"/>
            <a:r>
              <a:rPr lang="it" altLang="it-IT" sz="2000"/>
              <a:t>per ogni valore valido per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i </a:t>
            </a:r>
            <a:r>
              <a:rPr lang="it" altLang="it-IT" sz="2000"/>
              <a:t>, controllare come appropriato:</a:t>
            </a:r>
          </a:p>
          <a:p>
            <a:pPr lvl="3"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assertEquals(previsto[i],effettivo[i])</a:t>
            </a:r>
          </a:p>
          <a:p>
            <a:pPr lvl="4">
              <a:buFontTx/>
              <a:buNone/>
            </a:pPr>
            <a:r>
              <a:rPr lang="it" altLang="it-IT" sz="2000"/>
              <a:t>o</a:t>
            </a:r>
          </a:p>
          <a:p>
            <a:pPr lvl="3"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assertArrayEquals(previsto[i],effettivo[i])</a:t>
            </a:r>
          </a:p>
          <a:p>
            <a:r>
              <a:rPr lang="it" altLang="it-IT" sz="2000"/>
              <a:t>Esiste anche un'asserzione di errore incondizionato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fail() </a:t>
            </a:r>
            <a:r>
              <a:rPr lang="it" altLang="it-IT" sz="2000"/>
              <a:t>che si traduce </a:t>
            </a:r>
            <a:r>
              <a:rPr lang="it" altLang="it-IT" sz="2000">
                <a:solidFill>
                  <a:srgbClr val="FF0000"/>
                </a:solidFill>
              </a:rPr>
              <a:t>sempre </a:t>
            </a:r>
            <a:r>
              <a:rPr lang="it" altLang="it-IT" sz="2000"/>
              <a:t>in un verdetto di fallimento.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B9EA0517-E6A5-BF10-12BE-B57F73F8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66F416A-A9F1-B2E1-278B-2DA22AEA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8E1734FB-5C40-A54D-B73A-45A9C427D762}" type="slidenum">
              <a:rPr lang="en-US" altLang="it-IT"/>
              <a:pPr/>
              <a:t>15</a:t>
            </a:fld>
            <a:endParaRPr lang="en-US" altLang="it-IT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9A036429-93EE-9F49-D15A-732160EB8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Parametri del metodo di asserzione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C4A41362-756A-4510-67C1-B0B26781A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/>
              <a:t>In qualsiasi metodo di asserzione con due parametri, il primo parametro è il valore </a:t>
            </a:r>
            <a:r>
              <a:rPr lang="it" altLang="it-IT" sz="2000">
                <a:solidFill>
                  <a:srgbClr val="FF0000"/>
                </a:solidFill>
              </a:rPr>
              <a:t>previsto </a:t>
            </a:r>
            <a:r>
              <a:rPr lang="it" altLang="it-IT" sz="2000"/>
              <a:t>e il secondo parametro dovrebbe essere il valore </a:t>
            </a:r>
            <a:r>
              <a:rPr lang="it" altLang="it-IT" sz="2000">
                <a:solidFill>
                  <a:srgbClr val="FF0000"/>
                </a:solidFill>
              </a:rPr>
              <a:t>effettivo </a:t>
            </a:r>
            <a:r>
              <a:rPr lang="it" altLang="it-IT" sz="2000"/>
              <a:t>.</a:t>
            </a:r>
          </a:p>
          <a:p>
            <a:pPr lvl="1"/>
            <a:r>
              <a:rPr lang="it" altLang="it-IT" sz="2000"/>
              <a:t>Ciò non influisce sul confronto, ma si presuppone questo ordinamento per la creazione del messaggio di errore per l'utente.</a:t>
            </a:r>
          </a:p>
          <a:p>
            <a:r>
              <a:rPr lang="it" altLang="it-IT" sz="2000"/>
              <a:t>Qualsiasi metodo di asserzione può avere un parametro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 aggiuntivo </a:t>
            </a:r>
            <a:r>
              <a:rPr lang="it" altLang="it-IT" sz="2000"/>
              <a:t>come primo parametro. La stringa verrà inclusa nel messaggio di errore se l'asserzione fallisce.</a:t>
            </a:r>
          </a:p>
          <a:p>
            <a:pPr lvl="1"/>
            <a:r>
              <a:rPr lang="it" altLang="it-IT" sz="2000"/>
              <a:t>Esempi:</a:t>
            </a:r>
          </a:p>
          <a:p>
            <a:pPr lvl="2"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fallire (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messaggio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)</a:t>
            </a:r>
          </a:p>
          <a:p>
            <a:pPr lvl="2"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assertEquals(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messaggio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, previsto, effettivo)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1894C52D-1F84-5C1A-4AFE-1A88FE67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23E156BE-5363-780B-A684-AB0CD0C0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54582946-1E6C-9A4A-A8E5-FFC0BB7EF5F3}" type="slidenum">
              <a:rPr lang="en-US" altLang="it-IT"/>
              <a:pPr/>
              <a:t>16</a:t>
            </a:fld>
            <a:endParaRPr lang="en-US" altLang="it-IT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F4B731AD-A27A-E169-CE28-E70105959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Asserzioni di uguaglianza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D2058539-4AD3-5890-772B-2D8436132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assertEquals(a,b) </a:t>
            </a:r>
            <a:r>
              <a:rPr lang="it" altLang="it-IT" sz="2000"/>
              <a:t>si basa sul metodo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equals() </a:t>
            </a:r>
            <a:r>
              <a:rPr lang="it" altLang="it-IT" sz="2000"/>
              <a:t>della classe sotto test.</a:t>
            </a:r>
          </a:p>
          <a:p>
            <a:pPr lvl="1">
              <a:lnSpc>
                <a:spcPct val="90000"/>
              </a:lnSpc>
            </a:pPr>
            <a:r>
              <a:rPr lang="it" altLang="it-IT" sz="2000"/>
              <a:t>L'effetto è valutare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a.equals( b ).</a:t>
            </a:r>
          </a:p>
          <a:p>
            <a:pPr lvl="1">
              <a:lnSpc>
                <a:spcPct val="90000"/>
              </a:lnSpc>
            </a:pPr>
            <a:r>
              <a:rPr lang="it" altLang="it-IT" sz="2000"/>
              <a:t>Spetta alla classe in esame determinare un'adeguata relazione di uguaglianza. JUnit utilizza tutto ciò che è disponibile.</a:t>
            </a:r>
          </a:p>
          <a:p>
            <a:pPr lvl="1">
              <a:lnSpc>
                <a:spcPct val="90000"/>
              </a:lnSpc>
            </a:pPr>
            <a:r>
              <a:rPr lang="it" altLang="it-IT" sz="2000"/>
              <a:t>Qualsiasi classe sottoposta a test che </a:t>
            </a:r>
            <a:r>
              <a:rPr lang="it" altLang="it-IT" sz="2000">
                <a:solidFill>
                  <a:srgbClr val="FF0000"/>
                </a:solidFill>
              </a:rPr>
              <a:t>non </a:t>
            </a:r>
            <a:r>
              <a:rPr lang="it" altLang="it-IT" sz="2000"/>
              <a:t>sovrascrive il metodo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equals() della classe Object </a:t>
            </a:r>
            <a:r>
              <a:rPr lang="it" altLang="it-IT" sz="2000"/>
              <a:t>otterrà il comportamento default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equals() , ovvero l'identità dell'oggetto.</a:t>
            </a:r>
          </a:p>
          <a:p>
            <a:pPr>
              <a:lnSpc>
                <a:spcPct val="90000"/>
              </a:lnSpc>
            </a:pPr>
            <a:r>
              <a:rPr lang="it" altLang="it-IT" sz="2000"/>
              <a:t>Se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 </a:t>
            </a:r>
            <a:r>
              <a:rPr lang="it" altLang="it-IT" sz="2000"/>
              <a:t>e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b </a:t>
            </a:r>
            <a:r>
              <a:rPr lang="it" altLang="it-IT" sz="2000"/>
              <a:t>sono di un tipo primitivo come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int </a:t>
            </a:r>
            <a:r>
              <a:rPr lang="it" altLang="it-IT" sz="2000"/>
              <a:t>,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boolean </a:t>
            </a:r>
            <a:r>
              <a:rPr lang="it" altLang="it-IT" sz="2000"/>
              <a:t>, ecc., viene eseguito quanto segue per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assertEquals(a,b) </a:t>
            </a:r>
            <a:r>
              <a:rPr lang="it" altLang="it-IT" sz="2000"/>
              <a:t>:</a:t>
            </a:r>
          </a:p>
          <a:p>
            <a:pPr lvl="1">
              <a:lnSpc>
                <a:spcPct val="90000"/>
              </a:lnSpc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 </a:t>
            </a:r>
            <a:r>
              <a:rPr lang="it" altLang="it-IT" sz="2000"/>
              <a:t>e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b </a:t>
            </a:r>
            <a:r>
              <a:rPr lang="it" altLang="it-IT" sz="2000"/>
              <a:t>vengono convertiti nel tipo di oggetto equivalente (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Integer </a:t>
            </a:r>
            <a:r>
              <a:rPr lang="it" altLang="it-IT" sz="2000"/>
              <a:t>,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Boolean </a:t>
            </a:r>
            <a:r>
              <a:rPr lang="it" altLang="it-IT" sz="2000"/>
              <a:t>, ecc.), quindi viene valutato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a.equals( b ) </a:t>
            </a:r>
            <a:r>
              <a:rPr lang="it" altLang="it-IT" sz="2000"/>
              <a:t>.</a:t>
            </a:r>
          </a:p>
          <a:p>
            <a:pPr>
              <a:lnSpc>
                <a:spcPct val="90000"/>
              </a:lnSpc>
            </a:pPr>
            <a:endParaRPr lang="en-CA" altLang="it-IT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841195AF-0AE9-A1A1-C32B-110527F3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DCA15267-95C3-3A69-D0B5-0D6DA13A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B900C003-A838-9F42-B08B-0E617BF5BF7D}" type="slidenum">
              <a:rPr lang="en-US" altLang="it-IT"/>
              <a:pPr/>
              <a:t>17</a:t>
            </a:fld>
            <a:endParaRPr lang="en-US" altLang="it-IT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0EE86C3E-48FA-8215-07C9-9E9A40985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Asserzioni in virgola mobile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AA7734A5-FB23-ED6C-E376-3CD6E7752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/>
              <a:t>Quando si confrontano i tipi a virgola mobile (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double </a:t>
            </a:r>
            <a:r>
              <a:rPr lang="it" altLang="it-IT" sz="2000"/>
              <a:t>o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float </a:t>
            </a:r>
            <a:r>
              <a:rPr lang="it" altLang="it-IT" sz="2000"/>
              <a:t>), c'è un ulteriore parametro obbligatorio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delta </a:t>
            </a:r>
            <a:r>
              <a:rPr lang="it" altLang="it-IT" sz="2000"/>
              <a:t>.</a:t>
            </a:r>
          </a:p>
          <a:p>
            <a:r>
              <a:rPr lang="it" altLang="it-IT" sz="2000"/>
              <a:t>L'affermazione valuta</a:t>
            </a:r>
          </a:p>
          <a:p>
            <a:pPr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Math.abs(previsto – effettivo) &lt;= delta</a:t>
            </a:r>
          </a:p>
          <a:p>
            <a:pPr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  <a:r>
              <a:rPr lang="it" altLang="it-IT" sz="2000"/>
              <a:t>per evitare problemi con errori di arrotondamento con confronti in virgola mobile.</a:t>
            </a:r>
          </a:p>
          <a:p>
            <a:r>
              <a:rPr lang="it" altLang="it-IT" sz="2000"/>
              <a:t>Esempio:</a:t>
            </a:r>
          </a:p>
          <a:p>
            <a:pPr lvl="1"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assertEquals( aDouble, anotherDouble, 0.0001 )</a:t>
            </a:r>
          </a:p>
          <a:p>
            <a:pPr lvl="1">
              <a:buFontTx/>
              <a:buNone/>
            </a:pPr>
            <a:r>
              <a:rPr lang="it" altLang="it-IT" sz="2000"/>
              <a:t>  </a:t>
            </a:r>
          </a:p>
          <a:p>
            <a:pPr lvl="2"/>
            <a:endParaRPr lang="en-CA" altLang="it-IT" sz="2000"/>
          </a:p>
          <a:p>
            <a:endParaRPr lang="en-CA" altLang="it-IT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CF30D2C2-C2B4-916F-8297-8EF22F1B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91360237-B7F8-2358-4C2B-1D7070B8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BDC5177F-F11C-C245-96BD-449627378E7F}" type="slidenum">
              <a:rPr lang="en-US" altLang="it-IT"/>
              <a:pPr/>
              <a:t>18</a:t>
            </a:fld>
            <a:endParaRPr lang="en-US" altLang="it-IT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6C2A7B78-B50A-1C65-0DF2-FE600608D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Organizzazione dei test JUnit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E568770-EF92-8A2E-BA95-C6638EAFB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/>
              <a:t>Ogni metodo rappresenta un singolo test case che può avere indipendentemente un verdetto (pass, error, fail).</a:t>
            </a:r>
          </a:p>
          <a:p>
            <a:r>
              <a:rPr lang="it" altLang="it-IT"/>
              <a:t>Normalmente, tutti i test per una classe Java sono raggruppati in una classe separata.</a:t>
            </a:r>
          </a:p>
          <a:p>
            <a:pPr lvl="1"/>
            <a:r>
              <a:rPr lang="it" altLang="it-IT"/>
              <a:t>Convenzione di denominazione:</a:t>
            </a:r>
          </a:p>
          <a:p>
            <a:pPr lvl="2"/>
            <a:r>
              <a:rPr lang="it" altLang="it-IT"/>
              <a:t>Classe da testare: </a:t>
            </a: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Valore</a:t>
            </a:r>
          </a:p>
          <a:p>
            <a:pPr lvl="2"/>
            <a:r>
              <a:rPr lang="it" altLang="it-IT"/>
              <a:t>Classe contenente i test: </a:t>
            </a: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ValueTest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7C02D910-EB13-E075-8F9F-011E1FC9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61160CEE-89E8-A60C-16AC-C92C8CA6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DA745D7B-97D7-0C42-969A-90A4CCBA6345}" type="slidenum">
              <a:rPr lang="en-US" altLang="it-IT"/>
              <a:pPr/>
              <a:t>19</a:t>
            </a:fld>
            <a:endParaRPr lang="en-US" altLang="it-IT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DC1B3AA5-584B-5B01-1532-83F1B32AE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Esecuzione di test JUnit (1)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52709E76-7779-5FD1-9E89-05D96C7FE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/>
              <a:t>Il framework JUnit non fornisce un test runner grafico. Invece, fornisce un'API che può essere utilizzata dagli IDE per eseguire casi di test e un corridore testuale che può essere utilizzato da una riga di comando.</a:t>
            </a:r>
          </a:p>
          <a:p>
            <a:r>
              <a:rPr lang="it" altLang="it-IT"/>
              <a:t>Eclipse e Netbeans forniscono ciascuno un test runner grafico integrato nei rispettivi ambienti.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0B88C2F9-D325-4BD6-0B72-666C1381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CAB2FF8-9E11-617F-635C-105F9D36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FB8E0202-B142-9149-BE33-59E8B0B19672}" type="slidenum">
              <a:rPr lang="en-US" altLang="it-IT"/>
              <a:pPr/>
              <a:t>2</a:t>
            </a:fld>
            <a:endParaRPr lang="en-US" altLang="it-IT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A7423626-404F-B132-1CAD-28DB69E0E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introduzione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0BBF5C6B-CAEC-7185-C40E-A7F2965F2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" altLang="it-IT"/>
              <a:t>Di cosa abbiamo bisogno per eseguire test automatizzati?</a:t>
            </a:r>
          </a:p>
          <a:p>
            <a:pPr lvl="1">
              <a:lnSpc>
                <a:spcPct val="90000"/>
              </a:lnSpc>
            </a:pPr>
            <a:r>
              <a:rPr lang="it" altLang="it-IT"/>
              <a:t>Sceneggiatura di prova</a:t>
            </a:r>
          </a:p>
          <a:p>
            <a:pPr lvl="2">
              <a:lnSpc>
                <a:spcPct val="90000"/>
              </a:lnSpc>
            </a:pPr>
            <a:r>
              <a:rPr lang="it" altLang="it-IT"/>
              <a:t>Azioni da inviare al sistema sotto test (SUT).</a:t>
            </a:r>
          </a:p>
          <a:p>
            <a:pPr lvl="2">
              <a:lnSpc>
                <a:spcPct val="90000"/>
              </a:lnSpc>
            </a:pPr>
            <a:r>
              <a:rPr lang="it" altLang="it-IT"/>
              <a:t>Risposte attese da SUT.</a:t>
            </a:r>
          </a:p>
          <a:p>
            <a:pPr lvl="2">
              <a:lnSpc>
                <a:spcPct val="90000"/>
              </a:lnSpc>
            </a:pPr>
            <a:r>
              <a:rPr lang="it" altLang="it-IT"/>
              <a:t>Come determinare se un test ha avuto successo o meno?</a:t>
            </a:r>
          </a:p>
          <a:p>
            <a:pPr lvl="1">
              <a:lnSpc>
                <a:spcPct val="90000"/>
              </a:lnSpc>
            </a:pPr>
            <a:r>
              <a:rPr lang="it" altLang="it-IT"/>
              <a:t>Sistema di esecuzione del test</a:t>
            </a:r>
          </a:p>
          <a:p>
            <a:pPr lvl="2">
              <a:lnSpc>
                <a:spcPct val="90000"/>
              </a:lnSpc>
            </a:pPr>
            <a:r>
              <a:rPr lang="it" altLang="it-IT"/>
              <a:t>Meccanismo per leggere script di test e connettere test case a SUT.</a:t>
            </a:r>
          </a:p>
          <a:p>
            <a:pPr lvl="2">
              <a:lnSpc>
                <a:spcPct val="90000"/>
              </a:lnSpc>
            </a:pPr>
            <a:r>
              <a:rPr lang="it" altLang="it-IT"/>
              <a:t>Tiene traccia dei risultati dei test.</a:t>
            </a:r>
          </a:p>
          <a:p>
            <a:pPr lvl="3">
              <a:lnSpc>
                <a:spcPct val="90000"/>
              </a:lnSpc>
            </a:pPr>
            <a:endParaRPr lang="en-CA" altLang="it-IT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2099D134-344E-48DA-AF17-F25111CC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9429D63E-B880-C162-B7D5-9590663D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6F9FE693-2BDB-E544-9504-6593D8C7FABD}" type="slidenum">
              <a:rPr lang="en-US" altLang="it-IT"/>
              <a:pPr/>
              <a:t>20</a:t>
            </a:fld>
            <a:endParaRPr lang="en-US" altLang="it-IT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07F607AB-9ACA-2426-5C60-3E4E09555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Esecuzione di test JUnit (2)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FEE60F49-065E-D250-B5AC-F53650026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/>
              <a:t>Con il runner fornito da JUnit:</a:t>
            </a:r>
          </a:p>
          <a:p>
            <a:pPr lvl="1"/>
            <a:r>
              <a:rPr lang="it" altLang="it-IT" sz="2000"/>
              <a:t>Quando una classe viene selezionata per l'esecuzione, verranno eseguiti tutti i metodi del test case nella classe.</a:t>
            </a:r>
          </a:p>
          <a:p>
            <a:pPr lvl="1"/>
            <a:r>
              <a:rPr lang="it" altLang="it-IT" sz="2000"/>
              <a:t>L'ordine in cui vengono chiamati i metodi nella classe (cioè l'ordine di esecuzione del caso di test) </a:t>
            </a:r>
            <a:br>
              <a:rPr lang="en-CA" altLang="it-IT" sz="2000"/>
            </a:br>
            <a:r>
              <a:rPr lang="it" altLang="it-IT" sz="2000">
                <a:solidFill>
                  <a:srgbClr val="FF0000"/>
                </a:solidFill>
              </a:rPr>
              <a:t>non lo è</a:t>
            </a:r>
            <a:r>
              <a:rPr lang="it" altLang="it-IT" sz="2000"/>
              <a:t> </a:t>
            </a:r>
            <a:r>
              <a:rPr lang="it" altLang="it-IT" sz="2000">
                <a:solidFill>
                  <a:srgbClr val="FF0000"/>
                </a:solidFill>
              </a:rPr>
              <a:t>prevedibile.</a:t>
            </a:r>
          </a:p>
          <a:p>
            <a:r>
              <a:rPr lang="it" altLang="it-IT" sz="2000"/>
              <a:t>I test runner forniti dagli IDE </a:t>
            </a:r>
            <a:r>
              <a:rPr lang="it" altLang="it-IT" sz="2000">
                <a:solidFill>
                  <a:srgbClr val="FF0000"/>
                </a:solidFill>
              </a:rPr>
              <a:t>possono </a:t>
            </a:r>
            <a:r>
              <a:rPr lang="it" altLang="it-IT" sz="2000"/>
              <a:t>consentire all'utente di selezionare metodi particolari o di impostare l'ordine di esecuzione.</a:t>
            </a:r>
          </a:p>
          <a:p>
            <a:r>
              <a:rPr lang="it" altLang="it-IT" sz="2000"/>
              <a:t>È buona pratica scrivere test con sono indipendenti dall'ordine di esecuzione e senza dipendenze dallo stato di eventuali test precedenti.</a:t>
            </a:r>
          </a:p>
          <a:p>
            <a:endParaRPr lang="en-CA" altLang="it-IT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1D3F5C70-184E-1B63-825E-D23D265E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18E60E08-1BB3-4AB2-DC01-18E69759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38093415-D257-4845-B7F3-9E4307683603}" type="slidenum">
              <a:rPr lang="en-US" altLang="it-IT"/>
              <a:pPr/>
              <a:t>21</a:t>
            </a:fld>
            <a:endParaRPr lang="en-US" altLang="it-IT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E207754F-00C6-BE97-0894-59CB6F3F8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Infissi di prova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9C491019-2391-56D9-727F-344C7780B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/>
              <a:t>Un dispositivo di test è il contesto in cui viene eseguito un caso di test.</a:t>
            </a:r>
          </a:p>
          <a:p>
            <a:r>
              <a:rPr lang="it" altLang="it-IT"/>
              <a:t>In genere, i dispositivi di prova includono:</a:t>
            </a:r>
          </a:p>
          <a:p>
            <a:pPr lvl="1"/>
            <a:r>
              <a:rPr lang="it" altLang="it-IT"/>
              <a:t>Oggetti o risorse disponibili per l'uso da qualsiasi test case.</a:t>
            </a:r>
          </a:p>
          <a:p>
            <a:pPr lvl="1"/>
            <a:r>
              <a:rPr lang="it" altLang="it-IT"/>
              <a:t>Attività necessarie per rendere disponibili questi oggetti e/o allocazione e deallocazione delle risorse: “setup” e “teardown”.</a:t>
            </a:r>
          </a:p>
          <a:p>
            <a:pPr lvl="1"/>
            <a:endParaRPr lang="en-CA" altLang="it-IT"/>
          </a:p>
          <a:p>
            <a:pPr lvl="1"/>
            <a:endParaRPr lang="en-CA" altLang="it-IT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9FB160D2-5CAD-955D-51F3-45C3058C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2E0BB037-BA5F-06D3-0C9E-2DB9761F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F3E46DE8-96D6-144A-B86B-0C24ED89479D}" type="slidenum">
              <a:rPr lang="en-US" altLang="it-IT"/>
              <a:pPr/>
              <a:t>22</a:t>
            </a:fld>
            <a:endParaRPr lang="en-US" altLang="it-IT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D5C0C8D-56FF-0322-6FE1-A436EDF81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Installazione e smontaggio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D04E3380-18E4-70C3-AC1E-38B01C049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/>
              <a:t>Per una raccolta di test per una particolare classe, ci sono spesso alcune attività ripetute che devono essere eseguite prima di ogni test case.</a:t>
            </a:r>
          </a:p>
          <a:p>
            <a:pPr lvl="1"/>
            <a:r>
              <a:rPr lang="it" altLang="it-IT" sz="2000"/>
              <a:t>Esempi: creare alcuni oggetti “interessanti” con cui lavorare, aprire una connessione di rete, ecc.</a:t>
            </a:r>
          </a:p>
          <a:p>
            <a:r>
              <a:rPr lang="it" altLang="it-IT" sz="2000"/>
              <a:t>Allo stesso modo, alla fine di ogni caso di test, potrebbero esserci attività ripetute da ripulire dopo l'esecuzione del test.</a:t>
            </a:r>
          </a:p>
          <a:p>
            <a:pPr lvl="1"/>
            <a:r>
              <a:rPr lang="it" altLang="it-IT" sz="2000"/>
              <a:t>Assicura che le risorse vengano rilasciate, che il sistema di test sia in uno stato noto per il prossimo test case, ecc.</a:t>
            </a:r>
          </a:p>
          <a:p>
            <a:pPr lvl="1"/>
            <a:r>
              <a:rPr lang="it" altLang="it-IT" sz="2000"/>
              <a:t>Poiché un test case non riesce a terminare l'esecuzione di un metodo di test in quel punto, il codice da ripulire </a:t>
            </a:r>
            <a:r>
              <a:rPr lang="it" altLang="it-IT" sz="2000">
                <a:solidFill>
                  <a:srgbClr val="FF0000"/>
                </a:solidFill>
              </a:rPr>
              <a:t>non può </a:t>
            </a:r>
            <a:r>
              <a:rPr lang="it" altLang="it-IT" sz="2000"/>
              <a:t>trovarsi alla fine del metodo.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C1CDBD9B-39B5-621A-BA02-B967C8E2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876AE1CA-D183-42C4-221D-32C001AE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ECD2806D-50FA-2741-A857-7B510FB3E586}" type="slidenum">
              <a:rPr lang="en-US" altLang="it-IT"/>
              <a:pPr/>
              <a:t>23</a:t>
            </a:fld>
            <a:endParaRPr lang="en-US" altLang="it-IT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09033FEB-DB07-4868-2AF5-CFD9533D4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Installazione e smontaggio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A9B2F6E-B8C6-4147-3758-A2985D80A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/>
              <a:t>Impostare:</a:t>
            </a:r>
          </a:p>
          <a:p>
            <a:pPr lvl="1"/>
            <a:r>
              <a:rPr lang="it" altLang="it-IT" sz="2000"/>
              <a:t>Utilizzare l' annotazione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@Before </a:t>
            </a:r>
            <a:r>
              <a:rPr lang="it" altLang="it-IT" sz="2000"/>
              <a:t>su un metodo contenente codice da eseguire prima di ogni test case.</a:t>
            </a:r>
          </a:p>
          <a:p>
            <a:r>
              <a:rPr lang="it" altLang="it-IT" sz="2000"/>
              <a:t>Smontaggio ( </a:t>
            </a:r>
            <a:r>
              <a:rPr lang="it" altLang="it-IT" sz="2000">
                <a:solidFill>
                  <a:srgbClr val="3333CC"/>
                </a:solidFill>
              </a:rPr>
              <a:t>indipendentemente dal verdetto </a:t>
            </a:r>
            <a:r>
              <a:rPr lang="it" altLang="it-IT" sz="2000"/>
              <a:t>):</a:t>
            </a:r>
          </a:p>
          <a:p>
            <a:pPr lvl="1"/>
            <a:r>
              <a:rPr lang="it" altLang="it-IT" sz="2000"/>
              <a:t>Utilizzare l' annotazione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@After </a:t>
            </a:r>
            <a:r>
              <a:rPr lang="it" altLang="it-IT" sz="2000"/>
              <a:t>su un metodo contenente codice da eseguire dopo ogni caso di test.</a:t>
            </a:r>
          </a:p>
          <a:p>
            <a:pPr lvl="1"/>
            <a:r>
              <a:rPr lang="it" altLang="it-IT" sz="2000"/>
              <a:t>Questi metodi verranno eseguiti anche se vengono lanciate eccezioni nel caso di test o un'asserzione fallisce.</a:t>
            </a:r>
          </a:p>
          <a:p>
            <a:r>
              <a:rPr lang="it" altLang="it-IT" sz="2000"/>
              <a:t>È consentito avere un numero qualsiasi di queste annotazioni.</a:t>
            </a:r>
          </a:p>
          <a:p>
            <a:pPr lvl="1"/>
            <a:r>
              <a:rPr lang="it" altLang="it-IT" sz="2000"/>
              <a:t>Tutti i metodi annotati con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@Before </a:t>
            </a:r>
            <a:r>
              <a:rPr lang="it" altLang="it-IT" sz="2000"/>
              <a:t>verranno eseguiti prima di ogni test case, ma possono essere eseguiti in </a:t>
            </a:r>
            <a:r>
              <a:rPr lang="it" altLang="it-IT" sz="2000">
                <a:solidFill>
                  <a:schemeClr val="hlink"/>
                </a:solidFill>
              </a:rPr>
              <a:t>qualsiasi </a:t>
            </a:r>
            <a:r>
              <a:rPr lang="it" altLang="it-IT" sz="2000"/>
              <a:t>ordine.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F84BEF52-B96F-EE89-33B0-7BB6E9A4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08C3379C-0ABE-7CC9-4666-7F274D02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442B199E-CA12-2F49-BD00-B2B299A16CA6}" type="slidenum">
              <a:rPr lang="en-US" altLang="it-IT"/>
              <a:pPr/>
              <a:t>24</a:t>
            </a:fld>
            <a:endParaRPr lang="en-US" altLang="it-IT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6107E760-2D3C-FA34-8FB7-02F0DDB27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Esempio: utilizzo di un file come dispositivo di testo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CCE4829F-D4E7-EC70-69F9-4629BA014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classe pubblica OutputTest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output di file privato;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CA" altLang="it-IT" sz="16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it" altLang="it-IT" sz="1600" b="1">
                <a:solidFill>
                  <a:srgbClr val="FF0000"/>
                </a:solidFill>
                <a:latin typeface="Courier New" panose="02070309020205020404" pitchFamily="49" charset="0"/>
              </a:rPr>
              <a:t>@Before </a:t>
            </a: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public void createOutputFile()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output = nuovo File(...);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it" altLang="it-IT" sz="1600" b="1">
                <a:solidFill>
                  <a:srgbClr val="FF0000"/>
                </a:solidFill>
                <a:latin typeface="Courier New" panose="02070309020205020404" pitchFamily="49" charset="0"/>
              </a:rPr>
              <a:t>@Dopo </a:t>
            </a: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public void deleteOutputFile()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output.delete();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FF0000"/>
                </a:solidFill>
                <a:latin typeface="Courier New" panose="02070309020205020404" pitchFamily="49" charset="0"/>
              </a:rPr>
              <a:t>@Test </a:t>
            </a: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public void test1WithFile()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// codice per l'obiettivo del caso di test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CA" altLang="it-IT" sz="16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FF0000"/>
                </a:solidFill>
                <a:latin typeface="Courier New" panose="02070309020205020404" pitchFamily="49" charset="0"/>
              </a:rPr>
              <a:t>@Test </a:t>
            </a: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public void test2WithFile()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// codice per l'obiettivo del caso di test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  <a:r>
              <a:rPr lang="it" altLang="it-IT" sz="160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B208CD59-0BD1-06F1-21EF-949AEA2C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8DB8C0EA-9FFA-28C6-BC1F-678E647F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644D2175-89F4-7F42-AC92-4F15C77EA727}" type="slidenum">
              <a:rPr lang="en-US" altLang="it-IT"/>
              <a:pPr/>
              <a:t>25</a:t>
            </a:fld>
            <a:endParaRPr lang="en-US" altLang="it-IT"/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B68B63D7-57CE-1F75-A5D8-6A75DAEA1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Ordine di esecuzione del metodo</a:t>
            </a: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806AC7B3-12E8-953D-BB4B-9C13C4CEC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creaOutputFile()</a:t>
            </a:r>
          </a:p>
          <a:p>
            <a:pPr marL="457200" indent="-457200">
              <a:buFontTx/>
              <a:buAutoNum type="arabicPeriod"/>
            </a:pP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prova </a:t>
            </a:r>
            <a:r>
              <a:rPr lang="it" altLang="it-IT" b="1">
                <a:solidFill>
                  <a:srgbClr val="FF0000"/>
                </a:solidFill>
                <a:latin typeface="Courier New" panose="02070309020205020404" pitchFamily="49" charset="0"/>
              </a:rPr>
              <a:t>1 </a:t>
            </a: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ConFile()</a:t>
            </a:r>
          </a:p>
          <a:p>
            <a:pPr marL="457200" indent="-457200">
              <a:buFontTx/>
              <a:buAutoNum type="arabicPeriod"/>
            </a:pP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deleteOutputFile()</a:t>
            </a:r>
          </a:p>
          <a:p>
            <a:pPr marL="457200" indent="-457200">
              <a:buFontTx/>
              <a:buAutoNum type="arabicPeriod"/>
            </a:pP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creaOutputFile()</a:t>
            </a:r>
          </a:p>
          <a:p>
            <a:pPr marL="457200" indent="-457200">
              <a:buFontTx/>
              <a:buAutoNum type="arabicPeriod"/>
            </a:pP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prova </a:t>
            </a:r>
            <a:r>
              <a:rPr lang="it" altLang="it-IT" b="1">
                <a:solidFill>
                  <a:srgbClr val="FF0000"/>
                </a:solidFill>
                <a:latin typeface="Courier New" panose="02070309020205020404" pitchFamily="49" charset="0"/>
              </a:rPr>
              <a:t>2 </a:t>
            </a: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ConFile()</a:t>
            </a:r>
          </a:p>
          <a:p>
            <a:pPr marL="457200" indent="-457200">
              <a:buFontTx/>
              <a:buAutoNum type="arabicPeriod"/>
            </a:pP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deleteOutputFile()</a:t>
            </a:r>
          </a:p>
          <a:p>
            <a:pPr marL="457200" indent="-457200"/>
            <a:r>
              <a:rPr lang="it" altLang="it-IT"/>
              <a:t>Presupposto: </a:t>
            </a: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il test </a:t>
            </a:r>
            <a:r>
              <a:rPr lang="it" altLang="it-IT" b="1">
                <a:solidFill>
                  <a:srgbClr val="FF0000"/>
                </a:solidFill>
                <a:latin typeface="Courier New" panose="02070309020205020404" pitchFamily="49" charset="0"/>
              </a:rPr>
              <a:t>1 </a:t>
            </a: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WithFile </a:t>
            </a:r>
            <a:r>
              <a:rPr lang="it" altLang="it-IT"/>
              <a:t>viene eseguito prima </a:t>
            </a: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del test </a:t>
            </a:r>
            <a:r>
              <a:rPr lang="it" altLang="it-IT" b="1">
                <a:solidFill>
                  <a:srgbClr val="FF0000"/>
                </a:solidFill>
                <a:latin typeface="Courier New" panose="02070309020205020404" pitchFamily="49" charset="0"/>
              </a:rPr>
              <a:t>2 </a:t>
            </a: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WithFile </a:t>
            </a:r>
            <a:r>
              <a:rPr lang="it" altLang="it-IT"/>
              <a:t>, che non è garantito.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0922727C-9584-79AF-8F76-EE1674AD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259BE4D2-AD97-B7A7-E8CF-A9936F8A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103EE894-8788-AA47-90EE-3ADB3906DA72}" type="slidenum">
              <a:rPr lang="en-US" altLang="it-IT"/>
              <a:pPr/>
              <a:t>26</a:t>
            </a:fld>
            <a:endParaRPr lang="en-US" altLang="it-IT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A9C42B06-A358-16CF-3344-0CFB6DED7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Configurazione unica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F9E5EB3A-6DE1-AED0-285F-D63BB807E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/>
              <a:t>È anche possibile eseguire un metodo </a:t>
            </a:r>
            <a:r>
              <a:rPr lang="it" altLang="it-IT" sz="2000">
                <a:solidFill>
                  <a:srgbClr val="FF0000"/>
                </a:solidFill>
              </a:rPr>
              <a:t>una sola volta </a:t>
            </a:r>
            <a:r>
              <a:rPr lang="it" altLang="it-IT" sz="2000"/>
              <a:t>per l'intera classe di test, </a:t>
            </a:r>
            <a:r>
              <a:rPr lang="it" altLang="it-IT" sz="2000">
                <a:solidFill>
                  <a:srgbClr val="FF0000"/>
                </a:solidFill>
              </a:rPr>
              <a:t>prima che </a:t>
            </a:r>
            <a:r>
              <a:rPr lang="it" altLang="it-IT" sz="2000"/>
              <a:t>uno qualsiasi dei test venga eseguito e prima di qualsiasi metodo o metodi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@Before </a:t>
            </a:r>
            <a:r>
              <a:rPr lang="it" altLang="it-IT" sz="2000"/>
              <a:t>.</a:t>
            </a:r>
          </a:p>
          <a:p>
            <a:r>
              <a:rPr lang="it" altLang="it-IT" sz="2000"/>
              <a:t>Utile per avviare server, aprire comunicazioni, ecc. che richiedono tempo per chiudersi e riaprirsi per ogni test.</a:t>
            </a:r>
          </a:p>
          <a:p>
            <a:r>
              <a:rPr lang="it" altLang="it-IT" sz="2000"/>
              <a:t>Indica con l'annotazione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@BeforeClass </a:t>
            </a:r>
            <a:r>
              <a:rPr lang="it" altLang="it-IT" sz="2000"/>
              <a:t>(può essere utilizzato solo su </a:t>
            </a:r>
            <a:r>
              <a:rPr lang="it" altLang="it-IT" sz="2000">
                <a:solidFill>
                  <a:srgbClr val="FF0000"/>
                </a:solidFill>
              </a:rPr>
              <a:t>un </a:t>
            </a:r>
            <a:r>
              <a:rPr lang="it" altLang="it-IT" sz="2000"/>
              <a:t>metodo, che deve essere </a:t>
            </a:r>
            <a:r>
              <a:rPr lang="it" altLang="it-IT" sz="2000">
                <a:solidFill>
                  <a:srgbClr val="FF0000"/>
                </a:solidFill>
              </a:rPr>
              <a:t>static </a:t>
            </a:r>
            <a:r>
              <a:rPr lang="it" altLang="it-IT" sz="2000"/>
              <a:t>):</a:t>
            </a:r>
          </a:p>
          <a:p>
            <a:pPr lvl="1">
              <a:buFontTx/>
              <a:buNone/>
            </a:pPr>
            <a:r>
              <a:rPr lang="it" altLang="it-IT" sz="2000"/>
              <a:t>  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@Prima della lezione</a:t>
            </a:r>
            <a:r>
              <a:rPr lang="it" altLang="it-IT" sz="2000"/>
              <a:t>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public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static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void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anyNameHere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()</a:t>
            </a:r>
          </a:p>
          <a:p>
            <a:pPr lvl="1"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// codice di configurazione della classe qui</a:t>
            </a:r>
          </a:p>
          <a:p>
            <a:pPr lvl="1"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FB2AAA60-5D55-6CDC-A058-BF37C6AE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C96A1206-CDC8-1931-A041-08319C14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256F3D04-56BC-CF47-858A-40BF578E3250}" type="slidenum">
              <a:rPr lang="en-US" altLang="it-IT"/>
              <a:pPr/>
              <a:t>27</a:t>
            </a:fld>
            <a:endParaRPr lang="en-US" altLang="it-IT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59BD161B-9142-0266-2579-36AB81ECD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Abbattere una volta sola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513D142E-24A1-D9CA-8663-031785772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/>
              <a:t>È disponibile anche un metodo di pulizia una sola volta corrispondente. Viene eseguito dopo che tutti i metodi del caso di test nella classe sono stati eseguiti e dopo qualsiasi metodo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@After</a:t>
            </a:r>
          </a:p>
          <a:p>
            <a:r>
              <a:rPr lang="it" altLang="it-IT" sz="2000"/>
              <a:t>Utile per arrestare server, chiudere collegamenti di comunicazione, ecc.</a:t>
            </a:r>
          </a:p>
          <a:p>
            <a:r>
              <a:rPr lang="it" altLang="it-IT" sz="2000"/>
              <a:t>Indica con l'annotazione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@AfterClass </a:t>
            </a:r>
            <a:r>
              <a:rPr lang="it" altLang="it-IT" sz="2000"/>
              <a:t>(può essere utilizzato solo su </a:t>
            </a:r>
            <a:r>
              <a:rPr lang="it" altLang="it-IT" sz="2000">
                <a:solidFill>
                  <a:srgbClr val="FF0000"/>
                </a:solidFill>
              </a:rPr>
              <a:t>un </a:t>
            </a:r>
            <a:r>
              <a:rPr lang="it" altLang="it-IT" sz="2000"/>
              <a:t>metodo, che deve essere </a:t>
            </a:r>
            <a:r>
              <a:rPr lang="it" altLang="it-IT" sz="2000">
                <a:solidFill>
                  <a:srgbClr val="FF0000"/>
                </a:solidFill>
              </a:rPr>
              <a:t>static </a:t>
            </a:r>
            <a:r>
              <a:rPr lang="it" altLang="it-IT" sz="2000"/>
              <a:t>):</a:t>
            </a:r>
          </a:p>
          <a:p>
            <a:pPr lvl="1">
              <a:buFontTx/>
              <a:buNone/>
            </a:pPr>
            <a:r>
              <a:rPr lang="it" altLang="it-IT" sz="2000"/>
              <a:t>  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@Dopo la lezione</a:t>
            </a:r>
            <a:r>
              <a:rPr lang="it" altLang="it-IT" sz="2000"/>
              <a:t>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public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static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void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anyNameHere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()</a:t>
            </a:r>
          </a:p>
          <a:p>
            <a:pPr lvl="1"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// codice di pulizia della classe qui</a:t>
            </a:r>
          </a:p>
          <a:p>
            <a:pPr lvl="1"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FB9586DC-4B95-EFFE-1725-FE182E2C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F6C96F9-6764-619E-1A7B-81D35F1C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03F52003-A231-1F4D-8D6B-0367EFAB3C73}" type="slidenum">
              <a:rPr lang="en-US" altLang="it-IT"/>
              <a:pPr/>
              <a:t>28</a:t>
            </a:fld>
            <a:endParaRPr lang="en-US" altLang="it-IT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BECAFD8F-DFBD-3FEF-ED07-A43706F26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Test delle eccezioni (1)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83FF1C13-F593-B6B6-9FBE-760BFFE52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" altLang="it-IT" sz="2000"/>
              <a:t>Aggiunge il parametro all'annotazione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@Test </a:t>
            </a:r>
            <a:r>
              <a:rPr lang="it" altLang="it-IT" sz="2000"/>
              <a:t>, indicando che si prevede che si verifichi una particolare classe di eccezione durante il test.</a:t>
            </a:r>
          </a:p>
          <a:p>
            <a:pPr lvl="1">
              <a:lnSpc>
                <a:spcPct val="80000"/>
              </a:lnSpc>
            </a:pPr>
            <a:endParaRPr lang="en-CA" altLang="it-IT" sz="2000"/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800" b="1">
                <a:solidFill>
                  <a:srgbClr val="FF0000"/>
                </a:solidFill>
                <a:latin typeface="Courier New" panose="02070309020205020404" pitchFamily="49" charset="0"/>
              </a:rPr>
              <a:t>@Test(previsto=ExceptedTypeOfException.class)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800" b="1">
                <a:solidFill>
                  <a:srgbClr val="3333CC"/>
                </a:solidFill>
                <a:latin typeface="Courier New" panose="02070309020205020404" pitchFamily="49" charset="0"/>
              </a:rPr>
              <a:t>public void testException()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8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800" b="1">
                <a:solidFill>
                  <a:srgbClr val="3333CC"/>
                </a:solidFill>
                <a:latin typeface="Courier New" panose="02070309020205020404" pitchFamily="49" charset="0"/>
              </a:rPr>
              <a:t>metodoCausaeccezione();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8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  <a:r>
              <a:rPr lang="it" altLang="it-IT" sz="2000"/>
              <a:t> </a:t>
            </a:r>
          </a:p>
          <a:p>
            <a:pPr>
              <a:lnSpc>
                <a:spcPct val="80000"/>
              </a:lnSpc>
            </a:pPr>
            <a:r>
              <a:rPr lang="it" altLang="it-IT" sz="2000"/>
              <a:t>Se non viene generata alcuna eccezione o si verifica un'eccezione imprevista, il test avrà esito negativo.</a:t>
            </a:r>
          </a:p>
          <a:p>
            <a:pPr lvl="1">
              <a:lnSpc>
                <a:spcPct val="80000"/>
              </a:lnSpc>
            </a:pPr>
            <a:r>
              <a:rPr lang="it" altLang="it-IT" sz="2000"/>
              <a:t>Cioè, raggiungere la fine del metodo senza eccezioni causerà un fallimento del test case.</a:t>
            </a:r>
          </a:p>
          <a:p>
            <a:pPr>
              <a:lnSpc>
                <a:spcPct val="80000"/>
              </a:lnSpc>
            </a:pPr>
            <a:r>
              <a:rPr lang="it" altLang="it-IT" sz="2000"/>
              <a:t>Testare il contenuto del messaggio di eccezione o limitare l'ambito in cui è prevista l'eccezione richiede l'utilizzo dell'approccio nella diapositiva successiva.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0BD0F82F-EF4A-8AE8-E26B-9925B250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3BF29405-C8A7-2349-0CDE-9E10A1AE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2AABCE05-A001-0B4F-914A-DA05768D4AF2}" type="slidenum">
              <a:rPr lang="en-US" altLang="it-IT"/>
              <a:pPr/>
              <a:t>29</a:t>
            </a:fld>
            <a:endParaRPr lang="en-US" altLang="it-IT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B8BFFFF3-66AC-FDAE-742C-8FAA97024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Test delle eccezioni (2)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353EAF12-94D4-3702-7890-E3AA2A7D8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" altLang="it-IT" sz="2000"/>
              <a:t>Cattura l'eccezione e usa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fail() </a:t>
            </a:r>
            <a:r>
              <a:rPr lang="it" altLang="it-IT" sz="2000"/>
              <a:t>se non generata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public void testException()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Tentativo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      </a:t>
            </a:r>
            <a:r>
              <a:rPr lang="it" altLang="it-IT" sz="1600" b="1">
                <a:solidFill>
                  <a:srgbClr val="FF0000"/>
                </a:solidFill>
                <a:latin typeface="Courier New" panose="02070309020205020404" pitchFamily="49" charset="0"/>
              </a:rPr>
              <a:t>metodoCausaeccezione();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CA" altLang="it-IT" sz="16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      </a:t>
            </a:r>
            <a:r>
              <a:rPr lang="it" altLang="it-IT" sz="1600" b="1">
                <a:solidFill>
                  <a:srgbClr val="009900"/>
                </a:solidFill>
                <a:latin typeface="Courier New" panose="02070309020205020404" pitchFamily="49" charset="0"/>
              </a:rPr>
              <a:t>// Se questo punto viene raggiunto, il file previsto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009900"/>
                </a:solidFill>
                <a:latin typeface="Courier New" panose="02070309020205020404" pitchFamily="49" charset="0"/>
              </a:rPr>
              <a:t>// l'eccezione non è stata generata.</a:t>
            </a:r>
            <a:br>
              <a:rPr lang="en-CA" altLang="it-IT" sz="1600" b="1">
                <a:solidFill>
                  <a:srgbClr val="009900"/>
                </a:solidFill>
                <a:latin typeface="Courier New" panose="02070309020205020404" pitchFamily="49" charset="0"/>
              </a:rPr>
            </a:br>
            <a:endParaRPr lang="en-CA" altLang="it-IT" sz="1600" b="1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      </a:t>
            </a:r>
            <a:r>
              <a:rPr lang="it" altLang="it-IT" sz="1600" b="1">
                <a:solidFill>
                  <a:srgbClr val="FF0000"/>
                </a:solidFill>
                <a:latin typeface="Courier New" panose="02070309020205020404" pitchFamily="49" charset="0"/>
              </a:rPr>
              <a:t>fail </a:t>
            </a: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("Dovrebbe essersi verificata un'eccezione");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cattura ( ExceptedTypeOfException exc 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Stringa prevista = "Un messaggio di errore adatto";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Stringa effettiva = exc.getMessage();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Assert.assertEquals( previsto, effettivo 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C8797823-972C-7AB2-CC2D-7005A324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D9B51FBA-0227-D69B-9E45-DFA2CDD6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2299BD10-2B86-5941-9444-BC4871E1F364}" type="slidenum">
              <a:rPr lang="en-US" altLang="it-IT"/>
              <a:pPr/>
              <a:t>3</a:t>
            </a:fld>
            <a:endParaRPr lang="en-US" altLang="it-IT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66578ADA-5C3A-781D-3A0C-8BAA7C624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I verdetti dei casi di prova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A92F6B72-F56D-F3FF-E9B3-921FA0D4D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/>
              <a:t>Un </a:t>
            </a:r>
            <a:r>
              <a:rPr lang="it" altLang="it-IT" sz="2000">
                <a:solidFill>
                  <a:srgbClr val="996633"/>
                </a:solidFill>
              </a:rPr>
              <a:t>verdetto </a:t>
            </a:r>
            <a:r>
              <a:rPr lang="it" altLang="it-IT" sz="2000"/>
              <a:t>è il risultato dichiarato dell'esecuzione di un singolo test.</a:t>
            </a:r>
          </a:p>
          <a:p>
            <a:r>
              <a:rPr lang="it" altLang="it-IT" sz="2000">
                <a:solidFill>
                  <a:srgbClr val="00CC00"/>
                </a:solidFill>
              </a:rPr>
              <a:t>Superato </a:t>
            </a:r>
            <a:r>
              <a:rPr lang="it" altLang="it-IT" sz="2000"/>
              <a:t>: il test case ha raggiunto lo scopo previsto e il software sottoposto a test ha funzionato come previsto.</a:t>
            </a:r>
          </a:p>
          <a:p>
            <a:r>
              <a:rPr lang="it" altLang="it-IT" sz="2000">
                <a:solidFill>
                  <a:srgbClr val="FF0000"/>
                </a:solidFill>
              </a:rPr>
              <a:t>Fail </a:t>
            </a:r>
            <a:r>
              <a:rPr lang="it" altLang="it-IT" sz="2000"/>
              <a:t>: il test case ha raggiunto lo scopo previsto, ma il software sottoposto a test non ha funzionato come previsto.</a:t>
            </a:r>
          </a:p>
          <a:p>
            <a:r>
              <a:rPr lang="it" altLang="it-IT" sz="2000">
                <a:solidFill>
                  <a:srgbClr val="3333CC"/>
                </a:solidFill>
              </a:rPr>
              <a:t>Errore </a:t>
            </a:r>
            <a:r>
              <a:rPr lang="it" altLang="it-IT" sz="2000"/>
              <a:t>: il test case non ha raggiunto lo scopo previsto.</a:t>
            </a:r>
          </a:p>
          <a:p>
            <a:pPr lvl="1"/>
            <a:r>
              <a:rPr lang="it" altLang="it-IT" sz="2000"/>
              <a:t>Potenziali ragioni:</a:t>
            </a:r>
          </a:p>
          <a:p>
            <a:pPr lvl="2"/>
            <a:r>
              <a:rPr lang="it" altLang="it-IT" sz="2000"/>
              <a:t>Si è verificato un evento imprevisto durante il test case.</a:t>
            </a:r>
          </a:p>
          <a:p>
            <a:pPr lvl="2"/>
            <a:r>
              <a:rPr lang="it" altLang="it-IT" sz="2000"/>
              <a:t>Non è stato possibile configurare correttamente il test case</a:t>
            </a:r>
          </a:p>
          <a:p>
            <a:pPr lvl="2">
              <a:buFontTx/>
              <a:buNone/>
            </a:pPr>
            <a:endParaRPr lang="en-CA" altLang="it-IT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F1ECC6D7-52C9-645E-8E66-4C95688A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21E7ED08-02BF-C3F6-A831-A8DB55CB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6B7B9FC1-B6F3-BB47-B772-5F8C17E4E852}" type="slidenum">
              <a:rPr lang="en-US" altLang="it-IT"/>
              <a:pPr/>
              <a:t>30</a:t>
            </a:fld>
            <a:endParaRPr lang="en-US" altLang="it-IT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B69921B5-A1FE-2B02-1C1E-7B30A07FC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JUUnità 3</a:t>
            </a:r>
            <a:endParaRPr lang="en-US" altLang="it-IT"/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E2895C12-769C-F29B-CBEC-BC075C7FE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/>
              <a:t>A questo punto, la migrazione è ancora in corso da JUnit 3 a JUnit 4</a:t>
            </a:r>
          </a:p>
          <a:p>
            <a:pPr lvl="1"/>
            <a:r>
              <a:rPr lang="it" altLang="it-IT" sz="2000"/>
              <a:t>Eclipse 3.2 ha entrambi</a:t>
            </a:r>
          </a:p>
          <a:p>
            <a:pPr lvl="2"/>
            <a:r>
              <a:rPr lang="it" altLang="it-IT" sz="2000"/>
              <a:t>La piattaforma degli strumenti di test e prestazioni Eclipse non funziona ancora con JUnit 4.</a:t>
            </a:r>
          </a:p>
          <a:p>
            <a:pPr lvl="1"/>
            <a:r>
              <a:rPr lang="it" altLang="it-IT" sz="2000"/>
              <a:t>Netbeans 5.5 ha solo JUnit 3.</a:t>
            </a:r>
          </a:p>
          <a:p>
            <a:endParaRPr lang="en-CA" altLang="it-IT" sz="2000"/>
          </a:p>
          <a:p>
            <a:r>
              <a:rPr lang="it" altLang="it-IT" sz="2000"/>
              <a:t>All'interno dell'archivio JUnit, vengono utilizzati i seguenti pacchetti in modo che le due versioni possano coesistere.</a:t>
            </a:r>
          </a:p>
          <a:p>
            <a:pPr lvl="1"/>
            <a:r>
              <a:rPr lang="it" altLang="it-IT" sz="2000"/>
              <a:t>JUnit 3: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junit.framework.*</a:t>
            </a:r>
          </a:p>
          <a:p>
            <a:pPr lvl="1"/>
            <a:r>
              <a:rPr lang="it" altLang="it-IT" sz="2000"/>
              <a:t>JUnit 4: </a:t>
            </a: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org.junit.*</a:t>
            </a:r>
            <a:endParaRPr lang="en-US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F01DCCEA-AE39-95AB-F13B-66A8F3A1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 dirty="0"/>
              <a:t>© </a:t>
            </a:r>
            <a:r>
              <a:rPr lang="it" altLang="it-IT" dirty="0" err="1"/>
              <a:t>Dott </a:t>
            </a:r>
            <a:r>
              <a:rPr lang="it" altLang="it-IT" dirty="0"/>
              <a:t>. A. Williams,</a:t>
            </a:r>
          </a:p>
          <a:p>
            <a:r>
              <a:rPr lang="it" altLang="it-IT" dirty="0"/>
              <a:t>Autunno 2008 - Presente</a:t>
            </a:r>
            <a:endParaRPr lang="en-US" altLang="it-IT" dirty="0"/>
          </a:p>
          <a:p>
            <a:endParaRPr lang="en-US" altLang="it-IT" dirty="0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51D771EC-9312-D0DB-795D-A6E692E9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B158D01F-49FF-7540-BE6E-4528AE057C15}" type="slidenum">
              <a:rPr lang="en-US" altLang="it-IT"/>
              <a:pPr/>
              <a:t>31</a:t>
            </a:fld>
            <a:endParaRPr lang="en-US" altLang="it-IT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AB31CDB1-12AE-48B6-93A4-E08E44B6C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Argomenti per un altro giorno...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73B30ADC-A6F0-27D8-CAE7-3DAE916F4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/>
              <a:t>Differenze tra JUnit 3 e JUnit 4</a:t>
            </a:r>
          </a:p>
          <a:p>
            <a:r>
              <a:rPr lang="it" altLang="it-IT"/>
              <a:t>Maggiori informazioni sui corridori di prova</a:t>
            </a:r>
          </a:p>
          <a:p>
            <a:r>
              <a:rPr lang="it" altLang="it-IT"/>
              <a:t>Prove parametrizzate</a:t>
            </a:r>
          </a:p>
          <a:p>
            <a:r>
              <a:rPr lang="it" altLang="it-IT"/>
              <a:t>Test con timeout</a:t>
            </a:r>
          </a:p>
          <a:p>
            <a:r>
              <a:rPr lang="it" altLang="it-IT"/>
              <a:t>Suite di test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B3F2FB8E-DBDD-0F3D-C65D-CFC52318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103278B0-A7AE-3A95-E89E-F1797D0A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2DC29630-E0C2-D94F-A533-4EF9C4E43674}" type="slidenum">
              <a:rPr lang="en-US" altLang="it-IT"/>
              <a:pPr/>
              <a:t>4</a:t>
            </a:fld>
            <a:endParaRPr lang="en-US" altLang="it-IT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2BAD399F-274D-51B6-FF7D-5233BD8A0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Una nota sulle versioni JUnit...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18E84C9-5390-C9D4-FF44-632452E6D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" altLang="it-IT" sz="2000"/>
              <a:t>La versione attuale è la 4.3.1, disponibile da marzo 2007</a:t>
            </a:r>
          </a:p>
          <a:p>
            <a:pPr lvl="1">
              <a:lnSpc>
                <a:spcPct val="80000"/>
              </a:lnSpc>
            </a:pPr>
            <a:r>
              <a:rPr lang="it" altLang="it-IT" sz="2000"/>
              <a:t>Per utilizzare JUnit 4.x, è </a:t>
            </a:r>
            <a:r>
              <a:rPr lang="it" altLang="it-IT" sz="2000">
                <a:solidFill>
                  <a:srgbClr val="FF0000"/>
                </a:solidFill>
              </a:rPr>
              <a:t>necessario </a:t>
            </a:r>
            <a:r>
              <a:rPr lang="it" altLang="it-IT" sz="2000"/>
              <a:t>utilizzare Java versione 5 o 6</a:t>
            </a:r>
          </a:p>
          <a:p>
            <a:pPr>
              <a:lnSpc>
                <a:spcPct val="80000"/>
              </a:lnSpc>
            </a:pPr>
            <a:r>
              <a:rPr lang="it" altLang="it-IT" sz="2000"/>
              <a:t>JUnit 4, introdotto nell'aprile 2006, è un cambiamento significativo (vale a dire non compatibile) rispetto alle versioni precedenti.</a:t>
            </a:r>
          </a:p>
          <a:p>
            <a:pPr>
              <a:lnSpc>
                <a:spcPct val="80000"/>
              </a:lnSpc>
            </a:pPr>
            <a:r>
              <a:rPr lang="it" altLang="it-IT" sz="2000">
                <a:solidFill>
                  <a:srgbClr val="FF0000"/>
                </a:solidFill>
              </a:rPr>
              <a:t>JUnit 4 è usato in questa presentazione.</a:t>
            </a:r>
          </a:p>
          <a:p>
            <a:pPr>
              <a:lnSpc>
                <a:spcPct val="80000"/>
              </a:lnSpc>
            </a:pPr>
            <a:r>
              <a:rPr lang="it" altLang="it-IT" sz="2000"/>
              <a:t>Gran parte della documentazione e degli esempi JUnit attualmente disponibili sono per JUnit 3, che è leggermente diverso.</a:t>
            </a:r>
          </a:p>
          <a:p>
            <a:pPr lvl="1">
              <a:lnSpc>
                <a:spcPct val="80000"/>
              </a:lnSpc>
            </a:pPr>
            <a:r>
              <a:rPr lang="it" altLang="it-IT" sz="2000"/>
              <a:t>JUnit 3 può essere utilizzato con versioni precedenti di Java (come 1.4.2).</a:t>
            </a:r>
          </a:p>
          <a:p>
            <a:pPr lvl="1">
              <a:lnSpc>
                <a:spcPct val="80000"/>
              </a:lnSpc>
            </a:pPr>
            <a:r>
              <a:rPr lang="it" altLang="it-IT" sz="2000"/>
              <a:t>Il sito web junit.org mostra la versione 4 di JUnit a meno che tu non richieda la vecchia versione.</a:t>
            </a:r>
          </a:p>
          <a:p>
            <a:pPr lvl="1">
              <a:lnSpc>
                <a:spcPct val="80000"/>
              </a:lnSpc>
            </a:pPr>
            <a:r>
              <a:rPr lang="it" altLang="it-IT" sz="2000"/>
              <a:t>Eclipse (3.2) offre la possibilità di utilizzare JUnit 3.8 o JUnit 4.1, entrambi inclusi in Eclipse.</a:t>
            </a:r>
          </a:p>
          <a:p>
            <a:pPr>
              <a:lnSpc>
                <a:spcPct val="80000"/>
              </a:lnSpc>
            </a:pPr>
            <a:endParaRPr lang="en-CA" altLang="it-IT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AD8A60D9-E990-0303-DC42-08CA7E53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8F68AD95-D677-0A3E-21AC-31A5D1CC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710CF6BF-4BCC-004F-87DE-0C378CF34244}" type="slidenum">
              <a:rPr lang="en-US" altLang="it-IT"/>
              <a:pPr/>
              <a:t>5</a:t>
            </a:fld>
            <a:endParaRPr lang="en-US" altLang="it-IT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148F263B-1379-5973-09BA-99AF5C037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Che cos'è un test JUnit?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CF43D94-98E6-8271-A284-F9881F0E8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" altLang="it-IT" sz="2000"/>
              <a:t>Uno "script" di test è solo una raccolta di metodi Java.</a:t>
            </a:r>
          </a:p>
          <a:p>
            <a:pPr lvl="1">
              <a:lnSpc>
                <a:spcPct val="90000"/>
              </a:lnSpc>
            </a:pPr>
            <a:r>
              <a:rPr lang="it" altLang="it-IT" sz="2000"/>
              <a:t>L'idea generale è creare alcuni oggetti Java, fare qualcosa di interessante con loro e quindi determinare se gli oggetti hanno le proprietà corrette.</a:t>
            </a:r>
          </a:p>
          <a:p>
            <a:pPr>
              <a:lnSpc>
                <a:spcPct val="90000"/>
              </a:lnSpc>
            </a:pPr>
            <a:r>
              <a:rPr lang="it" altLang="it-IT" sz="2000"/>
              <a:t>Cosa viene aggiunto? Asserzioni.</a:t>
            </a:r>
          </a:p>
          <a:p>
            <a:pPr lvl="1">
              <a:lnSpc>
                <a:spcPct val="90000"/>
              </a:lnSpc>
            </a:pPr>
            <a:r>
              <a:rPr lang="it" altLang="it-IT" sz="2000"/>
              <a:t>Un pacchetto di metodi che controlla varie proprietà:</a:t>
            </a:r>
          </a:p>
          <a:p>
            <a:pPr lvl="2">
              <a:lnSpc>
                <a:spcPct val="90000"/>
              </a:lnSpc>
            </a:pPr>
            <a:r>
              <a:rPr lang="it" altLang="it-IT" sz="2000"/>
              <a:t>“uguaglianza” degli oggetti</a:t>
            </a:r>
          </a:p>
          <a:p>
            <a:pPr lvl="2">
              <a:lnSpc>
                <a:spcPct val="90000"/>
              </a:lnSpc>
            </a:pPr>
            <a:r>
              <a:rPr lang="it" altLang="it-IT" sz="2000"/>
              <a:t>riferimenti a oggetti identici</a:t>
            </a:r>
          </a:p>
          <a:p>
            <a:pPr lvl="2">
              <a:lnSpc>
                <a:spcPct val="90000"/>
              </a:lnSpc>
            </a:pPr>
            <a:r>
              <a:rPr lang="it" altLang="it-IT" sz="2000"/>
              <a:t>riferimenti a oggetti nulli / non nulli</a:t>
            </a:r>
          </a:p>
          <a:p>
            <a:pPr lvl="1">
              <a:lnSpc>
                <a:spcPct val="90000"/>
              </a:lnSpc>
            </a:pPr>
            <a:r>
              <a:rPr lang="it" altLang="it-IT" sz="2000"/>
              <a:t>Le asserzioni vengono utilizzate per determinare il verdetto del caso di test.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3C954F53-375A-4DCF-98D1-AD18544C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B758DB5F-81A4-1860-31C1-8BDFB8DF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6853B629-0CB9-C444-889B-F59324E86917}" type="slidenum">
              <a:rPr lang="en-US" altLang="it-IT"/>
              <a:pPr/>
              <a:t>6</a:t>
            </a:fld>
            <a:endParaRPr lang="en-US" altLang="it-IT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6D18DE86-6982-E7C0-169F-C7DADDEDD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Quando è appropriato JUnit?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2B40AEF6-4D9E-5EDC-C507-865C02577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" altLang="it-IT" sz="2000"/>
              <a:t>Come il nome suggerisce…</a:t>
            </a:r>
          </a:p>
          <a:p>
            <a:pPr lvl="1">
              <a:lnSpc>
                <a:spcPct val="80000"/>
              </a:lnSpc>
            </a:pPr>
            <a:r>
              <a:rPr lang="it" altLang="it-IT" sz="2000"/>
              <a:t>per unit test di piccole quantità di codice</a:t>
            </a:r>
          </a:p>
          <a:p>
            <a:pPr>
              <a:lnSpc>
                <a:spcPct val="80000"/>
              </a:lnSpc>
            </a:pPr>
            <a:r>
              <a:rPr lang="it" altLang="it-IT" sz="2000"/>
              <a:t>Di per sé, non è destinato a test complessi, test di sistema, ecc.</a:t>
            </a:r>
          </a:p>
          <a:p>
            <a:pPr lvl="1">
              <a:lnSpc>
                <a:spcPct val="80000"/>
              </a:lnSpc>
            </a:pPr>
            <a:endParaRPr lang="en-CA" altLang="it-IT" sz="2000"/>
          </a:p>
          <a:p>
            <a:pPr>
              <a:lnSpc>
                <a:spcPct val="80000"/>
              </a:lnSpc>
            </a:pPr>
            <a:r>
              <a:rPr lang="it" altLang="it-IT" sz="2000"/>
              <a:t>Nella metodologia di sviluppo basata sui test, un test JUnit dovrebbe essere scritto prima (prima di qualsiasi codice) ed eseguito.</a:t>
            </a:r>
          </a:p>
          <a:p>
            <a:pPr lvl="1">
              <a:lnSpc>
                <a:spcPct val="80000"/>
              </a:lnSpc>
            </a:pPr>
            <a:r>
              <a:rPr lang="it" altLang="it-IT" sz="2000"/>
              <a:t>Quindi, dovrebbe essere scritto il codice di implementazione che sarebbe il codice minimo richiesto per far passare il test e nessuna funzionalità aggiuntiva.</a:t>
            </a:r>
          </a:p>
          <a:p>
            <a:pPr lvl="1">
              <a:lnSpc>
                <a:spcPct val="80000"/>
              </a:lnSpc>
            </a:pPr>
            <a:r>
              <a:rPr lang="it" altLang="it-IT" sz="2000"/>
              <a:t>Una volta scritto il codice, rieseguire il test e dovrebbe passare.</a:t>
            </a:r>
          </a:p>
          <a:p>
            <a:pPr lvl="1">
              <a:lnSpc>
                <a:spcPct val="80000"/>
              </a:lnSpc>
            </a:pPr>
            <a:r>
              <a:rPr lang="it" altLang="it-IT" sz="2000"/>
              <a:t>Ogni volta che viene aggiunto un nuovo codice, riesegui tutti i test per assicurarti che nulla venga danneggiato.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1364612E-1275-0EF3-2769-20D2AE92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085E4FC7-109A-812A-4D59-4D73ABDD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1E6CB68B-836D-0A4F-A4E9-E361C73E244B}" type="slidenum">
              <a:rPr lang="en-US" altLang="it-IT"/>
              <a:pPr/>
              <a:t>7</a:t>
            </a:fld>
            <a:endParaRPr lang="en-US" altLang="it-IT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5BBFE38-3E07-E039-59FD-1BB88A69D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Un caso di test JUnit 4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8779BAF-C9C1-BADB-3C19-ABE0F2E20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46116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/** Test del metodo setName(), della classe Value */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public void createAndSetName()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Valore v1 = nuovo Valore(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v1.setName( "Y"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prevista = "Y";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attuale = v1.getName(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Assert.assertEquals( previsto, effettivo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A8147140-3A80-B7B2-CA4D-BACE43E5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ACC637-2C5E-76C2-AF53-4CDEE540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F812546F-98E8-5B44-98B7-6FFBA026DCD0}" type="slidenum">
              <a:rPr lang="en-US" altLang="it-IT"/>
              <a:pPr/>
              <a:t>8</a:t>
            </a:fld>
            <a:endParaRPr lang="en-US" altLang="it-IT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E4171A1-DE8F-4D88-44ED-6028532E1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Un caso di test JUnit 4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01DA5D0A-92D9-13E0-84D4-0D625891D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46116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/** Test del metodo setName(), della classe Value */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public void createAndSetName()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Valore v1 = nuovo Valore(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v1.setName( "Y"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prevista = "Y";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attuale = v1.getName(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Assert.assertEquals( previsto, effettivo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CA5BAD55-64CE-2DFE-0C18-8607B09CC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1989138"/>
            <a:ext cx="4464050" cy="841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" altLang="it-IT"/>
              <a:t>Identifica questo metodo Java</a:t>
            </a:r>
          </a:p>
          <a:p>
            <a:pPr algn="ctr"/>
            <a:r>
              <a:rPr lang="it" altLang="it-IT"/>
              <a:t>come test case, per il test runner</a:t>
            </a:r>
          </a:p>
        </p:txBody>
      </p:sp>
      <p:sp>
        <p:nvSpPr>
          <p:cNvPr id="83973" name="Line 5">
            <a:extLst>
              <a:ext uri="{FF2B5EF4-FFF2-40B4-BE49-F238E27FC236}">
                <a16:creationId xmlns:a16="http://schemas.microsoft.com/office/drawing/2014/main" id="{5B1E045A-4E83-253B-B52A-F7CB9CD68D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3713" y="2276475"/>
            <a:ext cx="792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97702731-B832-DFF1-B012-501DCFEC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8E3EECDC-ED64-943C-81A5-7901C532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AA3541E6-12E1-BD48-95C4-8DAB7C1992F7}" type="slidenum">
              <a:rPr lang="en-US" altLang="it-IT"/>
              <a:pPr/>
              <a:t>9</a:t>
            </a:fld>
            <a:endParaRPr lang="en-US" altLang="it-IT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922C4508-91B7-5371-B17B-1EBEDEDB7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Un caso di test JUnit 4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223748C6-351B-A044-4967-DFD3602CD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46116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/** Test del metodo setName(), della classe Value */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public void createAndSetName()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Valore v1 = nuovo Valore(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v1.setName( "Y"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prevista = "Y";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attuale = v1.getName(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Assert.assertEquals( previsto, effettivo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E055D157-C146-8D6F-0169-BBD839C3D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924175"/>
            <a:ext cx="3552825" cy="1590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it" altLang="it-IT"/>
              <a:t>Obbiettivo:</a:t>
            </a:r>
          </a:p>
          <a:p>
            <a:pPr algn="ctr"/>
            <a:r>
              <a:rPr lang="it" altLang="it-IT"/>
              <a:t>confermare che </a:t>
            </a: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setName</a:t>
            </a:r>
          </a:p>
          <a:p>
            <a:pPr algn="ctr"/>
            <a:r>
              <a:rPr lang="it" altLang="it-IT"/>
              <a:t>salva il nome specificato in</a:t>
            </a:r>
          </a:p>
          <a:p>
            <a:pPr algn="ctr"/>
            <a:r>
              <a:rPr lang="it" altLang="it-IT"/>
              <a:t>l' oggetto </a:t>
            </a: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Valore</a:t>
            </a:r>
          </a:p>
        </p:txBody>
      </p:sp>
      <p:sp>
        <p:nvSpPr>
          <p:cNvPr id="84997" name="Line 5">
            <a:extLst>
              <a:ext uri="{FF2B5EF4-FFF2-40B4-BE49-F238E27FC236}">
                <a16:creationId xmlns:a16="http://schemas.microsoft.com/office/drawing/2014/main" id="{3E0B6159-C84A-DF59-46C1-832A1F41E0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3789363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-1">
  <a:themeElements>
    <a:clrScheme name="Introduction-1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Introduction-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roduction-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-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-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-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-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-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-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 2013-202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2719</TotalTime>
  <Words>3162</Words>
  <Application>Microsoft Macintosh PowerPoint</Application>
  <PresentationFormat>Presentazione su schermo (4:3)</PresentationFormat>
  <Paragraphs>413</Paragraphs>
  <Slides>31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Comic Sans MS</vt:lpstr>
      <vt:lpstr>Courier New</vt:lpstr>
      <vt:lpstr>Times New Roman</vt:lpstr>
      <vt:lpstr>Introduction-1</vt:lpstr>
      <vt:lpstr>JUnit</vt:lpstr>
      <vt:lpstr>introduzione</vt:lpstr>
      <vt:lpstr>I verdetti dei casi di prova</vt:lpstr>
      <vt:lpstr>Una nota sulle versioni JUnit...</vt:lpstr>
      <vt:lpstr>Che cos'è un test JUnit?</vt:lpstr>
      <vt:lpstr>Quando è appropriato JUnit?</vt:lpstr>
      <vt:lpstr>Un caso di test JUnit 4</vt:lpstr>
      <vt:lpstr>Un caso di test JUnit 4</vt:lpstr>
      <vt:lpstr>Un caso di test JUnit 4</vt:lpstr>
      <vt:lpstr>Un caso di test JUnit 4</vt:lpstr>
      <vt:lpstr>Un caso di test JUnit 4</vt:lpstr>
      <vt:lpstr>Asserzioni</vt:lpstr>
      <vt:lpstr>Metodi di asserzione (1)</vt:lpstr>
      <vt:lpstr>Metodi di asserzione (2)</vt:lpstr>
      <vt:lpstr>Parametri del metodo di asserzione</vt:lpstr>
      <vt:lpstr>Asserzioni di uguaglianza</vt:lpstr>
      <vt:lpstr>Asserzioni in virgola mobile</vt:lpstr>
      <vt:lpstr>Organizzazione dei test JUnit</vt:lpstr>
      <vt:lpstr>Esecuzione di test JUnit (1)</vt:lpstr>
      <vt:lpstr>Esecuzione di test JUnit (2)</vt:lpstr>
      <vt:lpstr>Infissi di prova</vt:lpstr>
      <vt:lpstr>Installazione e smontaggio</vt:lpstr>
      <vt:lpstr>Installazione e smontaggio</vt:lpstr>
      <vt:lpstr>Esempio: utilizzo di un file come dispositivo di testo</vt:lpstr>
      <vt:lpstr>Ordine di esecuzione del metodo</vt:lpstr>
      <vt:lpstr>Configurazione unica</vt:lpstr>
      <vt:lpstr>Abbattere una volta sola</vt:lpstr>
      <vt:lpstr>Test delle eccezioni (1)</vt:lpstr>
      <vt:lpstr>Test delle eccezioni (2)</vt:lpstr>
      <vt:lpstr>JUUnità 3</vt:lpstr>
      <vt:lpstr>Argomenti per un altro giorno...</vt:lpstr>
    </vt:vector>
  </TitlesOfParts>
  <Company>Univ. of/d'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 Williams</dc:creator>
  <cp:lastModifiedBy>Alessandro Sallese</cp:lastModifiedBy>
  <cp:revision>27</cp:revision>
  <dcterms:created xsi:type="dcterms:W3CDTF">2004-01-05T18:47:12Z</dcterms:created>
  <dcterms:modified xsi:type="dcterms:W3CDTF">2023-01-07T15:49:35Z</dcterms:modified>
</cp:coreProperties>
</file>