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90" r:id="rId1"/>
  </p:sldMasterIdLst>
  <p:notesMasterIdLst>
    <p:notesMasterId r:id="rId48"/>
  </p:notesMasterIdLst>
  <p:handoutMasterIdLst>
    <p:handoutMasterId r:id="rId49"/>
  </p:handoutMasterIdLst>
  <p:sldIdLst>
    <p:sldId id="328" r:id="rId2"/>
    <p:sldId id="273" r:id="rId3"/>
    <p:sldId id="313" r:id="rId4"/>
    <p:sldId id="331" r:id="rId5"/>
    <p:sldId id="274" r:id="rId6"/>
    <p:sldId id="332" r:id="rId7"/>
    <p:sldId id="315" r:id="rId8"/>
    <p:sldId id="316" r:id="rId9"/>
    <p:sldId id="283" r:id="rId10"/>
    <p:sldId id="333" r:id="rId11"/>
    <p:sldId id="334" r:id="rId12"/>
    <p:sldId id="317" r:id="rId13"/>
    <p:sldId id="286" r:id="rId14"/>
    <p:sldId id="284" r:id="rId15"/>
    <p:sldId id="297" r:id="rId16"/>
    <p:sldId id="265" r:id="rId17"/>
    <p:sldId id="309" r:id="rId18"/>
    <p:sldId id="308" r:id="rId19"/>
    <p:sldId id="310" r:id="rId20"/>
    <p:sldId id="290" r:id="rId21"/>
    <p:sldId id="268" r:id="rId22"/>
    <p:sldId id="271" r:id="rId23"/>
    <p:sldId id="272" r:id="rId24"/>
    <p:sldId id="291" r:id="rId25"/>
    <p:sldId id="322" r:id="rId26"/>
    <p:sldId id="276" r:id="rId27"/>
    <p:sldId id="278" r:id="rId28"/>
    <p:sldId id="335" r:id="rId29"/>
    <p:sldId id="314" r:id="rId30"/>
    <p:sldId id="280" r:id="rId31"/>
    <p:sldId id="312" r:id="rId32"/>
    <p:sldId id="257" r:id="rId33"/>
    <p:sldId id="275" r:id="rId34"/>
    <p:sldId id="288" r:id="rId35"/>
    <p:sldId id="289" r:id="rId36"/>
    <p:sldId id="324" r:id="rId37"/>
    <p:sldId id="325" r:id="rId38"/>
    <p:sldId id="299" r:id="rId39"/>
    <p:sldId id="311" r:id="rId40"/>
    <p:sldId id="298" r:id="rId41"/>
    <p:sldId id="306" r:id="rId42"/>
    <p:sldId id="301" r:id="rId43"/>
    <p:sldId id="302" r:id="rId44"/>
    <p:sldId id="330" r:id="rId45"/>
    <p:sldId id="305" r:id="rId46"/>
    <p:sldId id="33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182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70D271-573B-EE26-8F8E-9449C7C930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5FC40-15E7-03F4-025D-0D3FB96A1D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EB6C490-8489-4043-B4AC-019370B4F581}" type="datetime1">
              <a:rPr lang="en-US"/>
              <a:pPr>
                <a:defRPr/>
              </a:pPr>
              <a:t>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54921-7EC8-93AD-BD5E-4574EA4229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A4E98-5604-B5B6-4680-BDC0330B6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A48754D-439D-A448-98A3-9EA3060FF319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A882B7-BA9E-6D36-F451-E5DCC7C1BB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56180-2922-658C-82C8-CB6AA3B231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BA82D3-226B-004B-9CD3-15329C7FDB51}" type="datetime1">
              <a:rPr lang="en-US"/>
              <a:pPr>
                <a:defRPr/>
              </a:pPr>
              <a:t>1/10/23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E62258C-CF3C-8DF6-6879-25A8A2C2F1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29A0E4D-1017-5975-4F00-2F08553BA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it" noProof="0"/>
              <a:t>Fare clic per modificare gli stili di testo master</a:t>
            </a:r>
          </a:p>
          <a:p>
            <a:pPr lvl="1"/>
            <a:r>
              <a:rPr lang="it" noProof="0"/>
              <a:t>Secondo livello</a:t>
            </a:r>
          </a:p>
          <a:p>
            <a:pPr lvl="2"/>
            <a:r>
              <a:rPr lang="it" noProof="0"/>
              <a:t>Terzo livello</a:t>
            </a:r>
          </a:p>
          <a:p>
            <a:pPr lvl="3"/>
            <a:r>
              <a:rPr lang="it" noProof="0"/>
              <a:t>Quarto livello</a:t>
            </a:r>
          </a:p>
          <a:p>
            <a:pPr lvl="4"/>
            <a:r>
              <a:rPr lang="it" noProof="0"/>
              <a:t>Quinto livello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68D4D-B764-E8E9-BC64-ED5EF0370D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4BE0A-C6D8-B067-AF46-3004879F32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A10B00-5C14-404E-B335-B6E7BCD9CAC1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4B21667B-119F-2376-3C0C-8F086151B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ACB95725-DFAD-7D8B-AEDC-594B2D25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322D3981-9C55-CD6E-67B3-03C78E14E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911087EE-441C-8AC0-9B2E-9583CB891F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4F14B9BA-EA25-BBF9-93B9-E31A86C7D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t-IT" altLang="it-IT">
              <a:ea typeface="ＭＳ Ｐゴシック" panose="020B0600070205080204" pitchFamily="34" charset="-128"/>
            </a:endParaRP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F8E61321-E22F-F4DA-E0AC-B270697A93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5B4FC-458C-A045-B18E-A91225B80B47}" type="datetime1">
              <a:rPr lang="en-US" smtClean="0"/>
              <a:pPr>
                <a:defRPr/>
              </a:pPr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"/>
              <a:t>Capitolo 8 Test del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476C47-EB0C-F54A-BD0B-84B28385BA46}" type="slidenum">
              <a:rPr lang="en-US" altLang="it-IT" smtClean="0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6277550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5B4FC-458C-A045-B18E-A91225B80B47}" type="datetime1">
              <a:rPr lang="en-US" smtClean="0"/>
              <a:pPr>
                <a:defRPr/>
              </a:pPr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"/>
              <a:t>Capitolo 8 Test del software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476C47-EB0C-F54A-BD0B-84B28385BA46}" type="slidenum">
              <a:rPr lang="en-US" altLang="it-IT" smtClean="0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4185134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5B4FC-458C-A045-B18E-A91225B80B47}" type="datetime1">
              <a:rPr lang="en-US" smtClean="0"/>
              <a:pPr>
                <a:defRPr/>
              </a:pPr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"/>
              <a:t>Capitolo 8 Test del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476C47-EB0C-F54A-BD0B-84B28385BA46}" type="slidenum">
              <a:rPr lang="en-US" altLang="it-IT" smtClean="0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93355336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5B4FC-458C-A045-B18E-A91225B80B47}" type="datetime1">
              <a:rPr lang="en-US" smtClean="0"/>
              <a:pPr>
                <a:defRPr/>
              </a:pPr>
              <a:t>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"/>
              <a:t>Capitolo 8 Test del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476C47-EB0C-F54A-BD0B-84B28385BA46}" type="slidenum">
              <a:rPr lang="en-US" altLang="it-IT" smtClean="0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14822648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5B4FC-458C-A045-B18E-A91225B80B47}" type="datetime1">
              <a:rPr lang="en-US" smtClean="0"/>
              <a:pPr>
                <a:defRPr/>
              </a:pPr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"/>
              <a:t>Capitolo 8 Test del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476C47-EB0C-F54A-BD0B-84B28385BA46}" type="slidenum">
              <a:rPr lang="en-US" altLang="it-IT" smtClean="0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17170072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5B4FC-458C-A045-B18E-A91225B80B47}" type="datetime1">
              <a:rPr lang="en-US" smtClean="0"/>
              <a:pPr>
                <a:defRPr/>
              </a:pPr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"/>
              <a:t>Capitolo 8 Test del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476C47-EB0C-F54A-BD0B-84B28385BA46}" type="slidenum">
              <a:rPr lang="en-US" altLang="it-IT" smtClean="0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94543960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5B4FC-458C-A045-B18E-A91225B80B47}" type="datetime1">
              <a:rPr lang="en-US" smtClean="0"/>
              <a:pPr>
                <a:defRPr/>
              </a:pPr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"/>
              <a:t>Capitolo 8 Test del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476C47-EB0C-F54A-BD0B-84B28385BA46}" type="slidenum">
              <a:rPr lang="en-US" altLang="it-IT" smtClean="0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2008726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5B4FC-458C-A045-B18E-A91225B80B47}" type="datetime1">
              <a:rPr lang="en-US" smtClean="0"/>
              <a:pPr>
                <a:defRPr/>
              </a:pPr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"/>
              <a:t>Capitolo 8 Test del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476C47-EB0C-F54A-BD0B-84B28385BA46}" type="slidenum">
              <a:rPr lang="en-US" altLang="it-IT" smtClean="0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09957793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5B4FC-458C-A045-B18E-A91225B80B47}" type="datetime1">
              <a:rPr lang="en-US" smtClean="0"/>
              <a:pPr>
                <a:defRPr/>
              </a:pPr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"/>
              <a:t>Capitolo 8 Test del software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476C47-EB0C-F54A-BD0B-84B28385BA46}" type="slidenum">
              <a:rPr lang="en-US" altLang="it-IT" smtClean="0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23478338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5B4FC-458C-A045-B18E-A91225B80B47}" type="datetime1">
              <a:rPr lang="en-US" smtClean="0"/>
              <a:pPr>
                <a:defRPr/>
              </a:pPr>
              <a:t>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"/>
              <a:t>Capitolo 8 Test del software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476C47-EB0C-F54A-BD0B-84B28385BA46}" type="slidenum">
              <a:rPr lang="en-US" altLang="it-IT" smtClean="0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16801913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5B4FC-458C-A045-B18E-A91225B80B47}" type="datetime1">
              <a:rPr lang="en-US" smtClean="0"/>
              <a:pPr>
                <a:defRPr/>
              </a:pPr>
              <a:t>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"/>
              <a:t>Capitolo 8 Test del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476C47-EB0C-F54A-BD0B-84B28385BA46}" type="slidenum">
              <a:rPr lang="en-US" altLang="it-IT" smtClean="0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85809235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5B4FC-458C-A045-B18E-A91225B80B47}" type="datetime1">
              <a:rPr lang="en-US" smtClean="0"/>
              <a:pPr>
                <a:defRPr/>
              </a:pPr>
              <a:t>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"/>
              <a:t>Capitolo 8 Test del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476C47-EB0C-F54A-BD0B-84B28385BA46}" type="slidenum">
              <a:rPr lang="en-US" altLang="it-IT" smtClean="0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41960546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5B4FC-458C-A045-B18E-A91225B80B47}" type="datetime1">
              <a:rPr lang="en-US" smtClean="0"/>
              <a:pPr>
                <a:defRPr/>
              </a:pPr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"/>
              <a:t>Capitolo 8 Test del software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476C47-EB0C-F54A-BD0B-84B28385BA46}" type="slidenum">
              <a:rPr lang="en-US" altLang="it-IT" smtClean="0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94548771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pPr>
              <a:defRPr/>
            </a:pPr>
            <a:fld id="{5A95B4FC-458C-A045-B18E-A91225B80B47}" type="datetime1">
              <a:rPr lang="en-US" smtClean="0"/>
              <a:pPr>
                <a:defRPr/>
              </a:pPr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pPr>
              <a:defRPr/>
            </a:pPr>
            <a:r>
              <a:rPr lang="it"/>
              <a:t>Capitolo 8 Test del software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pPr>
              <a:defRPr/>
            </a:pPr>
            <a:fld id="{69476C47-EB0C-F54A-BD0B-84B28385BA46}" type="slidenum">
              <a:rPr lang="en-US" altLang="it-IT" smtClean="0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6711715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"/>
              <a:t>Capitolo 8 Test del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95B4FC-458C-A045-B18E-A91225B80B47}" type="datetime1">
              <a:rPr lang="en-US" smtClean="0"/>
              <a:pPr>
                <a:defRPr/>
              </a:pPr>
              <a:t>1/10/23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9476C47-EB0C-F54A-BD0B-84B28385BA46}" type="slidenum">
              <a:rPr lang="en-US" altLang="it-IT" smtClean="0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552208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Users/alessandrosallese/Software_Quality/Day%202/Drawing1/Drawing/~Page-1/Sheet.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file:///Users/alessandrosallese/Software_Quality/Day%202/Drawing1/Drawing/~Page-1/Sheet.10" TargetMode="Externa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B4758817-A9E8-759C-3AD5-66C3504EA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325" y="1395413"/>
            <a:ext cx="7772400" cy="1470025"/>
          </a:xfrm>
        </p:spPr>
        <p:txBody>
          <a:bodyPr/>
          <a:lstStyle/>
          <a:p>
            <a:pPr eaLnBrk="1" hangingPunct="1"/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Capitolo 8 – Test del software</a:t>
            </a: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DC138C7B-9055-26D4-1C39-DD8D6478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39478202-2707-CFF7-200A-383A0985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384DD5E-DEF6-E14A-A457-ECF779538AD7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Subtitle 2">
            <a:extLst>
              <a:ext uri="{FF2B5EF4-FFF2-40B4-BE49-F238E27FC236}">
                <a16:creationId xmlns:a16="http://schemas.microsoft.com/office/drawing/2014/main" id="{7A6C87D9-7FA1-F7CD-4F7A-2E85C93364B4}"/>
              </a:ext>
            </a:extLst>
          </p:cNvPr>
          <p:cNvSpPr txBox="1">
            <a:spLocks/>
          </p:cNvSpPr>
          <p:nvPr/>
        </p:nvSpPr>
        <p:spPr bwMode="auto">
          <a:xfrm>
            <a:off x="1296988" y="2947988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t" altLang="it-IT" sz="2800">
                <a:solidFill>
                  <a:srgbClr val="595959"/>
                </a:solidFill>
                <a:latin typeface="Calibri" panose="020F0502020204030204" pitchFamily="34" charset="0"/>
              </a:rPr>
              <a:t>Ian Sommerville,</a:t>
            </a: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t" altLang="it-IT" sz="2800" i="1">
                <a:solidFill>
                  <a:srgbClr val="0070C0"/>
                </a:solidFill>
                <a:latin typeface="Calibri" panose="020F0502020204030204" pitchFamily="34" charset="0"/>
              </a:rPr>
              <a:t>Ingegneria del software </a:t>
            </a:r>
            <a:r>
              <a:rPr lang="it" altLang="it-IT" sz="2800">
                <a:solidFill>
                  <a:srgbClr val="595959"/>
                </a:solidFill>
                <a:latin typeface="Calibri" panose="020F0502020204030204" pitchFamily="34" charset="0"/>
              </a:rPr>
              <a:t>, </a:t>
            </a:r>
            <a:r>
              <a:rPr lang="it" altLang="it-IT" sz="2800" baseline="30000">
                <a:solidFill>
                  <a:srgbClr val="595959"/>
                </a:solidFill>
                <a:latin typeface="Calibri" panose="020F0502020204030204" pitchFamily="34" charset="0"/>
              </a:rPr>
              <a:t>nona </a:t>
            </a:r>
            <a:r>
              <a:rPr lang="it" altLang="it-IT" sz="2800">
                <a:solidFill>
                  <a:srgbClr val="595959"/>
                </a:solidFill>
                <a:latin typeface="Calibri" panose="020F0502020204030204" pitchFamily="34" charset="0"/>
              </a:rPr>
              <a:t>edizione</a:t>
            </a: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t" altLang="it-IT" sz="2800">
                <a:solidFill>
                  <a:srgbClr val="595959"/>
                </a:solidFill>
                <a:latin typeface="Calibri" panose="020F0502020204030204" pitchFamily="34" charset="0"/>
              </a:rPr>
              <a:t>Pearson Education, Addison-Wesley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C0A82BDB-1602-13B6-E0AC-A39F3220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 Test unitario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3D4E1E1-9800-480B-81C7-6324A5C0ED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7561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Wingdings" charset="2"/>
              <a:buNone/>
              <a:defRPr/>
            </a:pPr>
            <a:r>
              <a:rPr lang="it" dirty="0">
                <a:latin typeface="Arial" charset="0"/>
                <a:cs typeface="Arial" charset="0"/>
              </a:rPr>
              <a:t>ESEMPIO</a:t>
            </a:r>
          </a:p>
          <a:p>
            <a:pPr marL="457200" indent="-457200" eaLnBrk="1" hangingPunct="1">
              <a:buFont typeface="Wingdings" charset="2"/>
              <a:buAutoNum type="arabicPeriod"/>
              <a:defRPr/>
            </a:pPr>
            <a:r>
              <a:rPr lang="it" dirty="0">
                <a:latin typeface="Arial" charset="0"/>
                <a:cs typeface="Arial" charset="0"/>
              </a:rPr>
              <a:t>Implementa la funzione matematica "Radice quadrata".</a:t>
            </a:r>
          </a:p>
          <a:p>
            <a:pPr marL="457200" indent="-457200" eaLnBrk="1" hangingPunct="1">
              <a:buFont typeface="Wingdings" charset="2"/>
              <a:buAutoNum type="arabicPeriod"/>
              <a:defRPr/>
            </a:pPr>
            <a:r>
              <a:rPr lang="it" dirty="0">
                <a:latin typeface="Arial" charset="0"/>
                <a:cs typeface="Arial" charset="0"/>
              </a:rPr>
              <a:t>La funzione restituisce -1 per input negativo.</a:t>
            </a:r>
          </a:p>
          <a:p>
            <a:pPr marL="0" indent="0" eaLnBrk="1" hangingPunct="1">
              <a:buFont typeface="Wingdings" charset="2"/>
              <a:buNone/>
              <a:defRPr/>
            </a:pPr>
            <a:r>
              <a:rPr lang="it" dirty="0">
                <a:latin typeface="Arial" charset="0"/>
                <a:cs typeface="Arial" charset="0"/>
              </a:rPr>
              <a:t>3. La funzione arrotonda all'intero più vicino.</a:t>
            </a:r>
          </a:p>
          <a:p>
            <a:pPr marL="400050" lvl="1" indent="0" algn="ctr" eaLnBrk="1" hangingPunct="1">
              <a:lnSpc>
                <a:spcPct val="150000"/>
              </a:lnSpc>
              <a:buFont typeface="Wingdings" charset="2"/>
              <a:buNone/>
              <a:defRPr/>
            </a:pPr>
            <a:r>
              <a:rPr lang="it" sz="2400" b="1" dirty="0">
                <a:latin typeface="Arial" charset="0"/>
                <a:cs typeface="Arial" charset="0"/>
              </a:rPr>
              <a:t> </a:t>
            </a:r>
            <a:r>
              <a:rPr lang="it" sz="2400" b="1" dirty="0" err="1">
                <a:latin typeface="Arial" charset="0"/>
                <a:cs typeface="Arial" charset="0"/>
              </a:rPr>
              <a:t>int</a:t>
            </a:r>
            <a:r>
              <a:rPr lang="it" sz="2400" b="1" dirty="0">
                <a:latin typeface="Arial" charset="0"/>
                <a:cs typeface="Arial" charset="0"/>
              </a:rPr>
              <a:t> </a:t>
            </a:r>
            <a:r>
              <a:rPr lang="it" sz="2400" b="1" dirty="0" err="1">
                <a:latin typeface="Arial" charset="0"/>
                <a:cs typeface="Arial" charset="0"/>
              </a:rPr>
              <a:t>sqrt_fnc </a:t>
            </a:r>
            <a:r>
              <a:rPr lang="it" sz="2400" b="1" dirty="0">
                <a:latin typeface="Arial" charset="0"/>
                <a:cs typeface="Arial" charset="0"/>
              </a:rPr>
              <a:t>( numero </a:t>
            </a:r>
            <a:r>
              <a:rPr lang="it" sz="2400" b="1" dirty="0" err="1">
                <a:latin typeface="Arial" charset="0"/>
                <a:cs typeface="Arial" charset="0"/>
              </a:rPr>
              <a:t>intero </a:t>
            </a:r>
            <a:r>
              <a:rPr lang="it" sz="2400" b="1" dirty="0">
                <a:latin typeface="Arial" charset="0"/>
                <a:cs typeface="Arial" charset="0"/>
              </a:rPr>
              <a:t>);</a:t>
            </a:r>
          </a:p>
          <a:p>
            <a:pPr marL="0" indent="0" eaLnBrk="1" hangingPunct="1">
              <a:lnSpc>
                <a:spcPct val="150000"/>
              </a:lnSpc>
              <a:buFont typeface="Wingdings" charset="2"/>
              <a:buNone/>
              <a:defRPr/>
            </a:pPr>
            <a:r>
              <a:rPr lang="it" dirty="0">
                <a:latin typeface="Arial" charset="0"/>
                <a:cs typeface="Arial" charset="0"/>
              </a:rPr>
              <a:t>Programma di prova:</a:t>
            </a:r>
          </a:p>
          <a:p>
            <a:pPr marL="0" indent="0" eaLnBrk="1" hangingPunct="1">
              <a:buFont typeface="Wingdings" charset="2"/>
              <a:buNone/>
              <a:defRPr/>
            </a:pPr>
            <a:r>
              <a:rPr lang="it" dirty="0">
                <a:latin typeface="Arial" charset="0"/>
                <a:cs typeface="Arial" charset="0"/>
              </a:rPr>
              <a:t>…</a:t>
            </a:r>
          </a:p>
          <a:p>
            <a:pPr marL="0" indent="0" eaLnBrk="1" hangingPunct="1">
              <a:buFont typeface="Wingdings" charset="2"/>
              <a:buNone/>
              <a:defRPr/>
            </a:pPr>
            <a:r>
              <a:rPr lang="it" dirty="0">
                <a:latin typeface="Arial" charset="0"/>
                <a:cs typeface="Arial" charset="0"/>
              </a:rPr>
              <a:t> </a:t>
            </a:r>
            <a:r>
              <a:rPr lang="it" dirty="0" err="1">
                <a:latin typeface="Arial" charset="0"/>
                <a:cs typeface="Arial" charset="0"/>
              </a:rPr>
              <a:t>test_sqrt_fnc </a:t>
            </a:r>
            <a:r>
              <a:rPr lang="it" dirty="0">
                <a:latin typeface="Arial" charset="0"/>
                <a:cs typeface="Arial" charset="0"/>
              </a:rPr>
              <a:t>();</a:t>
            </a:r>
          </a:p>
          <a:p>
            <a:pPr marL="0" indent="0" eaLnBrk="1" hangingPunct="1">
              <a:buFont typeface="Wingdings" charset="2"/>
              <a:buNone/>
              <a:defRPr/>
            </a:pPr>
            <a:r>
              <a:rPr lang="it" dirty="0">
                <a:latin typeface="Arial" charset="0"/>
                <a:cs typeface="Arial" charset="0"/>
              </a:rPr>
              <a:t>…</a:t>
            </a:r>
          </a:p>
        </p:txBody>
      </p:sp>
      <p:sp>
        <p:nvSpPr>
          <p:cNvPr id="25604" name="Footer Placeholder 4">
            <a:extLst>
              <a:ext uri="{FF2B5EF4-FFF2-40B4-BE49-F238E27FC236}">
                <a16:creationId xmlns:a16="http://schemas.microsoft.com/office/drawing/2014/main" id="{FC274C6F-8A36-5BDD-EBBE-DA4030E4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C8C41C2C-6B37-2EE8-C748-F0BA5E46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B524C19-BFE5-9F41-8AC6-61382C45E200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5F81E8DE-8774-0666-ED92-97F70557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 Test unitario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57C513C-26F1-AD85-0EF3-66FA80FF44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590800"/>
            <a:ext cx="8229600" cy="3765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test_sqrt_fnc()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 (sqrt_fnc(0) != 0)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printf("sqrt_fnc FALLITO!\n");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altrimenti se (sqrt_fnc(101) != 10)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printf("sqrt_fnc FALLITO!\n");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altrimenti se (sqrt_fnc(-100) != -1)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printf("sqrt_fnc FALLITO!\n");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altro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printf(“sqrt_fnc PASSATO!\n”);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6628" name="Footer Placeholder 4">
            <a:extLst>
              <a:ext uri="{FF2B5EF4-FFF2-40B4-BE49-F238E27FC236}">
                <a16:creationId xmlns:a16="http://schemas.microsoft.com/office/drawing/2014/main" id="{4193D038-9B48-B836-27EB-7831BD07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2A2B31D0-AF7A-6187-AB04-1D0F0B60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9DA5188-47BB-5D45-A32B-FDA00C38E905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11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7326C609-4340-CB02-39B9-BFC2DC89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292975" cy="1417638"/>
          </a:xfrm>
        </p:spPr>
        <p:txBody>
          <a:bodyPr/>
          <a:lstStyle/>
          <a:p>
            <a:r>
              <a:rPr lang="it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……Test unitari </a:t>
            </a:r>
            <a:br>
              <a:rPr lang="en-US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……… Test automatizzati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25875135-48DC-2B9B-2552-1A5F53305A1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Quando possibile, i test unitari dovrebbero essere automatizzati in modo che i test vengano eseguiti e controllati senza intervento manuale.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Nei </a:t>
            </a: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unitari automatizzati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utilizzare un framework di automazione dei test (come JUnit) per scrivere ed eseguire i test del programma.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 framework di unit test forniscono classi di test generiche che puoi estendere per creare casi di test specifici. Possono quindi eseguire tutti i test che hai implementato e segnalare, spesso tramite una GUI, sul successo dei test.</a:t>
            </a:r>
          </a:p>
        </p:txBody>
      </p:sp>
      <p:sp>
        <p:nvSpPr>
          <p:cNvPr id="27651" name="Footer Placeholder 3">
            <a:extLst>
              <a:ext uri="{FF2B5EF4-FFF2-40B4-BE49-F238E27FC236}">
                <a16:creationId xmlns:a16="http://schemas.microsoft.com/office/drawing/2014/main" id="{18A2A183-6BB6-27B1-46DB-AF239697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CA01C433-B5F2-A948-3DD7-FA66D3D6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99FE8AA-BB0E-AB43-B6C9-AEFA312812F6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12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BED889BD-E9BE-42D9-2826-82EE940F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292975" cy="1417638"/>
          </a:xfrm>
        </p:spPr>
        <p:txBody>
          <a:bodyPr/>
          <a:lstStyle/>
          <a:p>
            <a:pPr eaLnBrk="1" hangingPunct="1"/>
            <a:r>
              <a:rPr lang="it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……Test unitario </a:t>
            </a:r>
            <a:br>
              <a:rPr lang="en-US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……… Efficacia del test unitario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0FD0990A-D9C4-156B-BD48-0E9ACB3AEBC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 casi di test dovrebbero mostrare che, se usato come previsto, l'unità che si sta testando fa quello che dovrebbe fare.</a:t>
            </a:r>
            <a:endParaRPr lang="en-GB" altLang="it-IT" sz="2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 ci sono difetti nella componente, questi dovrebbero essere rivelati dai casi di test.</a:t>
            </a:r>
            <a:endParaRPr lang="en-GB" altLang="it-IT" sz="2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Ciò porta a </a:t>
            </a:r>
            <a:r>
              <a:rPr lang="it" altLang="it-IT" sz="2000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 tipi di casi di unit test </a:t>
            </a: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 primo di questi dovrebbe riflettere </a:t>
            </a:r>
            <a:r>
              <a:rPr lang="it" altLang="it-IT" sz="1800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 normale funzionamento </a:t>
            </a:r>
            <a:r>
              <a:rPr lang="it" altLang="it-IT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 un programma e dovrebbe mostrare che il componente funziona come previsto.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L'altro tipo di caso di test dovrebbe essere basato sull'esperienza di test di dove sorgono problemi comuni. Dovrebbe utilizzare </a:t>
            </a:r>
            <a:r>
              <a:rPr lang="it" altLang="it-IT" sz="1800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input anomali </a:t>
            </a:r>
            <a:r>
              <a:rPr lang="it" altLang="it-IT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 verificare che questi vengano elaborati correttamente e non blocchino il componente. </a:t>
            </a:r>
            <a:endParaRPr lang="en-US" altLang="it-IT" sz="18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6" name="Footer Placeholder 4">
            <a:extLst>
              <a:ext uri="{FF2B5EF4-FFF2-40B4-BE49-F238E27FC236}">
                <a16:creationId xmlns:a16="http://schemas.microsoft.com/office/drawing/2014/main" id="{D5AD5DD3-A042-FE64-8624-70BFB5D1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079371AA-339F-DDDB-EA5D-37A7DEB9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51A327-3AC8-CC42-91E5-AC976FC170E7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13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64ECC6B7-F068-A85C-360F-05C3903E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292975" cy="1417638"/>
          </a:xfrm>
        </p:spPr>
        <p:txBody>
          <a:bodyPr/>
          <a:lstStyle/>
          <a:p>
            <a:pPr eaLnBrk="1" hangingPunct="1"/>
            <a:r>
              <a:rPr lang="it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……Test di unità </a:t>
            </a:r>
            <a:br>
              <a:rPr lang="en-US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……… Test di classi di oggetti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64D373D-E0D4-1608-1E29-B74CE32BEE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it" dirty="0">
                <a:latin typeface="Arial" charset="0"/>
                <a:cs typeface="Arial" charset="0"/>
              </a:rPr>
              <a:t>completamento </a:t>
            </a:r>
            <a:r>
              <a:rPr lang="it" dirty="0">
                <a:solidFill>
                  <a:srgbClr val="00B0F0"/>
                </a:solidFill>
                <a:latin typeface="Arial" charset="0"/>
                <a:cs typeface="Arial" charset="0"/>
              </a:rPr>
              <a:t>del test di una classe </a:t>
            </a:r>
            <a:r>
              <a:rPr lang="it" dirty="0">
                <a:latin typeface="Arial" charset="0"/>
                <a:cs typeface="Arial" charset="0"/>
              </a:rPr>
              <a:t>comporta</a:t>
            </a:r>
          </a:p>
          <a:p>
            <a:pPr lvl="1" eaLnBrk="1" hangingPunct="1">
              <a:defRPr/>
            </a:pPr>
            <a:r>
              <a:rPr lang="it" dirty="0">
                <a:latin typeface="Arial" charset="0"/>
                <a:cs typeface="Arial" charset="0"/>
              </a:rPr>
              <a:t>Test di tutte le operazioni associate a un oggetto. </a:t>
            </a:r>
            <a:endParaRPr lang="en-GB" dirty="0">
              <a:latin typeface="Arial" charset="0"/>
              <a:cs typeface="Arial" charset="0"/>
            </a:endParaRPr>
          </a:p>
          <a:p>
            <a:pPr lvl="1" eaLnBrk="1" hangingPunct="1">
              <a:defRPr/>
            </a:pPr>
            <a:r>
              <a:rPr lang="it" dirty="0">
                <a:latin typeface="Arial" charset="0"/>
                <a:cs typeface="Arial" charset="0"/>
              </a:rPr>
              <a:t>Impostazione e interrogazione di tutti gli attributi dell'oggetto. </a:t>
            </a:r>
            <a:endParaRPr lang="en-GB" dirty="0">
              <a:latin typeface="Arial" charset="0"/>
              <a:cs typeface="Arial" charset="0"/>
            </a:endParaRPr>
          </a:p>
          <a:p>
            <a:pPr lvl="1" eaLnBrk="1" hangingPunct="1">
              <a:defRPr/>
            </a:pPr>
            <a:r>
              <a:rPr lang="it" dirty="0">
                <a:latin typeface="Arial" charset="0"/>
                <a:cs typeface="Arial" charset="0"/>
              </a:rPr>
              <a:t>Controllare l'oggetto in tutti gli stati possibili.</a:t>
            </a:r>
          </a:p>
          <a:p>
            <a:pPr eaLnBrk="1" hangingPunct="1">
              <a:defRPr/>
            </a:pPr>
            <a:endParaRPr lang="en-GB" dirty="0">
              <a:latin typeface="Arial" charset="0"/>
              <a:cs typeface="Arial" charset="0"/>
            </a:endParaRPr>
          </a:p>
          <a:p>
            <a:pPr marL="0" indent="0" eaLnBrk="1" hangingPunct="1">
              <a:buFont typeface="Wingdings" charset="2"/>
              <a:buNone/>
              <a:defRPr/>
            </a:pPr>
            <a:r>
              <a:rPr lang="it" dirty="0">
                <a:latin typeface="Arial" charset="0"/>
                <a:cs typeface="Arial" charset="0"/>
              </a:rPr>
              <a:t>Il test degli oggetti può essere molto complesso e difficile. Come mai?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it" dirty="0">
                <a:latin typeface="Arial" charset="0"/>
                <a:cs typeface="Arial" charset="0"/>
              </a:rPr>
              <a:t>L'ereditarietà rende i test complessi e difficili.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it" dirty="0">
                <a:latin typeface="Arial" charset="0"/>
                <a:cs typeface="Arial" charset="0"/>
              </a:rPr>
              <a:t>La programmazione orientata agli oggetti è complessa.</a:t>
            </a:r>
          </a:p>
        </p:txBody>
      </p:sp>
      <p:sp>
        <p:nvSpPr>
          <p:cNvPr id="29700" name="Footer Placeholder 4">
            <a:extLst>
              <a:ext uri="{FF2B5EF4-FFF2-40B4-BE49-F238E27FC236}">
                <a16:creationId xmlns:a16="http://schemas.microsoft.com/office/drawing/2014/main" id="{CF250CA6-B6A4-ABF9-8E5B-9E10C706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DA383E84-689B-B4DD-B45B-DC532607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9BAF89F-1E02-7145-9183-69913AEC2F91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14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0FC7D4DE-E7DB-A191-1E99-B1164EC9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292975" cy="1417638"/>
          </a:xfrm>
        </p:spPr>
        <p:txBody>
          <a:bodyPr/>
          <a:lstStyle/>
          <a:p>
            <a:pPr eaLnBrk="1" hangingPunct="1"/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……Test unitari </a:t>
            </a:r>
            <a:b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……… Sviluppo basato su test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0B76D680-085E-D7E2-1021-8CDA48D34CB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 sz="2000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 sviluppo guidato dai test </a:t>
            </a: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(TDD) è un approccio allo sviluppo del programma in cui si alternano test e sviluppo del codice.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 test vengono scritti prima del codice e il "superamento" dei test è il driver critico dello sviluppo.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Sviluppare il codice in modo incrementale. </a:t>
            </a:r>
            <a:r>
              <a:rPr lang="it-IT" altLang="it-IT" sz="2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</a:t>
            </a: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uindi verificare con un test il relativo incremento di codice per poi passare all'incremento successivo con il prossimo test finché il codice che si sta sviluppando non supera tutti i test.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TDD è stato introdotto come parte di metodi agili come Extreme Programming. Tuttavia, può essere utilizzato anche nei processi di sviluppo guidati dal piano.</a:t>
            </a:r>
            <a:endParaRPr lang="en-GB" altLang="it-IT" sz="2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endParaRPr lang="en-US" altLang="it-IT" sz="2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2772" name="Footer Placeholder 4">
            <a:extLst>
              <a:ext uri="{FF2B5EF4-FFF2-40B4-BE49-F238E27FC236}">
                <a16:creationId xmlns:a16="http://schemas.microsoft.com/office/drawing/2014/main" id="{86678BAA-FDDF-6186-2B27-D997F58E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7370DAD9-10F7-65F5-4DF5-E00522EC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56965F-D9B9-904D-B73E-F872184126B9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15</a:t>
            </a:fld>
            <a:endParaRPr lang="en-US" altLang="it-IT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803" name="Rectangle 33802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05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793" name="Title 1">
            <a:extLst>
              <a:ext uri="{FF2B5EF4-FFF2-40B4-BE49-F238E27FC236}">
                <a16:creationId xmlns:a16="http://schemas.microsoft.com/office/drawing/2014/main" id="{B67120C7-D13C-74B0-9046-068AAC00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35" y="394943"/>
            <a:ext cx="8466729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it-IT" sz="1300">
                <a:solidFill>
                  <a:srgbClr val="FFFFFF"/>
                </a:solidFill>
                <a:cs typeface="+mj-cs"/>
              </a:rPr>
              <a:t>Fasi di test </a:t>
            </a:r>
            <a:br>
              <a:rPr lang="en-US" altLang="it-IT" sz="1300">
                <a:solidFill>
                  <a:srgbClr val="FFFFFF"/>
                </a:solidFill>
                <a:cs typeface="+mj-cs"/>
              </a:rPr>
            </a:br>
            <a:r>
              <a:rPr lang="en-US" altLang="it-IT" sz="1300">
                <a:solidFill>
                  <a:srgbClr val="FFFFFF"/>
                </a:solidFill>
                <a:cs typeface="+mj-cs"/>
              </a:rPr>
              <a:t>…Test di sviluppo </a:t>
            </a:r>
            <a:br>
              <a:rPr lang="en-US" altLang="it-IT" sz="1300">
                <a:solidFill>
                  <a:srgbClr val="FFFFFF"/>
                </a:solidFill>
                <a:cs typeface="+mj-cs"/>
              </a:rPr>
            </a:br>
            <a:r>
              <a:rPr lang="en-US" altLang="it-IT" sz="1300">
                <a:solidFill>
                  <a:srgbClr val="FFFFFF"/>
                </a:solidFill>
                <a:cs typeface="+mj-cs"/>
              </a:rPr>
              <a:t>……Test unitari </a:t>
            </a:r>
            <a:br>
              <a:rPr lang="en-US" altLang="it-IT" sz="1300">
                <a:solidFill>
                  <a:srgbClr val="FFFFFF"/>
                </a:solidFill>
                <a:cs typeface="+mj-cs"/>
              </a:rPr>
            </a:br>
            <a:r>
              <a:rPr lang="en-US" altLang="it-IT" sz="1300">
                <a:solidFill>
                  <a:srgbClr val="FFFFFF"/>
                </a:solidFill>
                <a:cs typeface="+mj-cs"/>
              </a:rPr>
              <a:t>……… Sviluppo basato su test</a:t>
            </a:r>
          </a:p>
        </p:txBody>
      </p:sp>
      <p:pic>
        <p:nvPicPr>
          <p:cNvPr id="33796" name="Content Placeholder 3" descr="8.9 TestDrivenDev.eps">
            <a:extLst>
              <a:ext uri="{FF2B5EF4-FFF2-40B4-BE49-F238E27FC236}">
                <a16:creationId xmlns:a16="http://schemas.microsoft.com/office/drawing/2014/main" id="{BE0E31D6-055C-8F68-ADFA-EA0BB71B7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665" b="-43665"/>
          <a:stretch>
            <a:fillRect/>
          </a:stretch>
        </p:blipFill>
        <p:spPr bwMode="auto">
          <a:xfrm>
            <a:off x="338635" y="2349499"/>
            <a:ext cx="6737725" cy="3691864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5" name="Footer Placeholder 5">
            <a:extLst>
              <a:ext uri="{FF2B5EF4-FFF2-40B4-BE49-F238E27FC236}">
                <a16:creationId xmlns:a16="http://schemas.microsoft.com/office/drawing/2014/main" id="{48E03673-BA4A-0E0C-C875-BCE7C5D7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38635" y="6221893"/>
            <a:ext cx="648324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Aft>
                <a:spcPts val="600"/>
              </a:spcAft>
            </a:pPr>
            <a:r>
              <a:rPr lang="en-US" altLang="it-IT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Capitolo 8 Test del software</a:t>
            </a:r>
          </a:p>
        </p:txBody>
      </p:sp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88843F6E-C8BA-F376-92B4-60D26566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08748" y="6096419"/>
            <a:ext cx="796616" cy="4905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1080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Aft>
                <a:spcPts val="600"/>
              </a:spcAft>
            </a:pPr>
            <a:fld id="{4973B4B1-9798-2943-8CCF-6F841EE7AE35}" type="slidenum">
              <a:rPr lang="en-US" altLang="it-IT" smtClean="0">
                <a:solidFill>
                  <a:schemeClr val="accent1"/>
                </a:solidFill>
                <a:latin typeface="+mn-lt"/>
                <a:cs typeface="+mn-cs"/>
              </a:rPr>
              <a:pPr defTabSz="914400">
                <a:spcAft>
                  <a:spcPts val="600"/>
                </a:spcAft>
              </a:pPr>
              <a:t>16</a:t>
            </a:fld>
            <a:endParaRPr lang="en-US" altLang="it-IT">
              <a:solidFill>
                <a:schemeClr val="accent1"/>
              </a:solidFill>
              <a:latin typeface="+mn-lt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0DF97497-0FAE-2427-CD90-0FC2FB3E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292975" cy="1417638"/>
          </a:xfrm>
        </p:spPr>
        <p:txBody>
          <a:bodyPr/>
          <a:lstStyle/>
          <a:p>
            <a:pPr eaLnBrk="1" hangingPunct="1"/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……Test unitari </a:t>
            </a:r>
            <a:b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……… Attività del processo TDD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939B8429-9D2B-C165-0DE6-C05915DB56B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Iniziammo identificando l'incremento di funzionalità richieste. Normalmente dovrebbe essere piccolo e implementabile in poche righe di codice.</a:t>
            </a:r>
            <a:endParaRPr lang="en-GB" altLang="it-IT" sz="2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Scriviamo poi un test per questa funzionalità e implementandolo come test automatico.</a:t>
            </a:r>
            <a:endParaRPr lang="en-GB" altLang="it-IT" sz="2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Una volta che tutti i test sono stati eseguiti correttamente, si passa all'implementazione del successivo blocco di funzionalità.</a:t>
            </a:r>
            <a:endParaRPr lang="en-GB" altLang="it-IT" sz="2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endParaRPr lang="en-US" altLang="it-IT" sz="2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4820" name="Footer Placeholder 4">
            <a:extLst>
              <a:ext uri="{FF2B5EF4-FFF2-40B4-BE49-F238E27FC236}">
                <a16:creationId xmlns:a16="http://schemas.microsoft.com/office/drawing/2014/main" id="{A81EB099-91E1-CAE1-B212-6A1120EF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755B020D-5AC1-6839-15B6-4A9BBB50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A8CBD3-D8EE-2546-B710-B61D69A6EABE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17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4EA08779-52CC-63CA-C422-8E9CA869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292975" cy="1417638"/>
          </a:xfrm>
        </p:spPr>
        <p:txBody>
          <a:bodyPr/>
          <a:lstStyle/>
          <a:p>
            <a:pPr eaLnBrk="1" hangingPunct="1"/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……Test unitari </a:t>
            </a:r>
            <a:b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……… Vantaggi dello sviluppo guidato dai test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D7058F64-B0F1-5A6A-F8B0-338A95868D3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Copertura del codice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Ogni segmento di codice che scrivi ha almeno un test associato, quindi tutto il codice scritto ha almeno un test.</a:t>
            </a:r>
            <a:endParaRPr lang="en-GB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di regressione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Una suite di test di regressione viene sviluppata in modo incrementale man mano che viene sviluppato un programma.</a:t>
            </a:r>
            <a:endParaRPr lang="en-GB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Debug semplificato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Quando un test fallisce, dovrebbe essere ovvio dove si trova il problema. Il codice appena scritto deve essere controllato e modificato.</a:t>
            </a:r>
            <a:endParaRPr lang="en-GB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Documentazione di sistema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 test stessi sono una forma di documentazione che descrive cosa dovrebbe fare il codice.</a:t>
            </a:r>
            <a:endParaRPr lang="en-GB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endParaRPr lang="en-US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844" name="Footer Placeholder 4">
            <a:extLst>
              <a:ext uri="{FF2B5EF4-FFF2-40B4-BE49-F238E27FC236}">
                <a16:creationId xmlns:a16="http://schemas.microsoft.com/office/drawing/2014/main" id="{C7B3E22A-51DF-80CD-F6D7-6C04E6ED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E2BDEB52-B9BD-E0E1-9CD8-183DA5FC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D94227C-90B5-D64F-A7C1-DB7E1D299EC0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18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EB537314-ED49-A916-D6B3-D292D691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292975" cy="1417638"/>
          </a:xfrm>
        </p:spPr>
        <p:txBody>
          <a:bodyPr/>
          <a:lstStyle/>
          <a:p>
            <a:pPr eaLnBrk="1" hangingPunct="1"/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del test </a:t>
            </a:r>
            <a:b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……Test unitario </a:t>
            </a:r>
            <a:b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……… Test di regressione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24BD5594-7F7D-7A93-7B23-03352164D14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di regressione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 testando il sistema per verificare che le modifiche non abbiano "rotto" il codice precedentemente funzionante.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un processo di test manuale, il test di regressione è costoso ma, con il test automatizzato, è semplice e diretto. Tutti i test vengono rieseguiti ogni volta che viene apportata una modifica al programma.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 test devono essere eseguiti "con successo" prima che venga eseguito il commit della modifica.</a:t>
            </a:r>
          </a:p>
          <a:p>
            <a:pPr eaLnBrk="1" hangingPunct="1">
              <a:buFont typeface="Wingdings" pitchFamily="2" charset="2"/>
              <a:buNone/>
            </a:pPr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868" name="Footer Placeholder 4">
            <a:extLst>
              <a:ext uri="{FF2B5EF4-FFF2-40B4-BE49-F238E27FC236}">
                <a16:creationId xmlns:a16="http://schemas.microsoft.com/office/drawing/2014/main" id="{E40B5543-917D-FFDD-84E0-5E0A671D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147B46CA-D040-E24A-637E-AEC8DA9A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9BB5C89-1E23-4E48-9B87-FE51C8926EFB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19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65617B8F-8F2B-E0E9-F924-F923D190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Argomenti trattati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0959044C-F5C3-CC16-015B-266A1F5C774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di sviluppo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Sviluppo guidato dai test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Prova di rilascio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utente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388" name="Footer Placeholder 4">
            <a:extLst>
              <a:ext uri="{FF2B5EF4-FFF2-40B4-BE49-F238E27FC236}">
                <a16:creationId xmlns:a16="http://schemas.microsoft.com/office/drawing/2014/main" id="{4BE739EE-5E07-26FE-CE23-31F4126C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A9A4580F-5445-6449-09C2-AF798C1C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09D04F-3E4F-8F46-AA77-444411F37FC7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C05927D0-5072-9BAD-6ECC-34E52982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 Test di sviluppo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 Test dei componenti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CEACC5E1-19EA-3F62-AB84-3E4D57668C8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 componenti software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sono spesso componenti compositi costituiti da diversi oggetti interagenti.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 esempio, nel sistema della stazione meteorologica, il componente di riconfigurazione include oggetti che si occupano di ogni aspetto della riconfigurazione.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Si accede alla funzionalità di questi oggetti tramite l'interfaccia del componente definito.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 test dei componenti compositi dovrebbe quindi concentrarsi sulla dimostrazione che l'interfaccia del componente si comporta secondo le sue specifiche.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Si può presumere che i test unitari sui singoli oggetti all'interno del componente siano stati completati. </a:t>
            </a:r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7891" name="Footer Placeholder 4">
            <a:extLst>
              <a:ext uri="{FF2B5EF4-FFF2-40B4-BE49-F238E27FC236}">
                <a16:creationId xmlns:a16="http://schemas.microsoft.com/office/drawing/2014/main" id="{F59B88D6-9737-7D5D-02E2-88B7C767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2B4FA749-424D-4697-3D5D-A589279B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3C7CC55-BB76-6E45-8F72-52BE70395ACA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20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>
            <a:extLst>
              <a:ext uri="{FF2B5EF4-FFF2-40B4-BE49-F238E27FC236}">
                <a16:creationId xmlns:a16="http://schemas.microsoft.com/office/drawing/2014/main" id="{3A80EC6A-D6CE-2F1E-8B9E-4370FAE3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292975" cy="1417638"/>
          </a:xfrm>
        </p:spPr>
        <p:txBody>
          <a:bodyPr lIns="90840" tIns="44623" rIns="90840" bIns="44623"/>
          <a:lstStyle/>
          <a:p>
            <a:pPr eaLnBrk="1" hangingPunct="1"/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……Test di componenti </a:t>
            </a:r>
            <a:b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……… Test di interfaccia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CCBD9558-C728-3C60-15D4-5DBBE52587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40" tIns="44623" rIns="90840" bIns="4462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Gli obiettivi sono rilevare guasti dovuti a errori di interfaccia o presupposti non validi sulle interfacce.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Tipi di interfaccia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Interfacce di parametri </a:t>
            </a: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Dati passati da un metodo o procedura a un altro.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Interfacce di memoria condivisa </a:t>
            </a: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 blocco di memoria è condiviso tra procedure o funzioni.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Interfacce procedurali  </a:t>
            </a:r>
            <a:r>
              <a:rPr lang="it" altLang="it-IT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 </a:t>
            </a: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sottosistema incapsula un insieme di procedure che devono essere chiamate da altri sottosistemi.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Interfacce </a:t>
            </a: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 scambio di messaggi I sottosistemi richiedono servizi da altri sottosistemi</a:t>
            </a:r>
          </a:p>
          <a:p>
            <a:pPr eaLnBrk="1" hangingPunct="1">
              <a:buFont typeface="Wingdings" pitchFamily="2" charset="2"/>
              <a:buChar char="²"/>
            </a:pPr>
            <a:endParaRPr lang="en-GB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8916" name="Footer Placeholder 4">
            <a:extLst>
              <a:ext uri="{FF2B5EF4-FFF2-40B4-BE49-F238E27FC236}">
                <a16:creationId xmlns:a16="http://schemas.microsoft.com/office/drawing/2014/main" id="{4595095D-E3FF-21AD-04E7-CAB795C5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72BC987E-AD53-017D-4831-8A114614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5CBD084-BE3F-0447-BB0E-AEE94814733D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21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9334E154-2616-DD27-0F8E-584AFD65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292975" cy="1417638"/>
          </a:xfrm>
        </p:spPr>
        <p:txBody>
          <a:bodyPr lIns="90840" tIns="44623" rIns="90840" bIns="44623"/>
          <a:lstStyle/>
          <a:p>
            <a:pPr eaLnBrk="1" hangingPunct="1"/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del test </a:t>
            </a:r>
            <a:b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……Test dei componenti </a:t>
            </a:r>
            <a:b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……… Errori di interfaccia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C4ADEDB1-C799-81B0-D022-FDA58B5DF0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40" tIns="44623" rIns="90840" bIns="4462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Uso improprio dell'interfaccia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 componente chiamante chiama un altro componente e commette un errore nell'uso della sua interfaccia, ad esempio i parametri nell'ordine sbagliato.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Incomprensione dell'interfaccia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 componente chiamante incorpora presupposti sul comportamento del componente chiamato che non sono corretti.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Errori di temporizzazione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 componente chiamato e quello chiamante operano a velocità diverse e si accede a informazioni non aggiornate.</a:t>
            </a:r>
          </a:p>
        </p:txBody>
      </p:sp>
      <p:sp>
        <p:nvSpPr>
          <p:cNvPr id="40964" name="Footer Placeholder 4">
            <a:extLst>
              <a:ext uri="{FF2B5EF4-FFF2-40B4-BE49-F238E27FC236}">
                <a16:creationId xmlns:a16="http://schemas.microsoft.com/office/drawing/2014/main" id="{EC299BFA-9ABE-6D39-7204-AB4C2538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4290316B-7D32-6ACC-F6C4-C4B4A4B9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A297B4-C6D9-7B4D-BBF1-36290DD162EE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22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7C600B58-64A1-FBE8-573C-0674D0F6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292975" cy="1417638"/>
          </a:xfrm>
        </p:spPr>
        <p:txBody>
          <a:bodyPr lIns="90840" tIns="44623" rIns="90840" bIns="44623"/>
          <a:lstStyle/>
          <a:p>
            <a:pPr eaLnBrk="1" hangingPunct="1"/>
            <a:r>
              <a:rPr lang="it" altLang="it-IT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del test </a:t>
            </a:r>
            <a:br>
              <a:rPr lang="en-US" altLang="it-IT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……Test dei componenti </a:t>
            </a:r>
            <a:br>
              <a:rPr lang="en-US" altLang="it-IT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……… Linee guida per il test dell'interfaccia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B4BEBF82-B7D6-6E3F-523A-4E698BAF2D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40" tIns="44623" rIns="90840" bIns="4462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Progettare i test in modo che i parametri di una procedura chiamata si trovino agli estremi dei loro intervalli.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Testare sempre i parametri del puntatore con puntatori nulli.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di progettazione che provocano il fallimento del componente.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Utilizzare lo stress test nei sistemi di trasmissione dei messaggi.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Nei sistemi a memoria condivisa, variare l'ordine in cui i componenti vengono attivati.</a:t>
            </a:r>
          </a:p>
        </p:txBody>
      </p:sp>
      <p:sp>
        <p:nvSpPr>
          <p:cNvPr id="41988" name="Footer Placeholder 4">
            <a:extLst>
              <a:ext uri="{FF2B5EF4-FFF2-40B4-BE49-F238E27FC236}">
                <a16:creationId xmlns:a16="http://schemas.microsoft.com/office/drawing/2014/main" id="{E6F134A1-8F4A-7F50-9F7D-C1682B2B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21687CA9-3D61-12A4-EBB7-AC84761C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03B3670-1B9C-1B4B-BD6C-CA256B38A11A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23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C908B78C-2F9C-3939-0108-4D2595C5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 Test di sistema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2A52B533-979C-9C6D-DFC5-5497314F2BF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 test del sistema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durante lo sviluppo comporta l'integrazione di componenti per creare una versione del sistema e quindi testare il sistema integrato.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L'obiettivo nel test di sistema è testare le interazioni tra i componenti.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 test di sistema verificano che i componenti siano compatibili, interagiscano correttamente e trasferiscano i dati giusti al momento giusto attraverso le loro interfacce.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 test di sistema verifica il comportamento emergente di un sistema.</a:t>
            </a:r>
          </a:p>
        </p:txBody>
      </p:sp>
      <p:sp>
        <p:nvSpPr>
          <p:cNvPr id="43012" name="Footer Placeholder 4">
            <a:extLst>
              <a:ext uri="{FF2B5EF4-FFF2-40B4-BE49-F238E27FC236}">
                <a16:creationId xmlns:a16="http://schemas.microsoft.com/office/drawing/2014/main" id="{9B6A94B2-34AD-A751-47B4-9F824989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48FD9A80-EAA7-EB65-FB77-B786D51E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8E15B2D-D8B2-1A47-A6DA-6B3A68F56D20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24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84B88254-33AE-1BBA-4BC9-4E50CE36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 Test di sistemi e componenti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005CCB54-951A-F5BF-9372-41108CD8904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Durante il test del sistema, i componenti riutilizzabili che sono stati sviluppati separatamente e i sistemi pronti all'uso possono essere integrati con componenti di nuova concezione. Il sistema completo viene quindi testato.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 componenti sviluppati da diversi membri del team o sotto-team possono essere integrati in questa fase. Il test del sistema è un processo collettivo piuttosto che individuale.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alcune aziende, i test di sistema possono coinvolgere un team di test separato senza il coinvolgimento di progettisti e programmatori.</a:t>
            </a:r>
          </a:p>
        </p:txBody>
      </p:sp>
      <p:sp>
        <p:nvSpPr>
          <p:cNvPr id="44035" name="Footer Placeholder 3">
            <a:extLst>
              <a:ext uri="{FF2B5EF4-FFF2-40B4-BE49-F238E27FC236}">
                <a16:creationId xmlns:a16="http://schemas.microsoft.com/office/drawing/2014/main" id="{B37025B6-5ABD-F6BC-352B-0B89070C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44036" name="Slide Number Placeholder 4">
            <a:extLst>
              <a:ext uri="{FF2B5EF4-FFF2-40B4-BE49-F238E27FC236}">
                <a16:creationId xmlns:a16="http://schemas.microsoft.com/office/drawing/2014/main" id="{D0CA7654-9366-0E82-7C76-615C6F27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FB1C0F3-DAF8-5B45-842D-111DF584D587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25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549A2D30-CA2E-AF1F-B966-2DBF8C7F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840" tIns="44623" rIns="90840" bIns="44623"/>
          <a:lstStyle/>
          <a:p>
            <a:pPr eaLnBrk="1" hangingPunct="1"/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 Test di sviluppo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 Ispezioni e test</a:t>
            </a:r>
          </a:p>
        </p:txBody>
      </p:sp>
      <p:sp>
        <p:nvSpPr>
          <p:cNvPr id="45057" name="Rectangle 2">
            <a:extLst>
              <a:ext uri="{FF2B5EF4-FFF2-40B4-BE49-F238E27FC236}">
                <a16:creationId xmlns:a16="http://schemas.microsoft.com/office/drawing/2014/main" id="{3B5A1F6F-F0E4-596B-C8EF-AB0882975A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2813" y="1982788"/>
            <a:ext cx="7805737" cy="4129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40" tIns="44623" rIns="90840" bIns="4462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v"/>
            </a:pPr>
            <a:r>
              <a:rPr lang="it" altLang="it-IT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Ispezioni software</a:t>
            </a:r>
            <a:r>
              <a:rPr lang="it" altLang="it-IT" i="1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Si occupa dell'analisi della </a:t>
            </a:r>
            <a:br>
              <a:rPr lang="en-GB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rappresentazione del sistema statico per scoprire problemi </a:t>
            </a:r>
            <a:r>
              <a:rPr lang="it" altLang="it-IT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 </a:t>
            </a: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verifica statica)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Può essere integrato da documenti basati su strumenti e dall'analisi del codice .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it" altLang="it-IT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del software</a:t>
            </a:r>
            <a:r>
              <a:rPr lang="it" altLang="it-IT" i="1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Interessato all'esercizio e </a:t>
            </a:r>
            <a:br>
              <a:rPr lang="en-GB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all'osservazione del comportamento del prodotto (verifica dinamica)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 sistema viene eseguito con i dati di test e viene osservato il suo comportamento operativo.</a:t>
            </a:r>
          </a:p>
          <a:p>
            <a:pPr eaLnBrk="1" hangingPunct="1">
              <a:buFont typeface="Wingdings" pitchFamily="2" charset="2"/>
              <a:buChar char="²"/>
            </a:pPr>
            <a:endParaRPr lang="en-GB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5060" name="Footer Placeholder 4">
            <a:extLst>
              <a:ext uri="{FF2B5EF4-FFF2-40B4-BE49-F238E27FC236}">
                <a16:creationId xmlns:a16="http://schemas.microsoft.com/office/drawing/2014/main" id="{88C51688-E2CB-E058-A31D-4E6EA016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C50DF962-1F48-D80F-01B2-7839379C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A0FD734-3981-DD46-87BC-F66AF700FFF4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26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9702223F-89FC-95B2-A2BE-2191D619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 Ispezioni del software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E91544F3-0638-973B-A19A-258B4B86F1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Si tratta di persone che esaminano la rappresentazione della fonte con l'obiettivo di scoprire anomalie e difetti.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 ispezioni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non richiedono l'esecuzione di un sistema, pertanto possono essere utilizzate prima dell'implementazione.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Possono essere applicati a qualsiasi rappresentazione del sistema (requisiti, progettazione, dati di configurazione, dati di test, ecc.)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Hanno dimostrato di essere una tecnica efficace per scoprire gli errori del programma.</a:t>
            </a:r>
          </a:p>
        </p:txBody>
      </p:sp>
      <p:sp>
        <p:nvSpPr>
          <p:cNvPr id="47108" name="Footer Placeholder 4">
            <a:extLst>
              <a:ext uri="{FF2B5EF4-FFF2-40B4-BE49-F238E27FC236}">
                <a16:creationId xmlns:a16="http://schemas.microsoft.com/office/drawing/2014/main" id="{9EE08293-399F-6601-0124-DED8C558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1B446339-2E39-3ECF-F873-C75AD8F4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D7CC08-3148-BA41-B953-2479FCB55138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27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EF36B98D-EA03-222F-2663-60D2630F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 Ispezioni del software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3116844-D30E-01AC-55E4-5751254193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it" dirty="0">
                <a:latin typeface="Arial" charset="0"/>
                <a:cs typeface="Arial" charset="0"/>
              </a:rPr>
              <a:t>Le ispezioni coinvolgono anche gli ingegneri che esaminano il codice sorgente sviluppato da altri ingegneri.</a:t>
            </a:r>
          </a:p>
          <a:p>
            <a:pPr eaLnBrk="1" hangingPunct="1">
              <a:defRPr/>
            </a:pPr>
            <a:r>
              <a:rPr lang="it" dirty="0">
                <a:latin typeface="Arial" charset="0"/>
                <a:cs typeface="Arial" charset="0"/>
              </a:rPr>
              <a:t>Le aziende che hanno la certificazione ISO 9000 nello sviluppo del prodotto sono tenute ad avere revisioni ingegneristiche del codice sorgente.</a:t>
            </a:r>
          </a:p>
        </p:txBody>
      </p:sp>
      <p:sp>
        <p:nvSpPr>
          <p:cNvPr id="48132" name="Footer Placeholder 4">
            <a:extLst>
              <a:ext uri="{FF2B5EF4-FFF2-40B4-BE49-F238E27FC236}">
                <a16:creationId xmlns:a16="http://schemas.microsoft.com/office/drawing/2014/main" id="{66BF4853-58DB-91C8-39C6-C5391E02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726EE8AF-A47C-6DC6-4489-3ED23F2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5398273-E9C2-1B46-B102-F84024BEDEE2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28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1DA61482-280D-0176-17AE-72010C08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292975" cy="1417638"/>
          </a:xfrm>
        </p:spPr>
        <p:txBody>
          <a:bodyPr/>
          <a:lstStyle/>
          <a:p>
            <a:pPr eaLnBrk="1" hangingPunct="1"/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 Ispezioni software </a:t>
            </a:r>
            <a:br>
              <a:rPr lang="en-GB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……… Vantaggi delle ispezioni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C94FAEE8-576B-97C4-AC52-75A789C76AB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Durante il test, gli errori possono mascherare (nascondere) altri errori. Poiché l'ispezione è un processo statico, non è necessario preoccuparsi delle interazioni tra gli errori.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 versioni incomplete di un sistema possono essere ispezionate senza costi aggiuntivi. Se un programma è incompleto, è necessario sviluppare cablaggi di prova specializzati per testare le parti disponibili.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Oltre alla ricerca di difetti del programma, un'ispezione può anche prendere in considerazione attributi di qualità più ampi di un programma, come la conformità agli standard, la portabilità e la manutenibilità.</a:t>
            </a:r>
          </a:p>
        </p:txBody>
      </p:sp>
      <p:sp>
        <p:nvSpPr>
          <p:cNvPr id="49155" name="Footer Placeholder 3">
            <a:extLst>
              <a:ext uri="{FF2B5EF4-FFF2-40B4-BE49-F238E27FC236}">
                <a16:creationId xmlns:a16="http://schemas.microsoft.com/office/drawing/2014/main" id="{1A5AA096-DBE2-C5E8-425C-82EB8B3D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49156" name="Slide Number Placeholder 4">
            <a:extLst>
              <a:ext uri="{FF2B5EF4-FFF2-40B4-BE49-F238E27FC236}">
                <a16:creationId xmlns:a16="http://schemas.microsoft.com/office/drawing/2014/main" id="{8CA2BA5A-F888-9393-CA75-F2E40F6F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B4BCF1-1B5A-9642-93E6-9B2764AF85C4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29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797C51C2-AAC7-E43C-C6EC-992E4844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Perché testiamo il software?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9931D450-F849-E2F0-5A47-FCCD65BE8AA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it" altLang="it-IT" sz="220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 in modo che non accada quanto segue:</a:t>
            </a:r>
            <a:r>
              <a:rPr lang="it" altLang="it-IT" sz="2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it" altLang="it-IT" sz="2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Nel 1991, il proprietario e ingegnere capo di Sierra Software Innovations era sotto pressione per rilasciare i moduli di codice che vendeva prima che fossero finiti 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it" altLang="it-IT" sz="2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Quando sono entrato un lunedì mattina, diversi pacchi erano già stati spediti (allora vendevamo il codice per posta). Ho pensato di dare un'occhiata ai moduli di codice e vedere cosa viene rilasciato... I moduli non sono nemmeno stati compilati.</a:t>
            </a:r>
          </a:p>
        </p:txBody>
      </p:sp>
      <p:sp>
        <p:nvSpPr>
          <p:cNvPr id="17411" name="Footer Placeholder 3">
            <a:extLst>
              <a:ext uri="{FF2B5EF4-FFF2-40B4-BE49-F238E27FC236}">
                <a16:creationId xmlns:a16="http://schemas.microsoft.com/office/drawing/2014/main" id="{6A414DDC-7521-C0A8-CBC3-48AF23E9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17412" name="Slide Number Placeholder 4">
            <a:extLst>
              <a:ext uri="{FF2B5EF4-FFF2-40B4-BE49-F238E27FC236}">
                <a16:creationId xmlns:a16="http://schemas.microsoft.com/office/drawing/2014/main" id="{C05B03B9-2A3A-68BA-76BC-792628C8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C0EAD13-CFE9-A94F-86D3-2ADDACDBA7C7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2A97381E-5B43-49F2-4AFB-7BB3EFDD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292975" cy="1417638"/>
          </a:xfrm>
        </p:spPr>
        <p:txBody>
          <a:bodyPr/>
          <a:lstStyle/>
          <a:p>
            <a:pPr eaLnBrk="1" hangingPunct="1"/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 Ispezioni software </a:t>
            </a:r>
            <a:br>
              <a:rPr lang="en-GB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……… Ispezioni e test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A36B575A-ECC5-72D1-E79D-E35DA9DF53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 ispezioni e le prove sono tecniche di verifica complementari e non opposte.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 ispezioni possono verificare la conformità a una specifica ma non la conformità ai reali requisiti del cliente.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 ispezioni non possono verificare caratteristiche non funzionali come prestazioni, usabilità, ecc.</a:t>
            </a:r>
          </a:p>
        </p:txBody>
      </p:sp>
      <p:sp>
        <p:nvSpPr>
          <p:cNvPr id="50180" name="Footer Placeholder 4">
            <a:extLst>
              <a:ext uri="{FF2B5EF4-FFF2-40B4-BE49-F238E27FC236}">
                <a16:creationId xmlns:a16="http://schemas.microsoft.com/office/drawing/2014/main" id="{CE1F4BF3-196E-F114-5C6E-26F6C86B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0D9F51B1-ECC7-8237-0DC0-CDD2DF46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B8D7A2-0BB2-8C4B-8557-EB5EC221C209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30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65B357D1-F2F6-0E83-7D4E-806F0874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 </a:t>
            </a:r>
            <a:r>
              <a:rPr lang="it" altLang="it-IT" sz="2400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Obiettivi di test del programma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2FD555D2-C4AB-39F5-9BA1-5D5676016B5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Dimostrare allo sviluppatore e al cliente che il </a:t>
            </a:r>
            <a:r>
              <a:rPr lang="it" altLang="it-IT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software soddisfa i requisiti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 il software personalizzato, ciò significa che dovrebbe esserci almeno un test per ogni requisito nel documento dei requisiti.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 i prodotti software generici, significa che dovrebbero essere eseguiti test per tutte le funzionalità del sistema, oltre a combinazioni di queste funzionalità, che saranno incorporate nella versione del prodotto.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 scoprire situazioni in cui il comportamento del software è </a:t>
            </a:r>
            <a:r>
              <a:rPr lang="it" altLang="it-IT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errato o indesiderato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 test dei difetti riguarda l'eliminazione di comportamenti indesiderati del sistema come arresti anomali del sistema, interazioni indesiderate con altri sistemi, calcoli errati e danneggiamento dei dati.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204" name="Footer Placeholder 4">
            <a:extLst>
              <a:ext uri="{FF2B5EF4-FFF2-40B4-BE49-F238E27FC236}">
                <a16:creationId xmlns:a16="http://schemas.microsoft.com/office/drawing/2014/main" id="{2CBF02D4-0F54-B7DC-6206-AAA1F2A4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3E00C4F8-E4E6-4556-7D8A-BA28C118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1678106-CDF2-8A40-BBEF-3343858DFDC6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31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235" name="Rectangle 52234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37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225" name="Title 1">
            <a:extLst>
              <a:ext uri="{FF2B5EF4-FFF2-40B4-BE49-F238E27FC236}">
                <a16:creationId xmlns:a16="http://schemas.microsoft.com/office/drawing/2014/main" id="{B2BF4CDA-CD62-B10B-B27C-1EB7D101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35" y="1800225"/>
            <a:ext cx="2583158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it-IT" sz="3200">
                <a:cs typeface="+mj-cs"/>
              </a:rPr>
              <a:t>Fasi di test </a:t>
            </a:r>
            <a:br>
              <a:rPr lang="en-US" altLang="it-IT" sz="3200">
                <a:cs typeface="+mj-cs"/>
              </a:rPr>
            </a:br>
            <a:r>
              <a:rPr lang="en-US" altLang="it-IT" sz="3200">
                <a:cs typeface="+mj-cs"/>
              </a:rPr>
              <a:t>… Test di sviluppo </a:t>
            </a:r>
            <a:br>
              <a:rPr lang="en-US" altLang="it-IT" sz="3200">
                <a:cs typeface="+mj-cs"/>
              </a:rPr>
            </a:br>
            <a:r>
              <a:rPr lang="en-US" altLang="it-IT" sz="3200">
                <a:cs typeface="+mj-cs"/>
              </a:rPr>
              <a:t>…… Un modello input-output di test del programma </a:t>
            </a:r>
          </a:p>
        </p:txBody>
      </p:sp>
      <p:sp>
        <p:nvSpPr>
          <p:cNvPr id="52227" name="Footer Placeholder 5">
            <a:extLst>
              <a:ext uri="{FF2B5EF4-FFF2-40B4-BE49-F238E27FC236}">
                <a16:creationId xmlns:a16="http://schemas.microsoft.com/office/drawing/2014/main" id="{D5302EFE-B2CD-2F48-92EF-B5458F10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38635" y="6041362"/>
            <a:ext cx="258315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Aft>
                <a:spcPts val="600"/>
              </a:spcAft>
            </a:pPr>
            <a:r>
              <a:rPr lang="en-US" altLang="it-IT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Capitolo 8 Test del software</a:t>
            </a:r>
          </a:p>
        </p:txBody>
      </p:sp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569CE095-B024-634B-F6FD-B8209C46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08748" y="5915888"/>
            <a:ext cx="796616" cy="4905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1080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Aft>
                <a:spcPts val="600"/>
              </a:spcAft>
            </a:pPr>
            <a:fld id="{46015B97-1D1F-EE47-A897-3877FF4E9084}" type="slidenum">
              <a:rPr lang="en-US" altLang="it-IT" smtClean="0">
                <a:solidFill>
                  <a:schemeClr val="accent1"/>
                </a:solidFill>
                <a:latin typeface="+mn-lt"/>
                <a:cs typeface="+mn-cs"/>
              </a:rPr>
              <a:pPr defTabSz="914400">
                <a:spcAft>
                  <a:spcPts val="600"/>
                </a:spcAft>
              </a:pPr>
              <a:t>32</a:t>
            </a:fld>
            <a:endParaRPr lang="en-US" altLang="it-IT">
              <a:solidFill>
                <a:schemeClr val="accent1"/>
              </a:solidFill>
              <a:latin typeface="+mn-lt"/>
              <a:cs typeface="+mn-cs"/>
            </a:endParaRPr>
          </a:p>
        </p:txBody>
      </p:sp>
      <p:pic>
        <p:nvPicPr>
          <p:cNvPr id="52228" name="Content Placeholder 3" descr="8.1 IOModelofTesting.eps">
            <a:extLst>
              <a:ext uri="{FF2B5EF4-FFF2-40B4-BE49-F238E27FC236}">
                <a16:creationId xmlns:a16="http://schemas.microsoft.com/office/drawing/2014/main" id="{1098BCBC-2BFE-9BFF-2C67-1B6286E14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78" r="-14078"/>
          <a:stretch>
            <a:fillRect/>
          </a:stretch>
        </p:blipFill>
        <p:spPr bwMode="auto">
          <a:xfrm>
            <a:off x="3960354" y="2049364"/>
            <a:ext cx="4701046" cy="2586099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9E6C0E23-EAEF-7E44-4C50-74827525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 Livelli di test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7C3C8AFE-314C-9960-3C40-7B7D830609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²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 test del software mira a stabilire la certezza che il sistema sia "adatto allo scopo".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²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Quanto testare dipende da: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Scopo del software</a:t>
            </a:r>
          </a:p>
          <a:p>
            <a:pPr lvl="2" eaLnBrk="1" hangingPunct="1">
              <a:lnSpc>
                <a:spcPct val="90000"/>
              </a:lnSpc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 livello di confidenza dipende dalla criticità del software per un'organizzazione.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Aspettative degli utenti</a:t>
            </a:r>
          </a:p>
          <a:p>
            <a:pPr lvl="2" eaLnBrk="1" hangingPunct="1">
              <a:lnSpc>
                <a:spcPct val="90000"/>
              </a:lnSpc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Gli utenti possono avere basse aspettative su alcuni tipi di software.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Ambiente di mercato</a:t>
            </a:r>
          </a:p>
          <a:p>
            <a:pPr lvl="2" eaLnBrk="1" hangingPunct="1">
              <a:lnSpc>
                <a:spcPct val="90000"/>
              </a:lnSpc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Ottenere un prodotto sul mercato in anticipo può essere più importante che trovare difetti nel programma.</a:t>
            </a:r>
          </a:p>
        </p:txBody>
      </p:sp>
      <p:sp>
        <p:nvSpPr>
          <p:cNvPr id="53252" name="Footer Placeholder 4">
            <a:extLst>
              <a:ext uri="{FF2B5EF4-FFF2-40B4-BE49-F238E27FC236}">
                <a16:creationId xmlns:a16="http://schemas.microsoft.com/office/drawing/2014/main" id="{294EE6EB-5754-CB83-8FAC-91B0E982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4218483D-FBD7-B858-5F6A-41427876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5EC6C17-AC55-D443-A878-E06FF07BBA07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33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E0376634-3B2C-A7C3-2EDC-6CD1BF06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840" tIns="44623" rIns="90840" bIns="44623"/>
          <a:lstStyle/>
          <a:p>
            <a:pPr eaLnBrk="1" hangingPunct="1"/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 Linee guida di test (sequenze)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3DFD55AB-C7A7-20A8-3CFA-48C8CDB36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40" tIns="44623" rIns="90840" bIns="4462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Testare il software con sequenze che hanno un solo valore.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Utilizzare sequenze di dimensioni diverse in diversi test.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con sequenze di lunghezza zero.</a:t>
            </a:r>
          </a:p>
        </p:txBody>
      </p:sp>
      <p:sp>
        <p:nvSpPr>
          <p:cNvPr id="54276" name="Footer Placeholder 4">
            <a:extLst>
              <a:ext uri="{FF2B5EF4-FFF2-40B4-BE49-F238E27FC236}">
                <a16:creationId xmlns:a16="http://schemas.microsoft.com/office/drawing/2014/main" id="{665167CA-DEE7-04CF-FA4F-6931A5CA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D1339878-AD24-3087-EC00-E243628F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7297F6B-6022-CF48-B878-DC59CB934673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34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74D6B227-F2D5-7750-E190-668832A2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 Linee guida generali per i test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EFBE356B-B1F6-148F-5F95-4DB09BE6B01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Scegli gli input che forzano il sistema a generare tutti i messaggi di errore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Progettare input che causano l'overflow dei buffer di input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Ripetere più volte lo stesso input o serie di input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Forza la generazione di output non validi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Forza i risultati del calcolo in modo che siano troppo grandi o troppo piccoli.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5300" name="Footer Placeholder 4">
            <a:extLst>
              <a:ext uri="{FF2B5EF4-FFF2-40B4-BE49-F238E27FC236}">
                <a16:creationId xmlns:a16="http://schemas.microsoft.com/office/drawing/2014/main" id="{14799C06-3382-EBE1-D713-BF70E8DD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B8CBBDE8-1697-A952-38EC-879DE5FF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7E93D64-C1DB-D244-BF21-E86B635B8A5A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35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CA76BFF9-2B37-7522-B59B-54325190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 Test </a:t>
            </a:r>
            <a:r>
              <a:rPr lang="it" altLang="it-IT" sz="2800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dei casi d'uso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789B4C93-FC10-2F2E-6541-D4E2B570409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 casi d'uso sviluppati per identificare le interazioni del sistema possono essere utilizzati come base per il test del sistema.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Ogni caso d'uso di solito coinvolge diversi componenti di sistema, quindi il test del caso d'uso forza il verificarsi di queste interazioni.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 diagrammi di sequenza associati al caso d'uso documentano i componenti e le interazioni che vengono testati.</a:t>
            </a:r>
          </a:p>
        </p:txBody>
      </p:sp>
      <p:sp>
        <p:nvSpPr>
          <p:cNvPr id="56323" name="Footer Placeholder 3">
            <a:extLst>
              <a:ext uri="{FF2B5EF4-FFF2-40B4-BE49-F238E27FC236}">
                <a16:creationId xmlns:a16="http://schemas.microsoft.com/office/drawing/2014/main" id="{EB70E8FA-C30D-F0E7-AB1A-9E179D95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56324" name="Slide Number Placeholder 4">
            <a:extLst>
              <a:ext uri="{FF2B5EF4-FFF2-40B4-BE49-F238E27FC236}">
                <a16:creationId xmlns:a16="http://schemas.microsoft.com/office/drawing/2014/main" id="{DFFB0323-F2D7-582C-F3D4-727BD146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3457018-702E-2E43-A8F3-8557D235E9CB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36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FD67E923-26A2-1710-5B30-2A7A53C6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 Politiche di test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A74B1E27-34C1-8335-C650-9309378CF7A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È impossibile testare in modo esaustivo il sistema, quindi è possibile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sviluppare politiche di test che definiscano la copertura del test di sistema richiesta.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Esempi di </a:t>
            </a: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politiche di test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Tutte le funzioni di sistema a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cui si accede tramite i menu devono essere testate.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combinazioni di funzioni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(ad esempio la formattazione del testo) a cui si accede tramite lo stesso menu.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Laddove viene fornito l'input dell'utente, tutte le funzioni devono essere testate con </a:t>
            </a: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input sia corretti che non corretti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7347" name="Footer Placeholder 3">
            <a:extLst>
              <a:ext uri="{FF2B5EF4-FFF2-40B4-BE49-F238E27FC236}">
                <a16:creationId xmlns:a16="http://schemas.microsoft.com/office/drawing/2014/main" id="{D084850F-630A-C9E0-7BDF-7E1C658E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57348" name="Slide Number Placeholder 4">
            <a:extLst>
              <a:ext uri="{FF2B5EF4-FFF2-40B4-BE49-F238E27FC236}">
                <a16:creationId xmlns:a16="http://schemas.microsoft.com/office/drawing/2014/main" id="{58D2A036-7AE7-4D31-3748-66EE4B11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5E31F6C-B316-294C-91AD-B78FE9881382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37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8096FFB1-152B-9B51-6194-BA4E7C73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... Test di rilascio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3A1AB84C-399E-62E1-FFF1-005F39DB0A8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30188" y="2258291"/>
            <a:ext cx="8632825" cy="38678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di rilascio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è il processo di test di un particolare rilascio di un sistema destinato all'uso al di fuori del team di sviluppo. 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L'obiettivo principale del processo di test di rilascio è convincere il fornitore del sistema che è abbastanza buono per l'uso 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 test di rilascio, quindi, deve dimostrare che il sistema fornisce le funzionalità, le prestazioni e l'affidabilità specificate e che non fallisce durante il normale utilizzo. 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 test di rilascio è in genere un processo di test black-box in cui i test derivano solo dalle specifiche del sistema.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8372" name="Footer Placeholder 4">
            <a:extLst>
              <a:ext uri="{FF2B5EF4-FFF2-40B4-BE49-F238E27FC236}">
                <a16:creationId xmlns:a16="http://schemas.microsoft.com/office/drawing/2014/main" id="{45654788-DD73-81F0-6B1E-99D14D88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45C1D037-9E77-68D1-F9FE-E65CE383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840E52D-A48B-E340-A1B9-F8A261332384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38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4A85378B-BEF6-C65E-EA40-F74C4333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... Test di rilascio e test di sistema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CAE5F7CB-B6F7-CC86-E80D-826607C3925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2230582"/>
            <a:ext cx="8364538" cy="38955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Forme di test di rilascio: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basato sui requisiti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basati su scenari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 test di rilascio è una forma di test di sistema.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Differenze importanti: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Solitamente un team separato che non è stato coinvolto nello sviluppo del sistema dovrebbe essere responsabile del test di rilascio.</a:t>
            </a:r>
            <a:endParaRPr lang="en-GB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 test del sistema da parte del team di sviluppo dovrebbe concentrarsi sulla scoperta di bug nel sistema ( </a:t>
            </a:r>
            <a:r>
              <a:rPr lang="it" altLang="it-IT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dei difetti </a:t>
            </a: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). L'obiettivo del test di rilascio è verificare che il sistema soddisfi i requisiti e sia sufficientemente buono per l'uso esterno.</a:t>
            </a:r>
            <a:endParaRPr lang="en-GB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endParaRPr lang="en-US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9396" name="Footer Placeholder 4">
            <a:extLst>
              <a:ext uri="{FF2B5EF4-FFF2-40B4-BE49-F238E27FC236}">
                <a16:creationId xmlns:a16="http://schemas.microsoft.com/office/drawing/2014/main" id="{B101FA29-F4E1-434F-02DB-7EB1BB4B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FC0FF088-0336-AE92-A689-F7E2F541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733023D-A45E-D144-BEC2-F709839C7D24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39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8D8DBD11-25B8-1E00-8CE8-8A63A95F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del programma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A9EF96B2-B4B1-AFE9-6804-9A9527E7C7D4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Wingdings" charset="2"/>
              <a:buNone/>
              <a:defRPr/>
            </a:pPr>
            <a:r>
              <a:rPr lang="it" sz="2200" dirty="0">
                <a:latin typeface="Arial" charset="0"/>
                <a:cs typeface="Arial" charset="0"/>
              </a:rPr>
              <a:t>DUPLICE SCOPO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sz="2200" dirty="0">
              <a:latin typeface="Arial" charset="0"/>
              <a:cs typeface="Arial" charset="0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it" sz="2200" dirty="0">
                <a:latin typeface="Arial" charset="0"/>
                <a:cs typeface="Arial" charset="0"/>
              </a:rPr>
              <a:t>Indica se un programma viene eseguito come previsto.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it" sz="2200" dirty="0">
                <a:latin typeface="Arial" charset="0"/>
                <a:cs typeface="Arial" charset="0"/>
              </a:rPr>
              <a:t>Aiuta a scoprire i difetti del programma.</a:t>
            </a:r>
          </a:p>
          <a:p>
            <a:pPr marL="800100" lvl="2" indent="0" eaLnBrk="1" hangingPunct="1">
              <a:buFont typeface="Arial" charset="0"/>
              <a:buNone/>
              <a:defRPr/>
            </a:pPr>
            <a:r>
              <a:rPr lang="it" sz="2000" dirty="0">
                <a:latin typeface="Arial" charset="0"/>
                <a:cs typeface="Arial" charset="0"/>
              </a:rPr>
              <a:t>- Rivela la presenza di errori NON la loro assenza.</a:t>
            </a:r>
          </a:p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8435" name="Footer Placeholder 3">
            <a:extLst>
              <a:ext uri="{FF2B5EF4-FFF2-40B4-BE49-F238E27FC236}">
                <a16:creationId xmlns:a16="http://schemas.microsoft.com/office/drawing/2014/main" id="{1657214D-FBD7-7F53-15D0-DBE4DB03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91CFAD4F-089F-B907-E76B-F5B1BA98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618B930-D285-514B-A823-7B04B52285A0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91928C0F-86C5-347B-CB4E-DCF08267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... Test basato sui requisiti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10DA0AA5-5EC9-26AA-9DE3-0E154830152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2299855"/>
            <a:ext cx="7292975" cy="38263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endParaRPr lang="it" altLang="it-IT" dirty="0">
              <a:solidFill>
                <a:srgbClr val="00B0F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 test basati sui </a:t>
            </a: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requisiti comportano l'esame di ciascun requisito e lo sviluppo di uno o più test per esso.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0420" name="Footer Placeholder 4">
            <a:extLst>
              <a:ext uri="{FF2B5EF4-FFF2-40B4-BE49-F238E27FC236}">
                <a16:creationId xmlns:a16="http://schemas.microsoft.com/office/drawing/2014/main" id="{CD4CB7B8-F931-46C5-B9EE-6F2B8F85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3B3957C5-4D24-F946-FEDB-6F5DBCDB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B7259E-9751-ED49-B7A4-B6B47E3A69A6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40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E418C3B2-CADF-C178-C3E7-D77670EE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... Test delle prestazioni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D8A45D47-FFC9-91A6-5C78-B20739F38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Parte del test di rilascio può comportare il test delle proprietà emergenti di un sistema, come le prestazioni e l'affidabilità.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 test dovrebbero riflettere il profilo di utilizzo del sistema.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 test delle prestazioni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 solito comportano la pianificazione di una serie di test in cui il carico viene costantemente aumentato fino a quando le prestazioni del sistema diventano inaccettabili.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 stress test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è una forma di test delle prestazioni in cui il sistema viene deliberatamente sovraccaricato per testare il suo comportamento in caso di guasto.</a:t>
            </a:r>
          </a:p>
        </p:txBody>
      </p:sp>
      <p:sp>
        <p:nvSpPr>
          <p:cNvPr id="61444" name="Footer Placeholder 4">
            <a:extLst>
              <a:ext uri="{FF2B5EF4-FFF2-40B4-BE49-F238E27FC236}">
                <a16:creationId xmlns:a16="http://schemas.microsoft.com/office/drawing/2014/main" id="{EB1FA233-AB0B-84DF-4AF2-B44CB452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90DBD674-9C43-C6B2-1B5F-75614B99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FA2BC19-7866-A84C-8FB7-A531944B7325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41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51CCC6A0-AD04-8021-E0EC-EC65C897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... Test degli utenti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4E5D272E-53FF-D4A9-DD17-5CDB986A7F0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 test dell'utente o del cliente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è una fase del processo di test in cui gli utenti o i clienti forniscono input e consigli sul test del sistema.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 test degli utenti è essenziale, anche quando sono stati eseguiti test completi del sistema e della versione.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La ragione di ciò è che le influenze dell'ambiente di lavoro dell'utente hanno un effetto importante sull'affidabilità, le prestazioni, l'usabilità e la robustezza di un sistema. Questi non possono essere replicati in un ambiente di test.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2468" name="Footer Placeholder 4">
            <a:extLst>
              <a:ext uri="{FF2B5EF4-FFF2-40B4-BE49-F238E27FC236}">
                <a16:creationId xmlns:a16="http://schemas.microsoft.com/office/drawing/2014/main" id="{22B4FEE2-51DD-FCE7-AFEE-6BFB5CFA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B0C1BED8-6051-EE05-42A5-BA1E69D7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29619DE-6C56-2240-B5C9-16FADF759C76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42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A413AB1E-FB0E-1B36-3DA3-A14E899A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 Tipi di test utente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D431B1D7-13EC-B988-9F33-663496B6FC9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alfa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Gli utenti del software collaborano con il team di sviluppo per testare il software presso il sito dello sviluppatore.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beta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Una versione del software viene messa a disposizione degli utenti per consentire loro di sperimentare e di sollevare problemi che scoprono con gli sviluppatori del sistema.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di accettazione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 clienti testano un sistema per decidere se è pronto o meno per essere accettato dagli sviluppatori del sistema e distribuito nell'ambiente del cliente. Principalmente per sistemi personalizzati.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3492" name="Footer Placeholder 4">
            <a:extLst>
              <a:ext uri="{FF2B5EF4-FFF2-40B4-BE49-F238E27FC236}">
                <a16:creationId xmlns:a16="http://schemas.microsoft.com/office/drawing/2014/main" id="{99483765-5AE4-4CC9-54DF-98DD8AD2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63491" name="Slide Number Placeholder 3">
            <a:extLst>
              <a:ext uri="{FF2B5EF4-FFF2-40B4-BE49-F238E27FC236}">
                <a16:creationId xmlns:a16="http://schemas.microsoft.com/office/drawing/2014/main" id="{039324A8-2078-1260-F875-DD5B3FA4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97C9265-95AA-C84D-A54A-3C5F16286CDC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43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3C1F0318-0E0E-0432-7750-115AEF2B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Punti chiave</a:t>
            </a:r>
          </a:p>
        </p:txBody>
      </p:sp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8B15C546-95B1-DA63-533A-3F73C71D696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 test </a:t>
            </a:r>
            <a:r>
              <a:rPr lang="it" altLang="it-IT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possono solo mostrare la presenza di errori </a:t>
            </a: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un programma. Non possono dimostrare che non ci sono difetti rimanenti.</a:t>
            </a:r>
            <a:endParaRPr lang="en-GB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 test di sviluppo </a:t>
            </a: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sono responsabilità del team di sviluppo del software. Un team separato dovrebbe essere responsabile solo del test di un sistema prima che venga rilasciato ai clienti.</a:t>
            </a:r>
            <a:endParaRPr lang="en-GB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 test di sviluppo includono </a:t>
            </a:r>
            <a:r>
              <a:rPr lang="it" altLang="it-IT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unit test </a:t>
            </a: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in cui si testano singoli oggetti e metodi, </a:t>
            </a:r>
            <a:r>
              <a:rPr lang="it" altLang="it-IT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di componenti </a:t>
            </a: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cui si testano gruppi di oggetti correlati e </a:t>
            </a:r>
            <a:r>
              <a:rPr lang="it" altLang="it-IT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di sistema </a:t>
            </a: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in cui si testano sistemi parziali o completi.</a:t>
            </a:r>
            <a:endParaRPr lang="en-GB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endParaRPr lang="en-US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4515" name="Footer Placeholder 3">
            <a:extLst>
              <a:ext uri="{FF2B5EF4-FFF2-40B4-BE49-F238E27FC236}">
                <a16:creationId xmlns:a16="http://schemas.microsoft.com/office/drawing/2014/main" id="{0873C993-7C81-6922-EFC6-64BB6C5C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64516" name="Slide Number Placeholder 4">
            <a:extLst>
              <a:ext uri="{FF2B5EF4-FFF2-40B4-BE49-F238E27FC236}">
                <a16:creationId xmlns:a16="http://schemas.microsoft.com/office/drawing/2014/main" id="{C3CB8D44-54C2-2470-9931-C738B8DD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AB27BA9-0797-3E4D-82C3-2F26AC2E6D19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44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12BC4C35-929C-4663-11B6-6D5221B1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Punti chiave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FDC3F84C-E04E-1C62-6EE9-2F6DE88AF1E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Durante il test del software, dovresti provare a " </a:t>
            </a:r>
            <a:r>
              <a:rPr lang="it" altLang="it-IT" sz="200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rompere" il software </a:t>
            </a:r>
            <a:r>
              <a:rPr lang="it" altLang="it-IT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utilizzando l'esperienza e le linee guida per scegliere tipi di casi di test che sono stati efficaci nella scoperta di difetti in altri sistemi.</a:t>
            </a:r>
            <a:endParaRPr lang="en-GB" altLang="it-IT" sz="20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Ove possibile, dovresti scrivere </a:t>
            </a:r>
            <a:r>
              <a:rPr lang="it" altLang="it-IT" sz="200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automatizzati </a:t>
            </a:r>
            <a:r>
              <a:rPr lang="it" altLang="it-IT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 I test sono incorporati in un programma che può essere eseguito ogni volta che viene apportata una modifica a un sistema.</a:t>
            </a:r>
            <a:endParaRPr lang="en-GB" altLang="it-IT" sz="20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sz="200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 sviluppo test-first </a:t>
            </a:r>
            <a:r>
              <a:rPr lang="it" altLang="it-IT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è un approccio allo sviluppo in cui i test vengono scritti prima del codice da testare.</a:t>
            </a:r>
            <a:endParaRPr lang="en-GB" altLang="it-IT" sz="20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sz="200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 test dello scenario </a:t>
            </a:r>
            <a:r>
              <a:rPr lang="it" altLang="it-IT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comporta l'invenzione di uno scenario di utilizzo tipico e l'utilizzo di questo per derivare casi di test.</a:t>
            </a:r>
            <a:endParaRPr lang="en-GB" altLang="it-IT" sz="20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sz="200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 test di accettazione </a:t>
            </a:r>
            <a:r>
              <a:rPr lang="it" altLang="it-IT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è un processo di test utente in cui l'obiettivo è decidere se il software è sufficientemente buono per essere distribuito e utilizzato nel suo ambiente operativo.</a:t>
            </a:r>
            <a:endParaRPr lang="en-GB" altLang="it-IT" sz="20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5540" name="Footer Placeholder 4">
            <a:extLst>
              <a:ext uri="{FF2B5EF4-FFF2-40B4-BE49-F238E27FC236}">
                <a16:creationId xmlns:a16="http://schemas.microsoft.com/office/drawing/2014/main" id="{A04B2C66-6B69-8435-868D-E4AADD8B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65539" name="Slide Number Placeholder 3">
            <a:extLst>
              <a:ext uri="{FF2B5EF4-FFF2-40B4-BE49-F238E27FC236}">
                <a16:creationId xmlns:a16="http://schemas.microsoft.com/office/drawing/2014/main" id="{AB916A69-ABAB-A06C-7A8A-8EF9A314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ECAFB21-DA29-BB4A-922F-0D79E8F2F972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45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84B20C1D-D4C9-208D-2077-E627F7CA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Riepilogo: chi fa cosa?</a:t>
            </a:r>
          </a:p>
        </p:txBody>
      </p:sp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843EFC9C-7757-C794-FB77-6A3DBC8AEA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GB" altLang="it-IT" sz="20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6564" name="Footer Placeholder 4">
            <a:extLst>
              <a:ext uri="{FF2B5EF4-FFF2-40B4-BE49-F238E27FC236}">
                <a16:creationId xmlns:a16="http://schemas.microsoft.com/office/drawing/2014/main" id="{1F0A6F7A-B758-B9A6-9E03-BD05555B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A6C8CA4C-18C4-3F3B-038F-EB72EC8E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AB9BEEE-BFE3-F049-A7B6-F725545979B3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46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5A1402-F743-147E-C2CA-5BBBDD29E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1172"/>
              </p:ext>
            </p:extLst>
          </p:nvPr>
        </p:nvGraphicFramePr>
        <p:xfrm>
          <a:off x="457200" y="1417638"/>
          <a:ext cx="8229600" cy="5448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7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1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9373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Gruppo di progettazione del prodotto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Gruppo di sviluppo del prodotto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Gruppo di test del prodotto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9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 di sviluppo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9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 di rilascio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49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 utente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49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Convalida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49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Verifica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49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Concetto di prodotto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49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 unitario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49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 dei componenti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49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 di sistema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49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 automatizzati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49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 di regressione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75544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Sviluppo incrementale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449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Ispezioni e recensioni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it" sz="18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40748D-22B2-F0AC-9D71-C4C43887B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2" y="2241551"/>
            <a:ext cx="338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" altLang="it-IT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E8AED-9F96-DC2E-EA12-787A79BEB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150" y="2224088"/>
            <a:ext cx="33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" altLang="it-IT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E0BD6-93A0-CDA4-1687-18FEA7D05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225" y="2874963"/>
            <a:ext cx="33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" altLang="it-IT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DB439-453C-55EA-8268-E67F3023E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244850"/>
            <a:ext cx="338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" altLang="it-IT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7CE2D5-F802-199D-9ADE-2E4C0FD4B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150" y="3194050"/>
            <a:ext cx="33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" altLang="it-IT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608FD8-FEC0-D111-E8BC-0AC372FA0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225" y="3552825"/>
            <a:ext cx="339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" altLang="it-IT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AC001-90E7-F3BE-4A19-2E72C006D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7525" y="3912181"/>
            <a:ext cx="338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" altLang="it-IT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CDB4FF-F600-69B2-6A4F-7CC1E54B2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7525" y="4227586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" altLang="it-IT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7C0456-7937-3A66-88D0-1C82BCEB7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2" y="4614069"/>
            <a:ext cx="338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" altLang="it-IT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87F0BF-9C27-B3AD-A9DE-DE3277569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7525" y="4902345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" altLang="it-IT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E952D-C663-6D01-AFF4-EB4D1706F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928" y="5227125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" altLang="it-IT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13E78-3106-6E5A-D546-1C9552F33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7525" y="5582932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" altLang="it-IT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CD2950-5882-29C2-938F-7019C882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7525" y="6007441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" altLang="it-IT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A0980A-7E12-5B21-E6B0-2C084B3A5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150" y="4495800"/>
            <a:ext cx="33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" altLang="it-IT">
                <a:solidFill>
                  <a:schemeClr val="bg1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C8FEBFAB-5444-9BC4-4B89-FC887E31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840" tIns="44623" rIns="90840" bIns="44623"/>
          <a:lstStyle/>
          <a:p>
            <a:pPr eaLnBrk="1" hangingPunct="1"/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Verifica vs validazione</a:t>
            </a:r>
          </a:p>
        </p:txBody>
      </p:sp>
      <p:sp>
        <p:nvSpPr>
          <p:cNvPr id="19457" name="Rectangle 2">
            <a:extLst>
              <a:ext uri="{FF2B5EF4-FFF2-40B4-BE49-F238E27FC236}">
                <a16:creationId xmlns:a16="http://schemas.microsoft.com/office/drawing/2014/main" id="{C4C3FBFA-DB6C-01FA-7BA8-5A3AF0FAE3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40" tIns="44623" rIns="90840" bIns="4462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Verifica : </a:t>
            </a:r>
            <a:br>
              <a:rPr lang="en-GB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dirty="0">
                <a:solidFill>
                  <a:srgbClr val="C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 </a:t>
            </a:r>
            <a:r>
              <a:rPr lang="it" altLang="it-IT" i="1" dirty="0">
                <a:solidFill>
                  <a:srgbClr val="C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Stiamo costruendo il prodotto giusto? </a:t>
            </a:r>
            <a:r>
              <a:rPr lang="it" altLang="it-IT" dirty="0">
                <a:solidFill>
                  <a:srgbClr val="C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 software deve essere conforme alle sue specifiche.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Convalida</a:t>
            </a:r>
            <a:r>
              <a:rPr lang="it" altLang="it-IT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</a:t>
            </a:r>
            <a:br>
              <a:rPr lang="en-GB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</a:t>
            </a:r>
            <a:r>
              <a:rPr lang="it" altLang="it-IT" dirty="0">
                <a:solidFill>
                  <a:srgbClr val="C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 </a:t>
            </a:r>
            <a:r>
              <a:rPr lang="it" altLang="it-IT" i="1" dirty="0">
                <a:solidFill>
                  <a:srgbClr val="C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Stiamo costruendo il prodotto giusto? </a:t>
            </a:r>
            <a:r>
              <a:rPr lang="it" altLang="it-IT" dirty="0">
                <a:solidFill>
                  <a:srgbClr val="C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 software dovrebbe fare ciò di cui l'utente ha realmente bisogno.</a:t>
            </a:r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71560872-A9E4-4EFF-0EA0-8F24C144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9F276F63-CBC9-F00F-6555-A9D68EA7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05A74A7-C81D-534C-94CA-E7CBF2EF4678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2BBD30DD-C76D-E219-695E-EEB3303E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Gruppi di ingegneria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D008289B-C253-0AA8-0E41-572CE6C4617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it" altLang="it-IT" sz="2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Chi fa cosa in azienda?</a:t>
            </a:r>
          </a:p>
        </p:txBody>
      </p:sp>
      <p:sp>
        <p:nvSpPr>
          <p:cNvPr id="21507" name="Footer Placeholder 3">
            <a:extLst>
              <a:ext uri="{FF2B5EF4-FFF2-40B4-BE49-F238E27FC236}">
                <a16:creationId xmlns:a16="http://schemas.microsoft.com/office/drawing/2014/main" id="{7A70E9AD-FA03-A9B0-F467-99F7E592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07F9E35D-2BA8-377C-1C1E-656F80FC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839B40C-29A0-FC45-8969-4C6499B5A5A7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69642" name="Picture 10">
            <a:extLst>
              <a:ext uri="{FF2B5EF4-FFF2-40B4-BE49-F238E27FC236}">
                <a16:creationId xmlns:a16="http://schemas.microsoft.com/office/drawing/2014/main" id="{5E5F4DE2-19D1-3069-10E1-9FF7895C9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802957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CCC4FF8-F237-7B01-8B55-97181452FA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663" y="5594350"/>
          <a:ext cx="15525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206500" imgH="342900" progId="Visio.Drawing.11">
                  <p:link updateAutomatic="1"/>
                </p:oleObj>
              </mc:Choice>
              <mc:Fallback>
                <p:oleObj name="Visio" r:id="rId3" imgW="1206500" imgH="342900" progId="Visio.Drawing.11">
                  <p:link updateAutomatic="1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5594350"/>
                        <a:ext cx="15525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B03E063-C729-1BFB-46CF-8FE89831EB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0" y="5588000"/>
          <a:ext cx="17446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346200" imgH="342900" progId="Visio.Drawing.11">
                  <p:link updateAutomatic="1"/>
                </p:oleObj>
              </mc:Choice>
              <mc:Fallback>
                <p:oleObj name="Visio" r:id="rId5" imgW="1346200" imgH="342900" progId="Visio.Drawing.11">
                  <p:link updateAutomatic="1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5588000"/>
                        <a:ext cx="17446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4D8F5EC-0A2B-6562-8A19-6A1031EBAB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2850" y="5588000"/>
          <a:ext cx="17446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346200" imgH="342900" progId="Visio.Drawing.11">
                  <p:link updateAutomatic="1"/>
                </p:oleObj>
              </mc:Choice>
              <mc:Fallback>
                <p:oleObj name="Visio" r:id="rId5" imgW="1346200" imgH="342900" progId="Visio.Drawing.11">
                  <p:link updateAutomatic="1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850" y="5588000"/>
                        <a:ext cx="17446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E83D313D-236B-0830-DCE7-DE913E75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B762732D-35A0-9863-D99E-CB9A9AF0FBD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di sviluppo </a:t>
            </a:r>
            <a:r>
              <a:rPr lang="it" altLang="it-IT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il sistema viene testato durante lo sviluppo per scoprire bug e difetti.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di rilascio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il gruppo di test del prodotto testa una versione completa del sistema prima che venga rilasciato agli utenti.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utente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i potenziali futuri utenti di un sistema lo testano nel proprio ambiente. Test beta.</a:t>
            </a:r>
          </a:p>
        </p:txBody>
      </p:sp>
      <p:sp>
        <p:nvSpPr>
          <p:cNvPr id="22531" name="Footer Placeholder 3">
            <a:extLst>
              <a:ext uri="{FF2B5EF4-FFF2-40B4-BE49-F238E27FC236}">
                <a16:creationId xmlns:a16="http://schemas.microsoft.com/office/drawing/2014/main" id="{16DFDD12-365B-5785-8ACD-522980E2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64CA2E70-8D18-ED11-7AAB-1415913E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458DFB5-C788-1C4B-AAD6-ECFD464BBEB1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AE8C1FD5-0498-4AC8-8A5D-B5BEF740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 Test di sviluppo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5581CE25-D493-E6BB-D70D-E6DC763821F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 test di sviluppo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includono tutte le attività di test svolte dal team che sviluppa il sistema.</a:t>
            </a:r>
          </a:p>
          <a:p>
            <a:pPr marL="914400" lvl="1" indent="-457200" eaLnBrk="1" hangingPunct="1">
              <a:buFont typeface="Calibri" panose="020F0502020204030204" pitchFamily="34" charset="0"/>
              <a:buAutoNum type="arabicPeriod"/>
            </a:pP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di unità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in cui vengono testate singole unità di programma o classi di oggetti. I test unitari dovrebbero concentrarsi sul test della funzionalità di oggetti o metodi.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914400" lvl="1" indent="-457200" eaLnBrk="1" hangingPunct="1">
              <a:buFont typeface="Calibri" panose="020F0502020204030204" pitchFamily="34" charset="0"/>
              <a:buAutoNum type="arabicPeriod"/>
            </a:pP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dei componenti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in cui diverse singole unità sono integrate per creare componenti compositi. Il test dei componenti dovrebbe concentrarsi sul test delle interfacce dei componenti.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914400" lvl="1" indent="-457200" eaLnBrk="1" hangingPunct="1">
              <a:buFont typeface="Calibri" panose="020F0502020204030204" pitchFamily="34" charset="0"/>
              <a:buAutoNum type="arabicPeriod"/>
            </a:pP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di sistema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in cui alcuni o tutti i componenti di un sistema sono integrati e il sistema viene testato nel suo insieme. Il test del sistema dovrebbe concentrarsi sul test delle interazioni dei componenti.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914400" lvl="1" indent="-457200" eaLnBrk="1" hangingPunct="1">
              <a:buFont typeface="Calibri" panose="020F0502020204030204" pitchFamily="34" charset="0"/>
              <a:buAutoNum type="arabicPeriod"/>
            </a:pPr>
            <a:r>
              <a:rPr lang="it" altLang="it-IT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Ispezioni e revisioni </a:t>
            </a:r>
            <a:r>
              <a:rPr lang="it" altLang="it-IT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l'ingegnere esamina il codice sviluppato da altri ingegneri.</a:t>
            </a:r>
            <a:endParaRPr lang="en-GB" altLang="it-IT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555" name="Footer Placeholder 3">
            <a:extLst>
              <a:ext uri="{FF2B5EF4-FFF2-40B4-BE49-F238E27FC236}">
                <a16:creationId xmlns:a16="http://schemas.microsoft.com/office/drawing/2014/main" id="{DD22D3F3-57D1-B78C-2FB4-AE0654E5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23556" name="Slide Number Placeholder 4">
            <a:extLst>
              <a:ext uri="{FF2B5EF4-FFF2-40B4-BE49-F238E27FC236}">
                <a16:creationId xmlns:a16="http://schemas.microsoft.com/office/drawing/2014/main" id="{5E7020F5-97C3-370D-8B56-7318A2A5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3BA299-B30B-0149-A7BD-D75165EE9655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8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D0C09A3-6BF7-A165-5211-CB451A77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7" y="447188"/>
            <a:ext cx="8126185" cy="970450"/>
          </a:xfrm>
        </p:spPr>
        <p:txBody>
          <a:bodyPr/>
          <a:lstStyle/>
          <a:p>
            <a:pPr eaLnBrk="1" hangingPunct="1"/>
            <a:b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Fasi di test </a:t>
            </a:r>
            <a:br>
              <a:rPr lang="en-US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…Test di sviluppo </a:t>
            </a:r>
            <a:br>
              <a:rPr lang="en-US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it" altLang="it-IT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…… Test unitari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61BBD041-CF27-1E59-5E0E-CE340AEE9C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²"/>
            </a:pPr>
            <a:r>
              <a:rPr lang="it" altLang="it-IT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test unitario </a:t>
            </a: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è il processo di test dei singoli componenti in isolamento.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È un processo di test dei difetti.</a:t>
            </a:r>
          </a:p>
          <a:p>
            <a:pPr eaLnBrk="1" hangingPunct="1">
              <a:buFont typeface="Wingdings" pitchFamily="2" charset="2"/>
              <a:buChar char="²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 unità possono essere: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Singole funzioni o metodi all'interno di un oggetto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Classi di oggetti con diversi attributi e metodi</a:t>
            </a:r>
          </a:p>
        </p:txBody>
      </p:sp>
      <p:sp>
        <p:nvSpPr>
          <p:cNvPr id="24580" name="Footer Placeholder 4">
            <a:extLst>
              <a:ext uri="{FF2B5EF4-FFF2-40B4-BE49-F238E27FC236}">
                <a16:creationId xmlns:a16="http://schemas.microsoft.com/office/drawing/2014/main" id="{E5D91428-8916-56A9-A5DE-603DBAA4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" altLang="it-IT">
                <a:solidFill>
                  <a:srgbClr val="898989"/>
                </a:solidFill>
                <a:latin typeface="Calibri" panose="020F0502020204030204" pitchFamily="34" charset="0"/>
              </a:rPr>
              <a:t>Capitolo 8 Test del software</a:t>
            </a: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715DBAD8-1AFC-CCDE-A28A-332E94D6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F971CB0-2ECF-564B-8DD6-45463DAD0B23}" type="slidenum">
              <a:rPr lang="en-US" altLang="it-IT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9</a:t>
            </a:fld>
            <a:endParaRPr lang="en-US" altLang="it-I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Citazion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zion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zion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{00E01556-7F51-8B4C-B403-EF673D486E8D}tf10001062</Template>
  <TotalTime>1321</TotalTime>
  <Words>3982</Words>
  <Application>Microsoft Macintosh PowerPoint</Application>
  <PresentationFormat>Presentazione su schermo (4:3)</PresentationFormat>
  <Paragraphs>403</Paragraphs>
  <Slides>46</Slides>
  <Notes>3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Collegamenti</vt:lpstr>
      </vt:variant>
      <vt:variant>
        <vt:i4>3</vt:i4>
      </vt:variant>
      <vt:variant>
        <vt:lpstr>Titoli diapositive</vt:lpstr>
      </vt:variant>
      <vt:variant>
        <vt:i4>46</vt:i4>
      </vt:variant>
    </vt:vector>
  </HeadingPairs>
  <TitlesOfParts>
    <vt:vector size="55" baseType="lpstr">
      <vt:lpstr>Arial</vt:lpstr>
      <vt:lpstr>Calibri</vt:lpstr>
      <vt:lpstr>Century Gothic</vt:lpstr>
      <vt:lpstr>Wingdings</vt:lpstr>
      <vt:lpstr>Wingdings 2</vt:lpstr>
      <vt:lpstr>Citazione</vt:lpstr>
      <vt:lpstr>file:///Users/alessandrosallese/Software_Quality/Day%202/Drawing1/Drawing/~Page-1/Sheet.9</vt:lpstr>
      <vt:lpstr>file:///Users/alessandrosallese/Software_Quality/Day%202/Drawing1/Drawing/~Page-1/Sheet.10</vt:lpstr>
      <vt:lpstr>file:///Users/alessandrosallese/Software_Quality/Day%202/Drawing1/Drawing/~Page-1/Sheet.10</vt:lpstr>
      <vt:lpstr>Capitolo 8 – Test del software</vt:lpstr>
      <vt:lpstr>Argomenti trattati</vt:lpstr>
      <vt:lpstr>Perché testiamo il software?</vt:lpstr>
      <vt:lpstr>Test del programma</vt:lpstr>
      <vt:lpstr>Verifica vs validazione</vt:lpstr>
      <vt:lpstr>Gruppi di ingegneria</vt:lpstr>
      <vt:lpstr>Fasi di test</vt:lpstr>
      <vt:lpstr>Fasi di test  … Test di sviluppo</vt:lpstr>
      <vt:lpstr> Fasi di test  …Test di sviluppo  …… Test unitari</vt:lpstr>
      <vt:lpstr>Fasi di test  …Test di sviluppo  …… Test unitario</vt:lpstr>
      <vt:lpstr>Fasi di test  …Test di sviluppo  …… Test unitario</vt:lpstr>
      <vt:lpstr>Fasi di test  …Test di sviluppo  ……Test unitari  ……… Test automatizzati</vt:lpstr>
      <vt:lpstr>Fasi di test  …Test di sviluppo  ……Test unitario  ……… Efficacia del test unitario</vt:lpstr>
      <vt:lpstr>Fasi di test  …Test di sviluppo  ……Test di unità  ……… Test di classi di oggetti</vt:lpstr>
      <vt:lpstr>Fasi di test  …Test di sviluppo  ……Test unitari  ……… Sviluppo basato su test</vt:lpstr>
      <vt:lpstr>Fasi di test  …Test di sviluppo  ……Test unitari  ……… Sviluppo basato su test</vt:lpstr>
      <vt:lpstr>Fasi di test  …Test di sviluppo  ……Test unitari  ……… Attività del processo TDD</vt:lpstr>
      <vt:lpstr>Fasi di test  …Test di sviluppo  ……Test unitari  ……… Vantaggi dello sviluppo guidato dai test</vt:lpstr>
      <vt:lpstr>Fasi del test  …Test di sviluppo  ……Test unitario  ……… Test di regressione</vt:lpstr>
      <vt:lpstr>Fasi di test  … Test di sviluppo  …… Test dei componenti</vt:lpstr>
      <vt:lpstr>Fasi di test  …Test di sviluppo  ……Test di componenti  ……… Test di interfaccia</vt:lpstr>
      <vt:lpstr>Fasi del test  …Test di sviluppo  ……Test dei componenti  ……… Errori di interfaccia</vt:lpstr>
      <vt:lpstr>Fasi del test  …Test di sviluppo  ……Test dei componenti  ……… Linee guida per il test dell'interfaccia</vt:lpstr>
      <vt:lpstr>Fasi di test  …Test di sviluppo  …… Test di sistema</vt:lpstr>
      <vt:lpstr>Fasi di test  …Test di sviluppo  …… Test di sistemi e componenti</vt:lpstr>
      <vt:lpstr>Fasi di test  … Test di sviluppo  …… Ispezioni e test</vt:lpstr>
      <vt:lpstr>Fasi di test  …Test di sviluppo  …… Ispezioni del software</vt:lpstr>
      <vt:lpstr>Fasi di test  …Test di sviluppo  …… Ispezioni del software</vt:lpstr>
      <vt:lpstr>Fasi di test  …Test di sviluppo  …… Ispezioni software  ……… Vantaggi delle ispezioni</vt:lpstr>
      <vt:lpstr>Fasi di test  …Test di sviluppo  …… Ispezioni software  ……… Ispezioni e test</vt:lpstr>
      <vt:lpstr>Fasi di test  …Test di sviluppo  …… Obiettivi di test del programma</vt:lpstr>
      <vt:lpstr>Fasi di test  … Test di sviluppo  …… Un modello input-output di test del programma </vt:lpstr>
      <vt:lpstr>Fasi di test  … Livelli di test</vt:lpstr>
      <vt:lpstr>Fasi di test  …Test di sviluppo  …… Linee guida di test (sequenze)</vt:lpstr>
      <vt:lpstr>Fasi di test  …Test di sviluppo  …… Linee guida generali per i test</vt:lpstr>
      <vt:lpstr>Fasi di test  …Test di sviluppo  …… Test dei casi d'uso</vt:lpstr>
      <vt:lpstr>Fasi di test  …Test di sviluppo  …… Politiche di test</vt:lpstr>
      <vt:lpstr>Fasi di test  ... Test di rilascio</vt:lpstr>
      <vt:lpstr>Fasi di test  ... Test di rilascio e test di sistema</vt:lpstr>
      <vt:lpstr>Fasi di test  ... Test basato sui requisiti</vt:lpstr>
      <vt:lpstr>Fasi di test  ... Test delle prestazioni</vt:lpstr>
      <vt:lpstr>Fasi di test  ... Test degli utenti</vt:lpstr>
      <vt:lpstr>Fasi di test  … Tipi di test utente</vt:lpstr>
      <vt:lpstr>Punti chiave</vt:lpstr>
      <vt:lpstr>Punti chiave</vt:lpstr>
      <vt:lpstr>Riepilogo: chi fa cosa?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Alessandro Sallese</cp:lastModifiedBy>
  <cp:revision>80</cp:revision>
  <dcterms:created xsi:type="dcterms:W3CDTF">2010-01-14T08:17:23Z</dcterms:created>
  <dcterms:modified xsi:type="dcterms:W3CDTF">2023-01-10T08:06:41Z</dcterms:modified>
</cp:coreProperties>
</file>