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350" r:id="rId3"/>
    <p:sldId id="343" r:id="rId4"/>
    <p:sldId id="344" r:id="rId5"/>
    <p:sldId id="348" r:id="rId6"/>
    <p:sldId id="345" r:id="rId7"/>
    <p:sldId id="353" r:id="rId8"/>
    <p:sldId id="257" r:id="rId9"/>
    <p:sldId id="307" r:id="rId10"/>
    <p:sldId id="308" r:id="rId11"/>
    <p:sldId id="309" r:id="rId12"/>
    <p:sldId id="302" r:id="rId13"/>
    <p:sldId id="267" r:id="rId14"/>
    <p:sldId id="263" r:id="rId15"/>
    <p:sldId id="354" r:id="rId16"/>
    <p:sldId id="264" r:id="rId17"/>
    <p:sldId id="355" r:id="rId18"/>
    <p:sldId id="35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1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75350-0056-C179-F072-DFE04EA0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208891-EE71-B7FF-3E56-A845504E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573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2AE0B-5DA3-FBA5-6216-E143500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A1B822-D876-477A-FBBF-B1D36C2F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069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DAF727-0682-EBB8-1953-745AEA42E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37DE84-D75B-280B-56A5-027B57BE2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558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F00E6-A495-4DD1-99B0-B17DE6F6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B3492A-AB42-DC1E-4913-428917CF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728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B29EE-6418-3B07-87E0-FD86791D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56A80E-FA51-1482-92FD-B79C0250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76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74073-3D05-0F03-0EF0-EB271559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3ACDD-958D-0BED-70D8-A85D7A31C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C8EB2B-7146-FC8F-A92F-65F8F085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1922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42FB1-73A2-CCFC-E0D3-8F078B5A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4B0FD-3036-9E32-389E-265B82A8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9BF917-C4B7-70D4-291B-79445E24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3E72F8-12CC-F3E2-C03D-7341EDF6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A0898C-0E46-49C4-094C-462969F5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834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37D7F-059E-C549-183F-C53A9F17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011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04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92521-97E9-E1A5-D6D0-B44B63D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E6614C-5EAD-2E66-8AC0-BEC444EA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A72CE-FABA-FB83-DE4E-FA9D9E8D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0069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D4160-5A9F-ACFB-F154-5CB28EB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16654A-917D-DA42-02F8-EDF400726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078745-3B9C-AC76-C059-1CDEE24D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11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8E1FD3-87F3-D835-9CC7-9CCBD1FB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0DD0AC-BE10-C9CD-4F5C-7FD64E0F0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8BC26DF-833B-8B5D-7635-94A31F2D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5" y="0"/>
            <a:ext cx="3587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1275A704-0CCE-1C47-B372-7743564EF594}" type="slidenum">
              <a:rPr lang="en-US" altLang="it-IT" sz="1200"/>
              <a:pPr/>
              <a:t>‹N›</a:t>
            </a:fld>
            <a:endParaRPr lang="en-US" altLang="it-IT" sz="1200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A881EA0-765E-023E-3E78-B083F94D41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750" y="-149225"/>
            <a:ext cx="445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000"/>
              <a:t>Copyright </a:t>
            </a:r>
            <a:r>
              <a:rPr lang="en-US" altLang="it-IT" sz="1000" b="1"/>
              <a:t>©</a:t>
            </a:r>
            <a:r>
              <a:rPr lang="en-US" altLang="it-IT" sz="1000"/>
              <a:t> [2005].  Roger L. Costello, Timothy D. Kehoe.  All Rights Reserved.</a:t>
            </a:r>
            <a:r>
              <a:rPr lang="en-US" altLang="it-IT" sz="24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F976A1-4B5D-9E3F-B46C-69C5E9D11F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it-IT" sz="5400"/>
              <a:t>REST </a:t>
            </a:r>
            <a:br>
              <a:rPr lang="en-US" altLang="it-IT" sz="4400"/>
            </a:br>
            <a:r>
              <a:rPr lang="en-US" altLang="it-IT" sz="4400"/>
              <a:t>(Representational State Transfer)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36C7C75-48B1-29B9-A252-E9DF7CF81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Trasferimento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dello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Stato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rappresentativo</a:t>
            </a:r>
            <a:r>
              <a:rPr lang="en-US" altLang="it-IT" sz="2800" dirty="0"/>
              <a:t>
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EA6A7458-613D-7399-16CA-5285B625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703388"/>
            <a:ext cx="8412162" cy="2185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dirty="0"/>
              <a:t>"Il </a:t>
            </a:r>
            <a:r>
              <a:rPr lang="en-US" altLang="it-IT" dirty="0" err="1"/>
              <a:t>trasferimento</a:t>
            </a:r>
            <a:r>
              <a:rPr lang="en-US" altLang="it-IT" dirty="0"/>
              <a:t> </a:t>
            </a:r>
            <a:r>
              <a:rPr lang="en-US" altLang="it-IT" dirty="0" err="1"/>
              <a:t>dello</a:t>
            </a:r>
            <a:r>
              <a:rPr lang="en-US" altLang="it-IT" dirty="0"/>
              <a:t> </a:t>
            </a:r>
            <a:r>
              <a:rPr lang="en-US" altLang="it-IT" dirty="0" err="1"/>
              <a:t>stato</a:t>
            </a:r>
            <a:r>
              <a:rPr lang="en-US" altLang="it-IT" dirty="0"/>
              <a:t> </a:t>
            </a:r>
            <a:r>
              <a:rPr lang="en-US" altLang="it-IT" dirty="0" err="1"/>
              <a:t>rappresentativo</a:t>
            </a:r>
            <a:r>
              <a:rPr lang="en-US" altLang="it-IT" dirty="0"/>
              <a:t> ha lo </a:t>
            </a:r>
            <a:r>
              <a:rPr lang="en-US" altLang="it-IT" dirty="0" err="1"/>
              <a:t>scopo</a:t>
            </a:r>
            <a:r>
              <a:rPr lang="en-US" altLang="it-IT" dirty="0"/>
              <a:t> di </a:t>
            </a:r>
            <a:r>
              <a:rPr lang="en-US" altLang="it-IT" dirty="0" err="1"/>
              <a:t>evocare</a:t>
            </a:r>
            <a:r>
              <a:rPr lang="en-US" altLang="it-IT" dirty="0"/>
              <a:t> </a:t>
            </a:r>
            <a:r>
              <a:rPr lang="en-US" altLang="it-IT" dirty="0" err="1"/>
              <a:t>un'immagine</a:t>
            </a:r>
            <a:r>
              <a:rPr lang="en-US" altLang="it-IT" dirty="0"/>
              <a:t> di come </a:t>
            </a:r>
            <a:r>
              <a:rPr lang="en-US" altLang="it-IT" dirty="0" err="1"/>
              <a:t>si</a:t>
            </a:r>
            <a:r>
              <a:rPr lang="en-US" altLang="it-IT" dirty="0"/>
              <a:t> </a:t>
            </a:r>
            <a:r>
              <a:rPr lang="en-US" altLang="it-IT" dirty="0" err="1"/>
              <a:t>comporta</a:t>
            </a:r>
            <a:r>
              <a:rPr lang="en-US" altLang="it-IT" dirty="0"/>
              <a:t> </a:t>
            </a:r>
            <a:r>
              <a:rPr lang="en-US" altLang="it-IT" dirty="0" err="1"/>
              <a:t>un'applicazione</a:t>
            </a:r>
            <a:r>
              <a:rPr lang="en-US" altLang="it-IT" dirty="0"/>
              <a:t> Web ben </a:t>
            </a:r>
            <a:r>
              <a:rPr lang="en-US" altLang="it-IT" dirty="0" err="1"/>
              <a:t>progettata</a:t>
            </a:r>
            <a:r>
              <a:rPr lang="en-US" altLang="it-IT" dirty="0"/>
              <a:t>: </a:t>
            </a:r>
            <a:r>
              <a:rPr lang="en-US" altLang="it-IT" dirty="0" err="1"/>
              <a:t>una</a:t>
            </a:r>
            <a:r>
              <a:rPr lang="en-US" altLang="it-IT" dirty="0"/>
              <a:t> rete di </a:t>
            </a:r>
            <a:r>
              <a:rPr lang="en-US" altLang="it-IT" dirty="0" err="1"/>
              <a:t>pagine</a:t>
            </a:r>
            <a:r>
              <a:rPr lang="en-US" altLang="it-IT" dirty="0"/>
              <a:t> Web (</a:t>
            </a:r>
            <a:r>
              <a:rPr lang="en-US" altLang="it-IT" dirty="0" err="1"/>
              <a:t>una</a:t>
            </a:r>
            <a:r>
              <a:rPr lang="en-US" altLang="it-IT" dirty="0"/>
              <a:t> </a:t>
            </a:r>
            <a:r>
              <a:rPr lang="en-US" altLang="it-IT" dirty="0" err="1"/>
              <a:t>macchina</a:t>
            </a:r>
            <a:r>
              <a:rPr lang="en-US" altLang="it-IT" dirty="0"/>
              <a:t> a </a:t>
            </a:r>
            <a:r>
              <a:rPr lang="en-US" altLang="it-IT" dirty="0" err="1"/>
              <a:t>stati</a:t>
            </a:r>
            <a:r>
              <a:rPr lang="en-US" altLang="it-IT" dirty="0"/>
              <a:t> </a:t>
            </a:r>
            <a:r>
              <a:rPr lang="en-US" altLang="it-IT" dirty="0" err="1"/>
              <a:t>virtuale</a:t>
            </a:r>
            <a:r>
              <a:rPr lang="en-US" altLang="it-IT" dirty="0"/>
              <a:t>), in cui </a:t>
            </a:r>
            <a:r>
              <a:rPr lang="en-US" altLang="it-IT" dirty="0" err="1"/>
              <a:t>l'utente</a:t>
            </a:r>
            <a:r>
              <a:rPr lang="en-US" altLang="it-IT" dirty="0"/>
              <a:t> </a:t>
            </a:r>
            <a:r>
              <a:rPr lang="en-US" altLang="it-IT" dirty="0" err="1"/>
              <a:t>avanza</a:t>
            </a:r>
            <a:r>
              <a:rPr lang="en-US" altLang="it-IT" dirty="0"/>
              <a:t> </a:t>
            </a:r>
            <a:r>
              <a:rPr lang="en-US" altLang="it-IT" dirty="0" err="1"/>
              <a:t>attraverso</a:t>
            </a:r>
            <a:r>
              <a:rPr lang="en-US" altLang="it-IT" dirty="0"/>
              <a:t> </a:t>
            </a:r>
            <a:r>
              <a:rPr lang="en-US" altLang="it-IT" dirty="0" err="1"/>
              <a:t>un'applicazione</a:t>
            </a:r>
            <a:r>
              <a:rPr lang="en-US" altLang="it-IT" dirty="0"/>
              <a:t> </a:t>
            </a:r>
            <a:r>
              <a:rPr lang="en-US" altLang="it-IT" dirty="0" err="1"/>
              <a:t>selezionando</a:t>
            </a:r>
            <a:r>
              <a:rPr lang="en-US" altLang="it-IT" dirty="0"/>
              <a:t> </a:t>
            </a:r>
            <a:r>
              <a:rPr lang="en-US" altLang="it-IT" dirty="0" err="1"/>
              <a:t>collegamenti</a:t>
            </a:r>
            <a:r>
              <a:rPr lang="en-US" altLang="it-IT" dirty="0"/>
              <a:t> (</a:t>
            </a:r>
            <a:r>
              <a:rPr lang="en-US" altLang="it-IT" dirty="0" err="1"/>
              <a:t>transizioni</a:t>
            </a:r>
            <a:r>
              <a:rPr lang="en-US" altLang="it-IT" dirty="0"/>
              <a:t> di </a:t>
            </a:r>
            <a:r>
              <a:rPr lang="en-US" altLang="it-IT" dirty="0" err="1"/>
              <a:t>stato</a:t>
            </a:r>
            <a:r>
              <a:rPr lang="en-US" altLang="it-IT" dirty="0"/>
              <a:t>), con </a:t>
            </a:r>
            <a:r>
              <a:rPr lang="en-US" altLang="it-IT" dirty="0" err="1"/>
              <a:t>conseguente</a:t>
            </a:r>
            <a:r>
              <a:rPr lang="en-US" altLang="it-IT" dirty="0"/>
              <a:t> </a:t>
            </a:r>
            <a:r>
              <a:rPr lang="en-US" altLang="it-IT" dirty="0" err="1"/>
              <a:t>trasferimento</a:t>
            </a:r>
            <a:r>
              <a:rPr lang="en-US" altLang="it-IT" dirty="0"/>
              <a:t> </a:t>
            </a:r>
            <a:r>
              <a:rPr lang="en-US" altLang="it-IT" dirty="0" err="1"/>
              <a:t>della</a:t>
            </a:r>
            <a:r>
              <a:rPr lang="en-US" altLang="it-IT" dirty="0"/>
              <a:t> </a:t>
            </a:r>
            <a:r>
              <a:rPr lang="en-US" altLang="it-IT" dirty="0" err="1"/>
              <a:t>pagina</a:t>
            </a:r>
            <a:r>
              <a:rPr lang="en-US" altLang="it-IT" dirty="0"/>
              <a:t> </a:t>
            </a:r>
            <a:r>
              <a:rPr lang="en-US" altLang="it-IT" dirty="0" err="1"/>
              <a:t>successiva</a:t>
            </a:r>
            <a:r>
              <a:rPr lang="en-US" altLang="it-IT" dirty="0"/>
              <a:t> (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rappresenta</a:t>
            </a:r>
            <a:r>
              <a:rPr lang="en-US" altLang="it-IT" dirty="0"/>
              <a:t> lo </a:t>
            </a:r>
            <a:r>
              <a:rPr lang="en-US" altLang="it-IT" dirty="0" err="1"/>
              <a:t>stato</a:t>
            </a:r>
            <a:r>
              <a:rPr lang="en-US" altLang="it-IT" dirty="0"/>
              <a:t> </a:t>
            </a:r>
            <a:r>
              <a:rPr lang="en-US" altLang="it-IT" dirty="0" err="1"/>
              <a:t>successivo</a:t>
            </a:r>
            <a:r>
              <a:rPr lang="en-US" altLang="it-IT" dirty="0"/>
              <a:t> </a:t>
            </a:r>
            <a:r>
              <a:rPr lang="en-US" altLang="it-IT" dirty="0" err="1"/>
              <a:t>dell'applicazione</a:t>
            </a:r>
            <a:r>
              <a:rPr lang="en-US" altLang="it-IT" dirty="0"/>
              <a:t>) </a:t>
            </a:r>
            <a:r>
              <a:rPr lang="en-US" altLang="it-IT" dirty="0" err="1"/>
              <a:t>all'utente</a:t>
            </a:r>
            <a:r>
              <a:rPr lang="en-US" altLang="it-IT" dirty="0"/>
              <a:t> e </a:t>
            </a:r>
            <a:r>
              <a:rPr lang="en-US" altLang="it-IT" dirty="0" err="1"/>
              <a:t>resa</a:t>
            </a:r>
            <a:r>
              <a:rPr lang="en-US" altLang="it-IT" dirty="0"/>
              <a:t> per il </a:t>
            </a:r>
            <a:r>
              <a:rPr lang="en-US" altLang="it-IT" dirty="0" err="1"/>
              <a:t>loro</a:t>
            </a:r>
            <a:r>
              <a:rPr lang="en-US" altLang="it-IT" dirty="0"/>
              <a:t> </a:t>
            </a:r>
            <a:r>
              <a:rPr lang="en-US" altLang="it-IT" dirty="0" err="1"/>
              <a:t>uso</a:t>
            </a:r>
            <a:r>
              <a:rPr lang="en-US" altLang="it-IT" dirty="0"/>
              <a:t>."
</a:t>
            </a:r>
          </a:p>
          <a:p>
            <a:r>
              <a:rPr lang="en-US" altLang="it-IT" sz="2800" dirty="0"/>
              <a:t>                                                             - Roy Fielding</a:t>
            </a:r>
            <a:endParaRPr lang="en-US" altLang="it-IT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C09F786-1CDD-F80F-1F56-5E2A5C507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/>
              <a:t>Motivation for REST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A5E041D3-177F-C5F1-BE2B-A434DC31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544763"/>
            <a:ext cx="766445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dirty="0"/>
              <a:t>La </a:t>
            </a:r>
            <a:r>
              <a:rPr lang="en-US" altLang="it-IT" dirty="0" err="1"/>
              <a:t>motivazione</a:t>
            </a:r>
            <a:r>
              <a:rPr lang="en-US" altLang="it-IT" dirty="0"/>
              <a:t> per lo </a:t>
            </a:r>
            <a:r>
              <a:rPr lang="en-US" altLang="it-IT" dirty="0" err="1"/>
              <a:t>sviluppo</a:t>
            </a:r>
            <a:r>
              <a:rPr lang="en-US" altLang="it-IT" dirty="0"/>
              <a:t> di REST </a:t>
            </a:r>
            <a:r>
              <a:rPr lang="en-US" altLang="it-IT" dirty="0" err="1"/>
              <a:t>è</a:t>
            </a:r>
            <a:r>
              <a:rPr lang="en-US" altLang="it-IT" dirty="0"/>
              <a:t> </a:t>
            </a:r>
            <a:r>
              <a:rPr lang="en-US" altLang="it-IT" dirty="0" err="1"/>
              <a:t>stata</a:t>
            </a:r>
            <a:r>
              <a:rPr lang="en-US" altLang="it-IT" dirty="0"/>
              <a:t> </a:t>
            </a:r>
            <a:r>
              <a:rPr lang="en-US" altLang="it-IT" dirty="0" err="1"/>
              <a:t>quella</a:t>
            </a:r>
            <a:r>
              <a:rPr lang="en-US" altLang="it-IT" dirty="0"/>
              <a:t> di </a:t>
            </a:r>
            <a:r>
              <a:rPr lang="en-US" altLang="it-IT" dirty="0" err="1"/>
              <a:t>creare</a:t>
            </a:r>
            <a:r>
              <a:rPr lang="en-US" altLang="it-IT" dirty="0"/>
              <a:t> 
un </a:t>
            </a:r>
            <a:r>
              <a:rPr lang="en-US" altLang="it-IT" dirty="0" err="1"/>
              <a:t>modello</a:t>
            </a:r>
            <a:r>
              <a:rPr lang="en-US" altLang="it-IT" dirty="0"/>
              <a:t> di </a:t>
            </a:r>
            <a:r>
              <a:rPr lang="en-US" altLang="it-IT" dirty="0" err="1"/>
              <a:t>progettazione</a:t>
            </a:r>
            <a:r>
              <a:rPr lang="en-US" altLang="it-IT" dirty="0"/>
              <a:t> per il </a:t>
            </a:r>
            <a:r>
              <a:rPr lang="en-US" altLang="it-IT" dirty="0" err="1"/>
              <a:t>funzionamento</a:t>
            </a:r>
            <a:r>
              <a:rPr lang="en-US" altLang="it-IT" dirty="0"/>
              <a:t> del Web, 
in modo tale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possa</a:t>
            </a:r>
            <a:r>
              <a:rPr lang="en-US" altLang="it-IT" dirty="0"/>
              <a:t> </a:t>
            </a:r>
            <a:r>
              <a:rPr lang="en-US" altLang="it-IT" dirty="0" err="1"/>
              <a:t>servire</a:t>
            </a:r>
            <a:r>
              <a:rPr lang="en-US" altLang="it-IT" dirty="0"/>
              <a:t> come </a:t>
            </a:r>
            <a:r>
              <a:rPr lang="en-US" altLang="it-IT" dirty="0" err="1"/>
              <a:t>quadro</a:t>
            </a:r>
            <a:r>
              <a:rPr lang="en-US" altLang="it-IT" dirty="0"/>
              <a:t> </a:t>
            </a:r>
            <a:r>
              <a:rPr lang="en-US" altLang="it-IT" dirty="0" err="1"/>
              <a:t>guida</a:t>
            </a:r>
            <a:r>
              <a:rPr lang="en-US" altLang="it-IT" dirty="0"/>
              <a:t> per </a:t>
            </a:r>
            <a:r>
              <a:rPr lang="en-US" altLang="it-IT" dirty="0" err="1"/>
              <a:t>gli</a:t>
            </a:r>
            <a:r>
              <a:rPr lang="en-US" altLang="it-IT" dirty="0"/>
              <a:t> standard Web e la </a:t>
            </a:r>
            <a:r>
              <a:rPr lang="en-US" altLang="it-IT" dirty="0" err="1"/>
              <a:t>progettazione</a:t>
            </a:r>
            <a:r>
              <a:rPr lang="en-US" altLang="it-IT" dirty="0"/>
              <a:t> di </a:t>
            </a:r>
            <a:r>
              <a:rPr lang="en-US" altLang="it-IT" dirty="0" err="1"/>
              <a:t>servizi</a:t>
            </a:r>
            <a:r>
              <a:rPr lang="en-US" altLang="it-IT" dirty="0"/>
              <a:t> Web.  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3AC3B873-D69D-AE7F-5622-F05CF83BF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8150"/>
            <a:ext cx="7772400" cy="1143000"/>
          </a:xfrm>
        </p:spPr>
        <p:txBody>
          <a:bodyPr/>
          <a:lstStyle/>
          <a:p>
            <a:r>
              <a:rPr lang="en-US" altLang="it-IT" sz="2800" dirty="0"/>
              <a:t>REST - Non </a:t>
            </a:r>
            <a:r>
              <a:rPr lang="en-US" altLang="it-IT" sz="2800" dirty="0" err="1"/>
              <a:t>è</a:t>
            </a:r>
            <a:r>
              <a:rPr lang="en-US" altLang="it-IT" sz="2800" dirty="0"/>
              <a:t> uno standard
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24880B-3188-AC78-6478-518FA08F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73213"/>
            <a:ext cx="7772400" cy="4522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1800" dirty="0"/>
              <a:t>REST non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uno standard  !
REST </a:t>
            </a:r>
            <a:r>
              <a:rPr lang="en-US" altLang="it-IT" sz="1800" b="1" dirty="0" err="1"/>
              <a:t>è</a:t>
            </a:r>
            <a:r>
              <a:rPr lang="en-US" altLang="it-IT" sz="1800" b="1" dirty="0"/>
              <a:t> solo un </a:t>
            </a:r>
            <a:r>
              <a:rPr lang="en-US" altLang="it-IT" sz="1800" b="1" dirty="0" err="1"/>
              <a:t>modello</a:t>
            </a:r>
            <a:r>
              <a:rPr lang="en-US" altLang="it-IT" sz="1800" b="1" dirty="0"/>
              <a:t> di </a:t>
            </a:r>
            <a:r>
              <a:rPr lang="en-US" altLang="it-IT" sz="1800" b="1" dirty="0" err="1"/>
              <a:t>progettazione</a:t>
            </a:r>
            <a:r>
              <a:rPr lang="en-US" altLang="it-IT" sz="1800" b="1" dirty="0"/>
              <a:t> </a:t>
            </a:r>
            <a:r>
              <a:rPr lang="en-US" altLang="it-IT" sz="1800" dirty="0"/>
              <a:t>
REST </a:t>
            </a:r>
            <a:r>
              <a:rPr lang="en-US" altLang="it-IT" sz="1800" dirty="0" err="1"/>
              <a:t>prevede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l'uso</a:t>
            </a:r>
            <a:r>
              <a:rPr lang="en-US" altLang="it-IT" sz="1800" dirty="0"/>
              <a:t> di standard:</a:t>
            </a:r>
          </a:p>
          <a:p>
            <a:pPr lvl="1">
              <a:lnSpc>
                <a:spcPct val="90000"/>
              </a:lnSpc>
            </a:pPr>
            <a:r>
              <a:rPr lang="en-US" altLang="it-IT" sz="1400" dirty="0"/>
              <a:t>HTTP
URL
XML/HTML/GIF/JPEG/</a:t>
            </a:r>
            <a:r>
              <a:rPr lang="en-US" altLang="it-IT" sz="1400" dirty="0" err="1"/>
              <a:t>ecc</a:t>
            </a:r>
            <a:r>
              <a:rPr lang="en-US" altLang="it-IT" sz="1400" dirty="0"/>
              <a:t>. (</a:t>
            </a:r>
            <a:r>
              <a:rPr lang="en-US" altLang="it-IT" sz="1400" dirty="0" err="1"/>
              <a:t>rappresentazioni</a:t>
            </a:r>
            <a:r>
              <a:rPr lang="en-US" altLang="it-IT" sz="1400" dirty="0"/>
              <a:t> </a:t>
            </a:r>
            <a:r>
              <a:rPr lang="en-US" altLang="it-IT" sz="1400" dirty="0" err="1"/>
              <a:t>delle</a:t>
            </a:r>
            <a:r>
              <a:rPr lang="en-US" altLang="it-IT" sz="1400" dirty="0"/>
              <a:t> </a:t>
            </a:r>
            <a:r>
              <a:rPr lang="en-US" altLang="it-IT" sz="1400" dirty="0" err="1"/>
              <a:t>risorse</a:t>
            </a:r>
            <a:r>
              <a:rPr lang="en-US" altLang="it-IT" sz="1400" dirty="0"/>
              <a:t>)
Testo/XML, Testo/HTML, </a:t>
            </a:r>
            <a:r>
              <a:rPr lang="en-US" altLang="it-IT" sz="1400" dirty="0" err="1"/>
              <a:t>Immagine</a:t>
            </a:r>
            <a:r>
              <a:rPr lang="en-US" altLang="it-IT" sz="1400" dirty="0"/>
              <a:t>/GIF, </a:t>
            </a:r>
            <a:r>
              <a:rPr lang="en-US" altLang="it-IT" sz="1400" dirty="0" err="1"/>
              <a:t>Immagine</a:t>
            </a:r>
            <a:r>
              <a:rPr lang="en-US" altLang="it-IT" sz="1400" dirty="0"/>
              <a:t>/JPEG, </a:t>
            </a:r>
            <a:r>
              <a:rPr lang="en-US" altLang="it-IT" sz="1400" dirty="0" err="1"/>
              <a:t>ecc</a:t>
            </a:r>
            <a:r>
              <a:rPr lang="en-US" altLang="it-IT" sz="1400" dirty="0"/>
              <a:t>.  (Tipi di </a:t>
            </a:r>
            <a:r>
              <a:rPr lang="en-US" altLang="it-IT" sz="1400" dirty="0" err="1"/>
              <a:t>risorse</a:t>
            </a:r>
            <a:r>
              <a:rPr lang="en-US" altLang="it-IT" sz="1400" dirty="0"/>
              <a:t>, tipi MIME)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767FD00-35CD-568B-90F7-505D24AD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609600"/>
            <a:ext cx="72564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/>
              <a:t>REST: </a:t>
            </a:r>
            <a:r>
              <a:rPr lang="en-US" altLang="it-IT" sz="2800" dirty="0" err="1"/>
              <a:t>progettazione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servizi</a:t>
            </a:r>
            <a:r>
              <a:rPr lang="en-US" altLang="it-IT" sz="2800" dirty="0"/>
              <a:t> Web
</a:t>
            </a:r>
          </a:p>
        </p:txBody>
      </p:sp>
      <p:sp>
        <p:nvSpPr>
          <p:cNvPr id="107559" name="Rectangle 39">
            <a:extLst>
              <a:ext uri="{FF2B5EF4-FFF2-40B4-BE49-F238E27FC236}">
                <a16:creationId xmlns:a16="http://schemas.microsoft.com/office/drawing/2014/main" id="{2AE65223-E175-0591-039A-66F0554B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195513"/>
            <a:ext cx="758825" cy="4037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560" name="Text Box 40">
            <a:extLst>
              <a:ext uri="{FF2B5EF4-FFF2-40B4-BE49-F238E27FC236}">
                <a16:creationId xmlns:a16="http://schemas.microsoft.com/office/drawing/2014/main" id="{B20F6594-F88B-9A69-BFDB-2962131F3FE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430838" y="3954463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800"/>
              <a:t>Web Server</a:t>
            </a:r>
            <a:endParaRPr lang="en-US" altLang="it-IT" sz="2000"/>
          </a:p>
        </p:txBody>
      </p:sp>
      <p:sp>
        <p:nvSpPr>
          <p:cNvPr id="107578" name="Line 58">
            <a:extLst>
              <a:ext uri="{FF2B5EF4-FFF2-40B4-BE49-F238E27FC236}">
                <a16:creationId xmlns:a16="http://schemas.microsoft.com/office/drawing/2014/main" id="{5D397D4B-0FB9-E437-7991-CB6E8B63B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2662238"/>
            <a:ext cx="627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595" name="Line 75">
            <a:extLst>
              <a:ext uri="{FF2B5EF4-FFF2-40B4-BE49-F238E27FC236}">
                <a16:creationId xmlns:a16="http://schemas.microsoft.com/office/drawing/2014/main" id="{80393EBA-054F-5DF7-4EBB-0F20CF1FB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1638" y="4097338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7" name="Line 87">
            <a:extLst>
              <a:ext uri="{FF2B5EF4-FFF2-40B4-BE49-F238E27FC236}">
                <a16:creationId xmlns:a16="http://schemas.microsoft.com/office/drawing/2014/main" id="{713540DD-83A0-0833-1947-8239DB32C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5621338"/>
            <a:ext cx="6191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0" name="Line 80">
            <a:extLst>
              <a:ext uri="{FF2B5EF4-FFF2-40B4-BE49-F238E27FC236}">
                <a16:creationId xmlns:a16="http://schemas.microsoft.com/office/drawing/2014/main" id="{6FFF90B3-38BF-F3FD-2165-D6D7F462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88" y="5376863"/>
            <a:ext cx="83820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1" name="Text Box 81">
            <a:extLst>
              <a:ext uri="{FF2B5EF4-FFF2-40B4-BE49-F238E27FC236}">
                <a16:creationId xmlns:a16="http://schemas.microsoft.com/office/drawing/2014/main" id="{785E0340-6E19-E55B-6E01-660C8214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5184775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HTTP POST</a:t>
            </a:r>
            <a:endParaRPr lang="en-US" altLang="it-IT"/>
          </a:p>
        </p:txBody>
      </p:sp>
      <p:sp>
        <p:nvSpPr>
          <p:cNvPr id="107602" name="Text Box 82">
            <a:extLst>
              <a:ext uri="{FF2B5EF4-FFF2-40B4-BE49-F238E27FC236}">
                <a16:creationId xmlns:a16="http://schemas.microsoft.com/office/drawing/2014/main" id="{A83B15F0-4CF9-E09C-BD46-F32A063A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5180013"/>
            <a:ext cx="8921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URL 3</a:t>
            </a:r>
            <a:endParaRPr lang="en-US" altLang="it-IT"/>
          </a:p>
        </p:txBody>
      </p:sp>
      <p:sp>
        <p:nvSpPr>
          <p:cNvPr id="107603" name="Line 83">
            <a:extLst>
              <a:ext uri="{FF2B5EF4-FFF2-40B4-BE49-F238E27FC236}">
                <a16:creationId xmlns:a16="http://schemas.microsoft.com/office/drawing/2014/main" id="{DF2FBBCF-5366-DB69-261F-B8B404625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5381625"/>
            <a:ext cx="4032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10" name="Text Box 90">
            <a:extLst>
              <a:ext uri="{FF2B5EF4-FFF2-40B4-BE49-F238E27FC236}">
                <a16:creationId xmlns:a16="http://schemas.microsoft.com/office/drawing/2014/main" id="{E3140356-E0C3-EE74-C930-5912C2E8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057775"/>
            <a:ext cx="1565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/>
              <a:t>PO</a:t>
            </a:r>
          </a:p>
          <a:p>
            <a:pPr algn="ctr"/>
            <a:r>
              <a:rPr lang="en-US" altLang="it-IT"/>
              <a:t>(HTML/XML)</a:t>
            </a:r>
          </a:p>
        </p:txBody>
      </p:sp>
      <p:grpSp>
        <p:nvGrpSpPr>
          <p:cNvPr id="107641" name="Group 121">
            <a:extLst>
              <a:ext uri="{FF2B5EF4-FFF2-40B4-BE49-F238E27FC236}">
                <a16:creationId xmlns:a16="http://schemas.microsoft.com/office/drawing/2014/main" id="{6D9B165D-CE2A-DEB1-2528-80AECC46B2B7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2224088"/>
            <a:ext cx="4600575" cy="406400"/>
            <a:chOff x="871" y="1401"/>
            <a:chExt cx="2898" cy="256"/>
          </a:xfrm>
        </p:grpSpPr>
        <p:sp>
          <p:nvSpPr>
            <p:cNvPr id="107576" name="Text Box 56">
              <a:extLst>
                <a:ext uri="{FF2B5EF4-FFF2-40B4-BE49-F238E27FC236}">
                  <a16:creationId xmlns:a16="http://schemas.microsoft.com/office/drawing/2014/main" id="{1B2ACE26-DC19-9956-7040-48958D862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404"/>
              <a:ext cx="1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GET request</a:t>
              </a:r>
              <a:endParaRPr lang="en-US" altLang="it-IT"/>
            </a:p>
          </p:txBody>
        </p:sp>
        <p:sp>
          <p:nvSpPr>
            <p:cNvPr id="107577" name="Text Box 57">
              <a:extLst>
                <a:ext uri="{FF2B5EF4-FFF2-40B4-BE49-F238E27FC236}">
                  <a16:creationId xmlns:a16="http://schemas.microsoft.com/office/drawing/2014/main" id="{332ABC1B-DBFE-6EF5-44EF-D4E078997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401"/>
              <a:ext cx="5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1</a:t>
              </a:r>
              <a:endParaRPr lang="en-US" altLang="it-IT"/>
            </a:p>
          </p:txBody>
        </p:sp>
        <p:sp>
          <p:nvSpPr>
            <p:cNvPr id="107580" name="Line 60">
              <a:extLst>
                <a:ext uri="{FF2B5EF4-FFF2-40B4-BE49-F238E27FC236}">
                  <a16:creationId xmlns:a16="http://schemas.microsoft.com/office/drawing/2014/main" id="{C36690DB-D07C-4CE1-3251-9E8F85132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1528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19" name="Line 99">
              <a:extLst>
                <a:ext uri="{FF2B5EF4-FFF2-40B4-BE49-F238E27FC236}">
                  <a16:creationId xmlns:a16="http://schemas.microsoft.com/office/drawing/2014/main" id="{7AC0F35A-BD4E-64EA-CFBF-D6E544456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1524"/>
              <a:ext cx="52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50" name="Group 130">
            <a:extLst>
              <a:ext uri="{FF2B5EF4-FFF2-40B4-BE49-F238E27FC236}">
                <a16:creationId xmlns:a16="http://schemas.microsoft.com/office/drawing/2014/main" id="{77BECDD0-E281-010A-7077-57E3EFEA3F0C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5784850"/>
            <a:ext cx="5105400" cy="406400"/>
            <a:chOff x="560" y="3736"/>
            <a:chExt cx="3216" cy="256"/>
          </a:xfrm>
        </p:grpSpPr>
        <p:sp>
          <p:nvSpPr>
            <p:cNvPr id="107604" name="Text Box 84">
              <a:extLst>
                <a:ext uri="{FF2B5EF4-FFF2-40B4-BE49-F238E27FC236}">
                  <a16:creationId xmlns:a16="http://schemas.microsoft.com/office/drawing/2014/main" id="{ABAE5D0F-A96E-E8AA-EBCE-C676BD86F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3740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609" name="Text Box 89">
              <a:extLst>
                <a:ext uri="{FF2B5EF4-FFF2-40B4-BE49-F238E27FC236}">
                  <a16:creationId xmlns:a16="http://schemas.microsoft.com/office/drawing/2014/main" id="{84219499-DA9F-B8C6-3150-99DB74CA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3736"/>
              <a:ext cx="152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to submitted PO</a:t>
              </a:r>
              <a:endParaRPr lang="en-US" altLang="it-IT"/>
            </a:p>
          </p:txBody>
        </p:sp>
        <p:sp>
          <p:nvSpPr>
            <p:cNvPr id="107616" name="Line 96">
              <a:extLst>
                <a:ext uri="{FF2B5EF4-FFF2-40B4-BE49-F238E27FC236}">
                  <a16:creationId xmlns:a16="http://schemas.microsoft.com/office/drawing/2014/main" id="{25BE7069-A37B-7904-4086-B8C51EF7C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3" y="3862"/>
              <a:ext cx="345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20" name="Line 100">
              <a:extLst>
                <a:ext uri="{FF2B5EF4-FFF2-40B4-BE49-F238E27FC236}">
                  <a16:creationId xmlns:a16="http://schemas.microsoft.com/office/drawing/2014/main" id="{46AB7DF2-AE1F-C222-2FBC-9DD74DF7D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6" y="386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7621" name="Oval 101">
            <a:extLst>
              <a:ext uri="{FF2B5EF4-FFF2-40B4-BE49-F238E27FC236}">
                <a16:creationId xmlns:a16="http://schemas.microsoft.com/office/drawing/2014/main" id="{A42C7E59-ECEC-714B-324D-A20B39E0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2247900"/>
            <a:ext cx="836612" cy="865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Parts</a:t>
            </a:r>
          </a:p>
          <a:p>
            <a:pPr algn="ctr"/>
            <a:r>
              <a:rPr lang="en-US" altLang="it-IT" sz="2000"/>
              <a:t>List</a:t>
            </a:r>
            <a:endParaRPr lang="en-US" altLang="it-IT"/>
          </a:p>
        </p:txBody>
      </p:sp>
      <p:sp>
        <p:nvSpPr>
          <p:cNvPr id="107623" name="Oval 103">
            <a:extLst>
              <a:ext uri="{FF2B5EF4-FFF2-40B4-BE49-F238E27FC236}">
                <a16:creationId xmlns:a16="http://schemas.microsoft.com/office/drawing/2014/main" id="{C259AA16-3D18-E195-1E12-1F50958A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652838"/>
            <a:ext cx="846137" cy="865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Part</a:t>
            </a:r>
          </a:p>
          <a:p>
            <a:pPr algn="ctr"/>
            <a:r>
              <a:rPr lang="en-US" altLang="it-IT" sz="2000"/>
              <a:t>Data</a:t>
            </a:r>
          </a:p>
        </p:txBody>
      </p:sp>
      <p:sp>
        <p:nvSpPr>
          <p:cNvPr id="107624" name="Oval 104">
            <a:extLst>
              <a:ext uri="{FF2B5EF4-FFF2-40B4-BE49-F238E27FC236}">
                <a16:creationId xmlns:a16="http://schemas.microsoft.com/office/drawing/2014/main" id="{FBFDFF88-3983-3148-0198-D0EF2CF2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5175250"/>
            <a:ext cx="846138" cy="865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PO</a:t>
            </a:r>
            <a:endParaRPr lang="en-US" altLang="it-IT" sz="1400"/>
          </a:p>
        </p:txBody>
      </p:sp>
      <p:grpSp>
        <p:nvGrpSpPr>
          <p:cNvPr id="107648" name="Group 128">
            <a:extLst>
              <a:ext uri="{FF2B5EF4-FFF2-40B4-BE49-F238E27FC236}">
                <a16:creationId xmlns:a16="http://schemas.microsoft.com/office/drawing/2014/main" id="{83DB931A-13DC-FF16-79DC-9F8EB592A621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2638425"/>
            <a:ext cx="4294187" cy="517525"/>
            <a:chOff x="1067" y="1662"/>
            <a:chExt cx="2705" cy="326"/>
          </a:xfrm>
        </p:grpSpPr>
        <p:sp>
          <p:nvSpPr>
            <p:cNvPr id="107582" name="Text Box 62">
              <a:extLst>
                <a:ext uri="{FF2B5EF4-FFF2-40B4-BE49-F238E27FC236}">
                  <a16:creationId xmlns:a16="http://schemas.microsoft.com/office/drawing/2014/main" id="{175BE923-683E-DEE8-3CFD-CFE5A7F52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" y="1700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584" name="Line 64">
              <a:extLst>
                <a:ext uri="{FF2B5EF4-FFF2-40B4-BE49-F238E27FC236}">
                  <a16:creationId xmlns:a16="http://schemas.microsoft.com/office/drawing/2014/main" id="{27BA464E-7E1D-DEB7-DE58-033C0490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825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07625" name="Group 105">
              <a:extLst>
                <a:ext uri="{FF2B5EF4-FFF2-40B4-BE49-F238E27FC236}">
                  <a16:creationId xmlns:a16="http://schemas.microsoft.com/office/drawing/2014/main" id="{26D7CD3D-1867-99CA-2346-531150DD7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1662"/>
              <a:ext cx="976" cy="326"/>
              <a:chOff x="405" y="1447"/>
              <a:chExt cx="396" cy="289"/>
            </a:xfrm>
          </p:grpSpPr>
          <p:sp>
            <p:nvSpPr>
              <p:cNvPr id="107626" name="Rectangle 106">
                <a:extLst>
                  <a:ext uri="{FF2B5EF4-FFF2-40B4-BE49-F238E27FC236}">
                    <a16:creationId xmlns:a16="http://schemas.microsoft.com/office/drawing/2014/main" id="{1507F21C-3812-9F1D-0B77-B0134C2BA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476"/>
                <a:ext cx="384" cy="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627" name="Text Box 107">
                <a:extLst>
                  <a:ext uri="{FF2B5EF4-FFF2-40B4-BE49-F238E27FC236}">
                    <a16:creationId xmlns:a16="http://schemas.microsoft.com/office/drawing/2014/main" id="{491C30D6-F72C-94D5-A597-16E541DEF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" y="1447"/>
                <a:ext cx="396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it-IT" sz="1400"/>
                  <a:t>Response</a:t>
                </a:r>
              </a:p>
              <a:p>
                <a:pPr algn="ctr"/>
                <a:r>
                  <a:rPr lang="en-US" altLang="it-IT" sz="1400"/>
                  <a:t>(HTML/XML doc)</a:t>
                </a:r>
                <a:endParaRPr lang="en-US" altLang="it-IT" sz="2000"/>
              </a:p>
            </p:txBody>
          </p:sp>
        </p:grpSp>
        <p:sp>
          <p:nvSpPr>
            <p:cNvPr id="107632" name="Line 112">
              <a:extLst>
                <a:ext uri="{FF2B5EF4-FFF2-40B4-BE49-F238E27FC236}">
                  <a16:creationId xmlns:a16="http://schemas.microsoft.com/office/drawing/2014/main" id="{8CA40B4D-D8EF-E085-E16D-E52719570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0" y="1823"/>
              <a:ext cx="28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49" name="Group 129">
            <a:extLst>
              <a:ext uri="{FF2B5EF4-FFF2-40B4-BE49-F238E27FC236}">
                <a16:creationId xmlns:a16="http://schemas.microsoft.com/office/drawing/2014/main" id="{D116DB90-F4B3-5263-9CE6-2EC6548B46C5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062413"/>
            <a:ext cx="4294188" cy="517525"/>
            <a:chOff x="1068" y="2559"/>
            <a:chExt cx="2705" cy="326"/>
          </a:xfrm>
        </p:grpSpPr>
        <p:sp>
          <p:nvSpPr>
            <p:cNvPr id="107635" name="Text Box 115">
              <a:extLst>
                <a:ext uri="{FF2B5EF4-FFF2-40B4-BE49-F238E27FC236}">
                  <a16:creationId xmlns:a16="http://schemas.microsoft.com/office/drawing/2014/main" id="{1A2034A7-F2D7-FCA9-81B4-2BD8752F7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597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636" name="Line 116">
              <a:extLst>
                <a:ext uri="{FF2B5EF4-FFF2-40B4-BE49-F238E27FC236}">
                  <a16:creationId xmlns:a16="http://schemas.microsoft.com/office/drawing/2014/main" id="{9E44A484-8A32-05C2-8625-203A8A04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722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07637" name="Group 117">
              <a:extLst>
                <a:ext uri="{FF2B5EF4-FFF2-40B4-BE49-F238E27FC236}">
                  <a16:creationId xmlns:a16="http://schemas.microsoft.com/office/drawing/2014/main" id="{059D5C51-C303-FB29-D464-DF566857E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8" y="2559"/>
              <a:ext cx="976" cy="326"/>
              <a:chOff x="405" y="1447"/>
              <a:chExt cx="396" cy="289"/>
            </a:xfrm>
          </p:grpSpPr>
          <p:sp>
            <p:nvSpPr>
              <p:cNvPr id="107638" name="Rectangle 118">
                <a:extLst>
                  <a:ext uri="{FF2B5EF4-FFF2-40B4-BE49-F238E27FC236}">
                    <a16:creationId xmlns:a16="http://schemas.microsoft.com/office/drawing/2014/main" id="{B86B56D0-D12B-F269-CD1E-10D5A319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476"/>
                <a:ext cx="384" cy="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639" name="Text Box 119">
                <a:extLst>
                  <a:ext uri="{FF2B5EF4-FFF2-40B4-BE49-F238E27FC236}">
                    <a16:creationId xmlns:a16="http://schemas.microsoft.com/office/drawing/2014/main" id="{BA8FCAF4-758B-C6BE-1A0D-132125DC1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" y="1447"/>
                <a:ext cx="396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it-IT" sz="1400"/>
                  <a:t>Response</a:t>
                </a:r>
              </a:p>
              <a:p>
                <a:pPr algn="ctr"/>
                <a:r>
                  <a:rPr lang="en-US" altLang="it-IT" sz="1400"/>
                  <a:t>(HTML/XML doc)</a:t>
                </a:r>
                <a:endParaRPr lang="en-US" altLang="it-IT" sz="2000"/>
              </a:p>
            </p:txBody>
          </p:sp>
        </p:grpSp>
        <p:sp>
          <p:nvSpPr>
            <p:cNvPr id="107640" name="Line 120">
              <a:extLst>
                <a:ext uri="{FF2B5EF4-FFF2-40B4-BE49-F238E27FC236}">
                  <a16:creationId xmlns:a16="http://schemas.microsoft.com/office/drawing/2014/main" id="{46138B92-F8F8-4D3B-7C50-7BEFE8C39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1" y="2720"/>
              <a:ext cx="28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42" name="Group 122">
            <a:extLst>
              <a:ext uri="{FF2B5EF4-FFF2-40B4-BE49-F238E27FC236}">
                <a16:creationId xmlns:a16="http://schemas.microsoft.com/office/drawing/2014/main" id="{61F66468-0723-7084-64E7-A0CD4828C8AF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3646488"/>
            <a:ext cx="4600575" cy="406400"/>
            <a:chOff x="871" y="1401"/>
            <a:chExt cx="2898" cy="256"/>
          </a:xfrm>
        </p:grpSpPr>
        <p:sp>
          <p:nvSpPr>
            <p:cNvPr id="107643" name="Text Box 123">
              <a:extLst>
                <a:ext uri="{FF2B5EF4-FFF2-40B4-BE49-F238E27FC236}">
                  <a16:creationId xmlns:a16="http://schemas.microsoft.com/office/drawing/2014/main" id="{254C5EDD-EC98-F3E6-02CB-6072EDA85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404"/>
              <a:ext cx="1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GET request</a:t>
              </a:r>
              <a:endParaRPr lang="en-US" altLang="it-IT"/>
            </a:p>
          </p:txBody>
        </p:sp>
        <p:sp>
          <p:nvSpPr>
            <p:cNvPr id="107644" name="Text Box 124">
              <a:extLst>
                <a:ext uri="{FF2B5EF4-FFF2-40B4-BE49-F238E27FC236}">
                  <a16:creationId xmlns:a16="http://schemas.microsoft.com/office/drawing/2014/main" id="{1CC2BAA0-AF07-088B-4AF3-FA1EF8A57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401"/>
              <a:ext cx="5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2</a:t>
              </a:r>
              <a:endParaRPr lang="en-US" altLang="it-IT"/>
            </a:p>
          </p:txBody>
        </p:sp>
        <p:sp>
          <p:nvSpPr>
            <p:cNvPr id="107645" name="Line 125">
              <a:extLst>
                <a:ext uri="{FF2B5EF4-FFF2-40B4-BE49-F238E27FC236}">
                  <a16:creationId xmlns:a16="http://schemas.microsoft.com/office/drawing/2014/main" id="{2C4A8542-9513-B4C6-37FB-562F5E708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1528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46" name="Line 126">
              <a:extLst>
                <a:ext uri="{FF2B5EF4-FFF2-40B4-BE49-F238E27FC236}">
                  <a16:creationId xmlns:a16="http://schemas.microsoft.com/office/drawing/2014/main" id="{749FCF59-A9E5-AF9A-1D72-61105B54A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1524"/>
              <a:ext cx="52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777C3C9-72A6-702F-BE33-322B238D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 err="1"/>
              <a:t>Servizio</a:t>
            </a:r>
            <a:r>
              <a:rPr lang="en-US" altLang="it-IT" sz="2800" dirty="0"/>
              <a:t> Web per </a:t>
            </a:r>
            <a:r>
              <a:rPr lang="en-US" altLang="it-IT" sz="2800" dirty="0" err="1"/>
              <a:t>i</a:t>
            </a:r>
            <a:r>
              <a:rPr lang="en-US" altLang="it-IT" sz="2800" dirty="0"/>
              <a:t> client per </a:t>
            </a:r>
            <a:r>
              <a:rPr lang="en-US" altLang="it-IT" sz="2800" dirty="0" err="1"/>
              <a:t>recuperare</a:t>
            </a:r>
            <a:r>
              <a:rPr lang="en-US" altLang="it-IT" sz="2800" dirty="0"/>
              <a:t> un </a:t>
            </a:r>
            <a:r>
              <a:rPr lang="en-US" altLang="it-IT" sz="2800" dirty="0" err="1"/>
              <a:t>elenco</a:t>
            </a:r>
            <a:r>
              <a:rPr lang="en-US" altLang="it-IT" sz="2800" dirty="0"/>
              <a:t> di parti
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308C290-6FDF-D796-D071-BA0C0E35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57400"/>
            <a:ext cx="769461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dirty="0" err="1"/>
              <a:t>Assistenza</a:t>
            </a:r>
            <a:r>
              <a:rPr lang="en-US" altLang="it-IT" sz="1800" dirty="0"/>
              <a:t>: </a:t>
            </a:r>
            <a:r>
              <a:rPr lang="en-US" altLang="it-IT" sz="1800" dirty="0" err="1"/>
              <a:t>ottenere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elenco</a:t>
            </a:r>
            <a:r>
              <a:rPr lang="en-US" altLang="it-IT" sz="1800" dirty="0"/>
              <a:t> di parti
Il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rende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disponibile</a:t>
            </a:r>
            <a:r>
              <a:rPr lang="en-US" altLang="it-IT" sz="1800" dirty="0"/>
              <a:t> un’ URL a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elenco</a:t>
            </a:r>
            <a:r>
              <a:rPr lang="en-US" altLang="it-IT" sz="1800" dirty="0"/>
              <a:t> parti.  </a:t>
            </a:r>
          </a:p>
          <a:p>
            <a:r>
              <a:rPr lang="en-US" altLang="it-IT" sz="1800" dirty="0"/>
              <a:t>Un client </a:t>
            </a:r>
            <a:r>
              <a:rPr lang="en-US" altLang="it-IT" sz="1800" dirty="0" err="1"/>
              <a:t>utilizza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URL per </a:t>
            </a:r>
            <a:r>
              <a:rPr lang="en-US" altLang="it-IT" sz="1800" dirty="0" err="1"/>
              <a:t>ottenere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l'elenco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delle</a:t>
            </a:r>
            <a:r>
              <a:rPr lang="en-US" altLang="it-IT" sz="1800" dirty="0"/>
              <a:t> parti:</a:t>
            </a:r>
            <a:br>
              <a:rPr lang="en-US" altLang="it-IT" sz="1800" dirty="0"/>
            </a:br>
            <a:r>
              <a:rPr lang="en-US" altLang="it-IT" sz="1800" dirty="0"/>
              <a:t>http://www.parts-depot.com/</a:t>
            </a:r>
            <a:r>
              <a:rPr lang="en-US" altLang="it-IT" sz="1800" b="1" dirty="0"/>
              <a:t>parts</a:t>
            </a:r>
            <a:r>
              <a:rPr lang="en-US" altLang="it-IT" sz="1800" dirty="0"/>
              <a:t>
Si </a:t>
            </a:r>
            <a:r>
              <a:rPr lang="en-US" altLang="it-IT" sz="1800" dirty="0" err="1"/>
              <a:t>noti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che</a:t>
            </a:r>
            <a:r>
              <a:rPr lang="en-US" altLang="it-IT" sz="1800" dirty="0"/>
              <a:t> il modo in cui il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 Web genera </a:t>
            </a:r>
            <a:r>
              <a:rPr lang="en-US" altLang="it-IT" sz="1800" dirty="0" err="1"/>
              <a:t>l'elenco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delle</a:t>
            </a:r>
            <a:r>
              <a:rPr lang="en-US" altLang="it-IT" sz="1800" dirty="0"/>
              <a:t> parti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completamente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trasparente</a:t>
            </a:r>
            <a:r>
              <a:rPr lang="en-US" altLang="it-IT" sz="1800" dirty="0"/>
              <a:t> per il client. 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accoppiamento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allentato</a:t>
            </a:r>
            <a:r>
              <a:rPr lang="en-US" altLang="it-IT" sz="1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F86022FD-E2AB-58BD-858C-43EE7950B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 dirty="0" err="1"/>
              <a:t>Fondamenti</a:t>
            </a:r>
            <a:r>
              <a:rPr lang="en-US" altLang="it-IT" sz="3200" dirty="0"/>
              <a:t> REST
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A327CF0E-8EAD-7F55-571B-D22582572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94675" cy="1647825"/>
          </a:xfrm>
        </p:spPr>
        <p:txBody>
          <a:bodyPr/>
          <a:lstStyle/>
          <a:p>
            <a:r>
              <a:rPr lang="en-US" altLang="it-IT" sz="1800" dirty="0" err="1"/>
              <a:t>Creare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per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.
</a:t>
            </a:r>
            <a:r>
              <a:rPr lang="en-US" altLang="it-IT" sz="1800" dirty="0" err="1"/>
              <a:t>Identificare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un URL.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Elenco</a:t>
            </a:r>
            <a:r>
              <a:rPr lang="en-US" altLang="it-IT" sz="3600" dirty="0"/>
              <a:t> parti
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1123EC3-40AC-7E71-EC00-3034FA19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784350"/>
            <a:ext cx="793115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&lt;?xml version="1.0"?&gt;</a:t>
            </a:r>
          </a:p>
          <a:p>
            <a:r>
              <a:rPr lang="en-US" altLang="it-IT" sz="2000"/>
              <a:t>&lt;</a:t>
            </a:r>
            <a:r>
              <a:rPr lang="en-US" altLang="it-IT" sz="2000" b="1"/>
              <a:t>Parts</a:t>
            </a:r>
            <a:r>
              <a:rPr lang="en-US" altLang="it-IT" sz="2000"/>
              <a:t>&gt;</a:t>
            </a:r>
          </a:p>
          <a:p>
            <a:r>
              <a:rPr lang="en-US" altLang="it-IT" sz="2000"/>
              <a:t>      &lt;Part id="00345" </a:t>
            </a:r>
            <a:r>
              <a:rPr lang="en-US" altLang="it-IT" sz="2000" b="1"/>
              <a:t>href="http://www.parts-depot.com/parts/00345"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id="00346" </a:t>
            </a:r>
            <a:r>
              <a:rPr lang="en-US" altLang="it-IT" sz="2000" b="1"/>
              <a:t>href="http://www.parts-depot.com/parts/00346"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id="00347" </a:t>
            </a:r>
            <a:r>
              <a:rPr lang="en-US" altLang="it-IT" sz="2000" b="1"/>
              <a:t>href="http://www.parts-depot.com/parts/00347"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id="00348" </a:t>
            </a:r>
            <a:r>
              <a:rPr lang="en-US" altLang="it-IT" sz="2000" b="1"/>
              <a:t>href="http://www.parts-depot.com/parts/00348"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&lt;/</a:t>
            </a:r>
            <a:r>
              <a:rPr lang="en-US" altLang="it-IT" sz="2000" b="1"/>
              <a:t>Parts</a:t>
            </a:r>
            <a:r>
              <a:rPr lang="en-US" altLang="it-IT" sz="2000"/>
              <a:t>&gt;</a:t>
            </a:r>
            <a:endParaRPr lang="en-US" altLang="it-IT" sz="2400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487863"/>
            <a:ext cx="85612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1600" dirty="0"/>
              <a:t>Si </a:t>
            </a:r>
            <a:r>
              <a:rPr lang="en-US" altLang="it-IT" sz="1600" dirty="0" err="1"/>
              <a:t>noti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l'elenco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delle</a:t>
            </a:r>
            <a:r>
              <a:rPr lang="en-US" altLang="it-IT" sz="1600" dirty="0"/>
              <a:t> parti </a:t>
            </a:r>
            <a:r>
              <a:rPr lang="en-US" altLang="it-IT" sz="1600" dirty="0" err="1"/>
              <a:t>contiene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collegamenti</a:t>
            </a:r>
            <a:r>
              <a:rPr lang="en-US" altLang="it-IT" sz="1600" dirty="0"/>
              <a:t> per </a:t>
            </a:r>
            <a:r>
              <a:rPr lang="en-US" altLang="it-IT" sz="1600" dirty="0" err="1"/>
              <a:t>ottenere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informazioni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dettagliate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su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ciascuna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parte</a:t>
            </a:r>
            <a:r>
              <a:rPr lang="en-US" altLang="it-IT" sz="1600" dirty="0"/>
              <a:t>. 
Questa </a:t>
            </a:r>
            <a:r>
              <a:rPr lang="en-US" altLang="it-IT" sz="1600" dirty="0" err="1"/>
              <a:t>è</a:t>
            </a:r>
            <a:r>
              <a:rPr lang="en-US" altLang="it-IT" sz="1600" dirty="0"/>
              <a:t> </a:t>
            </a:r>
            <a:r>
              <a:rPr lang="en-US" altLang="it-IT" sz="1600" dirty="0" err="1"/>
              <a:t>una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caratteristica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chiave</a:t>
            </a:r>
            <a:r>
              <a:rPr lang="en-US" altLang="it-IT" sz="1600" dirty="0"/>
              <a:t> del </a:t>
            </a:r>
            <a:r>
              <a:rPr lang="en-US" altLang="it-IT" sz="1600" dirty="0" err="1"/>
              <a:t>modello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progettazione</a:t>
            </a:r>
            <a:r>
              <a:rPr lang="en-US" altLang="it-IT" sz="1600" dirty="0"/>
              <a:t> REST.  Il </a:t>
            </a:r>
            <a:r>
              <a:rPr lang="en-US" altLang="it-IT" sz="1600" dirty="0" err="1"/>
              <a:t>cliente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trasferisce</a:t>
            </a:r>
            <a:r>
              <a:rPr lang="en-US" altLang="it-IT" sz="1600" dirty="0"/>
              <a:t> 
da uno </a:t>
            </a:r>
            <a:r>
              <a:rPr lang="en-US" altLang="it-IT" sz="1600" dirty="0" err="1"/>
              <a:t>stato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all'altro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esaminando</a:t>
            </a:r>
            <a:r>
              <a:rPr lang="en-US" altLang="it-IT" sz="1600" dirty="0"/>
              <a:t> e </a:t>
            </a:r>
            <a:r>
              <a:rPr lang="en-US" altLang="it-IT" sz="1600" dirty="0" err="1"/>
              <a:t>scegliendo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tra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gli</a:t>
            </a:r>
            <a:r>
              <a:rPr lang="en-US" altLang="it-IT" sz="1600" dirty="0"/>
              <a:t> URL </a:t>
            </a:r>
            <a:r>
              <a:rPr lang="en-US" altLang="it-IT" sz="1600" dirty="0" err="1"/>
              <a:t>alternativi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nel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documento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risposta</a:t>
            </a:r>
            <a:r>
              <a:rPr lang="en-US" altLang="it-IT" sz="1600" dirty="0"/>
              <a:t>.
</a:t>
            </a:r>
            <a:endParaRPr lang="en-US" altLang="it-IT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Risorse</a:t>
            </a:r>
            <a:r>
              <a:rPr lang="en-US" altLang="it-IT" sz="3600" dirty="0"/>
              <a:t>
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75" y="1752600"/>
            <a:ext cx="85612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1600" dirty="0"/>
              <a:t>Una risorsa può essere rappresentata in molti modi diversi.</a:t>
            </a:r>
            <a:br>
              <a:rPr lang="it-IT" sz="1600" dirty="0"/>
            </a:br>
            <a:r>
              <a:rPr lang="it-IT" sz="1600" dirty="0"/>
              <a:t>Ad esempio come HTML, XML, JSON o anche come file JPEG.</a:t>
            </a:r>
            <a:br>
              <a:rPr lang="it-IT" sz="1600" dirty="0"/>
            </a:br>
            <a:r>
              <a:rPr lang="it-IT" sz="1600" dirty="0"/>
              <a:t>Questa regola significa che i clienti interagiscono con le risorse tramite le loro rappresentazioni, il che è un modo potente per mantenere i concetti di risorse astratti dalle loro interazioni</a:t>
            </a:r>
            <a:r>
              <a:rPr lang="it-IT" sz="1600"/>
              <a:t>. </a:t>
            </a:r>
          </a:p>
          <a:p>
            <a:r>
              <a:rPr lang="it-IT" sz="1600"/>
              <a:t>La </a:t>
            </a:r>
            <a:r>
              <a:rPr lang="it-IT" sz="1600" dirty="0"/>
              <a:t>rappresentazione più famosa utilizzata nelle implementazioni REST è il JSON . Un esempio di rappresentazione di una risorsa con JSON:</a:t>
            </a:r>
          </a:p>
          <a:p>
            <a:endParaRPr lang="it-IT" sz="1600" dirty="0"/>
          </a:p>
          <a:p>
            <a:r>
              <a:rPr lang="it-IT" sz="1600" dirty="0"/>
              <a:t>{ "name": "Marco", "</a:t>
            </a:r>
            <a:r>
              <a:rPr lang="it-IT" sz="1600" dirty="0" err="1"/>
              <a:t>surname</a:t>
            </a:r>
            <a:r>
              <a:rPr lang="it-IT" sz="1600" dirty="0"/>
              <a:t>": "Rossi", "age" : 30 }</a:t>
            </a:r>
            <a:r>
              <a:rPr lang="en-US" altLang="it-IT" sz="1600" dirty="0"/>
              <a:t>
</a:t>
            </a:r>
            <a:endParaRPr lang="en-US" altLang="it-IT" sz="3200" dirty="0"/>
          </a:p>
        </p:txBody>
      </p:sp>
    </p:spTree>
    <p:extLst>
      <p:ext uri="{BB962C8B-B14F-4D97-AF65-F5344CB8AC3E}">
        <p14:creationId xmlns:p14="http://schemas.microsoft.com/office/powerpoint/2010/main" val="233424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Risorse</a:t>
            </a:r>
            <a:r>
              <a:rPr lang="en-US" altLang="it-IT" sz="3600" dirty="0"/>
              <a:t>
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75" y="1752600"/>
            <a:ext cx="85612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1600" b="1" dirty="0"/>
              <a:t>JSON</a:t>
            </a:r>
            <a:r>
              <a:rPr lang="it-IT" sz="1600" dirty="0"/>
              <a:t> (JavaScript Object </a:t>
            </a:r>
            <a:r>
              <a:rPr lang="it-IT" sz="1600" dirty="0" err="1"/>
              <a:t>Notation</a:t>
            </a:r>
            <a:r>
              <a:rPr lang="it-IT" sz="1600" dirty="0"/>
              <a:t>) è un semplice formato per lo scambio di dati. </a:t>
            </a:r>
          </a:p>
          <a:p>
            <a:r>
              <a:rPr lang="it-IT" sz="1600" dirty="0"/>
              <a:t>Per le persone è facile da leggere e scrivere, mentre per le macchine risulta facile da generare e analizzarne la sintassi. Si basa su un sottoinsieme del Linguaggio di Programmazione JavaScript, Standard ECMA-262 Terza Edizione - Dicembre 1999.</a:t>
            </a:r>
          </a:p>
          <a:p>
            <a:r>
              <a:rPr lang="it-IT" sz="1600" dirty="0"/>
              <a:t>JSON è un formato di testo completamente indipendente dal linguaggio di programmazione, ma utilizza convenzioni conosciute dai programmatori di linguaggi della famiglia del C, come C, C++, C#, Java, JavaScript, </a:t>
            </a:r>
            <a:r>
              <a:rPr lang="it-IT" sz="1600" dirty="0" err="1"/>
              <a:t>Perl</a:t>
            </a:r>
            <a:r>
              <a:rPr lang="it-IT" sz="1600" dirty="0"/>
              <a:t>, Python, e molti altri. Questa caratteristica fa di JSON un linguaggio ideale per lo scambio di dati.</a:t>
            </a:r>
          </a:p>
          <a:p>
            <a:r>
              <a:rPr lang="it-IT" sz="1600" dirty="0"/>
              <a:t>JSON è basato su due strutture: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Un insieme di coppie nome/valore. In diversi linguaggi, questo è realizzato come un oggetto, un record, uno </a:t>
            </a:r>
            <a:r>
              <a:rPr lang="it-IT" sz="1600" dirty="0" err="1"/>
              <a:t>struct</a:t>
            </a:r>
            <a:r>
              <a:rPr lang="it-IT" sz="1600" dirty="0"/>
              <a:t>, un dizionario, una tabella hash, un elenco di chiavi o un array associativo.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Un elenco ordinato di valori. Nella maggior parte dei linguaggi questo si realizza con un array, un vettore, un elenco o una sequenza.</a:t>
            </a:r>
          </a:p>
          <a:p>
            <a:r>
              <a:rPr lang="en-US" altLang="it-IT" sz="1600" dirty="0"/>
              <a:t>
</a:t>
            </a:r>
            <a:endParaRPr lang="en-US" altLang="it-IT" sz="3200" dirty="0"/>
          </a:p>
        </p:txBody>
      </p:sp>
    </p:spTree>
    <p:extLst>
      <p:ext uri="{BB962C8B-B14F-4D97-AF65-F5344CB8AC3E}">
        <p14:creationId xmlns:p14="http://schemas.microsoft.com/office/powerpoint/2010/main" val="3279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FDF74E66-7D29-FDD7-95F2-F1B71D2687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6338" y="2286000"/>
            <a:ext cx="6788150" cy="1143000"/>
          </a:xfrm>
        </p:spPr>
        <p:txBody>
          <a:bodyPr anchor="ctr"/>
          <a:lstStyle/>
          <a:p>
            <a:r>
              <a:rPr lang="en-US" altLang="it-IT" sz="4400" dirty="0"/>
              <a:t>Il semplice set di </a:t>
            </a:r>
            <a:r>
              <a:rPr lang="en-US" altLang="it-IT" sz="4400" dirty="0" err="1"/>
              <a:t>operazioni</a:t>
            </a:r>
            <a:r>
              <a:rPr lang="en-US" altLang="it-IT" sz="4400" dirty="0"/>
              <a:t> del Web</a:t>
            </a:r>
            <a:br>
              <a:rPr lang="en-US" altLang="it-IT" sz="4400" dirty="0"/>
            </a:br>
            <a:r>
              <a:rPr lang="en-US" altLang="it-IT" sz="4000" dirty="0"/>
              <a:t>(</a:t>
            </a:r>
            <a:r>
              <a:rPr lang="en-US" altLang="it-IT" sz="4000" i="1" dirty="0"/>
              <a:t>i.e</a:t>
            </a:r>
            <a:r>
              <a:rPr lang="en-US" altLang="it-IT" sz="4000" dirty="0"/>
              <a:t>., the Web's API*)</a:t>
            </a:r>
            <a:endParaRPr lang="en-US" altLang="it-IT" sz="4400" dirty="0"/>
          </a:p>
        </p:txBody>
      </p:sp>
      <p:sp>
        <p:nvSpPr>
          <p:cNvPr id="217092" name="Text Box 4">
            <a:extLst>
              <a:ext uri="{FF2B5EF4-FFF2-40B4-BE49-F238E27FC236}">
                <a16:creationId xmlns:a16="http://schemas.microsoft.com/office/drawing/2014/main" id="{DE3F2201-A9F6-60E9-B76D-C9E3C98D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6122988"/>
            <a:ext cx="3617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/>
              <a:t>* Application Programming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E337BD66-0F90-6476-3DFA-C31B80B33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Nozioni</a:t>
            </a:r>
            <a:r>
              <a:rPr lang="en-US" altLang="it-IT" sz="2800" dirty="0"/>
              <a:t> di base </a:t>
            </a:r>
            <a:r>
              <a:rPr lang="en-US" altLang="it-IT" sz="2800" dirty="0" err="1"/>
              <a:t>sul</a:t>
            </a:r>
            <a:r>
              <a:rPr lang="en-US" altLang="it-IT" sz="2800" dirty="0"/>
              <a:t> Web: </a:t>
            </a:r>
            <a:r>
              <a:rPr lang="en-US" altLang="it-IT" sz="2800" dirty="0" err="1"/>
              <a:t>recupero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informazioni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tramite</a:t>
            </a:r>
            <a:r>
              <a:rPr lang="en-US" altLang="it-IT" sz="2800" dirty="0"/>
              <a:t> HTTP GET
</a:t>
            </a:r>
            <a:endParaRPr lang="en-US" altLang="it-IT" dirty="0"/>
          </a:p>
        </p:txBody>
      </p:sp>
      <p:sp>
        <p:nvSpPr>
          <p:cNvPr id="186378" name="Text Box 10">
            <a:extLst>
              <a:ext uri="{FF2B5EF4-FFF2-40B4-BE49-F238E27FC236}">
                <a16:creationId xmlns:a16="http://schemas.microsoft.com/office/drawing/2014/main" id="{61C1E0D1-73E2-FD07-AE95-7C614A83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2727325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186380" name="Line 12">
            <a:extLst>
              <a:ext uri="{FF2B5EF4-FFF2-40B4-BE49-F238E27FC236}">
                <a16:creationId xmlns:a16="http://schemas.microsoft.com/office/drawing/2014/main" id="{C14716BB-39B0-FB10-99F8-467C89E81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360738"/>
            <a:ext cx="437991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22088349-3A02-95EB-EA30-A5D09512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2278063"/>
            <a:ext cx="3319463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GET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186398" name="AutoShape 30">
            <a:extLst>
              <a:ext uri="{FF2B5EF4-FFF2-40B4-BE49-F238E27FC236}">
                <a16:creationId xmlns:a16="http://schemas.microsoft.com/office/drawing/2014/main" id="{CD7E7D44-E05C-EC7A-0896-0F5BE9FA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206625"/>
            <a:ext cx="1843087" cy="417513"/>
          </a:xfrm>
          <a:prstGeom prst="wedgeRoundRectCallout">
            <a:avLst>
              <a:gd name="adj1" fmla="val -42074"/>
              <a:gd name="adj2" fmla="val 903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it-IT" sz="1200"/>
              <a:t>http://www.amazon.com</a:t>
            </a:r>
            <a:endParaRPr lang="en-US" altLang="it-IT" sz="1000"/>
          </a:p>
        </p:txBody>
      </p:sp>
      <p:sp>
        <p:nvSpPr>
          <p:cNvPr id="186399" name="Text Box 31">
            <a:extLst>
              <a:ext uri="{FF2B5EF4-FFF2-40B4-BE49-F238E27FC236}">
                <a16:creationId xmlns:a16="http://schemas.microsoft.com/office/drawing/2014/main" id="{94DA23AE-176A-D1FD-8E59-87FAB767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129088"/>
            <a:ext cx="85553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dirty="0"/>
              <a:t>- </a:t>
            </a:r>
            <a:r>
              <a:rPr lang="en-US" altLang="it-IT" sz="2400" dirty="0" err="1"/>
              <a:t>L'utente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digita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nel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suo</a:t>
            </a:r>
            <a:r>
              <a:rPr lang="en-US" altLang="it-IT" sz="2400" dirty="0"/>
              <a:t> browser: http://</a:t>
            </a:r>
            <a:r>
              <a:rPr lang="en-US" altLang="it-IT" sz="2400" dirty="0" err="1"/>
              <a:t>www.amazon.com</a:t>
            </a:r>
            <a:r>
              <a:rPr lang="en-US" altLang="it-IT" sz="2400" dirty="0"/>
              <a:t> 
- Il software del browser </a:t>
            </a:r>
            <a:r>
              <a:rPr lang="en-US" altLang="it-IT" sz="2400" dirty="0" err="1"/>
              <a:t>crea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un'intestazione</a:t>
            </a:r>
            <a:r>
              <a:rPr lang="en-US" altLang="it-IT" sz="2400" dirty="0"/>
              <a:t> HTTP (senza payload)
- </a:t>
            </a:r>
            <a:r>
              <a:rPr lang="en-US" altLang="it-IT" sz="2400" dirty="0" err="1"/>
              <a:t>L'intestazione</a:t>
            </a:r>
            <a:r>
              <a:rPr lang="en-US" altLang="it-IT" sz="2400" dirty="0"/>
              <a:t> HTTP </a:t>
            </a:r>
            <a:r>
              <a:rPr lang="en-US" altLang="it-IT" sz="2400" dirty="0" err="1"/>
              <a:t>identifica</a:t>
            </a:r>
            <a:r>
              <a:rPr lang="en-US" altLang="it-IT" sz="2400" dirty="0"/>
              <a:t>:
	- </a:t>
            </a:r>
            <a:r>
              <a:rPr lang="en-US" altLang="it-IT" sz="2400" dirty="0" err="1"/>
              <a:t>L'azione</a:t>
            </a:r>
            <a:r>
              <a:rPr lang="en-US" altLang="it-IT" sz="2400" dirty="0"/>
              <a:t> desiderata: GET ("</a:t>
            </a:r>
            <a:r>
              <a:rPr lang="en-US" altLang="it-IT" sz="2400" dirty="0" err="1"/>
              <a:t>prendimi</a:t>
            </a:r>
            <a:r>
              <a:rPr lang="en-US" altLang="it-IT" sz="2400" dirty="0"/>
              <a:t> la </a:t>
            </a:r>
            <a:r>
              <a:rPr lang="en-US" altLang="it-IT" sz="2400" dirty="0" err="1"/>
              <a:t>risorsa</a:t>
            </a:r>
            <a:r>
              <a:rPr lang="en-US" altLang="it-IT" sz="2400" dirty="0"/>
              <a:t>")
	- La </a:t>
            </a:r>
            <a:r>
              <a:rPr lang="en-US" altLang="it-IT" sz="2400" dirty="0" err="1"/>
              <a:t>macchina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bersaglio</a:t>
            </a:r>
            <a:r>
              <a:rPr lang="en-US" altLang="it-IT" sz="2400" dirty="0"/>
              <a:t> (</a:t>
            </a:r>
            <a:r>
              <a:rPr lang="en-US" altLang="it-IT" sz="2400" dirty="0" err="1"/>
              <a:t>www.amazon.com</a:t>
            </a:r>
            <a:r>
              <a:rPr lang="en-US" altLang="it-IT" sz="2400" dirty="0"/>
              <a:t>)
</a:t>
            </a:r>
            <a:endParaRPr lang="en-US" altLang="it-IT" dirty="0"/>
          </a:p>
        </p:txBody>
      </p:sp>
      <p:grpSp>
        <p:nvGrpSpPr>
          <p:cNvPr id="186419" name="Group 51">
            <a:extLst>
              <a:ext uri="{FF2B5EF4-FFF2-40B4-BE49-F238E27FC236}">
                <a16:creationId xmlns:a16="http://schemas.microsoft.com/office/drawing/2014/main" id="{916DC0A8-E957-A0C3-4B87-A0E202471FB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728913"/>
            <a:ext cx="1292225" cy="838200"/>
            <a:chOff x="521" y="1719"/>
            <a:chExt cx="814" cy="528"/>
          </a:xfrm>
        </p:grpSpPr>
        <p:grpSp>
          <p:nvGrpSpPr>
            <p:cNvPr id="186417" name="Group 49">
              <a:extLst>
                <a:ext uri="{FF2B5EF4-FFF2-40B4-BE49-F238E27FC236}">
                  <a16:creationId xmlns:a16="http://schemas.microsoft.com/office/drawing/2014/main" id="{9DBB5775-D683-4FCE-961E-0A55C298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719"/>
              <a:ext cx="299" cy="528"/>
              <a:chOff x="521" y="1719"/>
              <a:chExt cx="299" cy="528"/>
            </a:xfrm>
          </p:grpSpPr>
          <p:sp>
            <p:nvSpPr>
              <p:cNvPr id="186402" name="Oval 34">
                <a:extLst>
                  <a:ext uri="{FF2B5EF4-FFF2-40B4-BE49-F238E27FC236}">
                    <a16:creationId xmlns:a16="http://schemas.microsoft.com/office/drawing/2014/main" id="{A600611D-EE89-D801-F113-012652EC1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1719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3" name="Line 35">
                <a:extLst>
                  <a:ext uri="{FF2B5EF4-FFF2-40B4-BE49-F238E27FC236}">
                    <a16:creationId xmlns:a16="http://schemas.microsoft.com/office/drawing/2014/main" id="{29D41D8F-F5C9-1F5E-ADCB-195ABE64A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1867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4" name="Line 36">
                <a:extLst>
                  <a:ext uri="{FF2B5EF4-FFF2-40B4-BE49-F238E27FC236}">
                    <a16:creationId xmlns:a16="http://schemas.microsoft.com/office/drawing/2014/main" id="{DF131018-B3AE-E59F-D668-B681DDB56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1" y="1892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5" name="Line 37">
                <a:extLst>
                  <a:ext uri="{FF2B5EF4-FFF2-40B4-BE49-F238E27FC236}">
                    <a16:creationId xmlns:a16="http://schemas.microsoft.com/office/drawing/2014/main" id="{1520D363-7E98-02BC-68B4-D116F6DA3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" y="1902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6" name="Line 38">
                <a:extLst>
                  <a:ext uri="{FF2B5EF4-FFF2-40B4-BE49-F238E27FC236}">
                    <a16:creationId xmlns:a16="http://schemas.microsoft.com/office/drawing/2014/main" id="{2E55E99F-60C9-947A-48E4-B46D26EE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" y="2083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7" name="Line 39">
                <a:extLst>
                  <a:ext uri="{FF2B5EF4-FFF2-40B4-BE49-F238E27FC236}">
                    <a16:creationId xmlns:a16="http://schemas.microsoft.com/office/drawing/2014/main" id="{AC7BAF12-01AD-FDEE-F990-47D1B55B6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" y="2085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86418" name="Group 50">
              <a:extLst>
                <a:ext uri="{FF2B5EF4-FFF2-40B4-BE49-F238E27FC236}">
                  <a16:creationId xmlns:a16="http://schemas.microsoft.com/office/drawing/2014/main" id="{2ACC512F-DF65-8D83-18C4-AB7D887FD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" y="1782"/>
              <a:ext cx="482" cy="447"/>
              <a:chOff x="853" y="1782"/>
              <a:chExt cx="482" cy="447"/>
            </a:xfrm>
          </p:grpSpPr>
          <p:sp>
            <p:nvSpPr>
              <p:cNvPr id="186409" name="Rectangle 41">
                <a:extLst>
                  <a:ext uri="{FF2B5EF4-FFF2-40B4-BE49-F238E27FC236}">
                    <a16:creationId xmlns:a16="http://schemas.microsoft.com/office/drawing/2014/main" id="{1A0E6CCF-DE55-12F2-9A6E-9C9BDC76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1782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186410" name="Oval 42">
                <a:extLst>
                  <a:ext uri="{FF2B5EF4-FFF2-40B4-BE49-F238E27FC236}">
                    <a16:creationId xmlns:a16="http://schemas.microsoft.com/office/drawing/2014/main" id="{0BF7F1E5-64BD-FF5B-072A-ABF173211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1827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1" name="Line 43">
                <a:extLst>
                  <a:ext uri="{FF2B5EF4-FFF2-40B4-BE49-F238E27FC236}">
                    <a16:creationId xmlns:a16="http://schemas.microsoft.com/office/drawing/2014/main" id="{1B9FA58E-7A6C-AC1B-80BF-8D47FA34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2127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2" name="Line 44">
                <a:extLst>
                  <a:ext uri="{FF2B5EF4-FFF2-40B4-BE49-F238E27FC236}">
                    <a16:creationId xmlns:a16="http://schemas.microsoft.com/office/drawing/2014/main" id="{6D4F125A-41FF-A46A-7E72-B9A179D8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3" y="2129"/>
                <a:ext cx="2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3" name="Line 45">
                <a:extLst>
                  <a:ext uri="{FF2B5EF4-FFF2-40B4-BE49-F238E27FC236}">
                    <a16:creationId xmlns:a16="http://schemas.microsoft.com/office/drawing/2014/main" id="{73537BA6-AFE2-70C4-F06B-7CCFC769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2227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4" name="Oval 46">
                <a:extLst>
                  <a:ext uri="{FF2B5EF4-FFF2-40B4-BE49-F238E27FC236}">
                    <a16:creationId xmlns:a16="http://schemas.microsoft.com/office/drawing/2014/main" id="{99484134-99C6-EEF6-EAB4-9A0ADB58F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5" name="Oval 47">
                <a:extLst>
                  <a:ext uri="{FF2B5EF4-FFF2-40B4-BE49-F238E27FC236}">
                    <a16:creationId xmlns:a16="http://schemas.microsoft.com/office/drawing/2014/main" id="{F80BB57E-1FDD-5254-580B-FB643DE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6" name="Oval 48">
                <a:extLst>
                  <a:ext uri="{FF2B5EF4-FFF2-40B4-BE49-F238E27FC236}">
                    <a16:creationId xmlns:a16="http://schemas.microsoft.com/office/drawing/2014/main" id="{B9AA341A-4B54-ACDB-E48F-65B6B7A9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>
            <a:extLst>
              <a:ext uri="{FF2B5EF4-FFF2-40B4-BE49-F238E27FC236}">
                <a16:creationId xmlns:a16="http://schemas.microsoft.com/office/drawing/2014/main" id="{4349D01D-2B06-7998-C41C-83E133A97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 err="1"/>
              <a:t>Nozioni</a:t>
            </a:r>
            <a:r>
              <a:rPr lang="en-US" altLang="it-IT" sz="2800" dirty="0"/>
              <a:t> di base </a:t>
            </a:r>
            <a:r>
              <a:rPr lang="en-US" altLang="it-IT" sz="2800" dirty="0" err="1"/>
              <a:t>sul</a:t>
            </a:r>
            <a:r>
              <a:rPr lang="en-US" altLang="it-IT" sz="2800" dirty="0"/>
              <a:t> Web: aggiornamento </a:t>
            </a:r>
            <a:r>
              <a:rPr lang="en-US" altLang="it-IT" sz="2800" dirty="0" err="1"/>
              <a:t>delle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informazioni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tramite</a:t>
            </a:r>
            <a:r>
              <a:rPr lang="en-US" altLang="it-IT" sz="2800" dirty="0"/>
              <a:t> HTTP POST
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DA9A14E2-D934-245A-4CF9-F97599D1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308350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9535253C-D1EF-85D0-D76D-AB6A2E5A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3949700"/>
            <a:ext cx="42846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7E0EF901-C19B-8F07-ABB0-C610DB7A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1608138"/>
            <a:ext cx="3319463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POST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187415" name="AutoShape 23">
            <a:extLst>
              <a:ext uri="{FF2B5EF4-FFF2-40B4-BE49-F238E27FC236}">
                <a16:creationId xmlns:a16="http://schemas.microsoft.com/office/drawing/2014/main" id="{E95FE381-6C94-3466-DFA5-9FE9C510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439988"/>
            <a:ext cx="1527175" cy="787400"/>
          </a:xfrm>
          <a:prstGeom prst="wedgeRoundRectCallout">
            <a:avLst>
              <a:gd name="adj1" fmla="val -46361"/>
              <a:gd name="adj2" fmla="val 677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it-IT" sz="1000"/>
              <a:t>Book: DaVince Code</a:t>
            </a:r>
          </a:p>
          <a:p>
            <a:r>
              <a:rPr lang="en-US" altLang="it-IT" sz="1000"/>
              <a:t>Credit Card: Visa</a:t>
            </a:r>
          </a:p>
          <a:p>
            <a:r>
              <a:rPr lang="en-US" altLang="it-IT" sz="1000"/>
              <a:t>Number: 123-45-6789</a:t>
            </a:r>
          </a:p>
          <a:p>
            <a:r>
              <a:rPr lang="en-US" altLang="it-IT" sz="1000"/>
              <a:t>Expiry: 12-04-06</a:t>
            </a:r>
          </a:p>
        </p:txBody>
      </p:sp>
      <p:sp>
        <p:nvSpPr>
          <p:cNvPr id="187416" name="Text Box 24">
            <a:extLst>
              <a:ext uri="{FF2B5EF4-FFF2-40B4-BE49-F238E27FC236}">
                <a16:creationId xmlns:a16="http://schemas.microsoft.com/office/drawing/2014/main" id="{14909E7D-A987-3908-0DEB-10102383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4" y="4181475"/>
            <a:ext cx="889072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1600" dirty="0"/>
              <a:t>- </a:t>
            </a:r>
            <a:r>
              <a:rPr lang="en-US" altLang="it-IT" sz="1600" dirty="0" err="1"/>
              <a:t>L'utente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compila</a:t>
            </a:r>
            <a:r>
              <a:rPr lang="en-US" altLang="it-IT" sz="1600" dirty="0"/>
              <a:t> il modulo </a:t>
            </a:r>
            <a:r>
              <a:rPr lang="en-US" altLang="it-IT" sz="1600" dirty="0" err="1"/>
              <a:t>della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pagina</a:t>
            </a:r>
            <a:r>
              <a:rPr lang="en-US" altLang="it-IT" sz="1600" dirty="0"/>
              <a:t> Web
- Il software del browser </a:t>
            </a:r>
            <a:r>
              <a:rPr lang="en-US" altLang="it-IT" sz="1600" dirty="0" err="1"/>
              <a:t>crea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un'intestazione</a:t>
            </a:r>
            <a:r>
              <a:rPr lang="en-US" altLang="it-IT" sz="1600" dirty="0"/>
              <a:t> HTTP con un payload </a:t>
            </a:r>
            <a:r>
              <a:rPr lang="en-US" altLang="it-IT" sz="1600" dirty="0" err="1"/>
              <a:t>composto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del modulo
	- </a:t>
            </a:r>
            <a:r>
              <a:rPr lang="en-US" altLang="it-IT" sz="1600" dirty="0" err="1"/>
              <a:t>L'intestazione</a:t>
            </a:r>
            <a:r>
              <a:rPr lang="en-US" altLang="it-IT" sz="1600" dirty="0"/>
              <a:t> HTTP </a:t>
            </a:r>
            <a:r>
              <a:rPr lang="en-US" altLang="it-IT" sz="1600" dirty="0" err="1"/>
              <a:t>identifica</a:t>
            </a:r>
            <a:r>
              <a:rPr lang="en-US" altLang="it-IT" sz="1600" dirty="0"/>
              <a:t>:
		- </a:t>
            </a:r>
            <a:r>
              <a:rPr lang="en-US" altLang="it-IT" sz="1600" dirty="0" err="1"/>
              <a:t>L'azione</a:t>
            </a:r>
            <a:r>
              <a:rPr lang="en-US" altLang="it-IT" sz="1600" dirty="0"/>
              <a:t> desiderata: POST ("</a:t>
            </a:r>
            <a:r>
              <a:rPr lang="en-US" altLang="it-IT" sz="1600" dirty="0" err="1"/>
              <a:t>ecco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alcune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informazioni</a:t>
            </a:r>
            <a:r>
              <a:rPr lang="en-US" altLang="it-IT" sz="1600" dirty="0"/>
              <a:t> di aggiornamento")
		- La </a:t>
            </a:r>
            <a:r>
              <a:rPr lang="en-US" altLang="it-IT" sz="1600" dirty="0" err="1"/>
              <a:t>macchina</a:t>
            </a:r>
            <a:r>
              <a:rPr lang="en-US" altLang="it-IT" sz="1600" dirty="0"/>
              <a:t> target (</a:t>
            </a:r>
            <a:r>
              <a:rPr lang="en-US" altLang="it-IT" sz="1600" dirty="0" err="1"/>
              <a:t>amazon.com</a:t>
            </a:r>
            <a:r>
              <a:rPr lang="en-US" altLang="it-IT" sz="1600" dirty="0"/>
              <a:t>)	
	- Il </a:t>
            </a:r>
            <a:r>
              <a:rPr lang="en-US" altLang="it-IT" sz="1600" dirty="0" err="1"/>
              <a:t>carico</a:t>
            </a:r>
            <a:r>
              <a:rPr lang="en-US" altLang="it-IT" sz="1600" dirty="0"/>
              <a:t> utile </a:t>
            </a:r>
            <a:r>
              <a:rPr lang="en-US" altLang="it-IT" sz="1600" dirty="0" err="1"/>
              <a:t>contiene</a:t>
            </a:r>
            <a:r>
              <a:rPr lang="en-US" altLang="it-IT" sz="1600" dirty="0"/>
              <a:t>:
		- I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diventano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POSTed</a:t>
            </a:r>
            <a:r>
              <a:rPr lang="en-US" altLang="it-IT" sz="1600" dirty="0"/>
              <a:t> (</a:t>
            </a:r>
            <a:r>
              <a:rPr lang="en-US" altLang="it-IT" sz="1600" dirty="0" err="1"/>
              <a:t>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del modulo)</a:t>
            </a:r>
            <a:r>
              <a:rPr lang="en-US" altLang="it-IT" sz="2000" dirty="0"/>
              <a:t>
</a:t>
            </a:r>
          </a:p>
        </p:txBody>
      </p:sp>
      <p:sp>
        <p:nvSpPr>
          <p:cNvPr id="187417" name="Rectangle 25">
            <a:extLst>
              <a:ext uri="{FF2B5EF4-FFF2-40B4-BE49-F238E27FC236}">
                <a16:creationId xmlns:a16="http://schemas.microsoft.com/office/drawing/2014/main" id="{838FE957-42B8-B320-D2F2-48BCEDBC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519363"/>
            <a:ext cx="798512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18" name="Rectangle 26">
            <a:extLst>
              <a:ext uri="{FF2B5EF4-FFF2-40B4-BE49-F238E27FC236}">
                <a16:creationId xmlns:a16="http://schemas.microsoft.com/office/drawing/2014/main" id="{64990D36-6183-FB3B-F390-CCBDA718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81288"/>
            <a:ext cx="277813" cy="13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19" name="Rectangle 27">
            <a:extLst>
              <a:ext uri="{FF2B5EF4-FFF2-40B4-BE49-F238E27FC236}">
                <a16:creationId xmlns:a16="http://schemas.microsoft.com/office/drawing/2014/main" id="{F20DC7FE-B46F-F7C8-6B38-F3111C12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820988"/>
            <a:ext cx="693738" cy="14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20" name="Rectangle 28">
            <a:extLst>
              <a:ext uri="{FF2B5EF4-FFF2-40B4-BE49-F238E27FC236}">
                <a16:creationId xmlns:a16="http://schemas.microsoft.com/office/drawing/2014/main" id="{157FF158-D515-6717-200C-7D9C7EF8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970213"/>
            <a:ext cx="509588" cy="15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BC395D4B-6188-D44C-4B40-12FDA328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2354263"/>
            <a:ext cx="247173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Book: Da Vince Code</a:t>
            </a:r>
          </a:p>
          <a:p>
            <a:r>
              <a:rPr lang="en-US" altLang="it-IT" sz="2000"/>
              <a:t>Credit Card: Visa</a:t>
            </a:r>
          </a:p>
          <a:p>
            <a:r>
              <a:rPr lang="en-US" altLang="it-IT" sz="2000"/>
              <a:t>Number: 123-45-6789</a:t>
            </a:r>
          </a:p>
          <a:p>
            <a:r>
              <a:rPr lang="en-US" altLang="it-IT" sz="2000"/>
              <a:t>Expiry: 12-04-06</a:t>
            </a:r>
            <a:endParaRPr lang="en-US" altLang="it-IT"/>
          </a:p>
        </p:txBody>
      </p:sp>
      <p:grpSp>
        <p:nvGrpSpPr>
          <p:cNvPr id="187458" name="Group 66">
            <a:extLst>
              <a:ext uri="{FF2B5EF4-FFF2-40B4-BE49-F238E27FC236}">
                <a16:creationId xmlns:a16="http://schemas.microsoft.com/office/drawing/2014/main" id="{7CEFB939-F173-8A30-E860-ED2104C928EF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308350"/>
            <a:ext cx="1289050" cy="838200"/>
            <a:chOff x="551" y="1944"/>
            <a:chExt cx="812" cy="528"/>
          </a:xfrm>
        </p:grpSpPr>
        <p:grpSp>
          <p:nvGrpSpPr>
            <p:cNvPr id="187457" name="Group 65">
              <a:extLst>
                <a:ext uri="{FF2B5EF4-FFF2-40B4-BE49-F238E27FC236}">
                  <a16:creationId xmlns:a16="http://schemas.microsoft.com/office/drawing/2014/main" id="{F551F808-9BF7-46E3-026A-F9DF28EDD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944"/>
              <a:ext cx="299" cy="528"/>
              <a:chOff x="551" y="1944"/>
              <a:chExt cx="299" cy="528"/>
            </a:xfrm>
          </p:grpSpPr>
          <p:sp>
            <p:nvSpPr>
              <p:cNvPr id="187441" name="Oval 49">
                <a:extLst>
                  <a:ext uri="{FF2B5EF4-FFF2-40B4-BE49-F238E27FC236}">
                    <a16:creationId xmlns:a16="http://schemas.microsoft.com/office/drawing/2014/main" id="{054AF0AE-5EC8-E7EC-62B7-5D1BE4DB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1944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2" name="Line 50">
                <a:extLst>
                  <a:ext uri="{FF2B5EF4-FFF2-40B4-BE49-F238E27FC236}">
                    <a16:creationId xmlns:a16="http://schemas.microsoft.com/office/drawing/2014/main" id="{7A1B626F-3019-BD03-0237-211045B5B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092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3" name="Line 51">
                <a:extLst>
                  <a:ext uri="{FF2B5EF4-FFF2-40B4-BE49-F238E27FC236}">
                    <a16:creationId xmlns:a16="http://schemas.microsoft.com/office/drawing/2014/main" id="{1F996775-8BC6-47A9-273A-3E3B21C34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1" y="2117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4" name="Line 52">
                <a:extLst>
                  <a:ext uri="{FF2B5EF4-FFF2-40B4-BE49-F238E27FC236}">
                    <a16:creationId xmlns:a16="http://schemas.microsoft.com/office/drawing/2014/main" id="{27B9D589-2DE2-B2FB-97D9-DB7FC705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" y="2127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5" name="Line 53">
                <a:extLst>
                  <a:ext uri="{FF2B5EF4-FFF2-40B4-BE49-F238E27FC236}">
                    <a16:creationId xmlns:a16="http://schemas.microsoft.com/office/drawing/2014/main" id="{FEADD39F-B633-8D33-71F4-597CBA2F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2308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6" name="Line 54">
                <a:extLst>
                  <a:ext uri="{FF2B5EF4-FFF2-40B4-BE49-F238E27FC236}">
                    <a16:creationId xmlns:a16="http://schemas.microsoft.com/office/drawing/2014/main" id="{3289E192-9E38-5891-91D0-2A5D02106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" y="2312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87456" name="Group 64">
              <a:extLst>
                <a:ext uri="{FF2B5EF4-FFF2-40B4-BE49-F238E27FC236}">
                  <a16:creationId xmlns:a16="http://schemas.microsoft.com/office/drawing/2014/main" id="{374D7A02-CA69-8C25-2DF3-069258F6F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" y="2007"/>
              <a:ext cx="480" cy="445"/>
              <a:chOff x="883" y="2007"/>
              <a:chExt cx="480" cy="445"/>
            </a:xfrm>
          </p:grpSpPr>
          <p:sp>
            <p:nvSpPr>
              <p:cNvPr id="187448" name="Rectangle 56">
                <a:extLst>
                  <a:ext uri="{FF2B5EF4-FFF2-40B4-BE49-F238E27FC236}">
                    <a16:creationId xmlns:a16="http://schemas.microsoft.com/office/drawing/2014/main" id="{C78AA24E-FE90-5CF6-71BF-38D33660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007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187449" name="Oval 57">
                <a:extLst>
                  <a:ext uri="{FF2B5EF4-FFF2-40B4-BE49-F238E27FC236}">
                    <a16:creationId xmlns:a16="http://schemas.microsoft.com/office/drawing/2014/main" id="{F2698DFF-45C1-B9FA-AE9E-08E8EF089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052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0" name="Line 58">
                <a:extLst>
                  <a:ext uri="{FF2B5EF4-FFF2-40B4-BE49-F238E27FC236}">
                    <a16:creationId xmlns:a16="http://schemas.microsoft.com/office/drawing/2014/main" id="{63914DE9-FB33-DF17-1425-1FA0FFD46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2352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1" name="Line 59">
                <a:extLst>
                  <a:ext uri="{FF2B5EF4-FFF2-40B4-BE49-F238E27FC236}">
                    <a16:creationId xmlns:a16="http://schemas.microsoft.com/office/drawing/2014/main" id="{FCE66357-F157-0B06-9769-E59694CD7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3" y="2354"/>
                <a:ext cx="2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2" name="Line 60">
                <a:extLst>
                  <a:ext uri="{FF2B5EF4-FFF2-40B4-BE49-F238E27FC236}">
                    <a16:creationId xmlns:a16="http://schemas.microsoft.com/office/drawing/2014/main" id="{A391E40E-24D8-A291-C47C-30E605965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452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3" name="Oval 61">
                <a:extLst>
                  <a:ext uri="{FF2B5EF4-FFF2-40B4-BE49-F238E27FC236}">
                    <a16:creationId xmlns:a16="http://schemas.microsoft.com/office/drawing/2014/main" id="{9B7FC687-3E6F-5805-0C89-3A5E3A111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4" name="Oval 62">
                <a:extLst>
                  <a:ext uri="{FF2B5EF4-FFF2-40B4-BE49-F238E27FC236}">
                    <a16:creationId xmlns:a16="http://schemas.microsoft.com/office/drawing/2014/main" id="{EE24832D-69E7-0E59-BE30-3DF5425B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5" name="Oval 63">
                <a:extLst>
                  <a:ext uri="{FF2B5EF4-FFF2-40B4-BE49-F238E27FC236}">
                    <a16:creationId xmlns:a16="http://schemas.microsoft.com/office/drawing/2014/main" id="{BB6D9889-5F53-D982-9BCC-67086227F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249DE2D-202D-056F-81E6-C6BFDA363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Terminologia</a:t>
            </a:r>
            <a:r>
              <a:rPr lang="en-US" altLang="it-IT" dirty="0"/>
              <a:t>: </a:t>
            </a:r>
            <a:br>
              <a:rPr lang="en-US" altLang="it-IT" dirty="0"/>
            </a:br>
            <a:r>
              <a:rPr lang="en-US" altLang="it-IT" dirty="0"/>
              <a:t>Header and Payload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5021B62B-84F0-7D68-2534-4C375847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3914775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215045" name="Line 5">
            <a:extLst>
              <a:ext uri="{FF2B5EF4-FFF2-40B4-BE49-F238E27FC236}">
                <a16:creationId xmlns:a16="http://schemas.microsoft.com/office/drawing/2014/main" id="{98A7F2CB-724C-987F-25DC-896943DAF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4549775"/>
            <a:ext cx="4518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5046" name="Text Box 6">
            <a:extLst>
              <a:ext uri="{FF2B5EF4-FFF2-40B4-BE49-F238E27FC236}">
                <a16:creationId xmlns:a16="http://schemas.microsoft.com/office/drawing/2014/main" id="{AD0E3CA3-77A4-692E-995A-8C0FF1D7F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2128838"/>
            <a:ext cx="3322638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3366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POST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215062" name="AutoShape 22">
            <a:extLst>
              <a:ext uri="{FF2B5EF4-FFF2-40B4-BE49-F238E27FC236}">
                <a16:creationId xmlns:a16="http://schemas.microsoft.com/office/drawing/2014/main" id="{6583E8DB-0250-6BD9-99FF-D306CB4D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003550"/>
            <a:ext cx="1527175" cy="787400"/>
          </a:xfrm>
          <a:prstGeom prst="wedgeRoundRectCallout">
            <a:avLst>
              <a:gd name="adj1" fmla="val -46361"/>
              <a:gd name="adj2" fmla="val 677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it-IT" sz="1000"/>
              <a:t>Book: DaVince Code</a:t>
            </a:r>
          </a:p>
          <a:p>
            <a:r>
              <a:rPr lang="en-US" altLang="it-IT" sz="1000"/>
              <a:t>Credit Card: Visa</a:t>
            </a:r>
          </a:p>
          <a:p>
            <a:r>
              <a:rPr lang="en-US" altLang="it-IT" sz="1000"/>
              <a:t>Number: 123-45-6789</a:t>
            </a:r>
          </a:p>
          <a:p>
            <a:r>
              <a:rPr lang="en-US" altLang="it-IT" sz="1000"/>
              <a:t>Expiry: 12-04-06</a:t>
            </a:r>
          </a:p>
        </p:txBody>
      </p:sp>
      <p:sp>
        <p:nvSpPr>
          <p:cNvPr id="215063" name="Rectangle 23">
            <a:extLst>
              <a:ext uri="{FF2B5EF4-FFF2-40B4-BE49-F238E27FC236}">
                <a16:creationId xmlns:a16="http://schemas.microsoft.com/office/drawing/2014/main" id="{C58DED6B-EDE1-4242-174E-8F9937B3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3086100"/>
            <a:ext cx="798512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4" name="Rectangle 24">
            <a:extLst>
              <a:ext uri="{FF2B5EF4-FFF2-40B4-BE49-F238E27FC236}">
                <a16:creationId xmlns:a16="http://schemas.microsoft.com/office/drawing/2014/main" id="{32BEFE2F-2828-08D9-B1A8-53EB5CDA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248025"/>
            <a:ext cx="277813" cy="13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5" name="Rectangle 25">
            <a:extLst>
              <a:ext uri="{FF2B5EF4-FFF2-40B4-BE49-F238E27FC236}">
                <a16:creationId xmlns:a16="http://schemas.microsoft.com/office/drawing/2014/main" id="{87BC81A6-1B23-D947-F5CE-3EC09714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387725"/>
            <a:ext cx="693738" cy="14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6" name="Rectangle 26">
            <a:extLst>
              <a:ext uri="{FF2B5EF4-FFF2-40B4-BE49-F238E27FC236}">
                <a16:creationId xmlns:a16="http://schemas.microsoft.com/office/drawing/2014/main" id="{C701BA13-488A-6D03-F1B7-9D3AB7B8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536950"/>
            <a:ext cx="509588" cy="15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7" name="Text Box 27">
            <a:extLst>
              <a:ext uri="{FF2B5EF4-FFF2-40B4-BE49-F238E27FC236}">
                <a16:creationId xmlns:a16="http://schemas.microsoft.com/office/drawing/2014/main" id="{F60918E9-FBF4-4E6B-BC7A-D77ACB00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2881313"/>
            <a:ext cx="2474912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Book: Da Vince Code</a:t>
            </a:r>
          </a:p>
          <a:p>
            <a:r>
              <a:rPr lang="en-US" altLang="it-IT" sz="2000"/>
              <a:t>Credit Card: Visa</a:t>
            </a:r>
          </a:p>
          <a:p>
            <a:r>
              <a:rPr lang="en-US" altLang="it-IT" sz="2000"/>
              <a:t>Number: 123-45-6789</a:t>
            </a:r>
          </a:p>
          <a:p>
            <a:r>
              <a:rPr lang="en-US" altLang="it-IT" sz="2000"/>
              <a:t>Expiry: 12-04-06</a:t>
            </a:r>
            <a:endParaRPr lang="en-US" altLang="it-IT"/>
          </a:p>
        </p:txBody>
      </p:sp>
      <p:sp>
        <p:nvSpPr>
          <p:cNvPr id="215068" name="Line 28">
            <a:extLst>
              <a:ext uri="{FF2B5EF4-FFF2-40B4-BE49-F238E27FC236}">
                <a16:creationId xmlns:a16="http://schemas.microsoft.com/office/drawing/2014/main" id="{407F0C3E-EBB1-E102-10E0-06789DB9C1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6988" y="4210050"/>
            <a:ext cx="398462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9" name="Text Box 29">
            <a:extLst>
              <a:ext uri="{FF2B5EF4-FFF2-40B4-BE49-F238E27FC236}">
                <a16:creationId xmlns:a16="http://schemas.microsoft.com/office/drawing/2014/main" id="{43CAD62B-D455-1FBD-D147-4ED78A027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5505450"/>
            <a:ext cx="7165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2400" i="1" dirty="0" err="1"/>
              <a:t>Queste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informazioni</a:t>
            </a:r>
            <a:r>
              <a:rPr lang="en-US" altLang="it-IT" sz="2400" i="1" dirty="0"/>
              <a:t> (</a:t>
            </a:r>
            <a:r>
              <a:rPr lang="en-US" altLang="it-IT" sz="2400" i="1" dirty="0" err="1"/>
              <a:t>i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dati</a:t>
            </a:r>
            <a:r>
              <a:rPr lang="en-US" altLang="it-IT" sz="2400" i="1" dirty="0"/>
              <a:t> del modulo) </a:t>
            </a:r>
            <a:r>
              <a:rPr lang="en-US" altLang="it-IT" sz="2400" i="1" dirty="0" err="1"/>
              <a:t>sono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chiamate</a:t>
            </a:r>
            <a:r>
              <a:rPr lang="en-US" altLang="it-IT" sz="2400" i="1" dirty="0"/>
              <a:t> payload. 
</a:t>
            </a:r>
          </a:p>
        </p:txBody>
      </p:sp>
      <p:sp>
        <p:nvSpPr>
          <p:cNvPr id="215070" name="Line 30">
            <a:extLst>
              <a:ext uri="{FF2B5EF4-FFF2-40B4-BE49-F238E27FC236}">
                <a16:creationId xmlns:a16="http://schemas.microsoft.com/office/drawing/2014/main" id="{9BD10D36-5F46-9021-84F8-9893F46782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9988" y="2473325"/>
            <a:ext cx="463550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71" name="Text Box 31">
            <a:extLst>
              <a:ext uri="{FF2B5EF4-FFF2-40B4-BE49-F238E27FC236}">
                <a16:creationId xmlns:a16="http://schemas.microsoft.com/office/drawing/2014/main" id="{CA7BB9AC-BCD0-AFC8-A9AC-17195ADD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1974850"/>
            <a:ext cx="23828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400" i="1" dirty="0" err="1"/>
              <a:t>Queste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informazioni</a:t>
            </a:r>
            <a:r>
              <a:rPr lang="en-US" altLang="it-IT" sz="2400" i="1" dirty="0"/>
              <a:t>
(the HTTP data) </a:t>
            </a:r>
            <a:r>
              <a:rPr lang="en-US" altLang="it-IT" sz="2400" i="1" dirty="0" err="1"/>
              <a:t>è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chiamato</a:t>
            </a:r>
            <a:r>
              <a:rPr lang="en-US" altLang="it-IT" sz="2400" i="1" dirty="0"/>
              <a:t>  </a:t>
            </a:r>
            <a:br>
              <a:rPr lang="en-US" altLang="it-IT" sz="2400" i="1" dirty="0"/>
            </a:br>
            <a:r>
              <a:rPr lang="en-US" altLang="it-IT" sz="2400" i="1" dirty="0"/>
              <a:t>HTTP header</a:t>
            </a:r>
          </a:p>
        </p:txBody>
      </p:sp>
      <p:grpSp>
        <p:nvGrpSpPr>
          <p:cNvPr id="215089" name="Group 49">
            <a:extLst>
              <a:ext uri="{FF2B5EF4-FFF2-40B4-BE49-F238E27FC236}">
                <a16:creationId xmlns:a16="http://schemas.microsoft.com/office/drawing/2014/main" id="{BDADED59-8159-3D56-8439-7E37286EBA06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3908425"/>
            <a:ext cx="1289050" cy="838200"/>
            <a:chOff x="551" y="1944"/>
            <a:chExt cx="812" cy="528"/>
          </a:xfrm>
        </p:grpSpPr>
        <p:grpSp>
          <p:nvGrpSpPr>
            <p:cNvPr id="215090" name="Group 50">
              <a:extLst>
                <a:ext uri="{FF2B5EF4-FFF2-40B4-BE49-F238E27FC236}">
                  <a16:creationId xmlns:a16="http://schemas.microsoft.com/office/drawing/2014/main" id="{CA4F21E1-FFDD-3861-2B86-4DB8CCA06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944"/>
              <a:ext cx="299" cy="528"/>
              <a:chOff x="551" y="1944"/>
              <a:chExt cx="299" cy="528"/>
            </a:xfrm>
          </p:grpSpPr>
          <p:sp>
            <p:nvSpPr>
              <p:cNvPr id="215091" name="Oval 51">
                <a:extLst>
                  <a:ext uri="{FF2B5EF4-FFF2-40B4-BE49-F238E27FC236}">
                    <a16:creationId xmlns:a16="http://schemas.microsoft.com/office/drawing/2014/main" id="{50B334F3-E287-1202-CF88-4C7D46BE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1944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2" name="Line 52">
                <a:extLst>
                  <a:ext uri="{FF2B5EF4-FFF2-40B4-BE49-F238E27FC236}">
                    <a16:creationId xmlns:a16="http://schemas.microsoft.com/office/drawing/2014/main" id="{D8328F2E-742D-2234-B91F-26088F8EC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092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3" name="Line 53">
                <a:extLst>
                  <a:ext uri="{FF2B5EF4-FFF2-40B4-BE49-F238E27FC236}">
                    <a16:creationId xmlns:a16="http://schemas.microsoft.com/office/drawing/2014/main" id="{3A736E90-AD1C-66C4-D796-2DAED9BA3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1" y="2117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4" name="Line 54">
                <a:extLst>
                  <a:ext uri="{FF2B5EF4-FFF2-40B4-BE49-F238E27FC236}">
                    <a16:creationId xmlns:a16="http://schemas.microsoft.com/office/drawing/2014/main" id="{1D30689A-83B6-6527-9A8D-8E6197421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" y="2127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5" name="Line 55">
                <a:extLst>
                  <a:ext uri="{FF2B5EF4-FFF2-40B4-BE49-F238E27FC236}">
                    <a16:creationId xmlns:a16="http://schemas.microsoft.com/office/drawing/2014/main" id="{5BE817B3-8A7A-662D-DFF6-593346C4A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2308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6" name="Line 56">
                <a:extLst>
                  <a:ext uri="{FF2B5EF4-FFF2-40B4-BE49-F238E27FC236}">
                    <a16:creationId xmlns:a16="http://schemas.microsoft.com/office/drawing/2014/main" id="{CDB6BC0C-C0CF-3655-86AA-EB61500F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" y="2312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15097" name="Group 57">
              <a:extLst>
                <a:ext uri="{FF2B5EF4-FFF2-40B4-BE49-F238E27FC236}">
                  <a16:creationId xmlns:a16="http://schemas.microsoft.com/office/drawing/2014/main" id="{38F88F91-E2A6-3680-6CBD-A9FFE8C23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" y="2007"/>
              <a:ext cx="480" cy="445"/>
              <a:chOff x="883" y="2007"/>
              <a:chExt cx="480" cy="445"/>
            </a:xfrm>
          </p:grpSpPr>
          <p:sp>
            <p:nvSpPr>
              <p:cNvPr id="215098" name="Rectangle 58">
                <a:extLst>
                  <a:ext uri="{FF2B5EF4-FFF2-40B4-BE49-F238E27FC236}">
                    <a16:creationId xmlns:a16="http://schemas.microsoft.com/office/drawing/2014/main" id="{3339CB99-5EB4-9EA3-A21F-D68FE9B4E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007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215099" name="Oval 59">
                <a:extLst>
                  <a:ext uri="{FF2B5EF4-FFF2-40B4-BE49-F238E27FC236}">
                    <a16:creationId xmlns:a16="http://schemas.microsoft.com/office/drawing/2014/main" id="{FC2F3791-B64F-7B5C-066A-9F877B06B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052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0" name="Line 60">
                <a:extLst>
                  <a:ext uri="{FF2B5EF4-FFF2-40B4-BE49-F238E27FC236}">
                    <a16:creationId xmlns:a16="http://schemas.microsoft.com/office/drawing/2014/main" id="{3FCA2981-BF55-C8C6-DD5F-3D749D0D4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2352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1" name="Line 61">
                <a:extLst>
                  <a:ext uri="{FF2B5EF4-FFF2-40B4-BE49-F238E27FC236}">
                    <a16:creationId xmlns:a16="http://schemas.microsoft.com/office/drawing/2014/main" id="{96008635-679E-6498-A89B-81ADB546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3" y="2354"/>
                <a:ext cx="2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2" name="Line 62">
                <a:extLst>
                  <a:ext uri="{FF2B5EF4-FFF2-40B4-BE49-F238E27FC236}">
                    <a16:creationId xmlns:a16="http://schemas.microsoft.com/office/drawing/2014/main" id="{3848A2D9-7C41-4F7C-78CD-D753C8511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452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3" name="Oval 63">
                <a:extLst>
                  <a:ext uri="{FF2B5EF4-FFF2-40B4-BE49-F238E27FC236}">
                    <a16:creationId xmlns:a16="http://schemas.microsoft.com/office/drawing/2014/main" id="{2C79FD27-73A1-E0A4-FB54-9F2BABDE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4" name="Oval 64">
                <a:extLst>
                  <a:ext uri="{FF2B5EF4-FFF2-40B4-BE49-F238E27FC236}">
                    <a16:creationId xmlns:a16="http://schemas.microsoft.com/office/drawing/2014/main" id="{F36D8EB9-A4D2-F94F-6C80-1E9EAB489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5" name="Oval 65">
                <a:extLst>
                  <a:ext uri="{FF2B5EF4-FFF2-40B4-BE49-F238E27FC236}">
                    <a16:creationId xmlns:a16="http://schemas.microsoft.com/office/drawing/2014/main" id="{AF874AC1-9AD2-E39C-0AB9-22B70E9DE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8340321B-1E96-529B-25AE-018E7B32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 dirty="0" err="1"/>
              <a:t>Nozioni</a:t>
            </a:r>
            <a:r>
              <a:rPr lang="en-US" altLang="it-IT" sz="3200" dirty="0"/>
              <a:t> di base </a:t>
            </a:r>
            <a:r>
              <a:rPr lang="en-US" altLang="it-IT" sz="3200" dirty="0" err="1"/>
              <a:t>sul</a:t>
            </a:r>
            <a:r>
              <a:rPr lang="en-US" altLang="it-IT" sz="3200" dirty="0"/>
              <a:t> Web: semplice set di </a:t>
            </a:r>
            <a:r>
              <a:rPr lang="en-US" altLang="it-IT" sz="3200" dirty="0" err="1"/>
              <a:t>operazioni</a:t>
            </a:r>
            <a:r>
              <a:rPr lang="en-US" altLang="it-IT" sz="3200" dirty="0"/>
              <a:t>, </a:t>
            </a:r>
            <a:r>
              <a:rPr lang="en-US" altLang="it-IT" sz="3200" dirty="0" err="1"/>
              <a:t>tramite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l'API</a:t>
            </a:r>
            <a:r>
              <a:rPr lang="en-US" altLang="it-IT" sz="3200" dirty="0"/>
              <a:t> HTTP
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966B0893-8905-3558-2F3E-7D0DFB4BF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4100" y="2203450"/>
            <a:ext cx="7031038" cy="3843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1800" dirty="0"/>
              <a:t>HTTP </a:t>
            </a:r>
            <a:r>
              <a:rPr lang="en-US" altLang="it-IT" sz="1800" dirty="0" err="1"/>
              <a:t>fornisce</a:t>
            </a:r>
            <a:r>
              <a:rPr lang="en-US" altLang="it-IT" sz="1800" dirty="0"/>
              <a:t> un semplice </a:t>
            </a:r>
            <a:r>
              <a:rPr lang="en-US" altLang="it-IT" sz="1800" dirty="0" err="1"/>
              <a:t>insieme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operazioni</a:t>
            </a:r>
            <a:r>
              <a:rPr lang="en-US" altLang="it-IT" sz="1800" dirty="0"/>
              <a:t>.  </a:t>
            </a:r>
            <a:r>
              <a:rPr lang="en-US" altLang="it-IT" sz="1800" dirty="0" err="1"/>
              <a:t>Sorprendentemente</a:t>
            </a:r>
            <a:r>
              <a:rPr lang="en-US" altLang="it-IT" sz="1800" dirty="0"/>
              <a:t>, tutti </a:t>
            </a:r>
            <a:r>
              <a:rPr lang="en-US" altLang="it-IT" sz="1800" dirty="0" err="1"/>
              <a:t>gli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scambi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vengono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eseguiti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questa</a:t>
            </a:r>
            <a:r>
              <a:rPr lang="en-US" altLang="it-IT" sz="1800" dirty="0"/>
              <a:t> semplice API HTTP:
GET = "</a:t>
            </a:r>
            <a:r>
              <a:rPr lang="en-US" altLang="it-IT" sz="1800" dirty="0" err="1"/>
              <a:t>dammi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Recupera</a:t>
            </a:r>
            <a:r>
              <a:rPr lang="en-US" altLang="it-IT" sz="1800" dirty="0"/>
              <a:t>)
PUT = "</a:t>
            </a:r>
            <a:r>
              <a:rPr lang="en-US" altLang="it-IT" sz="1800" dirty="0" err="1"/>
              <a:t>ecco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sull'aggiornamento</a:t>
            </a:r>
            <a:r>
              <a:rPr lang="en-US" altLang="it-IT" sz="1800" dirty="0"/>
              <a:t>" (Aggiornamento)
POST = "</a:t>
            </a:r>
            <a:r>
              <a:rPr lang="en-US" altLang="it-IT" sz="1800" dirty="0" err="1"/>
              <a:t>ecco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nuove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Crea</a:t>
            </a:r>
            <a:r>
              <a:rPr lang="en-US" altLang="it-IT" sz="1800" dirty="0"/>
              <a:t>)
DELETE = "</a:t>
            </a:r>
            <a:r>
              <a:rPr lang="en-US" altLang="it-IT" sz="1800" dirty="0" err="1"/>
              <a:t>elimina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Elimina</a:t>
            </a:r>
            <a:r>
              <a:rPr lang="en-US" altLang="it-IT" sz="1800" dirty="0"/>
              <a:t>)
L'API HTTP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CRUD (Create, Retrieve, Update, and Delete)</a:t>
            </a:r>
            <a:endParaRPr lang="en-US" altLang="it-IT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268EF6E4-5264-0C45-B53B-A3502DA4C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it-IT" sz="5400"/>
              <a:t>REST</a:t>
            </a:r>
            <a:endParaRPr lang="en-US" altLang="it-IT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19FF707-8ABC-40C3-A574-4A6C84EA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Cos'è</a:t>
            </a:r>
            <a:r>
              <a:rPr lang="en-US" altLang="it-IT" sz="2800" dirty="0"/>
              <a:t> REST?
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17AC6CF-526C-573B-9BF6-E2F2AB50D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1981200"/>
            <a:ext cx="7466012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it-IT" sz="2400" dirty="0"/>
              <a:t>" REST " </a:t>
            </a:r>
            <a:r>
              <a:rPr lang="en-US" altLang="it-IT" sz="2400" dirty="0" err="1"/>
              <a:t>è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stato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coniato</a:t>
            </a:r>
            <a:r>
              <a:rPr lang="en-US" altLang="it-IT" sz="2400" dirty="0"/>
              <a:t> da Roy Fielding </a:t>
            </a:r>
            <a:r>
              <a:rPr lang="en-US" altLang="it-IT" sz="2400" dirty="0" err="1"/>
              <a:t>nella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sua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tesi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dottorato</a:t>
            </a:r>
            <a:r>
              <a:rPr lang="en-US" altLang="it-IT" sz="2400" dirty="0"/>
              <a:t> per </a:t>
            </a:r>
            <a:r>
              <a:rPr lang="en-US" altLang="it-IT" sz="2400" dirty="0" err="1"/>
              <a:t>descrivere</a:t>
            </a:r>
            <a:r>
              <a:rPr lang="en-US" altLang="it-IT" sz="2400" dirty="0"/>
              <a:t> un </a:t>
            </a:r>
            <a:r>
              <a:rPr lang="en-US" altLang="it-IT" sz="2400" dirty="0" err="1"/>
              <a:t>modello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progettazione</a:t>
            </a:r>
            <a:r>
              <a:rPr lang="en-US" altLang="it-IT" sz="2400" dirty="0"/>
              <a:t> per </a:t>
            </a:r>
            <a:r>
              <a:rPr lang="en-US" altLang="it-IT" sz="2400" dirty="0" err="1"/>
              <a:t>l'implementazione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sistemi</a:t>
            </a:r>
            <a:r>
              <a:rPr lang="en-US" altLang="it-IT" sz="2400" dirty="0"/>
              <a:t> in rete.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C09FEAD-98A0-D895-06A4-93995BB6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 err="1"/>
              <a:t>Perché</a:t>
            </a:r>
            <a:r>
              <a:rPr lang="en-US" altLang="it-IT" sz="4000" dirty="0"/>
              <a:t> </a:t>
            </a:r>
            <a:r>
              <a:rPr lang="en-US" altLang="it-IT" sz="4000" dirty="0" err="1"/>
              <a:t>si</a:t>
            </a:r>
            <a:r>
              <a:rPr lang="en-US" altLang="it-IT" sz="4000" dirty="0"/>
              <a:t> </a:t>
            </a:r>
            <a:r>
              <a:rPr lang="en-US" altLang="it-IT" sz="4000" dirty="0" err="1"/>
              <a:t>chiama</a:t>
            </a:r>
            <a:r>
              <a:rPr lang="en-US" altLang="it-IT" sz="4000" dirty="0"/>
              <a:t> "Representational State Transfer?"
</a:t>
            </a:r>
          </a:p>
        </p:txBody>
      </p:sp>
      <p:sp>
        <p:nvSpPr>
          <p:cNvPr id="149507" name="Oval 3">
            <a:extLst>
              <a:ext uri="{FF2B5EF4-FFF2-40B4-BE49-F238E27FC236}">
                <a16:creationId xmlns:a16="http://schemas.microsoft.com/office/drawing/2014/main" id="{D2D4BC4C-8113-BC8E-0074-960BA176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001838"/>
            <a:ext cx="1558925" cy="147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/>
              <a:t>Resource</a:t>
            </a:r>
            <a:endParaRPr lang="en-US" altLang="it-IT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54DC0BF0-D113-EF85-37F6-CE276471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2244725"/>
            <a:ext cx="128428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/>
              <a:t>Client</a:t>
            </a:r>
            <a:endParaRPr lang="en-US" altLang="it-IT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E420856D-44CC-C303-0C49-3D1730D4A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1575" y="2692400"/>
            <a:ext cx="3795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4B2129DC-CC7F-E83C-C0BE-CE8B3C22E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316163"/>
            <a:ext cx="385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http://www.boeing.com/aircraft/747</a:t>
            </a:r>
            <a:endParaRPr lang="en-US" altLang="it-IT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9AF5EED3-2D5A-7905-6FB3-4AEF8E998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138" y="2825750"/>
            <a:ext cx="382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B12BC84D-A23F-76DB-B315-06B6A6101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2882900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1B52B91F-AA16-91C3-169F-6808ACCFC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035300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6" name="Text Box 12">
            <a:extLst>
              <a:ext uri="{FF2B5EF4-FFF2-40B4-BE49-F238E27FC236}">
                <a16:creationId xmlns:a16="http://schemas.microsoft.com/office/drawing/2014/main" id="{31D6F20B-F4C4-69C0-151F-B1183344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4073525"/>
            <a:ext cx="1335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400"/>
              <a:t>Boeing747.html</a:t>
            </a:r>
            <a:endParaRPr lang="en-US" altLang="it-IT" sz="1200"/>
          </a:p>
        </p:txBody>
      </p:sp>
      <p:sp>
        <p:nvSpPr>
          <p:cNvPr id="149518" name="Freeform 14">
            <a:extLst>
              <a:ext uri="{FF2B5EF4-FFF2-40B4-BE49-F238E27FC236}">
                <a16:creationId xmlns:a16="http://schemas.microsoft.com/office/drawing/2014/main" id="{8A086886-6FE0-6D36-863F-F3AB8DDE76D5}"/>
              </a:ext>
            </a:extLst>
          </p:cNvPr>
          <p:cNvSpPr>
            <a:spLocks/>
          </p:cNvSpPr>
          <p:nvPr/>
        </p:nvSpPr>
        <p:spPr bwMode="auto">
          <a:xfrm>
            <a:off x="3346450" y="2847975"/>
            <a:ext cx="1851025" cy="252413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9" name="Freeform 15">
            <a:extLst>
              <a:ext uri="{FF2B5EF4-FFF2-40B4-BE49-F238E27FC236}">
                <a16:creationId xmlns:a16="http://schemas.microsoft.com/office/drawing/2014/main" id="{7289A426-9BD5-8049-9260-1DB1C14CADE4}"/>
              </a:ext>
            </a:extLst>
          </p:cNvPr>
          <p:cNvSpPr>
            <a:spLocks/>
          </p:cNvSpPr>
          <p:nvPr/>
        </p:nvSpPr>
        <p:spPr bwMode="auto">
          <a:xfrm>
            <a:off x="3340100" y="3879850"/>
            <a:ext cx="1851025" cy="252413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21" name="Text Box 17">
            <a:extLst>
              <a:ext uri="{FF2B5EF4-FFF2-40B4-BE49-F238E27FC236}">
                <a16:creationId xmlns:a16="http://schemas.microsoft.com/office/drawing/2014/main" id="{0C6A0804-80FF-A301-E974-60ED03C8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4540250"/>
            <a:ext cx="882332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dirty="0"/>
              <a:t>Il client fa </a:t>
            </a:r>
            <a:r>
              <a:rPr lang="en-US" altLang="it-IT" sz="1800" dirty="0" err="1"/>
              <a:t>riferimento</a:t>
            </a:r>
            <a:r>
              <a:rPr lang="en-US" altLang="it-IT" sz="1800" dirty="0"/>
              <a:t> a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un URL.  
</a:t>
            </a:r>
            <a:r>
              <a:rPr lang="en-US" altLang="it-IT" sz="1800" dirty="0" err="1"/>
              <a:t>Viene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restituita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(in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caso</a:t>
            </a:r>
            <a:r>
              <a:rPr lang="en-US" altLang="it-IT" sz="1800" dirty="0"/>
              <a:t> come </a:t>
            </a:r>
            <a:r>
              <a:rPr lang="en-US" altLang="it-IT" sz="1800" dirty="0" err="1"/>
              <a:t>documento</a:t>
            </a:r>
            <a:r>
              <a:rPr lang="en-US" altLang="it-IT" sz="1800" dirty="0"/>
              <a:t> HTML).
La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(ad </a:t>
            </a:r>
            <a:r>
              <a:rPr lang="en-US" altLang="it-IT" sz="1800" dirty="0" err="1"/>
              <a:t>esempio</a:t>
            </a:r>
            <a:r>
              <a:rPr lang="en-US" altLang="it-IT" sz="1800" dirty="0"/>
              <a:t>, Boeing747.html) </a:t>
            </a:r>
            <a:r>
              <a:rPr lang="en-US" altLang="it-IT" sz="1800" dirty="0" err="1"/>
              <a:t>colloca</a:t>
            </a:r>
            <a:r>
              <a:rPr lang="en-US" altLang="it-IT" sz="1800" dirty="0"/>
              <a:t> il client in un nuovo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.  
</a:t>
            </a:r>
            <a:r>
              <a:rPr lang="en-US" altLang="it-IT" sz="1800" dirty="0" err="1"/>
              <a:t>Quando</a:t>
            </a:r>
            <a:r>
              <a:rPr lang="en-US" altLang="it-IT" sz="1800" dirty="0"/>
              <a:t> il client </a:t>
            </a:r>
            <a:r>
              <a:rPr lang="en-US" altLang="it-IT" sz="1800" dirty="0" err="1"/>
              <a:t>seleziona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collegamento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ipertestuale</a:t>
            </a:r>
            <a:r>
              <a:rPr lang="en-US" altLang="it-IT" sz="1800" dirty="0"/>
              <a:t> in Boeing747.html, accede a </a:t>
            </a:r>
            <a:r>
              <a:rPr lang="en-US" altLang="it-IT" sz="1800" dirty="0" err="1"/>
              <a:t>un'altra</a:t>
            </a:r>
            <a:endParaRPr lang="en-US" altLang="it-IT" sz="1800" dirty="0"/>
          </a:p>
          <a:p>
            <a:r>
              <a:rPr lang="en-US" altLang="it-IT" sz="1800" dirty="0" err="1"/>
              <a:t>risorsa</a:t>
            </a:r>
            <a:r>
              <a:rPr lang="en-US" altLang="it-IT" sz="1800" dirty="0"/>
              <a:t>.  
La </a:t>
            </a:r>
            <a:r>
              <a:rPr lang="en-US" altLang="it-IT" sz="1800" dirty="0" err="1"/>
              <a:t>nuova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colloca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l'applicazione</a:t>
            </a:r>
            <a:r>
              <a:rPr lang="en-US" altLang="it-IT" sz="1800" dirty="0"/>
              <a:t> client in un </a:t>
            </a:r>
            <a:r>
              <a:rPr lang="en-US" altLang="it-IT" sz="1800" dirty="0" err="1"/>
              <a:t>altro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.  
</a:t>
            </a:r>
            <a:r>
              <a:rPr lang="en-US" altLang="it-IT" sz="1800" dirty="0" err="1"/>
              <a:t>Pertanto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l'applicazione</a:t>
            </a:r>
            <a:r>
              <a:rPr lang="en-US" altLang="it-IT" sz="1800" dirty="0"/>
              <a:t> client </a:t>
            </a:r>
            <a:r>
              <a:rPr lang="en-US" altLang="it-IT" sz="1800" dirty="0" err="1"/>
              <a:t>trasferisce</a:t>
            </a:r>
            <a:r>
              <a:rPr lang="en-US" altLang="it-IT" sz="1800" dirty="0"/>
              <a:t> lo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 con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.
</a:t>
            </a:r>
            <a:endParaRPr lang="en-US" altLang="it-IT" sz="2000" dirty="0"/>
          </a:p>
        </p:txBody>
      </p:sp>
      <p:sp>
        <p:nvSpPr>
          <p:cNvPr id="149522" name="Text Box 18">
            <a:extLst>
              <a:ext uri="{FF2B5EF4-FFF2-40B4-BE49-F238E27FC236}">
                <a16:creationId xmlns:a16="http://schemas.microsoft.com/office/drawing/2014/main" id="{60E55E0B-3B41-952C-01A0-4BD7590C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3175000"/>
            <a:ext cx="1768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400" u="sng">
                <a:solidFill>
                  <a:schemeClr val="accent2"/>
                </a:solidFill>
              </a:rPr>
              <a:t>Fuel requirements</a:t>
            </a:r>
          </a:p>
          <a:p>
            <a:r>
              <a:rPr lang="en-US" altLang="it-IT" sz="1400" u="sng">
                <a:solidFill>
                  <a:schemeClr val="accent2"/>
                </a:solidFill>
              </a:rPr>
              <a:t>Maintenance schedule</a:t>
            </a:r>
            <a:endParaRPr lang="en-US" altLang="it-IT" sz="1400"/>
          </a:p>
          <a:p>
            <a:r>
              <a:rPr lang="en-US" altLang="it-IT" sz="140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1409</Words>
  <Application>Microsoft Macintosh PowerPoint</Application>
  <PresentationFormat>Presentazione su schermo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Default Design</vt:lpstr>
      <vt:lpstr>REST  (Representational State Transfer)</vt:lpstr>
      <vt:lpstr>Il semplice set di operazioni del Web (i.e., the Web's API*)</vt:lpstr>
      <vt:lpstr>Nozioni di base sul Web: recupero di informazioni tramite HTTP GET
</vt:lpstr>
      <vt:lpstr>Presentazione standard di PowerPoint</vt:lpstr>
      <vt:lpstr>Terminologia:  Header and Payload</vt:lpstr>
      <vt:lpstr>Nozioni di base sul Web: semplice set di operazioni, tramite l'API HTTP
</vt:lpstr>
      <vt:lpstr>REST</vt:lpstr>
      <vt:lpstr>Cos'è REST?
</vt:lpstr>
      <vt:lpstr>Perché si chiama "Representational State Transfer?"
</vt:lpstr>
      <vt:lpstr>Trasferimento dello Stato rappresentativo
</vt:lpstr>
      <vt:lpstr>Motivation for REST</vt:lpstr>
      <vt:lpstr>REST - Non è uno standard
</vt:lpstr>
      <vt:lpstr>Presentazione standard di PowerPoint</vt:lpstr>
      <vt:lpstr>Presentazione standard di PowerPoint</vt:lpstr>
      <vt:lpstr>Fondamenti REST
</vt:lpstr>
      <vt:lpstr>Dati restituiti - Elenco parti
</vt:lpstr>
      <vt:lpstr>Dati restituiti - Risorse
</vt:lpstr>
      <vt:lpstr>Dati restituiti - Risorse
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costello</dc:creator>
  <cp:lastModifiedBy>Alessandro Sallese</cp:lastModifiedBy>
  <cp:revision>653</cp:revision>
  <cp:lastPrinted>2005-07-15T22:02:41Z</cp:lastPrinted>
  <dcterms:created xsi:type="dcterms:W3CDTF">2002-01-25T14:13:45Z</dcterms:created>
  <dcterms:modified xsi:type="dcterms:W3CDTF">2023-01-03T14:19:06Z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C:\REST</vt:lpwstr>
  </property>
  <property fmtid="{D5CDD505-2E9C-101B-9397-08002B2CF9AE}" pid="22" name="_AdHocReviewCycleID">
    <vt:i4>-2115084226</vt:i4>
  </property>
  <property fmtid="{D5CDD505-2E9C-101B-9397-08002B2CF9AE}" pid="23" name="_NewReviewCycle">
    <vt:lpwstr/>
  </property>
  <property fmtid="{D5CDD505-2E9C-101B-9397-08002B2CF9AE}" pid="24" name="_EmailSubject">
    <vt:lpwstr>Here are my slides for Monday's videotaping</vt:lpwstr>
  </property>
  <property fmtid="{D5CDD505-2E9C-101B-9397-08002B2CF9AE}" pid="25" name="_AuthorEmail">
    <vt:lpwstr>costello@mitre.org</vt:lpwstr>
  </property>
  <property fmtid="{D5CDD505-2E9C-101B-9397-08002B2CF9AE}" pid="26" name="_AuthorEmailDisplayName">
    <vt:lpwstr>Roger L. Costello</vt:lpwstr>
  </property>
  <property fmtid="{D5CDD505-2E9C-101B-9397-08002B2CF9AE}" pid="27" name="_PreviousAdHocReviewCycleID">
    <vt:i4>1664045117</vt:i4>
  </property>
</Properties>
</file>