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3" r:id="rId42"/>
  </p:sldIdLst>
  <p:sldSz cx="10083800" cy="7556500"/>
  <p:notesSz cx="10083800" cy="7556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0" d="100"/>
          <a:sy n="110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219" y="511148"/>
            <a:ext cx="910336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1">
                <a:solidFill>
                  <a:srgbClr val="EFF9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1">
                <a:solidFill>
                  <a:srgbClr val="EFF9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1">
                <a:solidFill>
                  <a:srgbClr val="EFF9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120" y="438758"/>
            <a:ext cx="9433559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1">
                <a:solidFill>
                  <a:srgbClr val="EFF9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557927"/>
            <a:ext cx="8881745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DejaVu Sans Mono"/>
                <a:cs typeface="DejaVu Sans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meleaf.org/documentation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.thymeleaf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441298"/>
            <a:ext cx="593407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IntroducingThymeleaf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1583690"/>
            <a:ext cx="5067935" cy="24193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517525" indent="-505459">
              <a:lnSpc>
                <a:spcPct val="100000"/>
              </a:lnSpc>
              <a:spcBef>
                <a:spcPts val="1450"/>
              </a:spcBef>
              <a:buAutoNum type="arabicPeriod"/>
              <a:tabLst>
                <a:tab pos="518159" algn="l"/>
              </a:tabLst>
            </a:pPr>
            <a:r>
              <a:rPr sz="2800" b="1" spc="-5" dirty="0">
                <a:latin typeface="DejaVu Sans"/>
                <a:cs typeface="DejaVu Sans"/>
              </a:rPr>
              <a:t>Introducing</a:t>
            </a:r>
            <a:r>
              <a:rPr sz="2800" b="1" spc="-95" dirty="0">
                <a:latin typeface="DejaVu Sans"/>
                <a:cs typeface="DejaVu Sans"/>
              </a:rPr>
              <a:t> </a:t>
            </a:r>
            <a:r>
              <a:rPr sz="2800" b="1" spc="-5" dirty="0">
                <a:latin typeface="DejaVu Sans"/>
                <a:cs typeface="DejaVu Sans"/>
              </a:rPr>
              <a:t>Thymeleaf</a:t>
            </a:r>
            <a:endParaRPr sz="2800" dirty="0">
              <a:latin typeface="DejaVu Sans"/>
              <a:cs typeface="DejaVu Sans"/>
            </a:endParaRPr>
          </a:p>
          <a:p>
            <a:pPr marL="462280" indent="-450215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62915" algn="l"/>
              </a:tabLst>
            </a:pPr>
            <a:r>
              <a:rPr sz="2800" spc="-5" dirty="0">
                <a:latin typeface="DejaVu Sans"/>
                <a:cs typeface="DejaVu Sans"/>
              </a:rPr>
              <a:t>Natural</a:t>
            </a:r>
            <a:r>
              <a:rPr sz="2800" spc="-1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templating</a:t>
            </a:r>
            <a:endParaRPr sz="2800" dirty="0">
              <a:latin typeface="DejaVu Sans"/>
              <a:cs typeface="DejaVu Sans"/>
            </a:endParaRPr>
          </a:p>
          <a:p>
            <a:pPr marL="462280" indent="-45021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462915" algn="l"/>
              </a:tabLst>
            </a:pPr>
            <a:r>
              <a:rPr sz="2800" spc="-15" dirty="0">
                <a:latin typeface="DejaVu Sans"/>
                <a:cs typeface="DejaVu Sans"/>
              </a:rPr>
              <a:t>Let's </a:t>
            </a:r>
            <a:r>
              <a:rPr sz="2800" spc="-5" dirty="0">
                <a:latin typeface="DejaVu Sans"/>
                <a:cs typeface="DejaVu Sans"/>
              </a:rPr>
              <a:t>write</a:t>
            </a:r>
            <a:r>
              <a:rPr sz="2800" spc="-2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templates!</a:t>
            </a:r>
            <a:endParaRPr sz="2800" dirty="0">
              <a:latin typeface="DejaVu Sans"/>
              <a:cs typeface="DejaVu Sans"/>
            </a:endParaRPr>
          </a:p>
          <a:p>
            <a:pPr marL="462280" indent="-450215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62915" algn="l"/>
              </a:tabLst>
            </a:pPr>
            <a:r>
              <a:rPr sz="2800" spc="-20" dirty="0">
                <a:latin typeface="DejaVu Sans"/>
                <a:cs typeface="DejaVu Sans"/>
              </a:rPr>
              <a:t>Present </a:t>
            </a:r>
            <a:r>
              <a:rPr sz="2800" dirty="0">
                <a:latin typeface="DejaVu Sans"/>
                <a:cs typeface="DejaVu Sans"/>
              </a:rPr>
              <a:t>+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future</a:t>
            </a:r>
            <a:endParaRPr sz="28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737425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Somefeaturesarespecial(II)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557927"/>
            <a:ext cx="8912860" cy="299402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639"/>
              </a:spcBef>
              <a:buFont typeface="DejaVu Sans"/>
              <a:buChar char="·"/>
              <a:tabLst>
                <a:tab pos="273050" algn="l"/>
              </a:tabLst>
            </a:pPr>
            <a:r>
              <a:rPr sz="3200" b="1" dirty="0">
                <a:latin typeface="DejaVu Sans"/>
                <a:cs typeface="DejaVu Sans"/>
              </a:rPr>
              <a:t>Static</a:t>
            </a:r>
            <a:r>
              <a:rPr sz="3200" b="1" spc="-1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prototypes</a:t>
            </a:r>
            <a:endParaRPr sz="32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350"/>
              </a:spcBef>
              <a:buChar char="·"/>
              <a:tabLst>
                <a:tab pos="695325" algn="l"/>
              </a:tabLst>
            </a:pPr>
            <a:r>
              <a:rPr sz="2800" spc="-5" dirty="0">
                <a:latin typeface="DejaVu Sans"/>
                <a:cs typeface="DejaVu Sans"/>
              </a:rPr>
              <a:t>Static </a:t>
            </a:r>
            <a:r>
              <a:rPr sz="2800" spc="-10" dirty="0">
                <a:latin typeface="DejaVu Sans"/>
                <a:cs typeface="DejaVu Sans"/>
              </a:rPr>
              <a:t>prototyping </a:t>
            </a:r>
            <a:r>
              <a:rPr sz="2800" dirty="0">
                <a:latin typeface="DejaVu Sans"/>
                <a:cs typeface="DejaVu Sans"/>
              </a:rPr>
              <a:t>is </a:t>
            </a:r>
            <a:r>
              <a:rPr sz="2800" spc="-5" dirty="0">
                <a:latin typeface="DejaVu Sans"/>
                <a:cs typeface="DejaVu Sans"/>
              </a:rPr>
              <a:t>not your </a:t>
            </a:r>
            <a:r>
              <a:rPr sz="2800" spc="-10" dirty="0">
                <a:latin typeface="DejaVu Sans"/>
                <a:cs typeface="DejaVu Sans"/>
              </a:rPr>
              <a:t>enemy</a:t>
            </a:r>
            <a:r>
              <a:rPr sz="2800" spc="-6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anymore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5" dirty="0">
                <a:latin typeface="DejaVu Sans"/>
                <a:cs typeface="DejaVu Sans"/>
              </a:rPr>
              <a:t>UI usually starts with static</a:t>
            </a:r>
            <a:r>
              <a:rPr sz="2800" spc="-5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prototypes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Prototype-to-working-UI </a:t>
            </a:r>
            <a:r>
              <a:rPr sz="2800" spc="-5" dirty="0">
                <a:latin typeface="DejaVu Sans"/>
                <a:cs typeface="DejaVu Sans"/>
              </a:rPr>
              <a:t>usually </a:t>
            </a:r>
            <a:r>
              <a:rPr sz="2800" spc="-15" dirty="0">
                <a:latin typeface="DejaVu Sans"/>
                <a:cs typeface="DejaVu Sans"/>
              </a:rPr>
              <a:t>hard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path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60"/>
              </a:spcBef>
              <a:buChar char="·"/>
              <a:tabLst>
                <a:tab pos="695325" algn="l"/>
              </a:tabLst>
            </a:pPr>
            <a:r>
              <a:rPr sz="2800" dirty="0">
                <a:latin typeface="DejaVu Sans"/>
                <a:cs typeface="DejaVu Sans"/>
              </a:rPr>
              <a:t>A </a:t>
            </a:r>
            <a:r>
              <a:rPr sz="2800" spc="-5" dirty="0">
                <a:latin typeface="DejaVu Sans"/>
                <a:cs typeface="DejaVu Sans"/>
              </a:rPr>
              <a:t>new </a:t>
            </a:r>
            <a:r>
              <a:rPr sz="2800" spc="-10" dirty="0">
                <a:latin typeface="DejaVu Sans"/>
                <a:cs typeface="DejaVu Sans"/>
              </a:rPr>
              <a:t>approach: </a:t>
            </a:r>
            <a:r>
              <a:rPr sz="2800" b="1" spc="-40" dirty="0">
                <a:latin typeface="DejaVu Sans"/>
                <a:cs typeface="DejaVu Sans"/>
              </a:rPr>
              <a:t>NATURAL</a:t>
            </a:r>
            <a:r>
              <a:rPr sz="2800" b="1" spc="-25" dirty="0">
                <a:latin typeface="DejaVu Sans"/>
                <a:cs typeface="DejaVu Sans"/>
              </a:rPr>
              <a:t> TEMPLATING</a:t>
            </a:r>
            <a:r>
              <a:rPr sz="2800" spc="-25" dirty="0">
                <a:latin typeface="DejaVu Sans"/>
                <a:cs typeface="DejaVu Sans"/>
              </a:rPr>
              <a:t>!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493368"/>
            <a:ext cx="498348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NaturalTemplating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83690"/>
            <a:ext cx="4483735" cy="24193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450"/>
              </a:spcBef>
              <a:buAutoNum type="arabicPeriod"/>
              <a:tabLst>
                <a:tab pos="463550" algn="l"/>
              </a:tabLst>
            </a:pPr>
            <a:r>
              <a:rPr sz="2800" spc="-10" dirty="0">
                <a:latin typeface="DejaVu Sans"/>
                <a:cs typeface="DejaVu Sans"/>
              </a:rPr>
              <a:t>Introducing</a:t>
            </a:r>
            <a:r>
              <a:rPr sz="2800" spc="-9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Thymeleaf</a:t>
            </a:r>
            <a:endParaRPr sz="2800">
              <a:latin typeface="DejaVu Sans"/>
              <a:cs typeface="DejaVu Sans"/>
            </a:endParaRPr>
          </a:p>
          <a:p>
            <a:pPr marL="516890" indent="-504825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517525" algn="l"/>
              </a:tabLst>
            </a:pPr>
            <a:r>
              <a:rPr sz="2800" b="1" spc="-10" dirty="0">
                <a:latin typeface="DejaVu Sans"/>
                <a:cs typeface="DejaVu Sans"/>
              </a:rPr>
              <a:t>Natural</a:t>
            </a:r>
            <a:r>
              <a:rPr sz="2800" b="1" spc="-40" dirty="0">
                <a:latin typeface="DejaVu Sans"/>
                <a:cs typeface="DejaVu Sans"/>
              </a:rPr>
              <a:t> </a:t>
            </a:r>
            <a:r>
              <a:rPr sz="2800" b="1" spc="-10" dirty="0">
                <a:latin typeface="DejaVu Sans"/>
                <a:cs typeface="DejaVu Sans"/>
              </a:rPr>
              <a:t>templating</a:t>
            </a:r>
            <a:endParaRPr sz="2800">
              <a:latin typeface="DejaVu Sans"/>
              <a:cs typeface="DejaVu Sans"/>
            </a:endParaRPr>
          </a:p>
          <a:p>
            <a:pPr marL="462915" indent="-450850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463550" algn="l"/>
              </a:tabLst>
            </a:pPr>
            <a:r>
              <a:rPr sz="2800" spc="-15" dirty="0">
                <a:latin typeface="DejaVu Sans"/>
                <a:cs typeface="DejaVu Sans"/>
              </a:rPr>
              <a:t>Let's </a:t>
            </a:r>
            <a:r>
              <a:rPr sz="2800" spc="-5" dirty="0">
                <a:latin typeface="DejaVu Sans"/>
                <a:cs typeface="DejaVu Sans"/>
              </a:rPr>
              <a:t>write</a:t>
            </a:r>
            <a:r>
              <a:rPr sz="2800" spc="-4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templates!</a:t>
            </a:r>
            <a:endParaRPr sz="2800">
              <a:latin typeface="DejaVu Sans"/>
              <a:cs typeface="DejaVu Sans"/>
            </a:endParaRPr>
          </a:p>
          <a:p>
            <a:pPr marL="462915" indent="-45085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63550" algn="l"/>
              </a:tabLst>
            </a:pPr>
            <a:r>
              <a:rPr sz="2800" spc="-20" dirty="0">
                <a:latin typeface="DejaVu Sans"/>
                <a:cs typeface="DejaVu Sans"/>
              </a:rPr>
              <a:t>Present </a:t>
            </a:r>
            <a:r>
              <a:rPr sz="2800" dirty="0">
                <a:latin typeface="DejaVu Sans"/>
                <a:cs typeface="DejaVu Sans"/>
              </a:rPr>
              <a:t>+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future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3710304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Naturalwhat?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752600"/>
            <a:ext cx="8920480" cy="326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00"/>
              </a:spcBef>
              <a:buChar char="·"/>
              <a:tabLst>
                <a:tab pos="272415" algn="l"/>
              </a:tabLst>
            </a:pPr>
            <a:r>
              <a:rPr sz="3200" spc="-75" dirty="0">
                <a:latin typeface="DejaVu Sans"/>
                <a:cs typeface="DejaVu Sans"/>
              </a:rPr>
              <a:t>From </a:t>
            </a:r>
            <a:r>
              <a:rPr sz="3200" spc="-15" dirty="0">
                <a:latin typeface="DejaVu Sans"/>
                <a:cs typeface="DejaVu Sans"/>
              </a:rPr>
              <a:t>Wikipedia: </a:t>
            </a:r>
            <a:r>
              <a:rPr sz="3200" spc="-5" dirty="0">
                <a:latin typeface="DejaVu Sans Mono"/>
                <a:cs typeface="DejaVu Sans Mono"/>
              </a:rPr>
              <a:t>Template Engine</a:t>
            </a:r>
            <a:r>
              <a:rPr sz="3200" spc="110" dirty="0">
                <a:latin typeface="DejaVu Sans Mono"/>
                <a:cs typeface="DejaVu Sans Mono"/>
              </a:rPr>
              <a:t> </a:t>
            </a:r>
            <a:r>
              <a:rPr sz="3200" spc="-5" dirty="0">
                <a:latin typeface="DejaVu Sans Mono"/>
                <a:cs typeface="DejaVu Sans Mono"/>
              </a:rPr>
              <a:t>(web)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3700">
              <a:latin typeface="DejaVu Sans Mono"/>
              <a:cs typeface="DejaVu Sans Mono"/>
            </a:endParaRPr>
          </a:p>
          <a:p>
            <a:pPr marL="701040" marR="5080" indent="-541020">
              <a:lnSpc>
                <a:spcPts val="3760"/>
              </a:lnSpc>
              <a:spcBef>
                <a:spcPts val="2415"/>
              </a:spcBef>
            </a:pPr>
            <a:r>
              <a:rPr sz="3200" i="1" spc="-5" dirty="0">
                <a:latin typeface="DejaVu Serif"/>
                <a:cs typeface="DejaVu Serif"/>
              </a:rPr>
              <a:t>“Natural </a:t>
            </a:r>
            <a:r>
              <a:rPr sz="3200" i="1" spc="-35" dirty="0">
                <a:latin typeface="DejaVu Serif"/>
                <a:cs typeface="DejaVu Serif"/>
              </a:rPr>
              <a:t>Templates </a:t>
            </a:r>
            <a:r>
              <a:rPr sz="3200" i="1" dirty="0">
                <a:latin typeface="DejaVu Serif"/>
                <a:cs typeface="DejaVu Serif"/>
              </a:rPr>
              <a:t>= </a:t>
            </a:r>
            <a:r>
              <a:rPr sz="3200" i="1" spc="-5" dirty="0">
                <a:latin typeface="DejaVu Serif"/>
                <a:cs typeface="DejaVu Serif"/>
              </a:rPr>
              <a:t>the template </a:t>
            </a:r>
            <a:r>
              <a:rPr sz="3200" i="1" dirty="0">
                <a:latin typeface="DejaVu Serif"/>
                <a:cs typeface="DejaVu Serif"/>
              </a:rPr>
              <a:t>can </a:t>
            </a:r>
            <a:r>
              <a:rPr sz="3200" i="1" spc="-5" dirty="0">
                <a:latin typeface="DejaVu Serif"/>
                <a:cs typeface="DejaVu Serif"/>
              </a:rPr>
              <a:t>be  </a:t>
            </a:r>
            <a:r>
              <a:rPr sz="3200" i="1" dirty="0">
                <a:latin typeface="DejaVu Serif"/>
                <a:cs typeface="DejaVu Serif"/>
              </a:rPr>
              <a:t>a </a:t>
            </a:r>
            <a:r>
              <a:rPr sz="3200" i="1" spc="-5" dirty="0">
                <a:latin typeface="DejaVu Serif"/>
                <a:cs typeface="DejaVu Serif"/>
              </a:rPr>
              <a:t>document as valid as the </a:t>
            </a:r>
            <a:r>
              <a:rPr sz="3200" i="1" spc="-10" dirty="0">
                <a:latin typeface="DejaVu Serif"/>
                <a:cs typeface="DejaVu Serif"/>
              </a:rPr>
              <a:t>final</a:t>
            </a:r>
            <a:r>
              <a:rPr sz="3200" i="1" dirty="0">
                <a:latin typeface="DejaVu Serif"/>
                <a:cs typeface="DejaVu Serif"/>
              </a:rPr>
              <a:t> </a:t>
            </a:r>
            <a:r>
              <a:rPr sz="3200" i="1" spc="-5" dirty="0">
                <a:latin typeface="DejaVu Serif"/>
                <a:cs typeface="DejaVu Serif"/>
              </a:rPr>
              <a:t>result,</a:t>
            </a:r>
            <a:endParaRPr sz="3200">
              <a:latin typeface="DejaVu Serif"/>
              <a:cs typeface="DejaVu Serif"/>
            </a:endParaRPr>
          </a:p>
          <a:p>
            <a:pPr marL="2388870" marR="520700" indent="-1383030">
              <a:lnSpc>
                <a:spcPts val="3750"/>
              </a:lnSpc>
              <a:spcBef>
                <a:spcPts val="5"/>
              </a:spcBef>
            </a:pPr>
            <a:r>
              <a:rPr sz="3200" i="1" spc="-5" dirty="0">
                <a:latin typeface="DejaVu Serif"/>
                <a:cs typeface="DejaVu Serif"/>
              </a:rPr>
              <a:t>the engine syntax doesn't break the  document's</a:t>
            </a:r>
            <a:r>
              <a:rPr sz="3200" i="1" spc="-10" dirty="0">
                <a:latin typeface="DejaVu Serif"/>
                <a:cs typeface="DejaVu Serif"/>
              </a:rPr>
              <a:t> </a:t>
            </a:r>
            <a:r>
              <a:rPr sz="3200" i="1" spc="-5" dirty="0">
                <a:latin typeface="DejaVu Serif"/>
                <a:cs typeface="DejaVu Serif"/>
              </a:rPr>
              <a:t>structure”</a:t>
            </a:r>
            <a:endParaRPr sz="3200"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580072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Howdoweevaluateit?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581150"/>
            <a:ext cx="8862060" cy="265938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450"/>
              </a:spcBef>
              <a:buChar char="·"/>
              <a:tabLst>
                <a:tab pos="272415" algn="l"/>
              </a:tabLst>
            </a:pPr>
            <a:r>
              <a:rPr sz="3200" spc="-25" dirty="0">
                <a:latin typeface="DejaVu Sans"/>
                <a:cs typeface="DejaVu Sans"/>
              </a:rPr>
              <a:t>“</a:t>
            </a:r>
            <a:r>
              <a:rPr sz="3200" i="1" spc="-25" dirty="0">
                <a:latin typeface="DejaVu Serif"/>
                <a:cs typeface="DejaVu Serif"/>
              </a:rPr>
              <a:t>valid </a:t>
            </a:r>
            <a:r>
              <a:rPr sz="3200" i="1" spc="-5" dirty="0">
                <a:latin typeface="DejaVu Serif"/>
                <a:cs typeface="DejaVu Serif"/>
              </a:rPr>
              <a:t>document, don't break</a:t>
            </a:r>
            <a:r>
              <a:rPr sz="3200" i="1" spc="30" dirty="0">
                <a:latin typeface="DejaVu Serif"/>
                <a:cs typeface="DejaVu Serif"/>
              </a:rPr>
              <a:t> </a:t>
            </a:r>
            <a:r>
              <a:rPr sz="3200" i="1" spc="-5" dirty="0">
                <a:latin typeface="DejaVu Serif"/>
                <a:cs typeface="DejaVu Serif"/>
              </a:rPr>
              <a:t>structure”</a:t>
            </a:r>
            <a:endParaRPr sz="3200">
              <a:latin typeface="DejaVu Serif"/>
              <a:cs typeface="DejaVu Serif"/>
            </a:endParaRPr>
          </a:p>
          <a:p>
            <a:pPr marL="271780" indent="-259715">
              <a:lnSpc>
                <a:spcPct val="100000"/>
              </a:lnSpc>
              <a:spcBef>
                <a:spcPts val="1350"/>
              </a:spcBef>
              <a:buChar char="·"/>
              <a:tabLst>
                <a:tab pos="272415" algn="l"/>
              </a:tabLst>
            </a:pPr>
            <a:r>
              <a:rPr sz="3200" spc="-65" dirty="0">
                <a:latin typeface="DejaVu Sans"/>
                <a:cs typeface="DejaVu Sans"/>
              </a:rPr>
              <a:t>Templates </a:t>
            </a:r>
            <a:r>
              <a:rPr sz="3200" spc="-5" dirty="0">
                <a:latin typeface="DejaVu Sans"/>
                <a:cs typeface="DejaVu Sans"/>
              </a:rPr>
              <a:t>should be statically</a:t>
            </a:r>
            <a:r>
              <a:rPr sz="3200" spc="3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displayable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Static </a:t>
            </a:r>
            <a:r>
              <a:rPr sz="3200" dirty="0">
                <a:latin typeface="DejaVu Sans"/>
                <a:cs typeface="DejaVu Sans"/>
              </a:rPr>
              <a:t>= </a:t>
            </a:r>
            <a:r>
              <a:rPr sz="3200" spc="-5" dirty="0">
                <a:latin typeface="DejaVu Sans"/>
                <a:cs typeface="DejaVu Sans"/>
              </a:rPr>
              <a:t>Open in </a:t>
            </a:r>
            <a:r>
              <a:rPr sz="3200" spc="-15" dirty="0">
                <a:latin typeface="DejaVu Sans"/>
                <a:cs typeface="DejaVu Sans"/>
              </a:rPr>
              <a:t>browser, </a:t>
            </a:r>
            <a:r>
              <a:rPr sz="3200" spc="-5" dirty="0">
                <a:latin typeface="DejaVu Sans"/>
                <a:cs typeface="DejaVu Sans"/>
              </a:rPr>
              <a:t>no web</a:t>
            </a:r>
            <a:r>
              <a:rPr sz="3200" spc="-1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server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65" dirty="0">
                <a:latin typeface="DejaVu Sans"/>
                <a:cs typeface="DejaVu Sans"/>
              </a:rPr>
              <a:t>Templates </a:t>
            </a:r>
            <a:r>
              <a:rPr sz="3200" spc="-5" dirty="0">
                <a:latin typeface="DejaVu Sans"/>
                <a:cs typeface="DejaVu Sans"/>
              </a:rPr>
              <a:t>should </a:t>
            </a:r>
            <a:r>
              <a:rPr sz="3200" dirty="0">
                <a:latin typeface="DejaVu Sans"/>
                <a:cs typeface="DejaVu Sans"/>
              </a:rPr>
              <a:t>work as</a:t>
            </a:r>
            <a:r>
              <a:rPr sz="3200" spc="7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prototypes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577659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Howcanthatbedone?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900" y="1581150"/>
            <a:ext cx="8813800" cy="517652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450"/>
              </a:spcBef>
              <a:buChar char="·"/>
              <a:tabLst>
                <a:tab pos="271780" algn="l"/>
              </a:tabLst>
            </a:pPr>
            <a:r>
              <a:rPr sz="3200" spc="-160" dirty="0">
                <a:latin typeface="DejaVu Sans"/>
                <a:cs typeface="DejaVu Sans"/>
              </a:rPr>
              <a:t>Take </a:t>
            </a:r>
            <a:r>
              <a:rPr sz="3200" spc="-20" dirty="0">
                <a:latin typeface="DejaVu Sans"/>
                <a:cs typeface="DejaVu Sans"/>
              </a:rPr>
              <a:t>profit </a:t>
            </a:r>
            <a:r>
              <a:rPr sz="3200" dirty="0">
                <a:latin typeface="DejaVu Sans"/>
                <a:cs typeface="DejaVu Sans"/>
              </a:rPr>
              <a:t>of </a:t>
            </a:r>
            <a:r>
              <a:rPr sz="3200" spc="-15" dirty="0">
                <a:latin typeface="DejaVu Sans"/>
                <a:cs typeface="DejaVu Sans"/>
              </a:rPr>
              <a:t>browsers' </a:t>
            </a:r>
            <a:r>
              <a:rPr sz="3200" spc="-5" dirty="0">
                <a:latin typeface="DejaVu Sans"/>
                <a:cs typeface="DejaVu Sans"/>
              </a:rPr>
              <a:t>display</a:t>
            </a:r>
            <a:r>
              <a:rPr sz="3200" spc="16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behaviour</a:t>
            </a:r>
            <a:endParaRPr sz="3200">
              <a:latin typeface="DejaVu Sans"/>
              <a:cs typeface="DejaVu Sans"/>
            </a:endParaRPr>
          </a:p>
          <a:p>
            <a:pPr marL="271145" indent="-259079">
              <a:lnSpc>
                <a:spcPct val="100000"/>
              </a:lnSpc>
              <a:spcBef>
                <a:spcPts val="1350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Use custom attribs, </a:t>
            </a:r>
            <a:r>
              <a:rPr sz="3200" spc="-15" dirty="0">
                <a:latin typeface="DejaVu Sans"/>
                <a:cs typeface="DejaVu Sans"/>
              </a:rPr>
              <a:t>browsers ignore </a:t>
            </a:r>
            <a:r>
              <a:rPr sz="3200" spc="-5" dirty="0">
                <a:latin typeface="DejaVu Sans"/>
                <a:cs typeface="DejaVu Sans"/>
              </a:rPr>
              <a:t>them</a:t>
            </a:r>
            <a:endParaRPr sz="3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DejaVu Sans"/>
              <a:buChar char="·"/>
            </a:pPr>
            <a:endParaRPr sz="3350">
              <a:latin typeface="DejaVu Sans"/>
              <a:cs typeface="DejaVu Sans"/>
            </a:endParaRPr>
          </a:p>
          <a:p>
            <a:pPr marL="811530">
              <a:lnSpc>
                <a:spcPct val="100000"/>
              </a:lnSpc>
            </a:pPr>
            <a:r>
              <a:rPr sz="2600" dirty="0">
                <a:latin typeface="DejaVu Sans Mono"/>
                <a:cs typeface="DejaVu Sans Mono"/>
              </a:rPr>
              <a:t>&lt;</a:t>
            </a:r>
            <a:r>
              <a:rPr sz="2600" b="1" dirty="0">
                <a:latin typeface="DejaVu Sans Mono"/>
                <a:cs typeface="DejaVu Sans Mono"/>
              </a:rPr>
              <a:t>div</a:t>
            </a:r>
            <a:r>
              <a:rPr sz="2600" b="1" spc="15" dirty="0">
                <a:latin typeface="DejaVu Sans Mono"/>
                <a:cs typeface="DejaVu Sans Mono"/>
              </a:rPr>
              <a:t> </a:t>
            </a:r>
            <a:r>
              <a:rPr sz="2600" dirty="0">
                <a:latin typeface="DejaVu Sans Mono"/>
                <a:cs typeface="DejaVu Sans Mono"/>
              </a:rPr>
              <a:t>exec=</a:t>
            </a:r>
            <a:r>
              <a:rPr sz="2600" dirty="0">
                <a:solidFill>
                  <a:srgbClr val="0000FF"/>
                </a:solidFill>
                <a:latin typeface="DejaVu Sans Mono"/>
                <a:cs typeface="DejaVu Sans Mono"/>
              </a:rPr>
              <a:t>"doit()"</a:t>
            </a:r>
            <a:r>
              <a:rPr sz="2600" dirty="0">
                <a:latin typeface="DejaVu Sans Mono"/>
                <a:cs typeface="DejaVu Sans Mono"/>
              </a:rPr>
              <a:t>&gt;...&lt;/</a:t>
            </a:r>
            <a:r>
              <a:rPr sz="2600" b="1" dirty="0">
                <a:latin typeface="DejaVu Sans Mono"/>
                <a:cs typeface="DejaVu Sans Mono"/>
              </a:rPr>
              <a:t>div</a:t>
            </a:r>
            <a:r>
              <a:rPr sz="2600" dirty="0">
                <a:latin typeface="DejaVu Sans Mono"/>
                <a:cs typeface="DejaVu Sans Mono"/>
              </a:rPr>
              <a:t>&gt;</a:t>
            </a:r>
            <a:endParaRPr sz="26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DejaVu Sans Mono"/>
              <a:cs typeface="DejaVu Sans Mono"/>
            </a:endParaRPr>
          </a:p>
          <a:p>
            <a:pPr marL="271145" indent="-259079">
              <a:lnSpc>
                <a:spcPct val="100000"/>
              </a:lnSpc>
              <a:buChar char="·"/>
              <a:tabLst>
                <a:tab pos="271780" algn="l"/>
              </a:tabLst>
            </a:pPr>
            <a:r>
              <a:rPr sz="3200" dirty="0">
                <a:latin typeface="DejaVu Sans"/>
                <a:cs typeface="DejaVu Sans"/>
              </a:rPr>
              <a:t>No </a:t>
            </a:r>
            <a:r>
              <a:rPr sz="3200" spc="-20" dirty="0">
                <a:latin typeface="DejaVu Sans"/>
                <a:cs typeface="DejaVu Sans"/>
              </a:rPr>
              <a:t>expressions </a:t>
            </a:r>
            <a:r>
              <a:rPr sz="3200" spc="-10" dirty="0">
                <a:latin typeface="DejaVu Sans"/>
                <a:cs typeface="DejaVu Sans"/>
              </a:rPr>
              <a:t>inside </a:t>
            </a:r>
            <a:r>
              <a:rPr sz="3200" dirty="0">
                <a:latin typeface="DejaVu Sans"/>
                <a:cs typeface="DejaVu Sans"/>
              </a:rPr>
              <a:t>tag </a:t>
            </a:r>
            <a:r>
              <a:rPr sz="3200" spc="-10" dirty="0">
                <a:latin typeface="DejaVu Sans"/>
                <a:cs typeface="DejaVu Sans"/>
              </a:rPr>
              <a:t>bodies</a:t>
            </a:r>
            <a:endParaRPr sz="3200">
              <a:latin typeface="DejaVu Sans"/>
              <a:cs typeface="DejaVu Sans"/>
            </a:endParaRPr>
          </a:p>
          <a:p>
            <a:pPr marL="1292860" marR="1111250" indent="-548640">
              <a:lnSpc>
                <a:spcPct val="147200"/>
              </a:lnSpc>
              <a:spcBef>
                <a:spcPts val="2600"/>
              </a:spcBef>
            </a:pPr>
            <a:r>
              <a:rPr sz="2400" spc="-5" dirty="0">
                <a:latin typeface="DejaVu Sans Mono"/>
                <a:cs typeface="DejaVu Sans Mono"/>
              </a:rPr>
              <a:t>&lt;</a:t>
            </a:r>
            <a:r>
              <a:rPr sz="2400" b="1" spc="-5" dirty="0">
                <a:latin typeface="DejaVu Sans Mono"/>
                <a:cs typeface="DejaVu Sans Mono"/>
              </a:rPr>
              <a:t>div</a:t>
            </a:r>
            <a:r>
              <a:rPr sz="2400" b="1" spc="-100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DejaVu Sans Mono"/>
                <a:cs typeface="DejaVu Sans Mono"/>
              </a:rPr>
              <a:t>exec=</a:t>
            </a:r>
            <a:r>
              <a:rPr sz="2400" spc="-5" dirty="0">
                <a:solidFill>
                  <a:srgbClr val="0000FF"/>
                </a:solidFill>
                <a:latin typeface="DejaVu Sans Mono"/>
                <a:cs typeface="DejaVu Sans Mono"/>
              </a:rPr>
              <a:t>"substitute_body('hello!')"</a:t>
            </a:r>
            <a:r>
              <a:rPr sz="2400" spc="-5" dirty="0">
                <a:latin typeface="DejaVu Sans Mono"/>
                <a:cs typeface="DejaVu Sans Mono"/>
              </a:rPr>
              <a:t>&gt;  Some nice prototyping</a:t>
            </a:r>
            <a:r>
              <a:rPr sz="2400" spc="-50" dirty="0">
                <a:latin typeface="DejaVu Sans Mono"/>
                <a:cs typeface="DejaVu Sans Mono"/>
              </a:rPr>
              <a:t> </a:t>
            </a:r>
            <a:r>
              <a:rPr sz="2400" spc="-5" dirty="0">
                <a:latin typeface="DejaVu Sans Mono"/>
                <a:cs typeface="DejaVu Sans Mono"/>
              </a:rPr>
              <a:t>text...</a:t>
            </a:r>
            <a:endParaRPr sz="2400">
              <a:latin typeface="DejaVu Sans Mono"/>
              <a:cs typeface="DejaVu Sans Mono"/>
            </a:endParaRPr>
          </a:p>
          <a:p>
            <a:pPr marL="743585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latin typeface="DejaVu Sans Mono"/>
                <a:cs typeface="DejaVu Sans Mono"/>
              </a:rPr>
              <a:t>&lt;/</a:t>
            </a:r>
            <a:r>
              <a:rPr sz="2400" b="1" spc="-5" dirty="0">
                <a:latin typeface="DejaVu Sans Mono"/>
                <a:cs typeface="DejaVu Sans Mono"/>
              </a:rPr>
              <a:t>div</a:t>
            </a:r>
            <a:r>
              <a:rPr sz="2400" spc="-5" dirty="0">
                <a:latin typeface="DejaVu Sans Mono"/>
                <a:cs typeface="DejaVu Sans Mono"/>
              </a:rPr>
              <a:t>&gt;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373443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CanJSPdoit?</a:t>
            </a:r>
          </a:p>
        </p:txBody>
      </p:sp>
      <p:sp>
        <p:nvSpPr>
          <p:cNvPr id="3" name="object 3"/>
          <p:cNvSpPr/>
          <p:nvPr/>
        </p:nvSpPr>
        <p:spPr>
          <a:xfrm>
            <a:off x="699769" y="1549400"/>
            <a:ext cx="847852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373443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-15" dirty="0">
                <a:solidFill>
                  <a:srgbClr val="EFF9A9"/>
                </a:solidFill>
                <a:latin typeface="Arial"/>
                <a:cs typeface="Arial"/>
              </a:rPr>
              <a:t>CanJSPdoit?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628" y="3717290"/>
            <a:ext cx="4141471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DejaVu Sans"/>
                <a:cs typeface="DejaVu Sans"/>
              </a:rPr>
              <a:t>NO</a:t>
            </a:r>
            <a:r>
              <a:rPr sz="6600" b="1" spc="-105" dirty="0">
                <a:latin typeface="DejaVu Sans"/>
                <a:cs typeface="DejaVu Sans"/>
              </a:rPr>
              <a:t> </a:t>
            </a:r>
            <a:r>
              <a:rPr sz="6600" b="1" spc="-10" dirty="0">
                <a:latin typeface="DejaVu Sans"/>
                <a:cs typeface="DejaVu Sans"/>
              </a:rPr>
              <a:t>:-(</a:t>
            </a:r>
            <a:endParaRPr sz="6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523621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CanJSP+JSTLdoit?</a:t>
            </a:r>
          </a:p>
        </p:txBody>
      </p:sp>
      <p:sp>
        <p:nvSpPr>
          <p:cNvPr id="3" name="object 3"/>
          <p:cNvSpPr/>
          <p:nvPr/>
        </p:nvSpPr>
        <p:spPr>
          <a:xfrm>
            <a:off x="279400" y="2165350"/>
            <a:ext cx="9439910" cy="404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523621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-100" dirty="0">
                <a:solidFill>
                  <a:srgbClr val="EFF9A9"/>
                </a:solidFill>
                <a:latin typeface="Arial"/>
                <a:cs typeface="Arial"/>
              </a:rPr>
              <a:t>CanJSP+JSTLdoit?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1728" y="3717290"/>
            <a:ext cx="3493771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DejaVu Sans"/>
                <a:cs typeface="DejaVu Sans"/>
              </a:rPr>
              <a:t>NO</a:t>
            </a:r>
            <a:r>
              <a:rPr sz="6600" b="1" spc="-105" dirty="0">
                <a:latin typeface="DejaVu Sans"/>
                <a:cs typeface="DejaVu Sans"/>
              </a:rPr>
              <a:t> </a:t>
            </a:r>
            <a:r>
              <a:rPr sz="6600" b="1" spc="-10" dirty="0">
                <a:latin typeface="DejaVu Sans"/>
                <a:cs typeface="DejaVu Sans"/>
              </a:rPr>
              <a:t>:-|</a:t>
            </a:r>
            <a:endParaRPr sz="6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490855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CanVelocitydoit?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1619250"/>
            <a:ext cx="8820150" cy="549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464159"/>
            <a:ext cx="316230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5" dirty="0"/>
              <a:t>TheProject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1583690"/>
            <a:ext cx="8597900" cy="463169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440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It's </a:t>
            </a:r>
            <a:r>
              <a:rPr sz="3200" dirty="0">
                <a:latin typeface="DejaVu Sans"/>
                <a:cs typeface="DejaVu Sans"/>
              </a:rPr>
              <a:t>a </a:t>
            </a:r>
            <a:r>
              <a:rPr sz="3200" b="1" spc="-5" dirty="0">
                <a:latin typeface="DejaVu Sans"/>
                <a:cs typeface="DejaVu Sans"/>
              </a:rPr>
              <a:t>Java </a:t>
            </a:r>
            <a:r>
              <a:rPr sz="3200" b="1" spc="-55" dirty="0">
                <a:latin typeface="DejaVu Sans"/>
                <a:cs typeface="DejaVu Sans"/>
              </a:rPr>
              <a:t>Template</a:t>
            </a:r>
            <a:r>
              <a:rPr sz="3200" b="1" spc="1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Engine</a:t>
            </a:r>
            <a:endParaRPr sz="3200">
              <a:latin typeface="DejaVu Sans"/>
              <a:cs typeface="DejaVu Sans"/>
            </a:endParaRPr>
          </a:p>
          <a:p>
            <a:pPr marL="271145" indent="-259079">
              <a:lnSpc>
                <a:spcPct val="100000"/>
              </a:lnSpc>
              <a:spcBef>
                <a:spcPts val="1340"/>
              </a:spcBef>
              <a:buChar char="·"/>
              <a:tabLst>
                <a:tab pos="271780" algn="l"/>
              </a:tabLst>
            </a:pPr>
            <a:r>
              <a:rPr sz="3200" dirty="0">
                <a:latin typeface="DejaVu Sans"/>
                <a:cs typeface="DejaVu Sans"/>
              </a:rPr>
              <a:t>Can </a:t>
            </a:r>
            <a:r>
              <a:rPr sz="3200" spc="-10" dirty="0">
                <a:latin typeface="DejaVu Sans"/>
                <a:cs typeface="DejaVu Sans"/>
              </a:rPr>
              <a:t>be </a:t>
            </a:r>
            <a:r>
              <a:rPr sz="3200" spc="-5" dirty="0">
                <a:latin typeface="DejaVu Sans"/>
                <a:cs typeface="DejaVu Sans"/>
              </a:rPr>
              <a:t>used </a:t>
            </a:r>
            <a:r>
              <a:rPr sz="3200" dirty="0">
                <a:latin typeface="DejaVu Sans"/>
                <a:cs typeface="DejaVu Sans"/>
              </a:rPr>
              <a:t>as </a:t>
            </a:r>
            <a:r>
              <a:rPr sz="3200" spc="-5" dirty="0">
                <a:latin typeface="DejaVu Sans"/>
                <a:cs typeface="DejaVu Sans"/>
              </a:rPr>
              <a:t>view layer in Spring</a:t>
            </a:r>
            <a:r>
              <a:rPr sz="3200" spc="-55" dirty="0">
                <a:latin typeface="DejaVu Sans"/>
                <a:cs typeface="DejaVu Sans"/>
              </a:rPr>
              <a:t> </a:t>
            </a:r>
            <a:r>
              <a:rPr sz="3200" dirty="0">
                <a:latin typeface="DejaVu Sans"/>
                <a:cs typeface="DejaVu Sans"/>
              </a:rPr>
              <a:t>MVC</a:t>
            </a:r>
            <a:endParaRPr sz="3200">
              <a:latin typeface="DejaVu Sans"/>
              <a:cs typeface="DejaVu Sans"/>
            </a:endParaRPr>
          </a:p>
          <a:p>
            <a:pPr marL="271145" indent="-259079">
              <a:lnSpc>
                <a:spcPct val="100000"/>
              </a:lnSpc>
              <a:spcBef>
                <a:spcPts val="1340"/>
              </a:spcBef>
              <a:buChar char="·"/>
              <a:tabLst>
                <a:tab pos="271780" algn="l"/>
              </a:tabLst>
            </a:pPr>
            <a:r>
              <a:rPr sz="3200" spc="-50" dirty="0">
                <a:latin typeface="DejaVu Sans"/>
                <a:cs typeface="DejaVu Sans"/>
              </a:rPr>
              <a:t>First </a:t>
            </a:r>
            <a:r>
              <a:rPr sz="3200" spc="-5" dirty="0">
                <a:latin typeface="DejaVu Sans"/>
                <a:cs typeface="DejaVu Sans"/>
              </a:rPr>
              <a:t>stable </a:t>
            </a:r>
            <a:r>
              <a:rPr sz="3200" spc="-15" dirty="0">
                <a:latin typeface="DejaVu Sans"/>
                <a:cs typeface="DejaVu Sans"/>
              </a:rPr>
              <a:t>release: </a:t>
            </a:r>
            <a:r>
              <a:rPr sz="3200" spc="-5" dirty="0">
                <a:latin typeface="DejaVu Sans"/>
                <a:cs typeface="DejaVu Sans"/>
              </a:rPr>
              <a:t>July</a:t>
            </a:r>
            <a:r>
              <a:rPr sz="3200" spc="55" dirty="0">
                <a:latin typeface="DejaVu Sans"/>
                <a:cs typeface="DejaVu Sans"/>
              </a:rPr>
              <a:t> </a:t>
            </a:r>
            <a:r>
              <a:rPr sz="3200" dirty="0">
                <a:latin typeface="DejaVu Sans"/>
                <a:cs typeface="DejaVu Sans"/>
              </a:rPr>
              <a:t>2011</a:t>
            </a:r>
            <a:endParaRPr sz="3200">
              <a:latin typeface="DejaVu Sans"/>
              <a:cs typeface="DejaVu Sans"/>
            </a:endParaRPr>
          </a:p>
          <a:p>
            <a:pPr marL="271145" indent="-259079">
              <a:lnSpc>
                <a:spcPct val="100000"/>
              </a:lnSpc>
              <a:spcBef>
                <a:spcPts val="1340"/>
              </a:spcBef>
              <a:buChar char="·"/>
              <a:tabLst>
                <a:tab pos="271780" algn="l"/>
              </a:tabLst>
            </a:pPr>
            <a:r>
              <a:rPr sz="3200" spc="-40" dirty="0">
                <a:latin typeface="DejaVu Sans"/>
                <a:cs typeface="DejaVu Sans"/>
              </a:rPr>
              <a:t>Currently:</a:t>
            </a:r>
            <a:r>
              <a:rPr sz="3200" spc="-5" dirty="0">
                <a:latin typeface="DejaVu Sans"/>
                <a:cs typeface="DejaVu Sans"/>
              </a:rPr>
              <a:t> </a:t>
            </a:r>
            <a:r>
              <a:rPr sz="3200" dirty="0">
                <a:latin typeface="DejaVu Sans"/>
                <a:cs typeface="DejaVu Sans"/>
              </a:rPr>
              <a:t>2.0.x</a:t>
            </a:r>
            <a:endParaRPr sz="3200">
              <a:latin typeface="DejaVu Sans"/>
              <a:cs typeface="DejaVu Sans"/>
            </a:endParaRPr>
          </a:p>
          <a:p>
            <a:pPr marL="271780" indent="-259079">
              <a:lnSpc>
                <a:spcPct val="100000"/>
              </a:lnSpc>
              <a:spcBef>
                <a:spcPts val="134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b="1" dirty="0">
                <a:latin typeface="DejaVu Sans"/>
                <a:cs typeface="DejaVu Sans"/>
              </a:rPr>
              <a:t>Elegant</a:t>
            </a:r>
            <a:r>
              <a:rPr sz="3200" dirty="0">
                <a:latin typeface="DejaVu Sans"/>
                <a:cs typeface="DejaVu Sans"/>
              </a:rPr>
              <a:t>, </a:t>
            </a:r>
            <a:r>
              <a:rPr sz="3200" spc="-5" dirty="0">
                <a:latin typeface="DejaVu Sans"/>
                <a:cs typeface="DejaVu Sans"/>
              </a:rPr>
              <a:t>configurable,</a:t>
            </a:r>
            <a:r>
              <a:rPr sz="3200" spc="-10" dirty="0">
                <a:latin typeface="DejaVu Sans"/>
                <a:cs typeface="DejaVu Sans"/>
              </a:rPr>
              <a:t> </a:t>
            </a:r>
            <a:r>
              <a:rPr sz="3200" spc="-15" dirty="0">
                <a:latin typeface="DejaVu Sans"/>
                <a:cs typeface="DejaVu Sans"/>
              </a:rPr>
              <a:t>extensible</a:t>
            </a:r>
            <a:endParaRPr sz="3200">
              <a:latin typeface="DejaVu Sans"/>
              <a:cs typeface="DejaVu Sans"/>
            </a:endParaRPr>
          </a:p>
          <a:p>
            <a:pPr marL="271145" indent="-259079">
              <a:lnSpc>
                <a:spcPct val="100000"/>
              </a:lnSpc>
              <a:spcBef>
                <a:spcPts val="1350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21st-century </a:t>
            </a:r>
            <a:r>
              <a:rPr sz="3200" spc="-15" dirty="0">
                <a:latin typeface="DejaVu Sans"/>
                <a:cs typeface="DejaVu Sans"/>
              </a:rPr>
              <a:t>feature</a:t>
            </a:r>
            <a:r>
              <a:rPr sz="3200" spc="-5" dirty="0">
                <a:latin typeface="DejaVu Sans"/>
                <a:cs typeface="DejaVu Sans"/>
              </a:rPr>
              <a:t> set</a:t>
            </a:r>
            <a:endParaRPr sz="3200">
              <a:latin typeface="DejaVu Sans"/>
              <a:cs typeface="DejaVu Sans"/>
            </a:endParaRPr>
          </a:p>
          <a:p>
            <a:pPr marL="271780" indent="-259079">
              <a:lnSpc>
                <a:spcPct val="100000"/>
              </a:lnSpc>
              <a:spcBef>
                <a:spcPts val="134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b="1" spc="-5" dirty="0">
                <a:latin typeface="DejaVu Sans"/>
                <a:cs typeface="DejaVu Sans"/>
              </a:rPr>
              <a:t>FUN TO</a:t>
            </a:r>
            <a:r>
              <a:rPr sz="3200" b="1" spc="5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USE!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490855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90" dirty="0">
                <a:solidFill>
                  <a:srgbClr val="EFF9A9"/>
                </a:solidFill>
                <a:latin typeface="Arial"/>
                <a:cs typeface="Arial"/>
              </a:rPr>
              <a:t>CanVelocitydoit?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9329" y="3717290"/>
            <a:ext cx="3341371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 err="1">
                <a:latin typeface="DejaVu Sans"/>
                <a:cs typeface="DejaVu Sans"/>
              </a:rPr>
              <a:t>NO</a:t>
            </a:r>
            <a:r>
              <a:rPr sz="6600" b="1" spc="-10" dirty="0" err="1">
                <a:latin typeface="DejaVu Sans"/>
                <a:cs typeface="DejaVu Sans"/>
              </a:rPr>
              <a:t>:o</a:t>
            </a:r>
            <a:r>
              <a:rPr sz="6600" b="1" spc="-10" dirty="0">
                <a:latin typeface="DejaVu Sans"/>
                <a:cs typeface="DejaVu Sans"/>
              </a:rPr>
              <a:t>(</a:t>
            </a:r>
            <a:endParaRPr sz="6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567944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CanFreeMarkerdoit?</a:t>
            </a:r>
          </a:p>
        </p:txBody>
      </p:sp>
      <p:sp>
        <p:nvSpPr>
          <p:cNvPr id="3" name="object 3"/>
          <p:cNvSpPr/>
          <p:nvPr/>
        </p:nvSpPr>
        <p:spPr>
          <a:xfrm>
            <a:off x="755650" y="1821179"/>
            <a:ext cx="7571740" cy="5059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567944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-5" dirty="0">
                <a:solidFill>
                  <a:srgbClr val="EFF9A9"/>
                </a:solidFill>
                <a:latin typeface="Arial"/>
                <a:cs typeface="Arial"/>
              </a:rPr>
              <a:t>CanFreeMarkerdoit?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628" y="3717290"/>
            <a:ext cx="3684271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DejaVu Sans"/>
                <a:cs typeface="DejaVu Sans"/>
              </a:rPr>
              <a:t>NO</a:t>
            </a:r>
            <a:r>
              <a:rPr sz="6600" b="1" spc="-105" dirty="0">
                <a:latin typeface="DejaVu Sans"/>
                <a:cs typeface="DejaVu Sans"/>
              </a:rPr>
              <a:t> </a:t>
            </a:r>
            <a:r>
              <a:rPr sz="6600" b="1" spc="-10" dirty="0">
                <a:latin typeface="DejaVu Sans"/>
                <a:cs typeface="DejaVu Sans"/>
              </a:rPr>
              <a:t>:-[</a:t>
            </a:r>
            <a:endParaRPr sz="66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504798"/>
            <a:ext cx="69361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And</a:t>
            </a:r>
            <a:r>
              <a:rPr b="1" spc="180" dirty="0">
                <a:latin typeface="Arial"/>
                <a:cs typeface="Arial"/>
              </a:rPr>
              <a:t>.</a:t>
            </a:r>
            <a:r>
              <a:rPr spc="180" dirty="0"/>
              <a:t>canThymeleafdoit?</a:t>
            </a:r>
          </a:p>
        </p:txBody>
      </p:sp>
      <p:sp>
        <p:nvSpPr>
          <p:cNvPr id="3" name="object 3"/>
          <p:cNvSpPr/>
          <p:nvPr/>
        </p:nvSpPr>
        <p:spPr>
          <a:xfrm>
            <a:off x="255270" y="2037079"/>
            <a:ext cx="9610090" cy="442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69361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180" dirty="0">
                <a:solidFill>
                  <a:srgbClr val="EFF9A9"/>
                </a:solidFill>
                <a:latin typeface="Arial"/>
                <a:cs typeface="Arial"/>
              </a:rPr>
              <a:t>And</a:t>
            </a:r>
            <a:r>
              <a:rPr sz="4550" b="1" i="1" spc="180" dirty="0">
                <a:solidFill>
                  <a:srgbClr val="EFF9A9"/>
                </a:solidFill>
                <a:latin typeface="Arial"/>
                <a:cs typeface="Arial"/>
              </a:rPr>
              <a:t>.</a:t>
            </a:r>
            <a:r>
              <a:rPr sz="4550" i="1" spc="180" dirty="0">
                <a:solidFill>
                  <a:srgbClr val="EFF9A9"/>
                </a:solidFill>
                <a:latin typeface="Arial"/>
                <a:cs typeface="Arial"/>
              </a:rPr>
              <a:t>canThymeleafdoit?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7709" y="3717290"/>
            <a:ext cx="35471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DejaVu Sans"/>
                <a:cs typeface="DejaVu Sans"/>
              </a:rPr>
              <a:t>YES!</a:t>
            </a:r>
            <a:r>
              <a:rPr sz="6600" b="1" spc="-95" dirty="0">
                <a:latin typeface="DejaVu Sans"/>
                <a:cs typeface="DejaVu Sans"/>
              </a:rPr>
              <a:t> </a:t>
            </a:r>
            <a:r>
              <a:rPr sz="6600" b="1" spc="-10" dirty="0">
                <a:latin typeface="DejaVu Sans"/>
                <a:cs typeface="DejaVu Sans"/>
              </a:rPr>
              <a:t>;-)</a:t>
            </a:r>
            <a:endParaRPr sz="6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848931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185" dirty="0">
                <a:solidFill>
                  <a:srgbClr val="EFF9A9"/>
                </a:solidFill>
                <a:latin typeface="Arial"/>
                <a:cs typeface="Arial"/>
              </a:rPr>
              <a:t>Justhowbadisnothavingthis?(I)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1753870"/>
            <a:ext cx="8735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DejaVu Sans Mono"/>
                <a:cs typeface="DejaVu Sans Mono"/>
              </a:rPr>
              <a:t>thvsjsp</a:t>
            </a:r>
            <a:r>
              <a:rPr sz="3200" spc="-900" dirty="0">
                <a:latin typeface="DejaVu Sans Mono"/>
                <a:cs typeface="DejaVu Sans Mono"/>
              </a:rPr>
              <a:t> </a:t>
            </a:r>
            <a:r>
              <a:rPr sz="3200" spc="-15" dirty="0">
                <a:latin typeface="DejaVu Sans"/>
                <a:cs typeface="DejaVu Sans"/>
              </a:rPr>
              <a:t>(example </a:t>
            </a:r>
            <a:r>
              <a:rPr sz="3200" spc="-5" dirty="0">
                <a:latin typeface="DejaVu Sans"/>
                <a:cs typeface="DejaVu Sans"/>
              </a:rPr>
              <a:t>app): JSP on web server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300" y="2550160"/>
            <a:ext cx="6477000" cy="414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867219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180" dirty="0">
                <a:solidFill>
                  <a:srgbClr val="EFF9A9"/>
                </a:solidFill>
                <a:latin typeface="Arial"/>
                <a:cs typeface="Arial"/>
              </a:rPr>
              <a:t>Justhowbadisnothavingthis?(II)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1753870"/>
            <a:ext cx="717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1645" algn="l"/>
              </a:tabLst>
            </a:pPr>
            <a:r>
              <a:rPr sz="3200" dirty="0">
                <a:latin typeface="DejaVu Sans Mono"/>
                <a:cs typeface="DejaVu Sans Mono"/>
              </a:rPr>
              <a:t>thvsjsp</a:t>
            </a:r>
            <a:r>
              <a:rPr sz="3200" dirty="0">
                <a:latin typeface="DejaVu Sans"/>
                <a:cs typeface="DejaVu Sans"/>
              </a:rPr>
              <a:t>:</a:t>
            </a:r>
            <a:r>
              <a:rPr sz="3200" spc="1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Thymeleaf	on web</a:t>
            </a:r>
            <a:r>
              <a:rPr sz="3200" spc="-90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server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6219" y="2550160"/>
            <a:ext cx="6487159" cy="414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885444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229" dirty="0">
                <a:solidFill>
                  <a:srgbClr val="EFF9A9"/>
                </a:solidFill>
                <a:latin typeface="Arial"/>
                <a:cs typeface="Arial"/>
              </a:rPr>
              <a:t>Justhowbadisnothavingthis?(II)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1753870"/>
            <a:ext cx="6670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ejaVu Sans Mono"/>
                <a:cs typeface="DejaVu Sans Mono"/>
              </a:rPr>
              <a:t>thvsjsp</a:t>
            </a:r>
            <a:r>
              <a:rPr sz="3200" dirty="0">
                <a:latin typeface="DejaVu Sans"/>
                <a:cs typeface="DejaVu Sans"/>
              </a:rPr>
              <a:t>: </a:t>
            </a:r>
            <a:r>
              <a:rPr sz="3200" spc="-10" dirty="0">
                <a:latin typeface="DejaVu Sans"/>
                <a:cs typeface="DejaVu Sans"/>
              </a:rPr>
              <a:t>JSP </a:t>
            </a:r>
            <a:r>
              <a:rPr sz="3200" spc="-5" dirty="0">
                <a:latin typeface="DejaVu Sans"/>
                <a:cs typeface="DejaVu Sans"/>
              </a:rPr>
              <a:t>statically</a:t>
            </a:r>
            <a:r>
              <a:rPr sz="3200" spc="-3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displayed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6380" y="2550160"/>
            <a:ext cx="6468110" cy="414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504798"/>
            <a:ext cx="894016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195" dirty="0">
                <a:solidFill>
                  <a:srgbClr val="EFF9A9"/>
                </a:solidFill>
                <a:latin typeface="Arial"/>
                <a:cs typeface="Arial"/>
              </a:rPr>
              <a:t>Justhowbadisnothavingthis?(IV)</a:t>
            </a:r>
            <a:endParaRPr sz="4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190" y="1753870"/>
            <a:ext cx="8194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1645" algn="l"/>
              </a:tabLst>
            </a:pPr>
            <a:r>
              <a:rPr sz="3200" dirty="0">
                <a:latin typeface="DejaVu Sans Mono"/>
                <a:cs typeface="DejaVu Sans Mono"/>
              </a:rPr>
              <a:t>thvsjsp</a:t>
            </a:r>
            <a:r>
              <a:rPr sz="3200" dirty="0">
                <a:latin typeface="DejaVu Sans"/>
                <a:cs typeface="DejaVu Sans"/>
              </a:rPr>
              <a:t>:</a:t>
            </a:r>
            <a:r>
              <a:rPr sz="3200" spc="1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Thymeleaf	statically</a:t>
            </a:r>
            <a:r>
              <a:rPr sz="3200" spc="-6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displayed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300" y="2550160"/>
            <a:ext cx="6477000" cy="4144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4959"/>
            <a:ext cx="548640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Let'swritetemplates!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919" y="1583690"/>
            <a:ext cx="4945380" cy="24193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462915" indent="-450850">
              <a:lnSpc>
                <a:spcPct val="100000"/>
              </a:lnSpc>
              <a:spcBef>
                <a:spcPts val="1450"/>
              </a:spcBef>
              <a:buAutoNum type="arabicPeriod"/>
              <a:tabLst>
                <a:tab pos="463550" algn="l"/>
              </a:tabLst>
            </a:pPr>
            <a:r>
              <a:rPr sz="2800" spc="-10" dirty="0">
                <a:latin typeface="DejaVu Sans"/>
                <a:cs typeface="DejaVu Sans"/>
              </a:rPr>
              <a:t>Introducing</a:t>
            </a:r>
            <a:r>
              <a:rPr sz="2800" spc="-3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Thymeleaf</a:t>
            </a:r>
            <a:endParaRPr sz="2800">
              <a:latin typeface="DejaVu Sans"/>
              <a:cs typeface="DejaVu Sans"/>
            </a:endParaRPr>
          </a:p>
          <a:p>
            <a:pPr marL="462915" indent="-45085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63550" algn="l"/>
              </a:tabLst>
            </a:pPr>
            <a:r>
              <a:rPr sz="2800" spc="-5" dirty="0">
                <a:latin typeface="DejaVu Sans"/>
                <a:cs typeface="DejaVu Sans"/>
              </a:rPr>
              <a:t>Natural</a:t>
            </a:r>
            <a:r>
              <a:rPr sz="2800" spc="-1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templating</a:t>
            </a:r>
            <a:endParaRPr sz="2800">
              <a:latin typeface="DejaVu Sans"/>
              <a:cs typeface="DejaVu Sans"/>
            </a:endParaRPr>
          </a:p>
          <a:p>
            <a:pPr marL="517525" indent="-505459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518159" algn="l"/>
              </a:tabLst>
            </a:pPr>
            <a:r>
              <a:rPr sz="2800" b="1" spc="-10" dirty="0">
                <a:latin typeface="DejaVu Sans"/>
                <a:cs typeface="DejaVu Sans"/>
              </a:rPr>
              <a:t>Let's write</a:t>
            </a:r>
            <a:r>
              <a:rPr sz="2800" b="1" spc="-40" dirty="0">
                <a:latin typeface="DejaVu Sans"/>
                <a:cs typeface="DejaVu Sans"/>
              </a:rPr>
              <a:t> </a:t>
            </a:r>
            <a:r>
              <a:rPr sz="2800" b="1" spc="-10" dirty="0">
                <a:latin typeface="DejaVu Sans"/>
                <a:cs typeface="DejaVu Sans"/>
              </a:rPr>
              <a:t>templates!</a:t>
            </a:r>
            <a:endParaRPr sz="2800">
              <a:latin typeface="DejaVu Sans"/>
              <a:cs typeface="DejaVu Sans"/>
            </a:endParaRPr>
          </a:p>
          <a:p>
            <a:pPr marL="462915" indent="-45085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63550" algn="l"/>
              </a:tabLst>
            </a:pPr>
            <a:r>
              <a:rPr sz="2800" spc="-20" dirty="0">
                <a:latin typeface="DejaVu Sans"/>
                <a:cs typeface="DejaVu Sans"/>
              </a:rPr>
              <a:t>Present </a:t>
            </a:r>
            <a:r>
              <a:rPr sz="2800" dirty="0">
                <a:latin typeface="DejaVu Sans"/>
                <a:cs typeface="DejaVu Sans"/>
              </a:rPr>
              <a:t>+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future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876173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Atemplateengine?W</a:t>
            </a:r>
            <a:r>
              <a:rPr spc="-805" dirty="0"/>
              <a:t> </a:t>
            </a:r>
            <a:r>
              <a:rPr spc="240" dirty="0"/>
              <a:t>hat'sthat?(I)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583690"/>
            <a:ext cx="7849870" cy="43446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440"/>
              </a:spcBef>
              <a:buFont typeface="DejaVu Sans"/>
              <a:buChar char="·"/>
              <a:tabLst>
                <a:tab pos="273050" algn="l"/>
              </a:tabLst>
            </a:pPr>
            <a:r>
              <a:rPr sz="3200" b="1" spc="-5" dirty="0">
                <a:latin typeface="DejaVu Sans"/>
                <a:cs typeface="DejaVu Sans"/>
              </a:rPr>
              <a:t>Not </a:t>
            </a:r>
            <a:r>
              <a:rPr sz="3200" dirty="0">
                <a:latin typeface="DejaVu Sans"/>
                <a:cs typeface="DejaVu Sans"/>
              </a:rPr>
              <a:t>a </a:t>
            </a:r>
            <a:r>
              <a:rPr sz="3200" spc="-65" dirty="0">
                <a:latin typeface="DejaVu Sans"/>
                <a:cs typeface="DejaVu Sans"/>
              </a:rPr>
              <a:t>Web</a:t>
            </a:r>
            <a:r>
              <a:rPr sz="3200" spc="-105" dirty="0">
                <a:latin typeface="DejaVu Sans"/>
                <a:cs typeface="DejaVu Sans"/>
              </a:rPr>
              <a:t> </a:t>
            </a:r>
            <a:r>
              <a:rPr sz="3200" spc="-30" dirty="0">
                <a:latin typeface="DejaVu Sans"/>
                <a:cs typeface="DejaVu Sans"/>
              </a:rPr>
              <a:t>Framework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  <a:tab pos="3743325" algn="l"/>
              </a:tabLst>
            </a:pPr>
            <a:r>
              <a:rPr sz="3200" spc="-5" dirty="0">
                <a:latin typeface="DejaVu Sans"/>
                <a:cs typeface="DejaVu Sans"/>
              </a:rPr>
              <a:t>Usually </a:t>
            </a:r>
            <a:r>
              <a:rPr sz="3200" dirty="0">
                <a:latin typeface="DejaVu Sans"/>
                <a:cs typeface="DejaVu Sans"/>
              </a:rPr>
              <a:t>a</a:t>
            </a:r>
            <a:r>
              <a:rPr sz="3200" spc="10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part</a:t>
            </a:r>
            <a:r>
              <a:rPr sz="3200" spc="5" dirty="0">
                <a:latin typeface="DejaVu Sans"/>
                <a:cs typeface="DejaVu Sans"/>
              </a:rPr>
              <a:t> </a:t>
            </a:r>
            <a:r>
              <a:rPr sz="3200" dirty="0">
                <a:latin typeface="DejaVu Sans"/>
                <a:cs typeface="DejaVu Sans"/>
              </a:rPr>
              <a:t>of	</a:t>
            </a:r>
            <a:r>
              <a:rPr sz="3200" spc="-5" dirty="0">
                <a:latin typeface="DejaVu Sans"/>
                <a:cs typeface="DejaVu Sans"/>
              </a:rPr>
              <a:t>them</a:t>
            </a:r>
            <a:endParaRPr sz="32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350"/>
              </a:spcBef>
              <a:buChar char="·"/>
              <a:tabLst>
                <a:tab pos="695325" algn="l"/>
              </a:tabLst>
            </a:pPr>
            <a:r>
              <a:rPr sz="2800" spc="-5" dirty="0">
                <a:latin typeface="DejaVu Sans"/>
                <a:cs typeface="DejaVu Sans"/>
              </a:rPr>
              <a:t>Many web frameworks have their</a:t>
            </a:r>
            <a:r>
              <a:rPr sz="2800" spc="-70" dirty="0">
                <a:latin typeface="DejaVu Sans"/>
                <a:cs typeface="DejaVu Sans"/>
              </a:rPr>
              <a:t> </a:t>
            </a:r>
            <a:r>
              <a:rPr sz="2800" dirty="0">
                <a:latin typeface="DejaVu Sans"/>
                <a:cs typeface="DejaVu Sans"/>
              </a:rPr>
              <a:t>own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120" dirty="0">
                <a:latin typeface="DejaVu Sans"/>
                <a:cs typeface="DejaVu Sans"/>
              </a:rPr>
              <a:t>Takes </a:t>
            </a:r>
            <a:r>
              <a:rPr sz="2800" spc="-20" dirty="0">
                <a:latin typeface="DejaVu Sans"/>
                <a:cs typeface="DejaVu Sans"/>
              </a:rPr>
              <a:t>care </a:t>
            </a:r>
            <a:r>
              <a:rPr sz="2800" dirty="0">
                <a:latin typeface="DejaVu Sans"/>
                <a:cs typeface="DejaVu Sans"/>
              </a:rPr>
              <a:t>of </a:t>
            </a:r>
            <a:r>
              <a:rPr sz="2800" spc="-5" dirty="0">
                <a:latin typeface="DejaVu Sans"/>
                <a:cs typeface="DejaVu Sans"/>
              </a:rPr>
              <a:t>the view</a:t>
            </a:r>
            <a:r>
              <a:rPr sz="2800" spc="6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layer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65" dirty="0">
                <a:latin typeface="DejaVu Sans"/>
                <a:cs typeface="DejaVu Sans"/>
              </a:rPr>
              <a:t>Template </a:t>
            </a:r>
            <a:r>
              <a:rPr sz="2800" dirty="0">
                <a:latin typeface="DejaVu Sans"/>
                <a:cs typeface="DejaVu Sans"/>
              </a:rPr>
              <a:t>+ </a:t>
            </a:r>
            <a:r>
              <a:rPr sz="2800" spc="-5" dirty="0">
                <a:latin typeface="DejaVu Sans"/>
                <a:cs typeface="DejaVu Sans"/>
              </a:rPr>
              <a:t>Data </a:t>
            </a:r>
            <a:r>
              <a:rPr sz="2800" dirty="0">
                <a:latin typeface="DejaVu Sans"/>
                <a:cs typeface="DejaVu Sans"/>
              </a:rPr>
              <a:t>=</a:t>
            </a:r>
            <a:r>
              <a:rPr sz="2800" spc="10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Document</a:t>
            </a:r>
            <a:endParaRPr sz="2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3200">
              <a:latin typeface="DejaVu Sans"/>
              <a:cs typeface="DejaVu Sans"/>
            </a:endParaRPr>
          </a:p>
          <a:p>
            <a:pPr marL="1223645">
              <a:lnSpc>
                <a:spcPct val="100000"/>
              </a:lnSpc>
              <a:spcBef>
                <a:spcPts val="2515"/>
              </a:spcBef>
            </a:pPr>
            <a:r>
              <a:rPr sz="3200" spc="-5" dirty="0">
                <a:latin typeface="DejaVu Sans Mono"/>
                <a:cs typeface="DejaVu Sans Mono"/>
              </a:rPr>
              <a:t>${user.name} </a:t>
            </a:r>
            <a:r>
              <a:rPr sz="3200" dirty="0">
                <a:latin typeface="DejaVu Sans Mono"/>
                <a:cs typeface="DejaVu Sans Mono"/>
              </a:rPr>
              <a:t>→ </a:t>
            </a:r>
            <a:r>
              <a:rPr sz="3200" spc="-5" dirty="0">
                <a:latin typeface="DejaVu Sans Mono"/>
                <a:cs typeface="DejaVu Sans Mono"/>
              </a:rPr>
              <a:t>John</a:t>
            </a:r>
            <a:r>
              <a:rPr sz="3200" spc="-35" dirty="0">
                <a:latin typeface="DejaVu Sans Mono"/>
                <a:cs typeface="DejaVu Sans Mono"/>
              </a:rPr>
              <a:t> </a:t>
            </a:r>
            <a:r>
              <a:rPr sz="3200" spc="-5" dirty="0">
                <a:latin typeface="DejaVu Sans Mono"/>
                <a:cs typeface="DejaVu Sans Mono"/>
              </a:rPr>
              <a:t>Apricot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3538854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20" dirty="0"/>
              <a:t>Writingtexts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83690"/>
            <a:ext cx="7907655" cy="134112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44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th:text</a:t>
            </a:r>
            <a:r>
              <a:rPr sz="3200" spc="-880" dirty="0">
                <a:latin typeface="DejaVu Sans Mono"/>
                <a:cs typeface="DejaVu Sans Mono"/>
              </a:rPr>
              <a:t> </a:t>
            </a:r>
            <a:r>
              <a:rPr sz="3200" spc="-10" dirty="0">
                <a:latin typeface="DejaVu Sans"/>
                <a:cs typeface="DejaVu Sans"/>
              </a:rPr>
              <a:t>HTML-escaped </a:t>
            </a:r>
            <a:r>
              <a:rPr sz="3200" spc="-20" dirty="0">
                <a:latin typeface="DejaVu Sans"/>
                <a:cs typeface="DejaVu Sans"/>
              </a:rPr>
              <a:t>text </a:t>
            </a:r>
            <a:r>
              <a:rPr sz="3200" spc="-5" dirty="0">
                <a:latin typeface="DejaVu Sans"/>
                <a:cs typeface="DejaVu Sans"/>
              </a:rPr>
              <a:t>(default)</a:t>
            </a:r>
            <a:endParaRPr sz="3200">
              <a:latin typeface="DejaVu Sans"/>
              <a:cs typeface="DejaVu Sans"/>
            </a:endParaRPr>
          </a:p>
          <a:p>
            <a:pPr marL="271780" indent="-259079">
              <a:lnSpc>
                <a:spcPct val="100000"/>
              </a:lnSpc>
              <a:spcBef>
                <a:spcPts val="134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th:utext</a:t>
            </a:r>
            <a:r>
              <a:rPr sz="3200" spc="-880" dirty="0">
                <a:latin typeface="DejaVu Sans Mono"/>
                <a:cs typeface="DejaVu Sans Mono"/>
              </a:rPr>
              <a:t> </a:t>
            </a:r>
            <a:r>
              <a:rPr sz="3200" spc="-10" dirty="0">
                <a:latin typeface="DejaVu Sans"/>
                <a:cs typeface="DejaVu Sans"/>
              </a:rPr>
              <a:t>unescaped </a:t>
            </a:r>
            <a:r>
              <a:rPr sz="3200" spc="-20" dirty="0">
                <a:latin typeface="DejaVu Sans"/>
                <a:cs typeface="DejaVu Sans"/>
              </a:rPr>
              <a:t>text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190" y="3503929"/>
            <a:ext cx="8912860" cy="3218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19" y="511148"/>
            <a:ext cx="298005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50" i="1" spc="145" dirty="0">
                <a:solidFill>
                  <a:srgbClr val="EFF9A9"/>
                </a:solidFill>
                <a:latin typeface="Arial"/>
                <a:cs typeface="Arial"/>
              </a:rPr>
              <a:t>Formatting</a:t>
            </a:r>
            <a:endParaRPr sz="4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9043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DejaVu Sans Mono"/>
                <a:cs typeface="DejaVu Sans Mono"/>
              </a:rPr>
              <a:t>#dates</a:t>
            </a:r>
            <a:r>
              <a:rPr sz="3200" dirty="0">
                <a:latin typeface="DejaVu Sans"/>
                <a:cs typeface="DejaVu Sans"/>
              </a:rPr>
              <a:t>, </a:t>
            </a:r>
            <a:r>
              <a:rPr sz="3200" dirty="0">
                <a:latin typeface="DejaVu Sans Mono"/>
                <a:cs typeface="DejaVu Sans Mono"/>
              </a:rPr>
              <a:t>#calendars</a:t>
            </a:r>
            <a:r>
              <a:rPr sz="3200" dirty="0">
                <a:latin typeface="DejaVu Sans"/>
                <a:cs typeface="DejaVu Sans"/>
              </a:rPr>
              <a:t>, </a:t>
            </a:r>
            <a:r>
              <a:rPr sz="3200" dirty="0">
                <a:latin typeface="DejaVu Sans Mono"/>
                <a:cs typeface="DejaVu Sans Mono"/>
              </a:rPr>
              <a:t>#numbers</a:t>
            </a:r>
            <a:r>
              <a:rPr sz="3200" dirty="0">
                <a:latin typeface="DejaVu Sans"/>
                <a:cs typeface="DejaVu Sans"/>
              </a:rPr>
              <a:t>,</a:t>
            </a:r>
            <a:r>
              <a:rPr sz="3200" spc="-50" dirty="0">
                <a:latin typeface="DejaVu Sans"/>
                <a:cs typeface="DejaVu Sans"/>
              </a:rPr>
              <a:t> </a:t>
            </a:r>
            <a:r>
              <a:rPr sz="3200" dirty="0">
                <a:latin typeface="DejaVu Sans Mono"/>
                <a:cs typeface="DejaVu Sans Mono"/>
              </a:rPr>
              <a:t>#strings</a:t>
            </a:r>
            <a:r>
              <a:rPr sz="3200" dirty="0">
                <a:latin typeface="DejaVu Sans"/>
                <a:cs typeface="DejaVu Sans"/>
              </a:rPr>
              <a:t>...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950" y="2830829"/>
            <a:ext cx="9357360" cy="305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1777364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95" dirty="0"/>
              <a:t>U</a:t>
            </a:r>
            <a:r>
              <a:rPr spc="-140" dirty="0"/>
              <a:t>R</a:t>
            </a:r>
            <a:r>
              <a:rPr spc="120" dirty="0"/>
              <a:t>L</a:t>
            </a:r>
            <a:r>
              <a:rPr spc="212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3244850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71780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@{...}</a:t>
            </a:r>
            <a:r>
              <a:rPr sz="3200" spc="-950" dirty="0">
                <a:latin typeface="DejaVu Sans Mono"/>
                <a:cs typeface="DejaVu Sans Mono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syntax</a:t>
            </a:r>
            <a:endParaRPr sz="3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3700">
              <a:latin typeface="DejaVu Sans"/>
              <a:cs typeface="DejaVu Sans"/>
            </a:endParaRPr>
          </a:p>
          <a:p>
            <a:pPr marR="54610" algn="ctr">
              <a:lnSpc>
                <a:spcPct val="100000"/>
              </a:lnSpc>
              <a:spcBef>
                <a:spcPts val="2210"/>
              </a:spcBef>
            </a:pPr>
            <a:r>
              <a:rPr sz="3200" spc="-10" dirty="0">
                <a:latin typeface="DejaVu Sans"/>
                <a:cs typeface="DejaVu Sans"/>
              </a:rPr>
              <a:t>...produces...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" y="5044440"/>
            <a:ext cx="7961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Automatic </a:t>
            </a:r>
            <a:r>
              <a:rPr sz="3200" spc="-15" dirty="0">
                <a:latin typeface="DejaVu Sans"/>
                <a:cs typeface="DejaVu Sans"/>
              </a:rPr>
              <a:t>URL-rewriting </a:t>
            </a:r>
            <a:r>
              <a:rPr sz="3200" spc="-5" dirty="0">
                <a:latin typeface="DejaVu Sans"/>
                <a:cs typeface="DejaVu Sans"/>
              </a:rPr>
              <a:t>is</a:t>
            </a:r>
            <a:r>
              <a:rPr sz="3200" dirty="0">
                <a:latin typeface="DejaVu Sans"/>
                <a:cs typeface="DejaVu Sans"/>
              </a:rPr>
              <a:t> </a:t>
            </a:r>
            <a:r>
              <a:rPr sz="3200" spc="-15" dirty="0">
                <a:latin typeface="DejaVu Sans"/>
                <a:cs typeface="DejaVu Sans"/>
              </a:rPr>
              <a:t>performed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3090" y="2504439"/>
            <a:ext cx="9478010" cy="436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250" y="4036059"/>
            <a:ext cx="9211310" cy="4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233235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Iteration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1998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</a:t>
            </a:r>
            <a:r>
              <a:rPr sz="3200" spc="5" dirty="0">
                <a:latin typeface="DejaVu Sans Mono"/>
                <a:cs typeface="DejaVu Sans Mono"/>
              </a:rPr>
              <a:t>h</a:t>
            </a:r>
            <a:r>
              <a:rPr sz="3200" spc="-5" dirty="0">
                <a:latin typeface="DejaVu Sans Mono"/>
                <a:cs typeface="DejaVu Sans Mono"/>
              </a:rPr>
              <a:t>:each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3727450"/>
            <a:ext cx="2664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DejaVu Sans"/>
                <a:cs typeface="DejaVu Sans"/>
              </a:rPr>
              <a:t>...produces...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610" y="2414270"/>
            <a:ext cx="7501890" cy="1145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819" y="4362450"/>
            <a:ext cx="3185160" cy="2957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395605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I</a:t>
            </a:r>
            <a:r>
              <a:rPr spc="235" dirty="0"/>
              <a:t>t</a:t>
            </a:r>
            <a:r>
              <a:rPr spc="-495" dirty="0"/>
              <a:t>e</a:t>
            </a:r>
            <a:r>
              <a:rPr spc="130" dirty="0"/>
              <a:t>r</a:t>
            </a:r>
            <a:r>
              <a:rPr spc="-555" dirty="0"/>
              <a:t>a</a:t>
            </a:r>
            <a:r>
              <a:rPr spc="235" dirty="0"/>
              <a:t>t</a:t>
            </a:r>
            <a:r>
              <a:rPr spc="215" dirty="0"/>
              <a:t>i</a:t>
            </a:r>
            <a:r>
              <a:rPr spc="-130" dirty="0"/>
              <a:t>o</a:t>
            </a:r>
            <a:r>
              <a:rPr spc="1000" dirty="0"/>
              <a:t>n</a:t>
            </a:r>
            <a:r>
              <a:rPr spc="-550" dirty="0"/>
              <a:t>s</a:t>
            </a:r>
            <a:r>
              <a:rPr spc="235" dirty="0"/>
              <a:t>t</a:t>
            </a:r>
            <a:r>
              <a:rPr spc="-555" dirty="0"/>
              <a:t>a</a:t>
            </a:r>
            <a:r>
              <a:rPr spc="235" dirty="0"/>
              <a:t>t</a:t>
            </a:r>
            <a:r>
              <a:rPr spc="-5" dirty="0"/>
              <a:t>u</a:t>
            </a:r>
            <a:r>
              <a:rPr spc="212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304290"/>
            <a:ext cx="1998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</a:t>
            </a:r>
            <a:r>
              <a:rPr sz="3200" spc="5" dirty="0">
                <a:latin typeface="DejaVu Sans Mono"/>
                <a:cs typeface="DejaVu Sans Mono"/>
              </a:rPr>
              <a:t>h</a:t>
            </a:r>
            <a:r>
              <a:rPr sz="3200" spc="-5" dirty="0">
                <a:latin typeface="DejaVu Sans Mono"/>
                <a:cs typeface="DejaVu Sans Mono"/>
              </a:rPr>
              <a:t>:each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330" y="1831339"/>
            <a:ext cx="7545070" cy="144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430" y="3757929"/>
            <a:ext cx="3262629" cy="3585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109" y="3126740"/>
            <a:ext cx="3454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DejaVu Sans Mono"/>
                <a:cs typeface="DejaVu Sans Mono"/>
              </a:rPr>
              <a:t>...produces...</a:t>
            </a:r>
            <a:endParaRPr sz="32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42183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Conditionals(I)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1509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</a:t>
            </a:r>
            <a:r>
              <a:rPr sz="3200" spc="5" dirty="0">
                <a:latin typeface="DejaVu Sans Mono"/>
                <a:cs typeface="DejaVu Sans Mono"/>
              </a:rPr>
              <a:t>h</a:t>
            </a:r>
            <a:r>
              <a:rPr sz="3200" spc="-5" dirty="0">
                <a:latin typeface="DejaVu Sans Mono"/>
                <a:cs typeface="DejaVu Sans Mono"/>
              </a:rPr>
              <a:t>:if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" y="3727450"/>
            <a:ext cx="2489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th:unless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1509" y="2541270"/>
            <a:ext cx="9102090" cy="50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050" y="4519929"/>
            <a:ext cx="9312910" cy="542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440118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35" dirty="0"/>
              <a:t>Conditionals(II)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4603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spc="-5" dirty="0">
                <a:latin typeface="DejaVu Sans Mono"/>
                <a:cs typeface="DejaVu Sans Mono"/>
              </a:rPr>
              <a:t>th:switch</a:t>
            </a:r>
            <a:r>
              <a:rPr sz="3200" spc="-935" dirty="0">
                <a:latin typeface="DejaVu Sans Mono"/>
                <a:cs typeface="DejaVu Sans Mono"/>
              </a:rPr>
              <a:t> </a:t>
            </a:r>
            <a:r>
              <a:rPr sz="3200" dirty="0">
                <a:latin typeface="DejaVu Sans"/>
                <a:cs typeface="DejaVu Sans"/>
              </a:rPr>
              <a:t>/ </a:t>
            </a:r>
            <a:r>
              <a:rPr sz="3200" spc="-5" dirty="0">
                <a:latin typeface="DejaVu Sans Mono"/>
                <a:cs typeface="DejaVu Sans Mono"/>
              </a:rPr>
              <a:t>th:case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119" y="2693670"/>
            <a:ext cx="8761730" cy="159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68980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Formsandbean-binding(I)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35429"/>
            <a:ext cx="4711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0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dirty="0">
                <a:latin typeface="DejaVu Sans Mono"/>
                <a:cs typeface="DejaVu Sans Mono"/>
              </a:rPr>
              <a:t>th:object</a:t>
            </a:r>
            <a:r>
              <a:rPr sz="3200" dirty="0">
                <a:latin typeface="DejaVu Sans"/>
                <a:cs typeface="DejaVu Sans"/>
              </a:rPr>
              <a:t>,</a:t>
            </a:r>
            <a:r>
              <a:rPr sz="3200" spc="-6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 Mono"/>
                <a:cs typeface="DejaVu Sans Mono"/>
              </a:rPr>
              <a:t>th:field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70" y="2396489"/>
            <a:ext cx="9681210" cy="451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708025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Formsandbean-binding(II)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57927"/>
            <a:ext cx="8646795" cy="3818254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639"/>
              </a:spcBef>
              <a:buFont typeface="DejaVu Sans"/>
              <a:buChar char="·"/>
              <a:tabLst>
                <a:tab pos="271780" algn="l"/>
              </a:tabLst>
            </a:pPr>
            <a:r>
              <a:rPr sz="3200" b="1" spc="-30" dirty="0">
                <a:latin typeface="DejaVu Sans"/>
                <a:cs typeface="DejaVu Sans"/>
              </a:rPr>
              <a:t>Forms </a:t>
            </a:r>
            <a:r>
              <a:rPr sz="3200" b="1" spc="-5" dirty="0">
                <a:latin typeface="DejaVu Sans"/>
                <a:cs typeface="DejaVu Sans"/>
              </a:rPr>
              <a:t>integrate fully </a:t>
            </a:r>
            <a:r>
              <a:rPr sz="3200" b="1" dirty="0">
                <a:latin typeface="DejaVu Sans"/>
                <a:cs typeface="DejaVu Sans"/>
              </a:rPr>
              <a:t>with</a:t>
            </a:r>
            <a:r>
              <a:rPr sz="3200" b="1" spc="4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Spring</a:t>
            </a:r>
            <a:endParaRPr sz="3200">
              <a:latin typeface="DejaVu Sans"/>
              <a:cs typeface="DejaVu Sans"/>
            </a:endParaRPr>
          </a:p>
          <a:p>
            <a:pPr marL="695960" lvl="1" indent="-226060">
              <a:lnSpc>
                <a:spcPct val="100000"/>
              </a:lnSpc>
              <a:spcBef>
                <a:spcPts val="1350"/>
              </a:spcBef>
              <a:buFont typeface="DejaVu Sans"/>
              <a:buChar char="·"/>
              <a:tabLst>
                <a:tab pos="695960" algn="l"/>
              </a:tabLst>
            </a:pPr>
            <a:r>
              <a:rPr sz="2800" spc="-10" dirty="0">
                <a:latin typeface="DejaVu Sans Mono"/>
                <a:cs typeface="DejaVu Sans Mono"/>
              </a:rPr>
              <a:t>th:field</a:t>
            </a:r>
            <a:r>
              <a:rPr sz="2800" spc="-885" dirty="0">
                <a:latin typeface="DejaVu Sans Mono"/>
                <a:cs typeface="DejaVu Sans Mono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acts </a:t>
            </a:r>
            <a:r>
              <a:rPr sz="2800" spc="-15" dirty="0">
                <a:latin typeface="DejaVu Sans"/>
                <a:cs typeface="DejaVu Sans"/>
              </a:rPr>
              <a:t>exactly </a:t>
            </a:r>
            <a:r>
              <a:rPr sz="2800" dirty="0">
                <a:latin typeface="DejaVu Sans"/>
                <a:cs typeface="DejaVu Sans"/>
              </a:rPr>
              <a:t>as </a:t>
            </a:r>
            <a:r>
              <a:rPr sz="2800" spc="-5" dirty="0">
                <a:latin typeface="DejaVu Sans"/>
                <a:cs typeface="DejaVu Sans"/>
              </a:rPr>
              <a:t>Spring taglib tags</a:t>
            </a:r>
            <a:endParaRPr sz="2800">
              <a:latin typeface="DejaVu Sans"/>
              <a:cs typeface="DejaVu Sans"/>
            </a:endParaRPr>
          </a:p>
          <a:p>
            <a:pPr marL="2284095" marR="5080" lvl="2" indent="-455930">
              <a:lnSpc>
                <a:spcPts val="2820"/>
              </a:lnSpc>
              <a:spcBef>
                <a:spcPts val="1225"/>
              </a:spcBef>
              <a:buFont typeface="Times New Roman"/>
              <a:buChar char="•"/>
              <a:tabLst>
                <a:tab pos="2284095" algn="l"/>
                <a:tab pos="2284730" algn="l"/>
              </a:tabLst>
            </a:pPr>
            <a:r>
              <a:rPr sz="2400" spc="-5" dirty="0">
                <a:latin typeface="DejaVu Sans"/>
                <a:cs typeface="DejaVu Sans"/>
              </a:rPr>
              <a:t>Slightly </a:t>
            </a:r>
            <a:r>
              <a:rPr sz="2400" spc="-10" dirty="0">
                <a:latin typeface="DejaVu Sans"/>
                <a:cs typeface="DejaVu Sans"/>
              </a:rPr>
              <a:t>different </a:t>
            </a:r>
            <a:r>
              <a:rPr sz="2400" spc="-5" dirty="0">
                <a:latin typeface="DejaVu Sans"/>
                <a:cs typeface="DejaVu Sans"/>
              </a:rPr>
              <a:t>behaviour depending </a:t>
            </a:r>
            <a:r>
              <a:rPr sz="2400" dirty="0">
                <a:latin typeface="DejaVu Sans"/>
                <a:cs typeface="DejaVu Sans"/>
              </a:rPr>
              <a:t>on  </a:t>
            </a:r>
            <a:r>
              <a:rPr sz="2400" spc="-5" dirty="0">
                <a:latin typeface="DejaVu Sans"/>
                <a:cs typeface="DejaVu Sans"/>
              </a:rPr>
              <a:t>host tag</a:t>
            </a:r>
            <a:endParaRPr sz="2400">
              <a:latin typeface="DejaVu Sans"/>
              <a:cs typeface="DejaVu Sans"/>
            </a:endParaRPr>
          </a:p>
          <a:p>
            <a:pPr marL="695960" lvl="1" indent="-226060">
              <a:lnSpc>
                <a:spcPct val="100000"/>
              </a:lnSpc>
              <a:spcBef>
                <a:spcPts val="695"/>
              </a:spcBef>
              <a:buFont typeface="DejaVu Sans"/>
              <a:buChar char="·"/>
              <a:tabLst>
                <a:tab pos="695960" algn="l"/>
              </a:tabLst>
            </a:pPr>
            <a:r>
              <a:rPr sz="2800" i="1" spc="-5" dirty="0">
                <a:latin typeface="DejaVu Sans"/>
                <a:cs typeface="DejaVu Sans"/>
              </a:rPr>
              <a:t>PropertyEditors </a:t>
            </a:r>
            <a:r>
              <a:rPr sz="2800" spc="-5" dirty="0">
                <a:latin typeface="DejaVu Sans"/>
                <a:cs typeface="DejaVu Sans"/>
              </a:rPr>
              <a:t>work </a:t>
            </a:r>
            <a:r>
              <a:rPr sz="2800" spc="-10" dirty="0">
                <a:latin typeface="DejaVu Sans"/>
                <a:cs typeface="DejaVu Sans"/>
              </a:rPr>
              <a:t>OK</a:t>
            </a:r>
            <a:endParaRPr sz="2800">
              <a:latin typeface="DejaVu Sans"/>
              <a:cs typeface="DejaVu Sans"/>
            </a:endParaRPr>
          </a:p>
          <a:p>
            <a:pPr marL="695960" lvl="1" indent="-226060">
              <a:lnSpc>
                <a:spcPct val="100000"/>
              </a:lnSpc>
              <a:spcBef>
                <a:spcPts val="1060"/>
              </a:spcBef>
              <a:buFont typeface="DejaVu Sans"/>
              <a:buChar char="·"/>
              <a:tabLst>
                <a:tab pos="695960" algn="l"/>
              </a:tabLst>
            </a:pPr>
            <a:r>
              <a:rPr sz="2800" i="1" spc="-5" dirty="0">
                <a:latin typeface="DejaVu Sans"/>
                <a:cs typeface="DejaVu Sans"/>
              </a:rPr>
              <a:t>Spring EL </a:t>
            </a:r>
            <a:r>
              <a:rPr sz="2800" spc="-15" dirty="0">
                <a:latin typeface="DejaVu Sans"/>
                <a:cs typeface="DejaVu Sans"/>
              </a:rPr>
              <a:t>expressions </a:t>
            </a:r>
            <a:r>
              <a:rPr sz="2800" dirty="0">
                <a:latin typeface="DejaVu Sans"/>
                <a:cs typeface="DejaVu Sans"/>
              </a:rPr>
              <a:t>in </a:t>
            </a:r>
            <a:r>
              <a:rPr sz="2800" spc="-5" dirty="0">
                <a:latin typeface="DejaVu Sans"/>
                <a:cs typeface="DejaVu Sans"/>
              </a:rPr>
              <a:t>th:field work</a:t>
            </a:r>
            <a:r>
              <a:rPr sz="2800" spc="-5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OK</a:t>
            </a:r>
            <a:endParaRPr sz="2800">
              <a:latin typeface="DejaVu Sans"/>
              <a:cs typeface="DejaVu Sans"/>
            </a:endParaRPr>
          </a:p>
          <a:p>
            <a:pPr marL="695960" lvl="1" indent="-226060">
              <a:lnSpc>
                <a:spcPct val="100000"/>
              </a:lnSpc>
              <a:spcBef>
                <a:spcPts val="1070"/>
              </a:spcBef>
              <a:buFont typeface="DejaVu Sans"/>
              <a:buChar char="·"/>
              <a:tabLst>
                <a:tab pos="695960" algn="l"/>
              </a:tabLst>
            </a:pPr>
            <a:r>
              <a:rPr sz="2800" i="1" spc="-20" dirty="0">
                <a:latin typeface="DejaVu Sans"/>
                <a:cs typeface="DejaVu Sans"/>
              </a:rPr>
              <a:t>Validations </a:t>
            </a:r>
            <a:r>
              <a:rPr sz="2800" spc="-5" dirty="0">
                <a:latin typeface="DejaVu Sans"/>
                <a:cs typeface="DejaVu Sans"/>
              </a:rPr>
              <a:t>work </a:t>
            </a:r>
            <a:r>
              <a:rPr sz="2800" spc="-10" dirty="0">
                <a:latin typeface="DejaVu Sans"/>
                <a:cs typeface="DejaVu Sans"/>
              </a:rPr>
              <a:t>OK</a:t>
            </a:r>
            <a:r>
              <a:rPr sz="2800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(</a:t>
            </a:r>
            <a:r>
              <a:rPr sz="2800" spc="-10" dirty="0">
                <a:latin typeface="DejaVu Sans Mono"/>
                <a:cs typeface="DejaVu Sans Mono"/>
              </a:rPr>
              <a:t>th:errors</a:t>
            </a:r>
            <a:r>
              <a:rPr sz="2800" spc="-10" dirty="0">
                <a:latin typeface="DejaVu Sans"/>
                <a:cs typeface="DejaVu Sans"/>
              </a:rPr>
              <a:t>)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444944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Pagecomposition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753870"/>
            <a:ext cx="7670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har char="·"/>
              <a:tabLst>
                <a:tab pos="271780" algn="l"/>
              </a:tabLst>
            </a:pPr>
            <a:r>
              <a:rPr sz="3200" spc="-15" dirty="0">
                <a:latin typeface="DejaVu Sans"/>
                <a:cs typeface="DejaVu Sans"/>
              </a:rPr>
              <a:t>Declare </a:t>
            </a:r>
            <a:r>
              <a:rPr sz="3200" spc="-5" dirty="0">
                <a:latin typeface="DejaVu Sans"/>
                <a:cs typeface="DejaVu Sans"/>
              </a:rPr>
              <a:t>fragment with</a:t>
            </a:r>
            <a:r>
              <a:rPr sz="3200" spc="3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 Mono"/>
                <a:cs typeface="DejaVu Sans Mono"/>
              </a:rPr>
              <a:t>th:fragment</a:t>
            </a:r>
            <a:endParaRPr sz="32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" y="4236720"/>
            <a:ext cx="433514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00"/>
              </a:spcBef>
              <a:buChar char="·"/>
              <a:tabLst>
                <a:tab pos="271780" algn="l"/>
              </a:tabLst>
            </a:pPr>
            <a:r>
              <a:rPr sz="3200" spc="-30" dirty="0">
                <a:latin typeface="DejaVu Sans"/>
                <a:cs typeface="DejaVu Sans"/>
              </a:rPr>
              <a:t>Reuse</a:t>
            </a:r>
            <a:r>
              <a:rPr sz="3200" spc="-20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 Mono"/>
                <a:cs typeface="DejaVu Sans Mono"/>
              </a:rPr>
              <a:t>th:include</a:t>
            </a:r>
            <a:endParaRPr sz="32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buFont typeface="DejaVu Sans"/>
              <a:buChar char="·"/>
            </a:pPr>
            <a:endParaRPr sz="37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DejaVu Sans"/>
              <a:buChar char="·"/>
            </a:pPr>
            <a:endParaRPr sz="4000">
              <a:latin typeface="DejaVu Sans Mono"/>
              <a:cs typeface="DejaVu Sans Mono"/>
            </a:endParaRPr>
          </a:p>
          <a:p>
            <a:pPr marL="271145" indent="-259079">
              <a:lnSpc>
                <a:spcPct val="100000"/>
              </a:lnSpc>
              <a:buChar char="·"/>
              <a:tabLst>
                <a:tab pos="271780" algn="l"/>
              </a:tabLst>
            </a:pPr>
            <a:r>
              <a:rPr sz="3200" dirty="0">
                <a:latin typeface="DejaVu Sans"/>
                <a:cs typeface="DejaVu Sans"/>
              </a:rPr>
              <a:t>...and </a:t>
            </a:r>
            <a:r>
              <a:rPr sz="3200" spc="-15" dirty="0">
                <a:latin typeface="DejaVu Sans"/>
                <a:cs typeface="DejaVu Sans"/>
              </a:rPr>
              <a:t>reuse</a:t>
            </a:r>
            <a:r>
              <a:rPr sz="3200" spc="-9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again...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19" y="2406650"/>
            <a:ext cx="6858000" cy="1808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450" y="4772659"/>
            <a:ext cx="6234430" cy="1045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689" y="6320790"/>
            <a:ext cx="6126480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8720" cy="7499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222377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5" dirty="0"/>
              <a:t>Inlining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83690"/>
            <a:ext cx="7966709" cy="134112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440"/>
              </a:spcBef>
              <a:buChar char="·"/>
              <a:tabLst>
                <a:tab pos="271780" algn="l"/>
              </a:tabLst>
            </a:pPr>
            <a:r>
              <a:rPr sz="3200" spc="-125" dirty="0">
                <a:latin typeface="DejaVu Sans"/>
                <a:cs typeface="DejaVu Sans"/>
              </a:rPr>
              <a:t>Text, </a:t>
            </a:r>
            <a:r>
              <a:rPr sz="3200" spc="-5" dirty="0">
                <a:latin typeface="DejaVu Sans"/>
                <a:cs typeface="DejaVu Sans"/>
              </a:rPr>
              <a:t>Javascript and </a:t>
            </a:r>
            <a:r>
              <a:rPr sz="3200" dirty="0">
                <a:latin typeface="DejaVu Sans"/>
                <a:cs typeface="DejaVu Sans"/>
              </a:rPr>
              <a:t>Dart</a:t>
            </a:r>
            <a:r>
              <a:rPr sz="3200" spc="130" dirty="0">
                <a:latin typeface="DejaVu Sans"/>
                <a:cs typeface="DejaVu Sans"/>
              </a:rPr>
              <a:t> </a:t>
            </a:r>
            <a:r>
              <a:rPr sz="3200" spc="-10" dirty="0">
                <a:latin typeface="DejaVu Sans"/>
                <a:cs typeface="DejaVu Sans"/>
              </a:rPr>
              <a:t>inlining</a:t>
            </a:r>
            <a:endParaRPr sz="3200">
              <a:latin typeface="DejaVu Sans"/>
              <a:cs typeface="DejaVu Sans"/>
            </a:endParaRPr>
          </a:p>
          <a:p>
            <a:pPr marL="271780" indent="-259079">
              <a:lnSpc>
                <a:spcPct val="100000"/>
              </a:lnSpc>
              <a:spcBef>
                <a:spcPts val="1740"/>
              </a:spcBef>
              <a:buSzPct val="114285"/>
              <a:buFont typeface="DejaVu Sans"/>
              <a:buChar char="·"/>
              <a:tabLst>
                <a:tab pos="271780" algn="l"/>
              </a:tabLst>
            </a:pPr>
            <a:r>
              <a:rPr sz="2800" spc="-10" dirty="0">
                <a:latin typeface="DejaVu Sans Mono"/>
                <a:cs typeface="DejaVu Sans Mono"/>
              </a:rPr>
              <a:t>th:inline="text"|"javascript"|"dart"</a:t>
            </a:r>
            <a:endParaRPr sz="2800">
              <a:latin typeface="DejaVu Sans Mono"/>
              <a:cs typeface="DejaVu Sans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830" y="3335020"/>
            <a:ext cx="7740650" cy="3642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511148"/>
            <a:ext cx="6782434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W</a:t>
            </a:r>
            <a:r>
              <a:rPr spc="-840" dirty="0"/>
              <a:t> </a:t>
            </a:r>
            <a:r>
              <a:rPr spc="459" dirty="0"/>
              <a:t>heretogo,whatosee</a:t>
            </a:r>
            <a:r>
              <a:rPr b="1" spc="459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190" y="1525270"/>
            <a:ext cx="8493125" cy="497967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900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Documentation, articles, code</a:t>
            </a:r>
            <a:r>
              <a:rPr sz="3200" spc="-2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examples</a:t>
            </a:r>
            <a:endParaRPr sz="3200">
              <a:latin typeface="DejaVu Sans"/>
              <a:cs typeface="DejaVu Sans"/>
            </a:endParaRPr>
          </a:p>
          <a:p>
            <a:pPr marL="582930" algn="ctr">
              <a:lnSpc>
                <a:spcPct val="100000"/>
              </a:lnSpc>
              <a:spcBef>
                <a:spcPts val="1350"/>
              </a:spcBef>
            </a:pPr>
            <a:r>
              <a:rPr sz="2400" spc="-5" dirty="0">
                <a:solidFill>
                  <a:srgbClr val="999999"/>
                </a:solidFill>
                <a:latin typeface="DejaVu Sans Mono"/>
                <a:cs typeface="DejaVu Sans Mono"/>
                <a:hlinkClick r:id="rId3"/>
              </a:rPr>
              <a:t>http://www.thymeleaf.org/documentation.html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DejaVu Sans Mono"/>
              <a:cs typeface="DejaVu Sans Mono"/>
            </a:endParaRPr>
          </a:p>
          <a:p>
            <a:pPr marL="271145" indent="-259079">
              <a:lnSpc>
                <a:spcPct val="100000"/>
              </a:lnSpc>
              <a:spcBef>
                <a:spcPts val="5"/>
              </a:spcBef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User forum</a:t>
            </a:r>
            <a:endParaRPr sz="3200">
              <a:latin typeface="DejaVu Sans"/>
              <a:cs typeface="DejaVu Sans"/>
            </a:endParaRPr>
          </a:p>
          <a:p>
            <a:pPr marL="582930" algn="ctr">
              <a:lnSpc>
                <a:spcPct val="100000"/>
              </a:lnSpc>
              <a:spcBef>
                <a:spcPts val="1350"/>
              </a:spcBef>
            </a:pPr>
            <a:r>
              <a:rPr sz="2400" spc="-5" dirty="0">
                <a:solidFill>
                  <a:srgbClr val="999999"/>
                </a:solidFill>
                <a:latin typeface="DejaVu Sans Mono"/>
                <a:cs typeface="DejaVu Sans Mono"/>
                <a:hlinkClick r:id="rId4"/>
              </a:rPr>
              <a:t>http://forum.thymeleaf.org/</a:t>
            </a:r>
            <a:endParaRPr sz="24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</a:pPr>
            <a:endParaRPr sz="280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DejaVu Sans Mono"/>
              <a:cs typeface="DejaVu Sans Mono"/>
            </a:endParaRPr>
          </a:p>
          <a:p>
            <a:pPr marL="271145" indent="-259079">
              <a:lnSpc>
                <a:spcPct val="100000"/>
              </a:lnSpc>
              <a:buChar char="·"/>
              <a:tabLst>
                <a:tab pos="271780" algn="l"/>
              </a:tabLst>
            </a:pPr>
            <a:r>
              <a:rPr sz="3200" spc="-5" dirty="0">
                <a:latin typeface="DejaVu Sans"/>
                <a:cs typeface="DejaVu Sans"/>
              </a:rPr>
              <a:t>Twitter</a:t>
            </a:r>
            <a:endParaRPr sz="3200">
              <a:latin typeface="DejaVu Sans"/>
              <a:cs typeface="DejaVu Sans"/>
            </a:endParaRPr>
          </a:p>
          <a:p>
            <a:pPr marL="582930" algn="ctr">
              <a:lnSpc>
                <a:spcPct val="100000"/>
              </a:lnSpc>
              <a:spcBef>
                <a:spcPts val="1350"/>
              </a:spcBef>
            </a:pPr>
            <a:r>
              <a:rPr sz="2400" spc="-5" dirty="0">
                <a:solidFill>
                  <a:srgbClr val="999999"/>
                </a:solidFill>
                <a:latin typeface="DejaVu Sans Mono"/>
                <a:cs typeface="DejaVu Sans Mono"/>
              </a:rPr>
              <a:t>@thymeleaf</a:t>
            </a:r>
            <a:endParaRPr sz="2400">
              <a:latin typeface="DejaVu Sans Mono"/>
              <a:cs typeface="DejaVu Sa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TemplateenginesinSpringMVC(II)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486807"/>
            <a:ext cx="8178800" cy="431101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639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Abstraction:</a:t>
            </a:r>
            <a:endParaRPr sz="3200">
              <a:latin typeface="DejaVu Sans"/>
              <a:cs typeface="DejaVu Sans"/>
            </a:endParaRPr>
          </a:p>
          <a:p>
            <a:pPr marL="895985" lvl="1" indent="-426720">
              <a:lnSpc>
                <a:spcPct val="100000"/>
              </a:lnSpc>
              <a:spcBef>
                <a:spcPts val="1350"/>
              </a:spcBef>
              <a:buChar char="·"/>
              <a:tabLst>
                <a:tab pos="896619" algn="l"/>
              </a:tabLst>
            </a:pPr>
            <a:r>
              <a:rPr sz="2800" spc="-10" dirty="0">
                <a:latin typeface="DejaVu Sans Mono"/>
                <a:cs typeface="DejaVu Sans Mono"/>
              </a:rPr>
              <a:t>ViewResolver</a:t>
            </a:r>
            <a:r>
              <a:rPr sz="2800" spc="-10" dirty="0">
                <a:latin typeface="DejaVu Sans"/>
                <a:cs typeface="DejaVu Sans"/>
              </a:rPr>
              <a:t>,</a:t>
            </a:r>
            <a:r>
              <a:rPr sz="2800" spc="-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 Mono"/>
                <a:cs typeface="DejaVu Sans Mono"/>
              </a:rPr>
              <a:t>View</a:t>
            </a:r>
            <a:endParaRPr sz="2800">
              <a:latin typeface="DejaVu Sans Mono"/>
              <a:cs typeface="DejaVu Sans Mono"/>
            </a:endParaRPr>
          </a:p>
          <a:p>
            <a:pPr marL="271780" indent="-259715">
              <a:lnSpc>
                <a:spcPct val="100000"/>
              </a:lnSpc>
              <a:spcBef>
                <a:spcPts val="106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Default: </a:t>
            </a:r>
            <a:r>
              <a:rPr sz="3200" b="1" spc="-5" dirty="0">
                <a:latin typeface="DejaVu Sans"/>
                <a:cs typeface="DejaVu Sans"/>
              </a:rPr>
              <a:t>JSP </a:t>
            </a:r>
            <a:r>
              <a:rPr sz="3200" dirty="0">
                <a:latin typeface="DejaVu Sans"/>
                <a:cs typeface="DejaVu Sans"/>
              </a:rPr>
              <a:t>+ </a:t>
            </a:r>
            <a:r>
              <a:rPr sz="3200" b="1" spc="-5" dirty="0">
                <a:latin typeface="DejaVu Sans"/>
                <a:cs typeface="DejaVu Sans"/>
              </a:rPr>
              <a:t>JSTL </a:t>
            </a:r>
            <a:r>
              <a:rPr sz="3200" dirty="0">
                <a:latin typeface="DejaVu Sans"/>
                <a:cs typeface="DejaVu Sans"/>
              </a:rPr>
              <a:t>+ </a:t>
            </a:r>
            <a:r>
              <a:rPr sz="3200" b="1" dirty="0">
                <a:latin typeface="DejaVu Sans"/>
                <a:cs typeface="DejaVu Sans"/>
              </a:rPr>
              <a:t>Spring</a:t>
            </a:r>
            <a:r>
              <a:rPr sz="3200" b="1" spc="-18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taglibs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Other integrations:</a:t>
            </a:r>
            <a:endParaRPr sz="3200">
              <a:latin typeface="DejaVu Sans"/>
              <a:cs typeface="DejaVu Sans"/>
            </a:endParaRPr>
          </a:p>
          <a:p>
            <a:pPr marL="694690" indent="-225425">
              <a:lnSpc>
                <a:spcPct val="100000"/>
              </a:lnSpc>
              <a:spcBef>
                <a:spcPts val="135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Apache</a:t>
            </a:r>
            <a:r>
              <a:rPr sz="2800" spc="-15" dirty="0">
                <a:latin typeface="DejaVu Sans"/>
                <a:cs typeface="DejaVu Sans"/>
              </a:rPr>
              <a:t> </a:t>
            </a:r>
            <a:r>
              <a:rPr sz="2800" spc="-35" dirty="0">
                <a:latin typeface="DejaVu Sans"/>
                <a:cs typeface="DejaVu Sans"/>
              </a:rPr>
              <a:t>Velocity</a:t>
            </a:r>
            <a:endParaRPr sz="2800">
              <a:latin typeface="DejaVu Sans"/>
              <a:cs typeface="DejaVu Sans"/>
            </a:endParaRPr>
          </a:p>
          <a:p>
            <a:pPr marL="694690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45" dirty="0">
                <a:latin typeface="DejaVu Sans"/>
                <a:cs typeface="DejaVu Sans"/>
              </a:rPr>
              <a:t>FreeMarker</a:t>
            </a:r>
            <a:endParaRPr sz="2800">
              <a:latin typeface="DejaVu Sans"/>
              <a:cs typeface="DejaVu Sans"/>
            </a:endParaRPr>
          </a:p>
          <a:p>
            <a:pPr marL="694690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Apache </a:t>
            </a:r>
            <a:r>
              <a:rPr sz="2800" spc="-20" dirty="0">
                <a:latin typeface="DejaVu Sans"/>
                <a:cs typeface="DejaVu Sans"/>
              </a:rPr>
              <a:t>Tiles, </a:t>
            </a:r>
            <a:r>
              <a:rPr sz="2800" spc="-10" dirty="0">
                <a:latin typeface="DejaVu Sans"/>
                <a:cs typeface="DejaVu Sans"/>
              </a:rPr>
              <a:t>XSTL, </a:t>
            </a:r>
            <a:r>
              <a:rPr sz="2800" spc="-15" dirty="0">
                <a:latin typeface="DejaVu Sans"/>
                <a:cs typeface="DejaVu Sans"/>
              </a:rPr>
              <a:t>JasperReports,</a:t>
            </a:r>
            <a:r>
              <a:rPr sz="2800" spc="-20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...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5577205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Howdoesitlooklike?</a:t>
            </a:r>
          </a:p>
        </p:txBody>
      </p:sp>
      <p:sp>
        <p:nvSpPr>
          <p:cNvPr id="4" name="object 4"/>
          <p:cNvSpPr/>
          <p:nvPr/>
        </p:nvSpPr>
        <p:spPr>
          <a:xfrm>
            <a:off x="326390" y="2260600"/>
            <a:ext cx="9537700" cy="3625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498983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The(main)features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583690"/>
            <a:ext cx="9048115" cy="51943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1440"/>
              </a:spcBef>
              <a:buChar char="·"/>
              <a:tabLst>
                <a:tab pos="272415" algn="l"/>
              </a:tabLst>
            </a:pPr>
            <a:r>
              <a:rPr sz="3200" dirty="0">
                <a:latin typeface="DejaVu Sans"/>
                <a:cs typeface="DejaVu Sans"/>
              </a:rPr>
              <a:t>Java,</a:t>
            </a:r>
            <a:r>
              <a:rPr sz="3200" spc="-1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DOM-based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Online </a:t>
            </a:r>
            <a:r>
              <a:rPr sz="3200" spc="-45" dirty="0">
                <a:latin typeface="DejaVu Sans"/>
                <a:cs typeface="DejaVu Sans"/>
              </a:rPr>
              <a:t>(Web) </a:t>
            </a:r>
            <a:r>
              <a:rPr sz="3200" dirty="0">
                <a:latin typeface="DejaVu Sans"/>
                <a:cs typeface="DejaVu Sans"/>
              </a:rPr>
              <a:t>or </a:t>
            </a:r>
            <a:r>
              <a:rPr sz="3200" spc="-10" dirty="0">
                <a:latin typeface="DejaVu Sans"/>
                <a:cs typeface="DejaVu Sans"/>
              </a:rPr>
              <a:t>Offline </a:t>
            </a:r>
            <a:r>
              <a:rPr sz="3200" spc="-5" dirty="0">
                <a:latin typeface="DejaVu Sans"/>
                <a:cs typeface="DejaVu Sans"/>
              </a:rPr>
              <a:t>(email, XML</a:t>
            </a:r>
            <a:r>
              <a:rPr sz="3200" spc="30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data...)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25" dirty="0">
                <a:latin typeface="DejaVu Sans"/>
                <a:cs typeface="DejaVu Sans"/>
              </a:rPr>
              <a:t>Produces </a:t>
            </a:r>
            <a:r>
              <a:rPr sz="3200" b="1" dirty="0">
                <a:latin typeface="DejaVu Sans"/>
                <a:cs typeface="DejaVu Sans"/>
              </a:rPr>
              <a:t>XML</a:t>
            </a:r>
            <a:r>
              <a:rPr sz="3200" dirty="0">
                <a:latin typeface="DejaVu Sans"/>
                <a:cs typeface="DejaVu Sans"/>
              </a:rPr>
              <a:t>, </a:t>
            </a:r>
            <a:r>
              <a:rPr sz="3200" b="1" dirty="0">
                <a:latin typeface="DejaVu Sans"/>
                <a:cs typeface="DejaVu Sans"/>
              </a:rPr>
              <a:t>XHTML </a:t>
            </a:r>
            <a:r>
              <a:rPr sz="3200" spc="-5" dirty="0">
                <a:latin typeface="DejaVu Sans"/>
                <a:cs typeface="DejaVu Sans"/>
              </a:rPr>
              <a:t>or</a:t>
            </a:r>
            <a:r>
              <a:rPr sz="3200" spc="-35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HTML5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40"/>
              </a:spcBef>
              <a:buChar char="·"/>
              <a:tabLst>
                <a:tab pos="272415" algn="l"/>
              </a:tabLst>
            </a:pPr>
            <a:r>
              <a:rPr sz="3200" spc="-15" dirty="0">
                <a:latin typeface="DejaVu Sans"/>
                <a:cs typeface="DejaVu Sans"/>
              </a:rPr>
              <a:t>Expression </a:t>
            </a:r>
            <a:r>
              <a:rPr sz="3200" spc="-5" dirty="0">
                <a:latin typeface="DejaVu Sans"/>
                <a:cs typeface="DejaVu Sans"/>
              </a:rPr>
              <a:t>eval, i18n, URL</a:t>
            </a:r>
            <a:r>
              <a:rPr sz="3200" spc="15" dirty="0">
                <a:latin typeface="DejaVu Sans"/>
                <a:cs typeface="DejaVu Sans"/>
              </a:rPr>
              <a:t> </a:t>
            </a:r>
            <a:r>
              <a:rPr sz="3200" spc="-10" dirty="0">
                <a:latin typeface="DejaVu Sans"/>
                <a:cs typeface="DejaVu Sans"/>
              </a:rPr>
              <a:t>rewriting...</a:t>
            </a:r>
            <a:endParaRPr sz="3200">
              <a:latin typeface="DejaVu Sans"/>
              <a:cs typeface="DejaVu Sans"/>
            </a:endParaRPr>
          </a:p>
          <a:p>
            <a:pPr marL="273050" indent="-260350">
              <a:lnSpc>
                <a:spcPct val="100000"/>
              </a:lnSpc>
              <a:spcBef>
                <a:spcPts val="1340"/>
              </a:spcBef>
              <a:buFont typeface="DejaVu Sans"/>
              <a:buChar char="·"/>
              <a:tabLst>
                <a:tab pos="273050" algn="l"/>
              </a:tabLst>
            </a:pPr>
            <a:r>
              <a:rPr sz="3200" b="1" spc="-40" dirty="0">
                <a:latin typeface="DejaVu Sans"/>
                <a:cs typeface="DejaVu Sans"/>
              </a:rPr>
              <a:t>Full </a:t>
            </a:r>
            <a:r>
              <a:rPr sz="3200" b="1" spc="-5" dirty="0">
                <a:latin typeface="DejaVu Sans"/>
                <a:cs typeface="DejaVu Sans"/>
              </a:rPr>
              <a:t>Spring </a:t>
            </a:r>
            <a:r>
              <a:rPr sz="3200" b="1" dirty="0">
                <a:latin typeface="DejaVu Sans"/>
                <a:cs typeface="DejaVu Sans"/>
              </a:rPr>
              <a:t>MVC</a:t>
            </a:r>
            <a:r>
              <a:rPr sz="3200" b="1" spc="-40" dirty="0">
                <a:latin typeface="DejaVu Sans"/>
                <a:cs typeface="DejaVu Sans"/>
              </a:rPr>
              <a:t> </a:t>
            </a:r>
            <a:r>
              <a:rPr sz="3200" b="1" dirty="0">
                <a:latin typeface="DejaVu Sans"/>
                <a:cs typeface="DejaVu Sans"/>
              </a:rPr>
              <a:t>integration</a:t>
            </a:r>
            <a:endParaRPr sz="32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360"/>
              </a:spcBef>
              <a:buChar char="·"/>
              <a:tabLst>
                <a:tab pos="695325" algn="l"/>
              </a:tabLst>
            </a:pPr>
            <a:r>
              <a:rPr sz="2800" spc="-5" dirty="0">
                <a:latin typeface="DejaVu Sans"/>
                <a:cs typeface="DejaVu Sans"/>
              </a:rPr>
              <a:t>Spring EL, </a:t>
            </a:r>
            <a:r>
              <a:rPr sz="2800" spc="-15" dirty="0">
                <a:latin typeface="DejaVu Sans"/>
                <a:cs typeface="DejaVu Sans"/>
              </a:rPr>
              <a:t>form </a:t>
            </a:r>
            <a:r>
              <a:rPr sz="2800" spc="-5" dirty="0">
                <a:latin typeface="DejaVu Sans"/>
                <a:cs typeface="DejaVu Sans"/>
              </a:rPr>
              <a:t>binding,</a:t>
            </a:r>
            <a:r>
              <a:rPr sz="2800" spc="-3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i18n...</a:t>
            </a:r>
            <a:endParaRPr sz="28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05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Configurable and</a:t>
            </a:r>
            <a:r>
              <a:rPr sz="3200" spc="-25" dirty="0">
                <a:latin typeface="DejaVu Sans"/>
                <a:cs typeface="DejaVu Sans"/>
              </a:rPr>
              <a:t> </a:t>
            </a:r>
            <a:r>
              <a:rPr sz="3200" spc="-10" dirty="0">
                <a:latin typeface="DejaVu Sans"/>
                <a:cs typeface="DejaVu Sans"/>
              </a:rPr>
              <a:t>extensible</a:t>
            </a:r>
            <a:endParaRPr sz="3200">
              <a:latin typeface="DejaVu Sans"/>
              <a:cs typeface="DejaVu Sans"/>
            </a:endParaRPr>
          </a:p>
          <a:p>
            <a:pPr marL="271780" indent="-259715">
              <a:lnSpc>
                <a:spcPct val="100000"/>
              </a:lnSpc>
              <a:spcBef>
                <a:spcPts val="1350"/>
              </a:spcBef>
              <a:buChar char="·"/>
              <a:tabLst>
                <a:tab pos="272415" algn="l"/>
              </a:tabLst>
            </a:pPr>
            <a:r>
              <a:rPr sz="3200" spc="-5" dirty="0">
                <a:latin typeface="DejaVu Sans"/>
                <a:cs typeface="DejaVu Sans"/>
              </a:rPr>
              <a:t>Static </a:t>
            </a:r>
            <a:r>
              <a:rPr sz="3200" spc="-10" dirty="0">
                <a:latin typeface="DejaVu Sans"/>
                <a:cs typeface="DejaVu Sans"/>
              </a:rPr>
              <a:t>prototyping</a:t>
            </a:r>
            <a:r>
              <a:rPr sz="3200" spc="-15" dirty="0">
                <a:latin typeface="DejaVu Sans"/>
                <a:cs typeface="DejaVu Sans"/>
              </a:rPr>
              <a:t> </a:t>
            </a:r>
            <a:r>
              <a:rPr sz="3200" spc="-5" dirty="0">
                <a:latin typeface="DejaVu Sans"/>
                <a:cs typeface="DejaVu Sans"/>
              </a:rPr>
              <a:t>abilities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700913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Somefeaturesarespecial(I)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459" y="1557927"/>
            <a:ext cx="9015095" cy="299402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639"/>
              </a:spcBef>
              <a:buFont typeface="DejaVu Sans"/>
              <a:buChar char="·"/>
              <a:tabLst>
                <a:tab pos="273050" algn="l"/>
              </a:tabLst>
            </a:pPr>
            <a:r>
              <a:rPr sz="3200" b="1" spc="-5" dirty="0">
                <a:latin typeface="DejaVu Sans"/>
                <a:cs typeface="DejaVu Sans"/>
              </a:rPr>
              <a:t>DOM-based</a:t>
            </a:r>
            <a:r>
              <a:rPr sz="3200" spc="-5" dirty="0">
                <a:latin typeface="DejaVu Sans"/>
                <a:cs typeface="DejaVu Sans"/>
              </a:rPr>
              <a:t>: Especially made for the</a:t>
            </a:r>
            <a:r>
              <a:rPr sz="3200" spc="-10" dirty="0">
                <a:latin typeface="DejaVu Sans"/>
                <a:cs typeface="DejaVu Sans"/>
              </a:rPr>
              <a:t> web</a:t>
            </a:r>
            <a:endParaRPr sz="32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350"/>
              </a:spcBef>
              <a:buChar char="·"/>
              <a:tabLst>
                <a:tab pos="695325" algn="l"/>
              </a:tabLst>
            </a:pPr>
            <a:r>
              <a:rPr sz="2800" spc="-65" dirty="0">
                <a:latin typeface="DejaVu Sans"/>
                <a:cs typeface="DejaVu Sans"/>
              </a:rPr>
              <a:t>Web </a:t>
            </a:r>
            <a:r>
              <a:rPr sz="2800" spc="-5" dirty="0">
                <a:latin typeface="DejaVu Sans"/>
                <a:cs typeface="DejaVu Sans"/>
              </a:rPr>
              <a:t>UIs </a:t>
            </a:r>
            <a:r>
              <a:rPr sz="2800" spc="-25" dirty="0">
                <a:latin typeface="DejaVu Sans"/>
                <a:cs typeface="DejaVu Sans"/>
              </a:rPr>
              <a:t>are </a:t>
            </a:r>
            <a:r>
              <a:rPr sz="2800" spc="-20" dirty="0">
                <a:latin typeface="DejaVu Sans"/>
                <a:cs typeface="DejaVu Sans"/>
              </a:rPr>
              <a:t>represented </a:t>
            </a:r>
            <a:r>
              <a:rPr sz="2800" dirty="0">
                <a:latin typeface="DejaVu Sans"/>
                <a:cs typeface="DejaVu Sans"/>
              </a:rPr>
              <a:t>as </a:t>
            </a:r>
            <a:r>
              <a:rPr sz="2800" spc="-10" dirty="0">
                <a:latin typeface="DejaVu Sans"/>
                <a:cs typeface="DejaVu Sans"/>
              </a:rPr>
              <a:t>DOM </a:t>
            </a:r>
            <a:r>
              <a:rPr sz="2800" dirty="0">
                <a:latin typeface="DejaVu Sans"/>
                <a:cs typeface="DejaVu Sans"/>
              </a:rPr>
              <a:t>@</a:t>
            </a:r>
            <a:r>
              <a:rPr sz="2800" spc="25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browsers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DOM </a:t>
            </a:r>
            <a:r>
              <a:rPr sz="2800" spc="-5" dirty="0">
                <a:latin typeface="DejaVu Sans"/>
                <a:cs typeface="DejaVu Sans"/>
              </a:rPr>
              <a:t>allows powerful </a:t>
            </a:r>
            <a:r>
              <a:rPr sz="2800" spc="-15" dirty="0">
                <a:latin typeface="DejaVu Sans"/>
                <a:cs typeface="DejaVu Sans"/>
              </a:rPr>
              <a:t>processing </a:t>
            </a:r>
            <a:r>
              <a:rPr sz="2800" spc="-5" dirty="0">
                <a:latin typeface="DejaVu Sans"/>
                <a:cs typeface="DejaVu Sans"/>
              </a:rPr>
              <a:t>of</a:t>
            </a:r>
            <a:r>
              <a:rPr sz="2800" spc="10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documents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Thymeleaf's </a:t>
            </a:r>
            <a:r>
              <a:rPr sz="2800" spc="-5" dirty="0">
                <a:latin typeface="DejaVu Sans"/>
                <a:cs typeface="DejaVu Sans"/>
              </a:rPr>
              <a:t>DOM means </a:t>
            </a:r>
            <a:r>
              <a:rPr sz="2800" spc="-15" dirty="0">
                <a:latin typeface="DejaVu Sans"/>
                <a:cs typeface="DejaVu Sans"/>
              </a:rPr>
              <a:t>processing</a:t>
            </a:r>
            <a:r>
              <a:rPr sz="2800" spc="-35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DejaVu Sans"/>
                <a:cs typeface="DejaVu Sans"/>
              </a:rPr>
              <a:t>power</a:t>
            </a:r>
            <a:endParaRPr sz="280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06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Better </a:t>
            </a:r>
            <a:r>
              <a:rPr sz="2800" spc="-5" dirty="0">
                <a:latin typeface="DejaVu Sans"/>
                <a:cs typeface="DejaVu Sans"/>
              </a:rPr>
              <a:t>than sequential </a:t>
            </a:r>
            <a:r>
              <a:rPr sz="2800" spc="-20" dirty="0">
                <a:latin typeface="DejaVu Sans"/>
                <a:cs typeface="DejaVu Sans"/>
              </a:rPr>
              <a:t>text</a:t>
            </a:r>
            <a:r>
              <a:rPr sz="2800" spc="-10" dirty="0">
                <a:latin typeface="DejaVu Sans"/>
                <a:cs typeface="DejaVu Sans"/>
              </a:rPr>
              <a:t> </a:t>
            </a:r>
            <a:r>
              <a:rPr sz="2800" spc="-15" dirty="0">
                <a:latin typeface="DejaVu Sans"/>
                <a:cs typeface="DejaVu Sans"/>
              </a:rPr>
              <a:t>processing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626" y="-35798"/>
            <a:ext cx="10079990" cy="750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69" y="438758"/>
            <a:ext cx="7192009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Somefeaturesarespecial(II)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523" y="1309633"/>
            <a:ext cx="7124700" cy="130746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639"/>
              </a:spcBef>
              <a:buFont typeface="DejaVu Sans"/>
              <a:buChar char="·"/>
              <a:tabLst>
                <a:tab pos="273050" algn="l"/>
              </a:tabLst>
            </a:pPr>
            <a:r>
              <a:rPr sz="3200" b="1" spc="-5" dirty="0">
                <a:latin typeface="DejaVu Sans"/>
                <a:cs typeface="DejaVu Sans"/>
              </a:rPr>
              <a:t>Configurability </a:t>
            </a:r>
            <a:r>
              <a:rPr sz="3200" dirty="0">
                <a:latin typeface="DejaVu Sans"/>
                <a:cs typeface="DejaVu Sans"/>
              </a:rPr>
              <a:t>&amp;</a:t>
            </a:r>
            <a:r>
              <a:rPr sz="3200" spc="-50" dirty="0">
                <a:latin typeface="DejaVu Sans"/>
                <a:cs typeface="DejaVu Sans"/>
              </a:rPr>
              <a:t> </a:t>
            </a:r>
            <a:r>
              <a:rPr sz="3200" b="1" spc="-5" dirty="0">
                <a:latin typeface="DejaVu Sans"/>
                <a:cs typeface="DejaVu Sans"/>
              </a:rPr>
              <a:t>Extensibility</a:t>
            </a:r>
            <a:endParaRPr sz="3200" dirty="0">
              <a:latin typeface="DejaVu Sans"/>
              <a:cs typeface="DejaVu Sans"/>
            </a:endParaRPr>
          </a:p>
          <a:p>
            <a:pPr marL="694690" lvl="1" indent="-225425">
              <a:lnSpc>
                <a:spcPct val="100000"/>
              </a:lnSpc>
              <a:spcBef>
                <a:spcPts val="1350"/>
              </a:spcBef>
              <a:buChar char="·"/>
              <a:tabLst>
                <a:tab pos="695325" algn="l"/>
              </a:tabLst>
            </a:pPr>
            <a:r>
              <a:rPr sz="2800" spc="-10" dirty="0">
                <a:latin typeface="DejaVu Sans"/>
                <a:cs typeface="DejaVu Sans"/>
              </a:rPr>
              <a:t>Dialects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0289" y="37846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289" y="2733312"/>
            <a:ext cx="6643370" cy="1215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8630" marR="1111885" indent="-455930">
              <a:lnSpc>
                <a:spcPts val="2820"/>
              </a:lnSpc>
              <a:spcBef>
                <a:spcPts val="240"/>
              </a:spcBef>
              <a:buFont typeface="Times New Roman"/>
              <a:buChar char="•"/>
              <a:tabLst>
                <a:tab pos="467995" algn="l"/>
                <a:tab pos="468630" algn="l"/>
              </a:tabLst>
            </a:pPr>
            <a:r>
              <a:rPr sz="2400" spc="-65" dirty="0">
                <a:latin typeface="DejaVu Sans"/>
                <a:cs typeface="DejaVu Sans"/>
              </a:rPr>
              <a:t>From </a:t>
            </a:r>
            <a:r>
              <a:rPr sz="2400" i="1" spc="-5" dirty="0">
                <a:latin typeface="DejaVu Sans"/>
                <a:cs typeface="DejaVu Sans"/>
              </a:rPr>
              <a:t>"create your own </a:t>
            </a:r>
            <a:r>
              <a:rPr sz="2400" i="1" spc="-10" dirty="0">
                <a:latin typeface="DejaVu Sans"/>
                <a:cs typeface="DejaVu Sans"/>
              </a:rPr>
              <a:t>processor  </a:t>
            </a:r>
            <a:r>
              <a:rPr sz="2400" i="1" dirty="0">
                <a:latin typeface="DejaVu Sans"/>
                <a:cs typeface="DejaVu Sans"/>
              </a:rPr>
              <a:t>libraries"</a:t>
            </a:r>
            <a:r>
              <a:rPr sz="2400" dirty="0">
                <a:latin typeface="DejaVu Sans"/>
                <a:cs typeface="DejaVu Sans"/>
              </a:rPr>
              <a:t>...</a:t>
            </a:r>
          </a:p>
          <a:p>
            <a:pPr marL="46863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DejaVu Sans"/>
                <a:cs typeface="DejaVu Sans"/>
              </a:rPr>
              <a:t>... </a:t>
            </a:r>
            <a:r>
              <a:rPr sz="2400" spc="-5" dirty="0">
                <a:latin typeface="DejaVu Sans"/>
                <a:cs typeface="DejaVu Sans"/>
              </a:rPr>
              <a:t>to </a:t>
            </a:r>
            <a:r>
              <a:rPr sz="2400" i="1" spc="-5" dirty="0">
                <a:latin typeface="DejaVu Sans"/>
                <a:cs typeface="DejaVu Sans"/>
              </a:rPr>
              <a:t>"create your </a:t>
            </a:r>
            <a:r>
              <a:rPr sz="2400" i="1" dirty="0">
                <a:latin typeface="DejaVu Sans"/>
                <a:cs typeface="DejaVu Sans"/>
              </a:rPr>
              <a:t>own </a:t>
            </a:r>
            <a:r>
              <a:rPr sz="2400" i="1" spc="-5" dirty="0">
                <a:latin typeface="DejaVu Sans"/>
                <a:cs typeface="DejaVu Sans"/>
              </a:rPr>
              <a:t>template</a:t>
            </a:r>
            <a:r>
              <a:rPr sz="2400" i="1" spc="-15" dirty="0">
                <a:latin typeface="DejaVu Sans"/>
                <a:cs typeface="DejaVu Sans"/>
              </a:rPr>
              <a:t> </a:t>
            </a:r>
            <a:r>
              <a:rPr sz="2400" i="1" spc="-5" dirty="0">
                <a:latin typeface="DejaVu Sans"/>
                <a:cs typeface="DejaVu Sans"/>
              </a:rPr>
              <a:t>engine"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033" y="4354486"/>
            <a:ext cx="8141419" cy="158376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1170"/>
              </a:spcBef>
              <a:buChar char="·"/>
              <a:tabLst>
                <a:tab pos="238125" algn="l"/>
              </a:tabLst>
            </a:pPr>
            <a:r>
              <a:rPr sz="2800" spc="-20" dirty="0">
                <a:latin typeface="DejaVu Sans"/>
                <a:cs typeface="DejaVu Sans"/>
              </a:rPr>
              <a:t>Resolvers </a:t>
            </a:r>
            <a:r>
              <a:rPr sz="2800" spc="-5" dirty="0">
                <a:latin typeface="DejaVu Sans"/>
                <a:cs typeface="DejaVu Sans"/>
              </a:rPr>
              <a:t>("finders"): </a:t>
            </a:r>
            <a:r>
              <a:rPr sz="2800" spc="-10" dirty="0">
                <a:latin typeface="DejaVu Sans"/>
                <a:cs typeface="DejaVu Sans"/>
              </a:rPr>
              <a:t>templates,</a:t>
            </a:r>
            <a:r>
              <a:rPr sz="2800" spc="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messages...</a:t>
            </a:r>
            <a:endParaRPr sz="2800" dirty="0">
              <a:latin typeface="DejaVu Sans"/>
              <a:cs typeface="DejaVu Sans"/>
            </a:endParaRPr>
          </a:p>
          <a:p>
            <a:pPr marL="237490" indent="-225425">
              <a:lnSpc>
                <a:spcPct val="100000"/>
              </a:lnSpc>
              <a:spcBef>
                <a:spcPts val="1070"/>
              </a:spcBef>
              <a:buChar char="·"/>
              <a:tabLst>
                <a:tab pos="238125" algn="l"/>
              </a:tabLst>
            </a:pPr>
            <a:r>
              <a:rPr sz="2800" spc="-5" dirty="0">
                <a:latin typeface="DejaVu Sans"/>
                <a:cs typeface="DejaVu Sans"/>
              </a:rPr>
              <a:t>Cache</a:t>
            </a:r>
            <a:r>
              <a:rPr sz="2800" spc="-15" dirty="0">
                <a:latin typeface="DejaVu Sans"/>
                <a:cs typeface="DejaVu Sans"/>
              </a:rPr>
              <a:t> </a:t>
            </a:r>
            <a:r>
              <a:rPr sz="2800" spc="-10" dirty="0">
                <a:latin typeface="DejaVu Sans"/>
                <a:cs typeface="DejaVu Sans"/>
              </a:rPr>
              <a:t>strategies</a:t>
            </a:r>
            <a:endParaRPr sz="2800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660" y="6116979"/>
            <a:ext cx="6496685" cy="9550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DejaVu Sans"/>
                <a:cs typeface="DejaVu Sans"/>
              </a:rPr>
              <a:t>Decide what you </a:t>
            </a:r>
            <a:r>
              <a:rPr sz="2400" dirty="0">
                <a:latin typeface="DejaVu Sans"/>
                <a:cs typeface="DejaVu Sans"/>
              </a:rPr>
              <a:t>want </a:t>
            </a:r>
            <a:r>
              <a:rPr sz="2400" spc="-5" dirty="0">
                <a:latin typeface="DejaVu Sans"/>
                <a:cs typeface="DejaVu Sans"/>
              </a:rPr>
              <a:t>to </a:t>
            </a:r>
            <a:r>
              <a:rPr sz="2400" dirty="0">
                <a:latin typeface="DejaVu Sans"/>
                <a:cs typeface="DejaVu Sans"/>
              </a:rPr>
              <a:t>call </a:t>
            </a:r>
            <a:r>
              <a:rPr sz="2400" i="1" spc="-5" dirty="0">
                <a:latin typeface="DejaVu Sans"/>
                <a:cs typeface="DejaVu Sans"/>
              </a:rPr>
              <a:t>"a</a:t>
            </a:r>
            <a:r>
              <a:rPr sz="2400" i="1" spc="35" dirty="0">
                <a:latin typeface="DejaVu Sans"/>
                <a:cs typeface="DejaVu Sans"/>
              </a:rPr>
              <a:t> </a:t>
            </a:r>
            <a:r>
              <a:rPr sz="2400" i="1" spc="-5" dirty="0">
                <a:latin typeface="DejaVu Sans"/>
                <a:cs typeface="DejaVu Sans"/>
              </a:rPr>
              <a:t>template"</a:t>
            </a:r>
            <a:endParaRPr sz="24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DejaVu Sans"/>
                <a:cs typeface="DejaVu Sans"/>
              </a:rPr>
              <a:t>If </a:t>
            </a:r>
            <a:r>
              <a:rPr sz="2400" spc="-5" dirty="0">
                <a:latin typeface="DejaVu Sans"/>
                <a:cs typeface="DejaVu Sans"/>
              </a:rPr>
              <a:t>it's DOM-able, it's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10" dirty="0">
                <a:latin typeface="DejaVu Sans"/>
                <a:cs typeface="DejaVu Sans"/>
              </a:rPr>
              <a:t>processable.</a:t>
            </a:r>
            <a:endParaRPr sz="24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712</Words>
  <Application>Microsoft Macintosh PowerPoint</Application>
  <PresentationFormat>Personalizzato</PresentationFormat>
  <Paragraphs>163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Arial</vt:lpstr>
      <vt:lpstr>Calibri</vt:lpstr>
      <vt:lpstr>DejaVu Sans</vt:lpstr>
      <vt:lpstr>DejaVu Sans Mono</vt:lpstr>
      <vt:lpstr>DejaVu Serif</vt:lpstr>
      <vt:lpstr>Times New Roman</vt:lpstr>
      <vt:lpstr>Office Theme</vt:lpstr>
      <vt:lpstr>IntroducingThymeleaf</vt:lpstr>
      <vt:lpstr>TheProject</vt:lpstr>
      <vt:lpstr>Atemplateengine?W hat'sthat?(I)</vt:lpstr>
      <vt:lpstr>Presentazione standard di PowerPoint</vt:lpstr>
      <vt:lpstr>TemplateenginesinSpringMVC(II)</vt:lpstr>
      <vt:lpstr>Howdoesitlooklike?</vt:lpstr>
      <vt:lpstr>The(main)features</vt:lpstr>
      <vt:lpstr>Somefeaturesarespecial(I)</vt:lpstr>
      <vt:lpstr>Somefeaturesarespecial(II)</vt:lpstr>
      <vt:lpstr>Somefeaturesarespecial(II)</vt:lpstr>
      <vt:lpstr>NaturalTemplating</vt:lpstr>
      <vt:lpstr>Naturalwhat?</vt:lpstr>
      <vt:lpstr>Howdoweevaluateit?</vt:lpstr>
      <vt:lpstr>Howcanthatbedone?</vt:lpstr>
      <vt:lpstr>CanJSPdoit?</vt:lpstr>
      <vt:lpstr>Presentazione standard di PowerPoint</vt:lpstr>
      <vt:lpstr>CanJSP+JSTLdoit?</vt:lpstr>
      <vt:lpstr>Presentazione standard di PowerPoint</vt:lpstr>
      <vt:lpstr>CanVelocitydoit?</vt:lpstr>
      <vt:lpstr>Presentazione standard di PowerPoint</vt:lpstr>
      <vt:lpstr>CanFreeMarkerdoit?</vt:lpstr>
      <vt:lpstr>Presentazione standard di PowerPoint</vt:lpstr>
      <vt:lpstr>And.canThymeleafdoit?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Let'swritetemplates!</vt:lpstr>
      <vt:lpstr>Writingtexts</vt:lpstr>
      <vt:lpstr>Presentazione standard di PowerPoint</vt:lpstr>
      <vt:lpstr>URLs</vt:lpstr>
      <vt:lpstr>Iteration</vt:lpstr>
      <vt:lpstr>Iterationstatus</vt:lpstr>
      <vt:lpstr>Conditionals(I)</vt:lpstr>
      <vt:lpstr>Conditionals(II)</vt:lpstr>
      <vt:lpstr>Formsandbean-binding(I)</vt:lpstr>
      <vt:lpstr>Formsandbean-binding(II)</vt:lpstr>
      <vt:lpstr>Pagecomposition</vt:lpstr>
      <vt:lpstr>Inlining</vt:lpstr>
      <vt:lpstr>W heretogo,whatosee.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IntroducingThymeleaf</dc:title>
  <dc:creator>Daniel Fernandez</dc:creator>
  <cp:lastModifiedBy>Alessandro Sallese</cp:lastModifiedBy>
  <cp:revision>1</cp:revision>
  <dcterms:created xsi:type="dcterms:W3CDTF">2023-01-18T07:37:21Z</dcterms:created>
  <dcterms:modified xsi:type="dcterms:W3CDTF">2023-01-18T07:47:15Z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2012-02-15T00:00:00Z</vt:filetime>
  </property>
  <property fmtid="{D5CDD505-2E9C-101B-9397-08002B2CF9AE}" pid="3" name="Creator">
    <vt:lpwstr>Impress</vt:lpwstr>
  </property>
  <property fmtid="{D5CDD505-2E9C-101B-9397-08002B2CF9AE}" pid="4" name="LastSaved">
    <vt:filetime>2023-01-18T00:00:00Z</vt:filetime>
  </property>
</Properties>
</file>