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D7FFA3-1799-4695-B1C3-4D8E57E0FD3A}"/>
              </a:ext>
            </a:extLst>
          </p:cNvPr>
          <p:cNvSpPr>
            <a:spLocks noGrp="1"/>
          </p:cNvSpPr>
          <p:nvPr>
            <p:ph type="ctrTitle"/>
          </p:nvPr>
        </p:nvSpPr>
        <p:spPr/>
        <p:txBody>
          <a:bodyPr/>
          <a:lstStyle/>
          <a:p>
            <a:r>
              <a:rPr lang="it-IT" b="1" dirty="0">
                <a:effectLst/>
              </a:rPr>
              <a:t>JPA</a:t>
            </a:r>
            <a:br>
              <a:rPr lang="it-IT" b="1" dirty="0"/>
            </a:br>
            <a:r>
              <a:rPr lang="it-IT" b="1" dirty="0"/>
              <a:t>(Repository query)</a:t>
            </a:r>
            <a:endParaRPr lang="it-IT" dirty="0"/>
          </a:p>
        </p:txBody>
      </p:sp>
    </p:spTree>
    <p:extLst>
      <p:ext uri="{BB962C8B-B14F-4D97-AF65-F5344CB8AC3E}">
        <p14:creationId xmlns:p14="http://schemas.microsoft.com/office/powerpoint/2010/main" val="333742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FE83D7-6B66-7D49-9418-E4AF67C91C7F}"/>
              </a:ext>
            </a:extLst>
          </p:cNvPr>
          <p:cNvSpPr>
            <a:spLocks noGrp="1"/>
          </p:cNvSpPr>
          <p:nvPr>
            <p:ph type="title"/>
          </p:nvPr>
        </p:nvSpPr>
        <p:spPr/>
        <p:txBody>
          <a:bodyPr/>
          <a:lstStyle/>
          <a:p>
            <a:r>
              <a:rPr lang="it-IT" b="1" dirty="0">
                <a:effectLst/>
              </a:rPr>
              <a:t>Metodi di interrogazione</a:t>
            </a:r>
            <a:br>
              <a:rPr lang="it-IT" b="1" dirty="0">
                <a:effectLst/>
              </a:rPr>
            </a:br>
            <a:endParaRPr lang="it-IT" dirty="0"/>
          </a:p>
        </p:txBody>
      </p:sp>
      <p:sp>
        <p:nvSpPr>
          <p:cNvPr id="3" name="Segnaposto contenuto 2">
            <a:extLst>
              <a:ext uri="{FF2B5EF4-FFF2-40B4-BE49-F238E27FC236}">
                <a16:creationId xmlns:a16="http://schemas.microsoft.com/office/drawing/2014/main" id="{45194C15-B8ED-252B-A1A8-B96E7EEFDD66}"/>
              </a:ext>
            </a:extLst>
          </p:cNvPr>
          <p:cNvSpPr>
            <a:spLocks noGrp="1"/>
          </p:cNvSpPr>
          <p:nvPr>
            <p:ph idx="1"/>
          </p:nvPr>
        </p:nvSpPr>
        <p:spPr/>
        <p:txBody>
          <a:bodyPr/>
          <a:lstStyle/>
          <a:p>
            <a:r>
              <a:rPr lang="it-IT" dirty="0">
                <a:effectLst/>
              </a:rPr>
              <a:t>Sebbene ottenere una query derivata dal nome del metodo sia abbastanza conveniente, si potrebbe affrontare la situazione in cui il parser del nome del metodo non supporta la parola chiave che si desidera utilizzare o il nome del metodo diventerebbe inutilmente brutto.</a:t>
            </a:r>
          </a:p>
          <a:p>
            <a:r>
              <a:rPr lang="it-IT" b="1" dirty="0">
                <a:effectLst/>
              </a:rPr>
              <a:t>Creazione di query dai nomi dei metodi</a:t>
            </a:r>
            <a:endParaRPr lang="it-IT" b="1" dirty="0"/>
          </a:p>
          <a:p>
            <a:endParaRPr lang="it-IT" dirty="0"/>
          </a:p>
        </p:txBody>
      </p:sp>
      <p:pic>
        <p:nvPicPr>
          <p:cNvPr id="5" name="Immagine 4">
            <a:extLst>
              <a:ext uri="{FF2B5EF4-FFF2-40B4-BE49-F238E27FC236}">
                <a16:creationId xmlns:a16="http://schemas.microsoft.com/office/drawing/2014/main" id="{B29CBE52-7838-06F0-0238-1B0A62510AD3}"/>
              </a:ext>
            </a:extLst>
          </p:cNvPr>
          <p:cNvPicPr>
            <a:picLocks noChangeAspect="1"/>
          </p:cNvPicPr>
          <p:nvPr/>
        </p:nvPicPr>
        <p:blipFill>
          <a:blip r:embed="rId2"/>
          <a:stretch>
            <a:fillRect/>
          </a:stretch>
        </p:blipFill>
        <p:spPr>
          <a:xfrm>
            <a:off x="677333" y="3989001"/>
            <a:ext cx="9400981" cy="1320799"/>
          </a:xfrm>
          <a:prstGeom prst="rect">
            <a:avLst/>
          </a:prstGeom>
        </p:spPr>
      </p:pic>
    </p:spTree>
    <p:extLst>
      <p:ext uri="{BB962C8B-B14F-4D97-AF65-F5344CB8AC3E}">
        <p14:creationId xmlns:p14="http://schemas.microsoft.com/office/powerpoint/2010/main" val="3924119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Rectangle 1">
            <a:extLst>
              <a:ext uri="{FF2B5EF4-FFF2-40B4-BE49-F238E27FC236}">
                <a16:creationId xmlns:a16="http://schemas.microsoft.com/office/drawing/2014/main" id="{E870DC1C-CAA4-85BB-18D7-627B4442D600}"/>
              </a:ext>
            </a:extLst>
          </p:cNvPr>
          <p:cNvSpPr>
            <a:spLocks noChangeArrowheads="1"/>
          </p:cNvSpPr>
          <p:nvPr/>
        </p:nvSpPr>
        <p:spPr bwMode="auto">
          <a:xfrm>
            <a:off x="421298" y="5337687"/>
            <a:ext cx="7673801" cy="108765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90000"/>
              </a:lnSpc>
              <a:spcBef>
                <a:spcPct val="0"/>
              </a:spcBef>
              <a:spcAft>
                <a:spcPts val="600"/>
              </a:spcAft>
              <a:buClrTx/>
              <a:buSzTx/>
              <a:tabLst/>
            </a:pPr>
            <a:r>
              <a:rPr kumimoji="0" lang="en-US" altLang="it-IT" sz="3000" b="1" i="0" u="none" strike="noStrike" kern="1200" cap="none" normalizeH="0" baseline="0" dirty="0">
                <a:ln>
                  <a:noFill/>
                </a:ln>
                <a:solidFill>
                  <a:schemeClr val="accent1"/>
                </a:solidFill>
                <a:effectLst/>
                <a:latin typeface="+mj-lt"/>
                <a:ea typeface="+mj-ea"/>
                <a:cs typeface="+mj-cs"/>
              </a:rPr>
              <a:t>Parole </a:t>
            </a:r>
            <a:r>
              <a:rPr kumimoji="0" lang="en-US" altLang="it-IT" sz="3000" b="1" i="0" u="none" strike="noStrike" kern="1200" cap="none" normalizeH="0" baseline="0" dirty="0" err="1">
                <a:ln>
                  <a:noFill/>
                </a:ln>
                <a:solidFill>
                  <a:schemeClr val="accent1"/>
                </a:solidFill>
                <a:effectLst/>
                <a:latin typeface="+mj-lt"/>
                <a:ea typeface="+mj-ea"/>
                <a:cs typeface="+mj-cs"/>
              </a:rPr>
              <a:t>chiave</a:t>
            </a:r>
            <a:r>
              <a:rPr kumimoji="0" lang="en-US" altLang="it-IT" sz="3000" b="1" i="0" u="none" strike="noStrike" kern="1200" cap="none" normalizeH="0" baseline="0" dirty="0">
                <a:ln>
                  <a:noFill/>
                </a:ln>
                <a:solidFill>
                  <a:schemeClr val="accent1"/>
                </a:solidFill>
                <a:effectLst/>
                <a:latin typeface="+mj-lt"/>
                <a:ea typeface="+mj-ea"/>
                <a:cs typeface="+mj-cs"/>
              </a:rPr>
              <a:t> </a:t>
            </a:r>
            <a:r>
              <a:rPr kumimoji="0" lang="en-US" altLang="it-IT" sz="3000" b="1" i="0" u="none" strike="noStrike" kern="1200" cap="none" normalizeH="0" baseline="0" dirty="0" err="1">
                <a:ln>
                  <a:noFill/>
                </a:ln>
                <a:solidFill>
                  <a:schemeClr val="accent1"/>
                </a:solidFill>
                <a:effectLst/>
                <a:latin typeface="+mj-lt"/>
                <a:ea typeface="+mj-ea"/>
                <a:cs typeface="+mj-cs"/>
              </a:rPr>
              <a:t>supportate</a:t>
            </a:r>
            <a:r>
              <a:rPr kumimoji="0" lang="en-US" altLang="it-IT" sz="3000" b="1" i="0" u="none" strike="noStrike" kern="1200" cap="none" normalizeH="0" baseline="0" dirty="0">
                <a:ln>
                  <a:noFill/>
                </a:ln>
                <a:solidFill>
                  <a:schemeClr val="accent1"/>
                </a:solidFill>
                <a:effectLst/>
                <a:latin typeface="+mj-lt"/>
                <a:ea typeface="+mj-ea"/>
                <a:cs typeface="+mj-cs"/>
              </a:rPr>
              <a:t> </a:t>
            </a:r>
            <a:r>
              <a:rPr kumimoji="0" lang="en-US" altLang="it-IT" sz="3000" b="1" i="0" u="none" strike="noStrike" kern="1200" cap="none" normalizeH="0" baseline="0" dirty="0" err="1">
                <a:ln>
                  <a:noFill/>
                </a:ln>
                <a:solidFill>
                  <a:schemeClr val="accent1"/>
                </a:solidFill>
                <a:effectLst/>
                <a:latin typeface="+mj-lt"/>
                <a:ea typeface="+mj-ea"/>
                <a:cs typeface="+mj-cs"/>
              </a:rPr>
              <a:t>all'interno</a:t>
            </a:r>
            <a:r>
              <a:rPr kumimoji="0" lang="en-US" altLang="it-IT" sz="3000" b="1" i="0" u="none" strike="noStrike" kern="1200" cap="none" normalizeH="0" baseline="0" dirty="0">
                <a:ln>
                  <a:noFill/>
                </a:ln>
                <a:solidFill>
                  <a:schemeClr val="accent1"/>
                </a:solidFill>
                <a:effectLst/>
                <a:latin typeface="+mj-lt"/>
                <a:ea typeface="+mj-ea"/>
                <a:cs typeface="+mj-cs"/>
              </a:rPr>
              <a:t> </a:t>
            </a:r>
            <a:r>
              <a:rPr kumimoji="0" lang="en-US" altLang="it-IT" sz="3000" b="1" i="0" u="none" strike="noStrike" kern="1200" cap="none" normalizeH="0" baseline="0" dirty="0" err="1">
                <a:ln>
                  <a:noFill/>
                </a:ln>
                <a:solidFill>
                  <a:schemeClr val="accent1"/>
                </a:solidFill>
                <a:effectLst/>
                <a:latin typeface="+mj-lt"/>
                <a:ea typeface="+mj-ea"/>
                <a:cs typeface="+mj-cs"/>
              </a:rPr>
              <a:t>dei</a:t>
            </a:r>
            <a:r>
              <a:rPr kumimoji="0" lang="en-US" altLang="it-IT" sz="3000" b="1" i="0" u="none" strike="noStrike" kern="1200" cap="none" normalizeH="0" baseline="0" dirty="0">
                <a:ln>
                  <a:noFill/>
                </a:ln>
                <a:solidFill>
                  <a:schemeClr val="accent1"/>
                </a:solidFill>
                <a:effectLst/>
                <a:latin typeface="+mj-lt"/>
                <a:ea typeface="+mj-ea"/>
                <a:cs typeface="+mj-cs"/>
              </a:rPr>
              <a:t> </a:t>
            </a:r>
            <a:r>
              <a:rPr kumimoji="0" lang="en-US" altLang="it-IT" sz="3000" b="1" i="0" u="none" strike="noStrike" kern="1200" cap="none" normalizeH="0" baseline="0" dirty="0" err="1">
                <a:ln>
                  <a:noFill/>
                </a:ln>
                <a:solidFill>
                  <a:schemeClr val="accent1"/>
                </a:solidFill>
                <a:effectLst/>
                <a:latin typeface="+mj-lt"/>
                <a:ea typeface="+mj-ea"/>
                <a:cs typeface="+mj-cs"/>
              </a:rPr>
              <a:t>nomi</a:t>
            </a:r>
            <a:r>
              <a:rPr kumimoji="0" lang="en-US" altLang="it-IT" sz="3000" b="1" i="0" u="none" strike="noStrike" kern="1200" cap="none" normalizeH="0" baseline="0" dirty="0">
                <a:ln>
                  <a:noFill/>
                </a:ln>
                <a:solidFill>
                  <a:schemeClr val="accent1"/>
                </a:solidFill>
                <a:effectLst/>
                <a:latin typeface="+mj-lt"/>
                <a:ea typeface="+mj-ea"/>
                <a:cs typeface="+mj-cs"/>
              </a:rPr>
              <a:t> </a:t>
            </a:r>
            <a:r>
              <a:rPr kumimoji="0" lang="en-US" altLang="it-IT" sz="3000" b="1" i="0" u="none" strike="noStrike" kern="1200" cap="none" normalizeH="0" baseline="0" dirty="0" err="1">
                <a:ln>
                  <a:noFill/>
                </a:ln>
                <a:solidFill>
                  <a:schemeClr val="accent1"/>
                </a:solidFill>
                <a:effectLst/>
                <a:latin typeface="+mj-lt"/>
                <a:ea typeface="+mj-ea"/>
                <a:cs typeface="+mj-cs"/>
              </a:rPr>
              <a:t>dei</a:t>
            </a:r>
            <a:r>
              <a:rPr kumimoji="0" lang="en-US" altLang="it-IT" sz="3000" b="1" i="0" u="none" strike="noStrike" kern="1200" cap="none" normalizeH="0" baseline="0" dirty="0">
                <a:ln>
                  <a:noFill/>
                </a:ln>
                <a:solidFill>
                  <a:schemeClr val="accent1"/>
                </a:solidFill>
                <a:effectLst/>
                <a:latin typeface="+mj-lt"/>
                <a:ea typeface="+mj-ea"/>
                <a:cs typeface="+mj-cs"/>
              </a:rPr>
              <a:t> </a:t>
            </a:r>
            <a:r>
              <a:rPr kumimoji="0" lang="en-US" altLang="it-IT" sz="3000" b="1" i="0" u="none" strike="noStrike" kern="1200" cap="none" normalizeH="0" baseline="0" dirty="0" err="1">
                <a:ln>
                  <a:noFill/>
                </a:ln>
                <a:solidFill>
                  <a:schemeClr val="accent1"/>
                </a:solidFill>
                <a:effectLst/>
                <a:latin typeface="+mj-lt"/>
                <a:ea typeface="+mj-ea"/>
                <a:cs typeface="+mj-cs"/>
              </a:rPr>
              <a:t>metodi</a:t>
            </a:r>
            <a:endParaRPr kumimoji="0" lang="en-US" altLang="it-IT" sz="3000" b="0" i="0" u="none" strike="noStrike" kern="1200" cap="none" normalizeH="0" baseline="0" dirty="0">
              <a:ln>
                <a:noFill/>
              </a:ln>
              <a:solidFill>
                <a:schemeClr val="accent1"/>
              </a:solidFill>
              <a:effectLst/>
              <a:latin typeface="+mj-lt"/>
              <a:ea typeface="+mj-ea"/>
              <a:cs typeface="+mj-cs"/>
            </a:endParaRPr>
          </a:p>
          <a:p>
            <a:pPr marL="0" marR="0" lvl="0" indent="0" fontAlgn="base">
              <a:lnSpc>
                <a:spcPct val="90000"/>
              </a:lnSpc>
              <a:spcBef>
                <a:spcPct val="0"/>
              </a:spcBef>
              <a:spcAft>
                <a:spcPts val="600"/>
              </a:spcAft>
              <a:buClrTx/>
              <a:buSzTx/>
              <a:tabLst/>
            </a:pPr>
            <a:endParaRPr kumimoji="0" lang="en-US" altLang="it-IT" sz="3000" b="0" i="0" u="none" strike="noStrike" kern="1200" cap="none" normalizeH="0" baseline="0" dirty="0">
              <a:ln>
                <a:noFill/>
              </a:ln>
              <a:solidFill>
                <a:schemeClr val="accent1"/>
              </a:solidFill>
              <a:effectLst/>
              <a:latin typeface="+mj-lt"/>
              <a:ea typeface="+mj-ea"/>
              <a:cs typeface="+mj-cs"/>
            </a:endParaRPr>
          </a:p>
        </p:txBody>
      </p:sp>
      <p:graphicFrame>
        <p:nvGraphicFramePr>
          <p:cNvPr id="4" name="Tabella 3">
            <a:extLst>
              <a:ext uri="{FF2B5EF4-FFF2-40B4-BE49-F238E27FC236}">
                <a16:creationId xmlns:a16="http://schemas.microsoft.com/office/drawing/2014/main" id="{240EACFF-9231-F011-16FA-A0121B98ED44}"/>
              </a:ext>
            </a:extLst>
          </p:cNvPr>
          <p:cNvGraphicFramePr>
            <a:graphicFrameLocks noGrp="1"/>
          </p:cNvGraphicFramePr>
          <p:nvPr>
            <p:extLst>
              <p:ext uri="{D42A27DB-BD31-4B8C-83A1-F6EECF244321}">
                <p14:modId xmlns:p14="http://schemas.microsoft.com/office/powerpoint/2010/main" val="1895969680"/>
              </p:ext>
            </p:extLst>
          </p:nvPr>
        </p:nvGraphicFramePr>
        <p:xfrm>
          <a:off x="1736674" y="609600"/>
          <a:ext cx="7352217" cy="4191012"/>
        </p:xfrm>
        <a:graphic>
          <a:graphicData uri="http://schemas.openxmlformats.org/drawingml/2006/table">
            <a:tbl>
              <a:tblPr/>
              <a:tblGrid>
                <a:gridCol w="1172883">
                  <a:extLst>
                    <a:ext uri="{9D8B030D-6E8A-4147-A177-3AD203B41FA5}">
                      <a16:colId xmlns:a16="http://schemas.microsoft.com/office/drawing/2014/main" val="3872660940"/>
                    </a:ext>
                  </a:extLst>
                </a:gridCol>
                <a:gridCol w="2280117">
                  <a:extLst>
                    <a:ext uri="{9D8B030D-6E8A-4147-A177-3AD203B41FA5}">
                      <a16:colId xmlns:a16="http://schemas.microsoft.com/office/drawing/2014/main" val="3300971576"/>
                    </a:ext>
                  </a:extLst>
                </a:gridCol>
                <a:gridCol w="3899217">
                  <a:extLst>
                    <a:ext uri="{9D8B030D-6E8A-4147-A177-3AD203B41FA5}">
                      <a16:colId xmlns:a16="http://schemas.microsoft.com/office/drawing/2014/main" val="3868496449"/>
                    </a:ext>
                  </a:extLst>
                </a:gridCol>
              </a:tblGrid>
              <a:tr h="173446">
                <a:tc>
                  <a:txBody>
                    <a:bodyPr/>
                    <a:lstStyle/>
                    <a:p>
                      <a:r>
                        <a:rPr lang="it-IT" sz="1050">
                          <a:effectLst/>
                        </a:rPr>
                        <a:t>Parola chiave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Campione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Frammento JPQL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8386938"/>
                  </a:ext>
                </a:extLst>
              </a:tr>
              <a:tr h="173446">
                <a:tc>
                  <a:txBody>
                    <a:bodyPr/>
                    <a:lstStyle/>
                    <a:p>
                      <a:r>
                        <a:rPr lang="it-IT" sz="1050">
                          <a:effectLst/>
                        </a:rPr>
                        <a:t>And</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findByLastnameAndFirstname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x.lastname = ?1 and x.firstname = ?2</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26783728"/>
                  </a:ext>
                </a:extLst>
              </a:tr>
              <a:tr h="173446">
                <a:tc>
                  <a:txBody>
                    <a:bodyPr/>
                    <a:lstStyle/>
                    <a:p>
                      <a:r>
                        <a:rPr lang="it-IT" sz="1050">
                          <a:effectLst/>
                        </a:rPr>
                        <a:t>Or</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findByLastnameOrFirstname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x.lastname = ?1 or x.firstname = ?2</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21406580"/>
                  </a:ext>
                </a:extLst>
              </a:tr>
              <a:tr h="173446">
                <a:tc>
                  <a:txBody>
                    <a:bodyPr/>
                    <a:lstStyle/>
                    <a:p>
                      <a:r>
                        <a:rPr lang="it-IT" sz="1050">
                          <a:effectLst/>
                        </a:rPr>
                        <a:t>Between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findByStartDateBetween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x.startDate between 1? and ?2</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28485245"/>
                  </a:ext>
                </a:extLst>
              </a:tr>
              <a:tr h="173446">
                <a:tc>
                  <a:txBody>
                    <a:bodyPr/>
                    <a:lstStyle/>
                    <a:p>
                      <a:r>
                        <a:rPr lang="it-IT" sz="1050">
                          <a:effectLst/>
                        </a:rPr>
                        <a:t>LessThan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findByAgeLessThan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&lt;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17349071"/>
                  </a:ext>
                </a:extLst>
              </a:tr>
              <a:tr h="173446">
                <a:tc>
                  <a:txBody>
                    <a:bodyPr/>
                    <a:lstStyle/>
                    <a:p>
                      <a:r>
                        <a:rPr lang="it-IT" sz="1050">
                          <a:effectLst/>
                        </a:rPr>
                        <a:t>GreaterThan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findByAgeGreaterThan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&gt;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53480236"/>
                  </a:ext>
                </a:extLst>
              </a:tr>
              <a:tr h="173446">
                <a:tc>
                  <a:txBody>
                    <a:bodyPr/>
                    <a:lstStyle/>
                    <a:p>
                      <a:r>
                        <a:rPr lang="it-IT" sz="1050">
                          <a:effectLst/>
                        </a:rPr>
                        <a:t>After</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findByStartDateAfter</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x.startDate &gt;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7088587"/>
                  </a:ext>
                </a:extLst>
              </a:tr>
              <a:tr h="173446">
                <a:tc>
                  <a:txBody>
                    <a:bodyPr/>
                    <a:lstStyle/>
                    <a:p>
                      <a:r>
                        <a:rPr lang="it-IT" sz="1050">
                          <a:effectLst/>
                        </a:rPr>
                        <a:t>Before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findByStartDateBefore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x.startDate &lt;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54355"/>
                  </a:ext>
                </a:extLst>
              </a:tr>
              <a:tr h="173446">
                <a:tc>
                  <a:txBody>
                    <a:bodyPr/>
                    <a:lstStyle/>
                    <a:p>
                      <a:r>
                        <a:rPr lang="it-IT" sz="1050">
                          <a:effectLst/>
                        </a:rPr>
                        <a:t>IsNull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findByAgeIsNull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is null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53694962"/>
                  </a:ext>
                </a:extLst>
              </a:tr>
              <a:tr h="173446">
                <a:tc>
                  <a:txBody>
                    <a:bodyPr/>
                    <a:lstStyle/>
                    <a:p>
                      <a:r>
                        <a:rPr lang="it-IT" sz="1050">
                          <a:effectLst/>
                        </a:rPr>
                        <a:t>IsNotNull,NotNull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findByAge(Is)NotNull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not null</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9603802"/>
                  </a:ext>
                </a:extLst>
              </a:tr>
              <a:tr h="173446">
                <a:tc>
                  <a:txBody>
                    <a:bodyPr/>
                    <a:lstStyle/>
                    <a:p>
                      <a:r>
                        <a:rPr lang="it-IT" sz="1050">
                          <a:effectLst/>
                        </a:rPr>
                        <a:t>Like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findByFirstnameLike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x.firstname like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35041290"/>
                  </a:ext>
                </a:extLst>
              </a:tr>
              <a:tr h="173446">
                <a:tc>
                  <a:txBody>
                    <a:bodyPr/>
                    <a:lstStyle/>
                    <a:p>
                      <a:r>
                        <a:rPr lang="it-IT" sz="1050">
                          <a:effectLst/>
                        </a:rPr>
                        <a:t>NotLike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findByFirstnameNotLike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x.firstname not like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968770460"/>
                  </a:ext>
                </a:extLst>
              </a:tr>
              <a:tr h="173446">
                <a:tc>
                  <a:txBody>
                    <a:bodyPr/>
                    <a:lstStyle/>
                    <a:p>
                      <a:r>
                        <a:rPr lang="it-IT" sz="1050">
                          <a:effectLst/>
                        </a:rPr>
                        <a:t>StartingWith</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findByFirstnameStartingWith</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x.firstname like ?1(parametro associato con allegato %)</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13351007"/>
                  </a:ext>
                </a:extLst>
              </a:tr>
              <a:tr h="173446">
                <a:tc>
                  <a:txBody>
                    <a:bodyPr/>
                    <a:lstStyle/>
                    <a:p>
                      <a:r>
                        <a:rPr lang="it-IT" sz="1050">
                          <a:effectLst/>
                        </a:rPr>
                        <a:t>EndingWith</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findByFirstnameEndingWith</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x.firstname like ?1(parametro associato con anteposto %)</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88399443"/>
                  </a:ext>
                </a:extLst>
              </a:tr>
              <a:tr h="173446">
                <a:tc>
                  <a:txBody>
                    <a:bodyPr/>
                    <a:lstStyle/>
                    <a:p>
                      <a:r>
                        <a:rPr lang="it-IT" sz="1050">
                          <a:effectLst/>
                        </a:rPr>
                        <a:t>Containing</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findByFirstnameContaining</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x.firstname like ?1(parametro associato racchiuso in %)</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3432244"/>
                  </a:ext>
                </a:extLst>
              </a:tr>
              <a:tr h="173446">
                <a:tc>
                  <a:txBody>
                    <a:bodyPr/>
                    <a:lstStyle/>
                    <a:p>
                      <a:r>
                        <a:rPr lang="it-IT" sz="1050">
                          <a:effectLst/>
                        </a:rPr>
                        <a:t>OrderBy</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findByAgeOrderByLastnameDesc</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 ?1 order by x.lastname desc</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61737092"/>
                  </a:ext>
                </a:extLst>
              </a:tr>
              <a:tr h="173446">
                <a:tc>
                  <a:txBody>
                    <a:bodyPr/>
                    <a:lstStyle/>
                    <a:p>
                      <a:r>
                        <a:rPr lang="it-IT" sz="1050">
                          <a:effectLst/>
                        </a:rPr>
                        <a:t>Not</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findByLastnameNot</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x.lastname &lt;&gt;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59810015"/>
                  </a:ext>
                </a:extLst>
              </a:tr>
              <a:tr h="173446">
                <a:tc>
                  <a:txBody>
                    <a:bodyPr/>
                    <a:lstStyle/>
                    <a:p>
                      <a:r>
                        <a:rPr lang="it-IT" sz="1050">
                          <a:effectLst/>
                        </a:rPr>
                        <a:t>In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findByAgeIn(Collection&lt;Age&gt; ages)</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in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8431148"/>
                  </a:ext>
                </a:extLst>
              </a:tr>
              <a:tr h="173446">
                <a:tc>
                  <a:txBody>
                    <a:bodyPr/>
                    <a:lstStyle/>
                    <a:p>
                      <a:r>
                        <a:rPr lang="it-IT" sz="1050">
                          <a:effectLst/>
                        </a:rPr>
                        <a:t>NotIn</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findByAgeNotIn(Collection&lt;Age&gt; age)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 where x.age not in ?1</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06402361"/>
                  </a:ext>
                </a:extLst>
              </a:tr>
              <a:tr h="173446">
                <a:tc>
                  <a:txBody>
                    <a:bodyPr/>
                    <a:lstStyle/>
                    <a:p>
                      <a:r>
                        <a:rPr lang="it-IT" sz="1050">
                          <a:effectLst/>
                        </a:rPr>
                        <a:t>True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findByActiveTrue()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dirty="0">
                          <a:effectLst/>
                        </a:rPr>
                        <a:t>… </a:t>
                      </a:r>
                      <a:r>
                        <a:rPr lang="it-IT" sz="1050" dirty="0" err="1">
                          <a:effectLst/>
                        </a:rPr>
                        <a:t>where</a:t>
                      </a:r>
                      <a:r>
                        <a:rPr lang="it-IT" sz="1050" dirty="0">
                          <a:effectLst/>
                        </a:rPr>
                        <a:t> </a:t>
                      </a:r>
                      <a:r>
                        <a:rPr lang="it-IT" sz="1050" dirty="0" err="1">
                          <a:effectLst/>
                        </a:rPr>
                        <a:t>x.active</a:t>
                      </a:r>
                      <a:r>
                        <a:rPr lang="it-IT" sz="1050" dirty="0">
                          <a:effectLst/>
                        </a:rPr>
                        <a:t> = </a:t>
                      </a:r>
                      <a:r>
                        <a:rPr lang="it-IT" sz="1050" dirty="0" err="1">
                          <a:effectLst/>
                        </a:rPr>
                        <a:t>true</a:t>
                      </a:r>
                      <a:endParaRPr lang="it-IT" sz="1050" dirty="0">
                        <a:effectLst/>
                      </a:endParaRP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81216837"/>
                  </a:ext>
                </a:extLst>
              </a:tr>
              <a:tr h="173446">
                <a:tc>
                  <a:txBody>
                    <a:bodyPr/>
                    <a:lstStyle/>
                    <a:p>
                      <a:r>
                        <a:rPr lang="it-IT" sz="1050">
                          <a:effectLst/>
                        </a:rPr>
                        <a:t>False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a:effectLst/>
                        </a:rPr>
                        <a:t>findByActiveFalse()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tc>
                  <a:txBody>
                    <a:bodyPr/>
                    <a:lstStyle/>
                    <a:p>
                      <a:r>
                        <a:rPr lang="it-IT" sz="1050" dirty="0"/>
                        <a:t>… </a:t>
                      </a:r>
                      <a:r>
                        <a:rPr lang="it-IT" sz="1050" dirty="0" err="1"/>
                        <a:t>where</a:t>
                      </a:r>
                      <a:r>
                        <a:rPr lang="it-IT" sz="1050" dirty="0"/>
                        <a:t> </a:t>
                      </a:r>
                      <a:r>
                        <a:rPr lang="it-IT" sz="1050" dirty="0" err="1"/>
                        <a:t>x.active</a:t>
                      </a:r>
                      <a:r>
                        <a:rPr lang="it-IT" sz="1050" dirty="0"/>
                        <a:t> = false</a:t>
                      </a:r>
                    </a:p>
                  </a:txBody>
                  <a:tcPr marL="24310" marR="24310" marT="12156" marB="12156"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68496897"/>
                  </a:ext>
                </a:extLst>
              </a:tr>
            </a:tbl>
          </a:graphicData>
        </a:graphic>
      </p:graphicFrame>
    </p:spTree>
    <p:extLst>
      <p:ext uri="{BB962C8B-B14F-4D97-AF65-F5344CB8AC3E}">
        <p14:creationId xmlns:p14="http://schemas.microsoft.com/office/powerpoint/2010/main" val="182844220"/>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5</TotalTime>
  <Words>335</Words>
  <Application>Microsoft Macintosh PowerPoint</Application>
  <PresentationFormat>Widescreen</PresentationFormat>
  <Paragraphs>68</Paragraphs>
  <Slides>3</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vt:i4>
      </vt:variant>
    </vt:vector>
  </HeadingPairs>
  <TitlesOfParts>
    <vt:vector size="7" baseType="lpstr">
      <vt:lpstr>Arial</vt:lpstr>
      <vt:lpstr>Trebuchet MS</vt:lpstr>
      <vt:lpstr>Wingdings 3</vt:lpstr>
      <vt:lpstr>Sfaccettatura</vt:lpstr>
      <vt:lpstr>JPA (Repository query)</vt:lpstr>
      <vt:lpstr>Metodi di interrogazione </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 (Repository query)</dc:title>
  <dc:creator>Alessandro Sallese</dc:creator>
  <cp:lastModifiedBy>Alessandro Sallese</cp:lastModifiedBy>
  <cp:revision>1</cp:revision>
  <dcterms:created xsi:type="dcterms:W3CDTF">2023-02-19T23:04:23Z</dcterms:created>
  <dcterms:modified xsi:type="dcterms:W3CDTF">2023-02-19T23:10:05Z</dcterms:modified>
</cp:coreProperties>
</file>