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281" r:id="rId11"/>
    <p:sldId id="284" r:id="rId12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4"/>
    </p:embeddedFont>
    <p:embeddedFont>
      <p:font typeface="Overpass Mono" panose="020B0009030203020204" pitchFamily="49" charset="77"/>
      <p:regular r:id="rId15"/>
      <p:bold r:id="rId16"/>
    </p:embeddedFont>
    <p:embeddedFont>
      <p:font typeface="Proxima Nova" panose="02000506030000020004" pitchFamily="2" charset="0"/>
      <p:regular r:id="rId17"/>
      <p:bold r:id="rId18"/>
      <p:italic r:id="rId19"/>
      <p:boldItalic r:id="rId20"/>
    </p:embeddedFont>
    <p:embeddedFont>
      <p:font typeface="Proxima Nova Semibold" panose="02000506030000020004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9"/>
    <p:restoredTop sz="94653"/>
  </p:normalViewPr>
  <p:slideViewPr>
    <p:cSldViewPr snapToGrid="0">
      <p:cViewPr varScale="1">
        <p:scale>
          <a:sx n="179" d="100"/>
          <a:sy n="17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d4cbd36da_4_15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d4cbd36da_4_15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progetto Lombok è una libreria Java popolare e ampiamente utilizzata che viene utilizzata per ridurre al minimo o rimuovere il codice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. Risparmia tempo e fatica. Semplicemente usando le annotazioni, possiamo risparmiare spazio e leggibilità del codice sorgente. Si collega automaticamente agli IDE e crea strumenti per ravvivare la nostra applicazione Java. Qui, sorge una domanda: il progetto Lombok e gli IDE fanno lo stesso lavoro? Se sì, allora qual è l'uso di Lombok? La risposta è no, IDE e Lombok fanno lavori diversi ma sono molto simili tra loro. Quando usiamo gli IDE per generare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(getter e setter), ci risparmiamo di scrivere getter e setter manualmente, ma in realtà esiste nel codice sorgente che aumenta le righe di codice e riduce la manutenibilità e la leggibilità. Mentre il progetto Lombok aggiunge tutti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in fase di compilazione nel file di classe invece di aggiungere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nel codice sorgente originale.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Lombok?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5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Citation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55"/>
          <p:cNvSpPr txBox="1">
            <a:spLocks noGrp="1"/>
          </p:cNvSpPr>
          <p:nvPr>
            <p:ph type="body" idx="4294967295"/>
          </p:nvPr>
        </p:nvSpPr>
        <p:spPr>
          <a:xfrm>
            <a:off x="1220500" y="1415849"/>
            <a:ext cx="7047300" cy="301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900" dirty="0">
                <a:latin typeface="Times New Roman" panose="02020603050405020304" pitchFamily="18" charset="0"/>
              </a:rPr>
              <a:t>Java™ </a:t>
            </a:r>
            <a:r>
              <a:rPr lang="it-IT" sz="900" dirty="0" err="1">
                <a:latin typeface="Times New Roman" panose="02020603050405020304" pitchFamily="18" charset="0"/>
              </a:rPr>
              <a:t>Servlet</a:t>
            </a:r>
            <a:r>
              <a:rPr lang="it-IT" sz="900" dirty="0">
                <a:latin typeface="Times New Roman" panose="02020603050405020304" pitchFamily="18" charset="0"/>
              </a:rPr>
              <a:t> Programming, </a:t>
            </a:r>
            <a:r>
              <a:rPr lang="it-IT" sz="900" dirty="0" err="1">
                <a:latin typeface="Times New Roman" panose="02020603050405020304" pitchFamily="18" charset="0"/>
              </a:rPr>
              <a:t>eMatter</a:t>
            </a:r>
            <a:r>
              <a:rPr lang="it-IT" sz="900" dirty="0">
                <a:latin typeface="Times New Roman" panose="02020603050405020304" pitchFamily="18" charset="0"/>
              </a:rPr>
              <a:t> Edition, Copyright © 2000 O’Reilly &amp; Associates.</a:t>
            </a:r>
          </a:p>
          <a:p>
            <a:pPr marL="228600" lvl="0" indent="-2286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t-IT" sz="900" dirty="0">
                <a:latin typeface="Times New Roman" panose="02020603050405020304" pitchFamily="18" charset="0"/>
                <a:sym typeface="Arial"/>
              </a:rPr>
              <a:t>https://</a:t>
            </a:r>
            <a:r>
              <a:rPr lang="it-IT" sz="900" dirty="0" err="1">
                <a:latin typeface="Times New Roman" panose="02020603050405020304" pitchFamily="18" charset="0"/>
                <a:sym typeface="Arial"/>
              </a:rPr>
              <a:t>riptutorial.com</a:t>
            </a:r>
            <a:r>
              <a:rPr lang="it-IT" sz="900" dirty="0">
                <a:latin typeface="Times New Roman" panose="02020603050405020304" pitchFamily="18" charset="0"/>
                <a:sym typeface="Arial"/>
              </a:rPr>
              <a:t>/Download/apache-</a:t>
            </a:r>
            <a:r>
              <a:rPr lang="it-IT" sz="900" dirty="0" err="1">
                <a:latin typeface="Times New Roman" panose="02020603050405020304" pitchFamily="18" charset="0"/>
                <a:sym typeface="Arial"/>
              </a:rPr>
              <a:t>maven</a:t>
            </a:r>
            <a:r>
              <a:rPr lang="it-IT" sz="900" dirty="0">
                <a:latin typeface="Times New Roman" panose="02020603050405020304" pitchFamily="18" charset="0"/>
                <a:sym typeface="Arial"/>
              </a:rPr>
              <a:t>-</a:t>
            </a:r>
            <a:r>
              <a:rPr lang="it-IT" sz="900" dirty="0" err="1">
                <a:latin typeface="Times New Roman" panose="02020603050405020304" pitchFamily="18" charset="0"/>
                <a:sym typeface="Arial"/>
              </a:rPr>
              <a:t>it.pdf</a:t>
            </a:r>
            <a:endParaRPr sz="900" dirty="0">
              <a:latin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@Getter</a:t>
            </a:r>
          </a:p>
          <a:p>
            <a:pPr marL="114300" indent="0">
              <a:buNone/>
            </a:pPr>
            <a:r>
              <a:rPr lang="it-IT" dirty="0">
                <a:effectLst/>
              </a:rPr>
              <a:t>L'annotazione @Getter viene utilizzata per generare un getter per un campo. L'annotazione può essere applicata a qualsiasi campo interno, statico o finale.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@Getter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A901FA-2D3B-B2CE-8540-56A856E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8" y="2316163"/>
            <a:ext cx="4426744" cy="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@Setter</a:t>
            </a:r>
          </a:p>
          <a:p>
            <a:r>
              <a:rPr lang="it-IT" dirty="0">
                <a:effectLst/>
              </a:rPr>
              <a:t>L'annotazione @Setter si comporta allo stesso modo del getter. Genererà un setter per il campo con livello di accesso pubblico. Tuttavia, non funzionerà se lo aggiungi a una variabile finale e il tuo IDE probabilmente si lamenterà di questo.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@Setter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D9467-59BE-F91B-467F-7D85C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65" y="2542967"/>
            <a:ext cx="4283869" cy="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NonNull</a:t>
            </a:r>
            <a:r>
              <a:rPr lang="it-IT" dirty="0">
                <a:effectLst/>
              </a:rPr>
              <a:t> aggiungerà un controllo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 a tutti i metodi che impostano il campo, ad esempio setter e costruttori. Se viene eseguito un tentativo di impostare il campo con un valore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, viene generata un'eccezione </a:t>
            </a:r>
            <a:r>
              <a:rPr lang="it-IT" dirty="0" err="1">
                <a:effectLst/>
              </a:rPr>
              <a:t>NullPointerException</a:t>
            </a:r>
            <a:r>
              <a:rPr lang="it-IT" dirty="0">
                <a:effectLst/>
              </a:rPr>
              <a:t> con il nome del campo menzionato nell'eccezione.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br>
              <a:rPr lang="it-IT" b="1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AF40F9-118E-DA6D-7A96-CE4B33A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47" y="2902744"/>
            <a:ext cx="3974306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dirty="0" err="1">
                <a:effectLst/>
              </a:rPr>
              <a:t>NoArgsConstructor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Il @</a:t>
            </a:r>
            <a:r>
              <a:rPr lang="it-IT" dirty="0" err="1">
                <a:effectLst/>
              </a:rPr>
              <a:t>NoArgsConstructor</a:t>
            </a:r>
            <a:r>
              <a:rPr lang="it-IT" dirty="0">
                <a:effectLst/>
              </a:rPr>
              <a:t> aggiunge un costruttore zero </a:t>
            </a:r>
            <a:r>
              <a:rPr lang="it-IT" dirty="0" err="1">
                <a:effectLst/>
              </a:rPr>
              <a:t>arguments</a:t>
            </a:r>
            <a:r>
              <a:rPr lang="it-IT" dirty="0">
                <a:effectLst/>
              </a:rPr>
              <a:t> alla classe. Può essere usato come segue.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NoArgsConstructor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4AAFE-69F0-0769-1FDA-BA66157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71750"/>
            <a:ext cx="4895850" cy="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Questa annotazione aggiungerà un costruttore con un elenco di argomenti della stessa lunghezza e ordine dei campi interni presenti nella classe.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8326B8-EB06-E1F4-E219-B4C8ABFE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15" y="2571750"/>
            <a:ext cx="4499769" cy="1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Si tratta di un'annotazione a livello di classe che potrebbe essere utilizzata per generare un metodo 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. Per impostazione predefinita, il metodo include tutti i campi della classe. Tuttavia, i singoli campi potrebbero essere esclusi utilizzando la proprietà </a:t>
            </a:r>
            <a:r>
              <a:rPr lang="it-IT" dirty="0" err="1">
                <a:effectLst/>
              </a:rPr>
              <a:t>exclude</a:t>
            </a:r>
            <a:r>
              <a:rPr lang="it-IT" dirty="0">
                <a:effectLst/>
              </a:rPr>
              <a:t> dell'annotazione.</a:t>
            </a:r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ToString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5DE849-974E-088B-7608-FB2DA11E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6001"/>
            <a:ext cx="6134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EqualsAndHashCode</a:t>
            </a:r>
            <a:r>
              <a:rPr lang="it-IT" dirty="0">
                <a:effectLst/>
              </a:rPr>
              <a:t> viene aggiunta alla classe per generare un </a:t>
            </a:r>
            <a:r>
              <a:rPr lang="it-IT" dirty="0" err="1">
                <a:effectLst/>
              </a:rPr>
              <a:t>metodo.equals</a:t>
            </a:r>
            <a:r>
              <a:rPr lang="it-IT" dirty="0">
                <a:effectLst/>
              </a:rPr>
              <a:t>(..) e </a:t>
            </a:r>
            <a:r>
              <a:rPr lang="it-IT" dirty="0" err="1">
                <a:effectLst/>
              </a:rPr>
              <a:t>un.hashCode</a:t>
            </a:r>
            <a:r>
              <a:rPr lang="it-IT" dirty="0">
                <a:effectLst/>
              </a:rPr>
              <a:t>(). Analogamente all'annotazione @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, è possibile escludere i campi utilizzando la proprietà esclude.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EqualsAndHashCode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3F74C6-0414-9938-2519-1C43DE1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015864"/>
            <a:ext cx="4181475" cy="1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490</Words>
  <Application>Microsoft Macintosh PowerPoint</Application>
  <PresentationFormat>Presentazione su schermo (16:9)</PresentationFormat>
  <Paragraphs>41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Anaheim</vt:lpstr>
      <vt:lpstr>Roboto Condensed Light</vt:lpstr>
      <vt:lpstr>Times New Roman</vt:lpstr>
      <vt:lpstr>Proxima Nova Semibold</vt:lpstr>
      <vt:lpstr>Proxima Nova</vt:lpstr>
      <vt:lpstr>Overpass Mono</vt:lpstr>
      <vt:lpstr>Roboto</vt:lpstr>
      <vt:lpstr>Arial</vt:lpstr>
      <vt:lpstr>Programming Lesson by Slidesgo</vt:lpstr>
      <vt:lpstr>Slidesgo Final Pages</vt:lpstr>
      <vt:lpstr>Cos’è Lombok?</vt:lpstr>
      <vt:lpstr>@Getter</vt:lpstr>
      <vt:lpstr>@Setter</vt:lpstr>
      <vt:lpstr>@NonNull </vt:lpstr>
      <vt:lpstr>@NoArgsConstructor  </vt:lpstr>
      <vt:lpstr>@AllArgsConstructor</vt:lpstr>
      <vt:lpstr>@ToString </vt:lpstr>
      <vt:lpstr>@EqualsAndHashCode</vt:lpstr>
      <vt:lpstr>THANKS!</vt:lpstr>
      <vt:lpstr>Citation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32</cp:revision>
  <dcterms:modified xsi:type="dcterms:W3CDTF">2022-12-29T18:14:24Z</dcterms:modified>
</cp:coreProperties>
</file>