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8" r:id="rId2"/>
    <p:sldId id="304" r:id="rId3"/>
    <p:sldId id="306" r:id="rId4"/>
    <p:sldId id="307" r:id="rId5"/>
    <p:sldId id="308" r:id="rId6"/>
    <p:sldId id="313" r:id="rId7"/>
    <p:sldId id="309" r:id="rId8"/>
    <p:sldId id="310" r:id="rId9"/>
    <p:sldId id="314" r:id="rId10"/>
    <p:sldId id="315" r:id="rId11"/>
    <p:sldId id="311" r:id="rId12"/>
    <p:sldId id="312" r:id="rId13"/>
    <p:sldId id="316" r:id="rId14"/>
    <p:sldId id="317" r:id="rId15"/>
    <p:sldId id="318" r:id="rId16"/>
    <p:sldId id="319" r:id="rId17"/>
    <p:sldId id="281" r:id="rId18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0"/>
    </p:embeddedFont>
    <p:embeddedFont>
      <p:font typeface="Overpass Mono" panose="020B0009030203020204" pitchFamily="49" charset="77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3"/>
    <p:restoredTop sz="94653"/>
  </p:normalViewPr>
  <p:slideViewPr>
    <p:cSldViewPr snapToGrid="0">
      <p:cViewPr varScale="1">
        <p:scale>
          <a:sx n="182" d="100"/>
          <a:sy n="182" d="100"/>
        </p:scale>
        <p:origin x="1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50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</a:t>
            </a:r>
            <a:r>
              <a:rPr lang="it-IT" dirty="0"/>
              <a:t>consigliati</a:t>
            </a: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SOAP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351;p29">
            <a:extLst>
              <a:ext uri="{FF2B5EF4-FFF2-40B4-BE49-F238E27FC236}">
                <a16:creationId xmlns:a16="http://schemas.microsoft.com/office/drawing/2014/main" id="{2E6D11A8-D4DF-4DED-0DCB-B71A126A99D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 flipH="1">
            <a:off x="2189161" y="3571875"/>
            <a:ext cx="2382837" cy="66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it-IT" b="1" dirty="0" err="1"/>
              <a:t>IntelliJ</a:t>
            </a:r>
            <a:r>
              <a:rPr lang="it-IT" b="1" dirty="0"/>
              <a:t> IDEA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" name="Google Shape;351;p29">
            <a:extLst>
              <a:ext uri="{FF2B5EF4-FFF2-40B4-BE49-F238E27FC236}">
                <a16:creationId xmlns:a16="http://schemas.microsoft.com/office/drawing/2014/main" id="{892E86BA-9C8F-C4B8-CDF0-C7BC070B1C5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486592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it-IT" b="1" dirty="0"/>
              <a:t>Java JDK 17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3" name="Immagine 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BF1B8908-3FB4-BE62-0BD4-94C630C0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37" y="2147946"/>
            <a:ext cx="706768" cy="330503"/>
          </a:xfrm>
          <a:prstGeom prst="rect">
            <a:avLst/>
          </a:prstGeom>
        </p:spPr>
      </p:pic>
      <p:pic>
        <p:nvPicPr>
          <p:cNvPr id="1028" name="Picture 4" descr="Intellij IDEA 2020.1 Crack + Activation Code [Latest]">
            <a:extLst>
              <a:ext uri="{FF2B5EF4-FFF2-40B4-BE49-F238E27FC236}">
                <a16:creationId xmlns:a16="http://schemas.microsoft.com/office/drawing/2014/main" id="{09D2997C-69C1-7F6C-806A-60580881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98" y="3910372"/>
            <a:ext cx="330503" cy="3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apUI Pricing 2022 : Demo, Reviews &amp; Features - 360Quadrants">
            <a:extLst>
              <a:ext uri="{FF2B5EF4-FFF2-40B4-BE49-F238E27FC236}">
                <a16:creationId xmlns:a16="http://schemas.microsoft.com/office/drawing/2014/main" id="{CF3515CA-6F39-2AE6-F420-505A4062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02" y="2178252"/>
            <a:ext cx="469999" cy="4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outputDirectory</a:t>
            </a:r>
            <a:r>
              <a:rPr lang="it-IT" dirty="0"/>
              <a:t>&gt;${</a:t>
            </a:r>
            <a:r>
              <a:rPr lang="it-IT" dirty="0" err="1"/>
              <a:t>project.basedir</a:t>
            </a:r>
            <a:r>
              <a:rPr lang="it-IT" dirty="0"/>
              <a:t>}/</a:t>
            </a:r>
            <a:r>
              <a:rPr lang="it-IT" dirty="0" err="1"/>
              <a:t>src</a:t>
            </a:r>
            <a:r>
              <a:rPr lang="it-IT" dirty="0"/>
              <a:t>/</a:t>
            </a:r>
            <a:r>
              <a:rPr lang="it-IT" dirty="0" err="1"/>
              <a:t>main</a:t>
            </a:r>
            <a:r>
              <a:rPr lang="it-IT" dirty="0"/>
              <a:t>/java&lt;/</a:t>
            </a:r>
            <a:r>
              <a:rPr lang="it-IT" dirty="0" err="1"/>
              <a:t>outputDirectory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>
                <a:effectLst/>
              </a:rPr>
              <a:t>Dove si vuole che venga generato il tuo codice Java</a:t>
            </a:r>
          </a:p>
          <a:p>
            <a:r>
              <a:rPr lang="it-IT" dirty="0"/>
              <a:t>&lt;</a:t>
            </a:r>
            <a:r>
              <a:rPr lang="it-IT" dirty="0" err="1"/>
              <a:t>clearOutputDir</a:t>
            </a:r>
            <a:r>
              <a:rPr lang="it-IT" dirty="0"/>
              <a:t>&gt;false&lt;/</a:t>
            </a:r>
            <a:r>
              <a:rPr lang="it-IT" dirty="0" err="1"/>
              <a:t>clearOutputDir</a:t>
            </a:r>
            <a:r>
              <a:rPr lang="it-IT" dirty="0"/>
              <a:t>&gt; </a:t>
            </a:r>
            <a:br>
              <a:rPr lang="it-IT" dirty="0"/>
            </a:br>
            <a:r>
              <a:rPr lang="it-IT" dirty="0"/>
              <a:t>Opzione per ripulire la cartella. </a:t>
            </a:r>
            <a:r>
              <a:rPr lang="it-IT" dirty="0">
                <a:effectLst/>
              </a:rPr>
              <a:t>Utilizziamo false perché scriviamo il nostro codice sorgente Java nella stessa directory.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SOAP Spring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CBC98C-CD91-61D7-BBB1-687E16C8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04" y="2571750"/>
            <a:ext cx="4222992" cy="18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L'endpoint è il componente che riceve la richiesta, avvia l'elaborazione e alla fine invia la risposta.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@Endpoint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60944C-B7EB-7664-8298-1CE224B2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51" y="2571750"/>
            <a:ext cx="4467298" cy="20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@Endpoint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Annotazione per indicare che si tratta di un endpoint del servizio Web.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PayloadRoot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namespace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"http://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example.it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localPart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GetStudentDetailsRequest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Definisce i dettagli della richiesta che questo metodo gestirà. Gestiremo </a:t>
            </a:r>
            <a:r>
              <a:rPr lang="it-IT" dirty="0" err="1"/>
              <a:t>GetStudentDetailsRequest</a:t>
            </a:r>
            <a:r>
              <a:rPr lang="it-IT" dirty="0"/>
              <a:t> </a:t>
            </a:r>
            <a:r>
              <a:rPr lang="it-IT" dirty="0">
                <a:effectLst/>
              </a:rPr>
              <a:t>con il </a:t>
            </a:r>
            <a:r>
              <a:rPr lang="it-IT" dirty="0" err="1">
                <a:effectLst/>
              </a:rPr>
              <a:t>namespace</a:t>
            </a:r>
            <a:r>
              <a:rPr lang="it-IT" dirty="0">
                <a:effectLst/>
              </a:rPr>
              <a:t> assegnato in </a:t>
            </a:r>
            <a:r>
              <a:rPr lang="it-IT" dirty="0" err="1">
                <a:effectLst/>
              </a:rPr>
              <a:t>localPart</a:t>
            </a:r>
            <a:r>
              <a:rPr lang="it-IT" dirty="0">
                <a:effectLst/>
              </a:rPr>
              <a:t> 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ResponsePayload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Questo metodo restituirà una risposta che dovrebbe essere convertita in un xml di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GetStudentDetailsResponse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FFC66D"/>
                </a:solidFill>
                <a:effectLst/>
                <a:latin typeface="JetBrains Mono"/>
              </a:rPr>
              <a:t>processCourseDetailsRequest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RequestPayload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GetStudentDetailsRequest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Il metodo gestirà la richiesta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RequestPayload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 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Indica che è ottenuto dalla richiesta.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@Endpoint</a:t>
            </a:r>
          </a:p>
        </p:txBody>
      </p:sp>
    </p:spTree>
    <p:extLst>
      <p:ext uri="{BB962C8B-B14F-4D97-AF65-F5344CB8AC3E}">
        <p14:creationId xmlns:p14="http://schemas.microsoft.com/office/powerpoint/2010/main" val="110527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2942A1-A73C-82CD-DB74-2E9C3157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525721"/>
            <a:ext cx="7772400" cy="2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4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EnableWs</a:t>
            </a:r>
            <a:br>
              <a:rPr lang="it-IT" dirty="0"/>
            </a:br>
            <a:r>
              <a:rPr lang="it-IT" dirty="0">
                <a:effectLst/>
              </a:rPr>
              <a:t>Abilita le funzionalità del servizio Web SOAP in questa applicazione Spring Boot.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br>
              <a:rPr lang="it-IT" dirty="0"/>
            </a:br>
            <a:r>
              <a:rPr lang="it-IT" dirty="0">
                <a:effectLst/>
              </a:rPr>
              <a:t>Questa classe contiene la configurazione di Spring.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lang="it-IT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ServletRegistrationBean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FFC66D"/>
                </a:solidFill>
                <a:effectLst/>
                <a:latin typeface="JetBrains Mono"/>
              </a:rPr>
              <a:t>messageDispatcherServlet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lang="it-IT" dirty="0"/>
            </a:br>
            <a:r>
              <a:rPr lang="it-IT" dirty="0">
                <a:effectLst/>
              </a:rPr>
              <a:t>Per creare una </a:t>
            </a:r>
            <a:r>
              <a:rPr lang="it-IT" dirty="0" err="1">
                <a:effectLst/>
              </a:rPr>
              <a:t>servlet</a:t>
            </a:r>
            <a:r>
              <a:rPr lang="it-IT" dirty="0">
                <a:effectLst/>
              </a:rPr>
              <a:t> di </a:t>
            </a:r>
            <a:r>
              <a:rPr lang="it-IT" dirty="0" err="1">
                <a:effectLst/>
              </a:rPr>
              <a:t>dispatcher</a:t>
            </a:r>
            <a:r>
              <a:rPr lang="it-IT" dirty="0">
                <a:effectLst/>
              </a:rPr>
              <a:t> di messaggi che funga da front controller.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 new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ServletRegistrationBean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messageDispatcherServlet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ws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/*"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dirty="0"/>
            </a:br>
            <a:r>
              <a:rPr lang="it-IT" dirty="0">
                <a:effectLst/>
              </a:rPr>
              <a:t>Configurare l'URL dei servizi Web.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9776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C6AA64-2C69-7FF4-9E17-4CD288D1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4730"/>
            <a:ext cx="7772400" cy="25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sp>
        <p:nvSpPr>
          <p:cNvPr id="2" name="Sottotitolo 1">
            <a:extLst>
              <a:ext uri="{FF2B5EF4-FFF2-40B4-BE49-F238E27FC236}">
                <a16:creationId xmlns:a16="http://schemas.microsoft.com/office/drawing/2014/main" id="{96C8BD26-FEDA-8353-05B4-B332DCB4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Il nome del </a:t>
            </a:r>
            <a:r>
              <a:rPr lang="it-IT" dirty="0" err="1">
                <a:effectLst/>
              </a:rPr>
              <a:t>bean</a:t>
            </a:r>
            <a:r>
              <a:rPr lang="it-IT" dirty="0">
                <a:effectLst/>
              </a:rPr>
              <a:t> è il nome del </a:t>
            </a:r>
            <a:r>
              <a:rPr lang="it-IT" dirty="0" err="1">
                <a:effectLst/>
              </a:rPr>
              <a:t>wsdl</a:t>
            </a:r>
            <a:r>
              <a:rPr lang="it-IT" dirty="0">
                <a:effectLst/>
              </a:rPr>
              <a:t> nell'URL.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DefaultWsdl11Definition defaultWsdl11Definition(</a:t>
            </a:r>
            <a:r>
              <a:rPr lang="it-IT" dirty="0" err="1"/>
              <a:t>XsdSchema</a:t>
            </a:r>
            <a:r>
              <a:rPr lang="it-IT" dirty="0"/>
              <a:t> </a:t>
            </a:r>
            <a:r>
              <a:rPr lang="it-IT" dirty="0" err="1"/>
              <a:t>studentsSchema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Le info necessarie per creare il </a:t>
            </a:r>
            <a:r>
              <a:rPr lang="it-IT" dirty="0" err="1"/>
              <a:t>wsdl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definition.setTargetNamespace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"http://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example.it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 err="1">
                <a:effectLst/>
              </a:rPr>
              <a:t>Namespace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predefinitp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definition.setLocationUri</a:t>
            </a:r>
            <a:r>
              <a:rPr lang="it-IT" dirty="0"/>
              <a:t>("/</a:t>
            </a:r>
            <a:r>
              <a:rPr lang="it-IT" dirty="0" err="1"/>
              <a:t>ws</a:t>
            </a:r>
            <a:r>
              <a:rPr lang="it-IT" dirty="0"/>
              <a:t>")</a:t>
            </a:r>
            <a:br>
              <a:rPr lang="it-IT" dirty="0"/>
            </a:br>
            <a:r>
              <a:rPr lang="it-IT" dirty="0" err="1">
                <a:effectLst/>
              </a:rPr>
              <a:t>L'url</a:t>
            </a:r>
            <a:r>
              <a:rPr lang="it-IT" dirty="0">
                <a:effectLst/>
              </a:rPr>
              <a:t> in cui vogliamo esporre il </a:t>
            </a:r>
            <a:r>
              <a:rPr lang="it-IT" dirty="0" err="1">
                <a:effectLst/>
              </a:rPr>
              <a:t>wsdl</a:t>
            </a:r>
            <a:r>
              <a:rPr lang="it-IT" dirty="0">
                <a:effectLst/>
              </a:rPr>
              <a:t>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definition.setSchema</a:t>
            </a:r>
            <a:r>
              <a:rPr lang="it-IT" dirty="0"/>
              <a:t>(</a:t>
            </a:r>
            <a:r>
              <a:rPr lang="it-IT" dirty="0" err="1"/>
              <a:t>studentsSchema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>
                <a:effectLst/>
              </a:rPr>
              <a:t>Creeremmo WSDL basato sull'</a:t>
            </a:r>
            <a:r>
              <a:rPr lang="it-IT" dirty="0" err="1">
                <a:effectLst/>
              </a:rPr>
              <a:t>xsd</a:t>
            </a:r>
            <a:r>
              <a:rPr lang="it-IT" dirty="0">
                <a:effectLst/>
              </a:rPr>
              <a:t> definito qui -</a:t>
            </a:r>
            <a:r>
              <a:rPr lang="it-IT" dirty="0"/>
              <a:t>new </a:t>
            </a:r>
            <a:r>
              <a:rPr lang="it-IT" dirty="0" err="1"/>
              <a:t>SimpleXsdSchema</a:t>
            </a:r>
            <a:r>
              <a:rPr lang="it-IT" dirty="0"/>
              <a:t>(new </a:t>
            </a:r>
            <a:r>
              <a:rPr lang="it-IT" dirty="0" err="1"/>
              <a:t>ClassPathResource</a:t>
            </a:r>
            <a:r>
              <a:rPr lang="it-IT" dirty="0"/>
              <a:t>("</a:t>
            </a:r>
            <a:r>
              <a:rPr lang="it-IT" dirty="0" err="1"/>
              <a:t>student-details.xsd</a:t>
            </a:r>
            <a:r>
              <a:rPr lang="it-IT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50948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SOAP era in precedenza un'abbreviazione per Simple Object Access </a:t>
            </a:r>
            <a:r>
              <a:rPr lang="it-IT" dirty="0" err="1">
                <a:effectLst/>
              </a:rPr>
              <a:t>Protocol</a:t>
            </a:r>
            <a:r>
              <a:rPr lang="it-IT" dirty="0">
                <a:effectLst/>
              </a:rPr>
              <a:t>. In SOAP, la richiesta e la risposta sono in formato XML. Tuttavia, non tutti i tipi di XML sono richieste SOAP valide.</a:t>
            </a:r>
          </a:p>
          <a:p>
            <a:endParaRPr lang="it-IT" dirty="0"/>
          </a:p>
          <a:p>
            <a:r>
              <a:rPr lang="it-IT" dirty="0">
                <a:effectLst/>
              </a:rPr>
              <a:t>SOAP definisce un formato XML standard. Useremo WSDL (Web Service Definition Language) per definire il formato della richiesta xml e la risposta xml.</a:t>
            </a:r>
            <a:endParaRPr lang="it-IT" dirty="0"/>
          </a:p>
          <a:p>
            <a:r>
              <a:rPr lang="it-IT" dirty="0"/>
              <a:t>Un</a:t>
            </a:r>
            <a:r>
              <a:rPr lang="it-IT" dirty="0">
                <a:effectLst/>
              </a:rPr>
              <a:t> WSDL di un servizio </a:t>
            </a:r>
            <a:r>
              <a:rPr lang="it-IT" dirty="0"/>
              <a:t>s</a:t>
            </a:r>
            <a:r>
              <a:rPr lang="it-IT" dirty="0">
                <a:effectLst/>
              </a:rPr>
              <a:t>piegherà: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Quali sono i diversi servizi (operazioni) esposti dal server?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Come si può chiamare un servizio (operazione)? Quale URL usare? (chiamato anche punto finale).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Quale dovrebbe essere la struttura della richiesta xml?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Quale dovrebbe essere la struttura della risposta xml?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Cos’è SOAP?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Il formato SOAP definisce una busta SOAP che avvolge l'intero documento.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SOAP-</a:t>
            </a:r>
            <a:r>
              <a:rPr lang="it-IT" dirty="0" err="1">
                <a:effectLst/>
              </a:rPr>
              <a:t>Header</a:t>
            </a:r>
            <a:r>
              <a:rPr lang="it-IT" dirty="0">
                <a:effectLst/>
              </a:rPr>
              <a:t> (facoltativo) contiene tutte le informazioni necessarie per identificare la richiesta. Inoltre, parte dell'intestazione è l'autenticazione, le informazioni di autorizzazione (firme, informazioni crittografate, ecc.).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SOAP-Body contiene il vero contenuto xml della richiesta o della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In caso di risposta di errore, il server risponde con SOAP-Fault.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SOAP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REST vs SOAP non sono realmente paragonabili. REST è uno stile architettonico. SOAP è un formato di scambio di messaggi.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è costruito su un semplice protocollo HTTP. I servizi SOAP sono più complessi da implementare e più complessi da utilizzare.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offre prestazioni e scalabilità migliori. Le letture REST possono essere memorizzate nella cache, le letture basate su SOAP non possono essere memorizzate nella cache.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consente molti formati di dati diversi (JSON è la scelta più popolare) mentre SOAP consente solo XML.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I servizi SOAP hanno una struttura e un'interfaccia ben definite (WSDL) e un insieme di standard ben definiti (WS-Security, WS-</a:t>
            </a:r>
            <a:r>
              <a:rPr lang="it-IT" dirty="0" err="1">
                <a:effectLst/>
              </a:rPr>
              <a:t>AtomicTransaction</a:t>
            </a:r>
            <a:r>
              <a:rPr lang="it-IT" dirty="0">
                <a:effectLst/>
              </a:rPr>
              <a:t> e WS-</a:t>
            </a:r>
            <a:r>
              <a:rPr lang="it-IT" dirty="0" err="1">
                <a:effectLst/>
              </a:rPr>
              <a:t>ReliableMessaging</a:t>
            </a:r>
            <a:r>
              <a:rPr lang="it-IT" dirty="0">
                <a:effectLst/>
              </a:rPr>
              <a:t>). Gli standard di documentazione con REST si stanno evolvendo (in questo corso useremo </a:t>
            </a:r>
            <a:r>
              <a:rPr lang="it-IT" dirty="0" err="1">
                <a:effectLst/>
              </a:rPr>
              <a:t>Swagger</a:t>
            </a:r>
            <a:r>
              <a:rPr lang="it-IT" dirty="0">
                <a:effectLst/>
              </a:rPr>
              <a:t>).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REST / SOAP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461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>
                <a:effectLst/>
                <a:latin typeface="Times New Roman" panose="02020603050405020304" pitchFamily="18" charset="0"/>
              </a:rPr>
              <a:t>Esempio di richiesta XML SOAP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>
                <a:effectLst/>
              </a:rPr>
              <a:t>Esempi di servizi SOAP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981B6D-120D-C3E5-1F06-DBED698C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051050"/>
            <a:ext cx="4381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>
                <a:effectLst/>
                <a:latin typeface="Times New Roman" panose="02020603050405020304" pitchFamily="18" charset="0"/>
              </a:rPr>
              <a:t>Esempio di risposta XML SOAP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>
                <a:effectLst/>
              </a:rPr>
              <a:t>Esempi di servizi SOAP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AF9534-9E8F-1D51-0106-5DC03296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2088702"/>
            <a:ext cx="4381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4257517" cy="3011643"/>
          </a:xfrm>
        </p:spPr>
        <p:txBody>
          <a:bodyPr/>
          <a:lstStyle/>
          <a:p>
            <a:r>
              <a:rPr lang="it-IT" dirty="0">
                <a:effectLst/>
              </a:rPr>
              <a:t>WSDL viene utilizzato per definire la struttura della richiesta e la struttura della risposta.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WSDL</a:t>
            </a: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AF3C88-DD37-050D-0F72-C25DED98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24" y="548640"/>
            <a:ext cx="4095776" cy="45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 marL="114300" indent="0">
              <a:buNone/>
            </a:pPr>
            <a:r>
              <a:rPr lang="it-IT" dirty="0"/>
              <a:t>Il file XDL è un documento Expert Definition Language. Oracle Enterprise Manager è uno strumento di gestione del sistema che fornisce una soluzione integrata per la gestione centralizzata del tuo ambiente eterogeneo.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r>
              <a:rPr lang="it-IT" dirty="0"/>
              <a:t>In tale file vengono specificate </a:t>
            </a:r>
            <a:r>
              <a:rPr lang="it-IT" dirty="0">
                <a:effectLst/>
              </a:rPr>
              <a:t>le richieste e le risposte per quella risorsa.</a:t>
            </a:r>
          </a:p>
          <a:p>
            <a:pPr marL="114300" indent="0">
              <a:buNone/>
            </a:pPr>
            <a:endParaRPr lang="it-IT" dirty="0">
              <a:effectLst/>
            </a:endParaRP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XDS</a:t>
            </a:r>
          </a:p>
        </p:txBody>
      </p:sp>
    </p:spTree>
    <p:extLst>
      <p:ext uri="{BB962C8B-B14F-4D97-AF65-F5344CB8AC3E}">
        <p14:creationId xmlns:p14="http://schemas.microsoft.com/office/powerpoint/2010/main" val="355276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Quando implementiamo il nostro codice utilizzando Spring Web Services, di seguito sono riportati i passaggi che sono tipicamente coinvolti nell'elaborazione di una richiesta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Associare la richiesta XML agli oggetti richiesta Java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Creare gli oggetti di risposta Java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Associare l'oggetto risposta a un XML risposta e restituire la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Effettuare la mappatura da XML a Java e da Java a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 Questo è possibile utilizzando JAXB - API Java per l'associazione XML.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SOAP Spring</a:t>
            </a:r>
          </a:p>
        </p:txBody>
      </p:sp>
    </p:spTree>
    <p:extLst>
      <p:ext uri="{BB962C8B-B14F-4D97-AF65-F5344CB8AC3E}">
        <p14:creationId xmlns:p14="http://schemas.microsoft.com/office/powerpoint/2010/main" val="300380710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866</Words>
  <Application>Microsoft Macintosh PowerPoint</Application>
  <PresentationFormat>Presentazione su schermo (16:9)</PresentationFormat>
  <Paragraphs>80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Anaheim</vt:lpstr>
      <vt:lpstr>Roboto Condensed Light</vt:lpstr>
      <vt:lpstr>Times New Roman</vt:lpstr>
      <vt:lpstr>JetBrains Mono</vt:lpstr>
      <vt:lpstr>Overpass Mono</vt:lpstr>
      <vt:lpstr>Roboto</vt:lpstr>
      <vt:lpstr>Arial</vt:lpstr>
      <vt:lpstr>Programming Lesson by Slidesgo</vt:lpstr>
      <vt:lpstr>Tool consigliati</vt:lpstr>
      <vt:lpstr>Cos’è SOAP?</vt:lpstr>
      <vt:lpstr>SOAP</vt:lpstr>
      <vt:lpstr>REST / SOAP</vt:lpstr>
      <vt:lpstr>Esempi di servizi SOAP</vt:lpstr>
      <vt:lpstr>Esempi di servizi SOAP</vt:lpstr>
      <vt:lpstr>WSDL  </vt:lpstr>
      <vt:lpstr>XDS</vt:lpstr>
      <vt:lpstr>SOAP Spring</vt:lpstr>
      <vt:lpstr>SOAP Spring</vt:lpstr>
      <vt:lpstr>@Endpoint </vt:lpstr>
      <vt:lpstr>@Endpoint</vt:lpstr>
      <vt:lpstr>@Configuration</vt:lpstr>
      <vt:lpstr>@Configuration</vt:lpstr>
      <vt:lpstr>@Configuration</vt:lpstr>
      <vt:lpstr>@Configuration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34</cp:revision>
  <dcterms:modified xsi:type="dcterms:W3CDTF">2023-01-02T23:57:32Z</dcterms:modified>
</cp:coreProperties>
</file>