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7" r:id="rId2"/>
    <p:sldId id="258" r:id="rId3"/>
    <p:sldId id="259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8C202-3A10-44C1-9B76-3751F1F6D0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3B713D-E0DE-4BA3-B6AD-764E11C82967}">
      <dgm:prSet/>
      <dgm:spPr/>
      <dgm:t>
        <a:bodyPr/>
        <a:lstStyle/>
        <a:p>
          <a:r>
            <a:rPr lang="en-US"/>
            <a:t>It's a </a:t>
          </a:r>
          <a:r>
            <a:rPr lang="en-US" b="1"/>
            <a:t>Java Template Engine</a:t>
          </a:r>
          <a:endParaRPr lang="en-US"/>
        </a:p>
      </dgm:t>
    </dgm:pt>
    <dgm:pt modelId="{323979BC-72A2-4456-868A-D996ED542410}" type="parTrans" cxnId="{FDFE1DD2-975A-4180-8E69-54D4346D4B03}">
      <dgm:prSet/>
      <dgm:spPr/>
      <dgm:t>
        <a:bodyPr/>
        <a:lstStyle/>
        <a:p>
          <a:endParaRPr lang="en-US"/>
        </a:p>
      </dgm:t>
    </dgm:pt>
    <dgm:pt modelId="{276735A1-F26D-4490-B513-B46034A12740}" type="sibTrans" cxnId="{FDFE1DD2-975A-4180-8E69-54D4346D4B03}">
      <dgm:prSet/>
      <dgm:spPr/>
      <dgm:t>
        <a:bodyPr/>
        <a:lstStyle/>
        <a:p>
          <a:endParaRPr lang="en-US"/>
        </a:p>
      </dgm:t>
    </dgm:pt>
    <dgm:pt modelId="{EE5D2CC3-444E-4EBD-ABD1-3814A69FCBA9}">
      <dgm:prSet/>
      <dgm:spPr/>
      <dgm:t>
        <a:bodyPr/>
        <a:lstStyle/>
        <a:p>
          <a:r>
            <a:rPr lang="en-US"/>
            <a:t>Can be used as view layer in Spring MVC</a:t>
          </a:r>
        </a:p>
      </dgm:t>
    </dgm:pt>
    <dgm:pt modelId="{D4E403B4-C7CE-4C7A-B7B8-280A602A20DB}" type="parTrans" cxnId="{A49B9FE8-44D4-42D1-B690-2B6997A9BE92}">
      <dgm:prSet/>
      <dgm:spPr/>
      <dgm:t>
        <a:bodyPr/>
        <a:lstStyle/>
        <a:p>
          <a:endParaRPr lang="en-US"/>
        </a:p>
      </dgm:t>
    </dgm:pt>
    <dgm:pt modelId="{A3D9849F-672C-4FF6-A7C5-F229C282EE2F}" type="sibTrans" cxnId="{A49B9FE8-44D4-42D1-B690-2B6997A9BE92}">
      <dgm:prSet/>
      <dgm:spPr/>
      <dgm:t>
        <a:bodyPr/>
        <a:lstStyle/>
        <a:p>
          <a:endParaRPr lang="en-US"/>
        </a:p>
      </dgm:t>
    </dgm:pt>
    <dgm:pt modelId="{FC32C6CD-A4B7-4304-AFBE-9FC4318004E5}">
      <dgm:prSet/>
      <dgm:spPr/>
      <dgm:t>
        <a:bodyPr/>
        <a:lstStyle/>
        <a:p>
          <a:r>
            <a:rPr lang="en-US"/>
            <a:t>First stable release: July 2011</a:t>
          </a:r>
        </a:p>
      </dgm:t>
    </dgm:pt>
    <dgm:pt modelId="{1DD9F332-BC9D-4D4C-85F6-4057DDFA2E03}" type="parTrans" cxnId="{05F8A1EF-7144-4024-B819-D6BBFEF0CADC}">
      <dgm:prSet/>
      <dgm:spPr/>
      <dgm:t>
        <a:bodyPr/>
        <a:lstStyle/>
        <a:p>
          <a:endParaRPr lang="en-US"/>
        </a:p>
      </dgm:t>
    </dgm:pt>
    <dgm:pt modelId="{585E67F6-C945-4E9F-8165-7E4610F8F1E5}" type="sibTrans" cxnId="{05F8A1EF-7144-4024-B819-D6BBFEF0CADC}">
      <dgm:prSet/>
      <dgm:spPr/>
      <dgm:t>
        <a:bodyPr/>
        <a:lstStyle/>
        <a:p>
          <a:endParaRPr lang="en-US"/>
        </a:p>
      </dgm:t>
    </dgm:pt>
    <dgm:pt modelId="{E82ECBA9-AE0B-4C2E-8EC8-86D8784C8363}">
      <dgm:prSet/>
      <dgm:spPr/>
      <dgm:t>
        <a:bodyPr/>
        <a:lstStyle/>
        <a:p>
          <a:r>
            <a:rPr lang="en-US"/>
            <a:t>Currently: 2.0.x</a:t>
          </a:r>
        </a:p>
      </dgm:t>
    </dgm:pt>
    <dgm:pt modelId="{82ED0BF0-AC43-40EB-B70E-FF57A367471F}" type="parTrans" cxnId="{E3674C04-6B15-4112-9585-A2F9C0394034}">
      <dgm:prSet/>
      <dgm:spPr/>
      <dgm:t>
        <a:bodyPr/>
        <a:lstStyle/>
        <a:p>
          <a:endParaRPr lang="en-US"/>
        </a:p>
      </dgm:t>
    </dgm:pt>
    <dgm:pt modelId="{0FE551D8-DC0A-4080-82AD-3CF911A6D361}" type="sibTrans" cxnId="{E3674C04-6B15-4112-9585-A2F9C0394034}">
      <dgm:prSet/>
      <dgm:spPr/>
      <dgm:t>
        <a:bodyPr/>
        <a:lstStyle/>
        <a:p>
          <a:endParaRPr lang="en-US"/>
        </a:p>
      </dgm:t>
    </dgm:pt>
    <dgm:pt modelId="{24FBB139-3A1F-422F-8BA1-298CFD631B6F}">
      <dgm:prSet/>
      <dgm:spPr/>
      <dgm:t>
        <a:bodyPr/>
        <a:lstStyle/>
        <a:p>
          <a:r>
            <a:rPr lang="en-US" b="1"/>
            <a:t>Elegant</a:t>
          </a:r>
          <a:r>
            <a:rPr lang="en-US"/>
            <a:t>, configurable, extensible</a:t>
          </a:r>
        </a:p>
      </dgm:t>
    </dgm:pt>
    <dgm:pt modelId="{F4CFAEDA-E5BA-4F95-BD9D-66F51B0A4CAD}" type="parTrans" cxnId="{DA8A324B-017B-498F-94E6-8C209375663F}">
      <dgm:prSet/>
      <dgm:spPr/>
      <dgm:t>
        <a:bodyPr/>
        <a:lstStyle/>
        <a:p>
          <a:endParaRPr lang="en-US"/>
        </a:p>
      </dgm:t>
    </dgm:pt>
    <dgm:pt modelId="{14C8AEA1-E95D-42D9-BC50-8451959A6668}" type="sibTrans" cxnId="{DA8A324B-017B-498F-94E6-8C209375663F}">
      <dgm:prSet/>
      <dgm:spPr/>
      <dgm:t>
        <a:bodyPr/>
        <a:lstStyle/>
        <a:p>
          <a:endParaRPr lang="en-US"/>
        </a:p>
      </dgm:t>
    </dgm:pt>
    <dgm:pt modelId="{A95DDC27-F283-4269-B2C1-39A2F9C33B89}">
      <dgm:prSet/>
      <dgm:spPr/>
      <dgm:t>
        <a:bodyPr/>
        <a:lstStyle/>
        <a:p>
          <a:r>
            <a:rPr lang="en-US"/>
            <a:t>21st-century feature set</a:t>
          </a:r>
        </a:p>
      </dgm:t>
    </dgm:pt>
    <dgm:pt modelId="{4C183965-1F7B-44BD-8928-14CA914CA8BB}" type="parTrans" cxnId="{FB6F9A68-320C-417A-8BB5-3B79A4DE4FDB}">
      <dgm:prSet/>
      <dgm:spPr/>
      <dgm:t>
        <a:bodyPr/>
        <a:lstStyle/>
        <a:p>
          <a:endParaRPr lang="en-US"/>
        </a:p>
      </dgm:t>
    </dgm:pt>
    <dgm:pt modelId="{FF30C993-F8A4-4C86-8FA8-64B0BA5C92E4}" type="sibTrans" cxnId="{FB6F9A68-320C-417A-8BB5-3B79A4DE4FDB}">
      <dgm:prSet/>
      <dgm:spPr/>
      <dgm:t>
        <a:bodyPr/>
        <a:lstStyle/>
        <a:p>
          <a:endParaRPr lang="en-US"/>
        </a:p>
      </dgm:t>
    </dgm:pt>
    <dgm:pt modelId="{ADA3AB60-A336-4686-9793-29C5E1F19933}">
      <dgm:prSet/>
      <dgm:spPr/>
      <dgm:t>
        <a:bodyPr/>
        <a:lstStyle/>
        <a:p>
          <a:r>
            <a:rPr lang="en-US" b="1"/>
            <a:t>FUN TO USE!</a:t>
          </a:r>
          <a:endParaRPr lang="en-US"/>
        </a:p>
      </dgm:t>
    </dgm:pt>
    <dgm:pt modelId="{CB4595F8-C046-4BA6-B88D-5DEA6F5B7FDB}" type="parTrans" cxnId="{0B009872-F575-4371-89A7-62AABB201519}">
      <dgm:prSet/>
      <dgm:spPr/>
      <dgm:t>
        <a:bodyPr/>
        <a:lstStyle/>
        <a:p>
          <a:endParaRPr lang="en-US"/>
        </a:p>
      </dgm:t>
    </dgm:pt>
    <dgm:pt modelId="{6F19FCA9-76A4-4922-B1E4-3883D0D65DB0}" type="sibTrans" cxnId="{0B009872-F575-4371-89A7-62AABB201519}">
      <dgm:prSet/>
      <dgm:spPr/>
      <dgm:t>
        <a:bodyPr/>
        <a:lstStyle/>
        <a:p>
          <a:endParaRPr lang="en-US"/>
        </a:p>
      </dgm:t>
    </dgm:pt>
    <dgm:pt modelId="{6A7B4B8D-DB74-E243-8AE8-FEA200F42031}" type="pres">
      <dgm:prSet presAssocID="{4F68C202-3A10-44C1-9B76-3751F1F6D062}" presName="linear" presStyleCnt="0">
        <dgm:presLayoutVars>
          <dgm:animLvl val="lvl"/>
          <dgm:resizeHandles val="exact"/>
        </dgm:presLayoutVars>
      </dgm:prSet>
      <dgm:spPr/>
    </dgm:pt>
    <dgm:pt modelId="{44CA0A75-5747-5148-B902-192AC7DDAF59}" type="pres">
      <dgm:prSet presAssocID="{603B713D-E0DE-4BA3-B6AD-764E11C8296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CACE016-B447-0D4A-B4C1-9BC8944DAB09}" type="pres">
      <dgm:prSet presAssocID="{276735A1-F26D-4490-B513-B46034A12740}" presName="spacer" presStyleCnt="0"/>
      <dgm:spPr/>
    </dgm:pt>
    <dgm:pt modelId="{55D60316-9124-9D42-A48F-47359127879E}" type="pres">
      <dgm:prSet presAssocID="{EE5D2CC3-444E-4EBD-ABD1-3814A69FCBA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32C03BB-EA59-884F-9D9A-D59349AC20C6}" type="pres">
      <dgm:prSet presAssocID="{A3D9849F-672C-4FF6-A7C5-F229C282EE2F}" presName="spacer" presStyleCnt="0"/>
      <dgm:spPr/>
    </dgm:pt>
    <dgm:pt modelId="{4964A84C-F37C-7941-80E6-541FAB2D8898}" type="pres">
      <dgm:prSet presAssocID="{FC32C6CD-A4B7-4304-AFBE-9FC4318004E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9A0CCE7-77CD-C746-8AA4-5008F486176B}" type="pres">
      <dgm:prSet presAssocID="{585E67F6-C945-4E9F-8165-7E4610F8F1E5}" presName="spacer" presStyleCnt="0"/>
      <dgm:spPr/>
    </dgm:pt>
    <dgm:pt modelId="{BFACAB4B-E6E7-844C-974F-A7F4772018CC}" type="pres">
      <dgm:prSet presAssocID="{E82ECBA9-AE0B-4C2E-8EC8-86D8784C836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D711FB8-4E5A-9547-BC30-E8B15835B2F7}" type="pres">
      <dgm:prSet presAssocID="{0FE551D8-DC0A-4080-82AD-3CF911A6D361}" presName="spacer" presStyleCnt="0"/>
      <dgm:spPr/>
    </dgm:pt>
    <dgm:pt modelId="{1CFBA219-15A2-314C-A840-47AB728129BD}" type="pres">
      <dgm:prSet presAssocID="{24FBB139-3A1F-422F-8BA1-298CFD631B6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FD3A780-5585-834E-BD3A-E70505D1D6C1}" type="pres">
      <dgm:prSet presAssocID="{14C8AEA1-E95D-42D9-BC50-8451959A6668}" presName="spacer" presStyleCnt="0"/>
      <dgm:spPr/>
    </dgm:pt>
    <dgm:pt modelId="{CA5EFB20-4602-A14A-BE51-87E573B402D4}" type="pres">
      <dgm:prSet presAssocID="{A95DDC27-F283-4269-B2C1-39A2F9C33B8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9A15547-8AE8-3C47-813D-08444DA40B75}" type="pres">
      <dgm:prSet presAssocID="{FF30C993-F8A4-4C86-8FA8-64B0BA5C92E4}" presName="spacer" presStyleCnt="0"/>
      <dgm:spPr/>
    </dgm:pt>
    <dgm:pt modelId="{FBF78BEB-1088-9D4D-B2D7-9E7C0A6BA10B}" type="pres">
      <dgm:prSet presAssocID="{ADA3AB60-A336-4686-9793-29C5E1F1993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3674C04-6B15-4112-9585-A2F9C0394034}" srcId="{4F68C202-3A10-44C1-9B76-3751F1F6D062}" destId="{E82ECBA9-AE0B-4C2E-8EC8-86D8784C8363}" srcOrd="3" destOrd="0" parTransId="{82ED0BF0-AC43-40EB-B70E-FF57A367471F}" sibTransId="{0FE551D8-DC0A-4080-82AD-3CF911A6D361}"/>
    <dgm:cxn modelId="{0E5B9828-3E68-3F42-9764-DB757127C2B4}" type="presOf" srcId="{24FBB139-3A1F-422F-8BA1-298CFD631B6F}" destId="{1CFBA219-15A2-314C-A840-47AB728129BD}" srcOrd="0" destOrd="0" presId="urn:microsoft.com/office/officeart/2005/8/layout/vList2"/>
    <dgm:cxn modelId="{DA8A324B-017B-498F-94E6-8C209375663F}" srcId="{4F68C202-3A10-44C1-9B76-3751F1F6D062}" destId="{24FBB139-3A1F-422F-8BA1-298CFD631B6F}" srcOrd="4" destOrd="0" parTransId="{F4CFAEDA-E5BA-4F95-BD9D-66F51B0A4CAD}" sibTransId="{14C8AEA1-E95D-42D9-BC50-8451959A6668}"/>
    <dgm:cxn modelId="{5822B852-49CB-BA42-AD16-54E5260E37E1}" type="presOf" srcId="{ADA3AB60-A336-4686-9793-29C5E1F19933}" destId="{FBF78BEB-1088-9D4D-B2D7-9E7C0A6BA10B}" srcOrd="0" destOrd="0" presId="urn:microsoft.com/office/officeart/2005/8/layout/vList2"/>
    <dgm:cxn modelId="{FB6F9A68-320C-417A-8BB5-3B79A4DE4FDB}" srcId="{4F68C202-3A10-44C1-9B76-3751F1F6D062}" destId="{A95DDC27-F283-4269-B2C1-39A2F9C33B89}" srcOrd="5" destOrd="0" parTransId="{4C183965-1F7B-44BD-8928-14CA914CA8BB}" sibTransId="{FF30C993-F8A4-4C86-8FA8-64B0BA5C92E4}"/>
    <dgm:cxn modelId="{0B009872-F575-4371-89A7-62AABB201519}" srcId="{4F68C202-3A10-44C1-9B76-3751F1F6D062}" destId="{ADA3AB60-A336-4686-9793-29C5E1F19933}" srcOrd="6" destOrd="0" parTransId="{CB4595F8-C046-4BA6-B88D-5DEA6F5B7FDB}" sibTransId="{6F19FCA9-76A4-4922-B1E4-3883D0D65DB0}"/>
    <dgm:cxn modelId="{C2B6FE81-EDBF-A746-AA8F-C7EADC03E48A}" type="presOf" srcId="{FC32C6CD-A4B7-4304-AFBE-9FC4318004E5}" destId="{4964A84C-F37C-7941-80E6-541FAB2D8898}" srcOrd="0" destOrd="0" presId="urn:microsoft.com/office/officeart/2005/8/layout/vList2"/>
    <dgm:cxn modelId="{05B2CB85-C239-D747-B081-3DFED269B418}" type="presOf" srcId="{EE5D2CC3-444E-4EBD-ABD1-3814A69FCBA9}" destId="{55D60316-9124-9D42-A48F-47359127879E}" srcOrd="0" destOrd="0" presId="urn:microsoft.com/office/officeart/2005/8/layout/vList2"/>
    <dgm:cxn modelId="{50700992-E3BB-AD42-A18A-9DE4122C0801}" type="presOf" srcId="{A95DDC27-F283-4269-B2C1-39A2F9C33B89}" destId="{CA5EFB20-4602-A14A-BE51-87E573B402D4}" srcOrd="0" destOrd="0" presId="urn:microsoft.com/office/officeart/2005/8/layout/vList2"/>
    <dgm:cxn modelId="{B4678C9B-F9FE-AB4C-9349-8B0D605D4900}" type="presOf" srcId="{4F68C202-3A10-44C1-9B76-3751F1F6D062}" destId="{6A7B4B8D-DB74-E243-8AE8-FEA200F42031}" srcOrd="0" destOrd="0" presId="urn:microsoft.com/office/officeart/2005/8/layout/vList2"/>
    <dgm:cxn modelId="{F368B1B7-7561-9D42-845A-F477480E7627}" type="presOf" srcId="{E82ECBA9-AE0B-4C2E-8EC8-86D8784C8363}" destId="{BFACAB4B-E6E7-844C-974F-A7F4772018CC}" srcOrd="0" destOrd="0" presId="urn:microsoft.com/office/officeart/2005/8/layout/vList2"/>
    <dgm:cxn modelId="{CF6B97CC-FBDA-D149-A151-7B654BC2D843}" type="presOf" srcId="{603B713D-E0DE-4BA3-B6AD-764E11C82967}" destId="{44CA0A75-5747-5148-B902-192AC7DDAF59}" srcOrd="0" destOrd="0" presId="urn:microsoft.com/office/officeart/2005/8/layout/vList2"/>
    <dgm:cxn modelId="{FDFE1DD2-975A-4180-8E69-54D4346D4B03}" srcId="{4F68C202-3A10-44C1-9B76-3751F1F6D062}" destId="{603B713D-E0DE-4BA3-B6AD-764E11C82967}" srcOrd="0" destOrd="0" parTransId="{323979BC-72A2-4456-868A-D996ED542410}" sibTransId="{276735A1-F26D-4490-B513-B46034A12740}"/>
    <dgm:cxn modelId="{A49B9FE8-44D4-42D1-B690-2B6997A9BE92}" srcId="{4F68C202-3A10-44C1-9B76-3751F1F6D062}" destId="{EE5D2CC3-444E-4EBD-ABD1-3814A69FCBA9}" srcOrd="1" destOrd="0" parTransId="{D4E403B4-C7CE-4C7A-B7B8-280A602A20DB}" sibTransId="{A3D9849F-672C-4FF6-A7C5-F229C282EE2F}"/>
    <dgm:cxn modelId="{05F8A1EF-7144-4024-B819-D6BBFEF0CADC}" srcId="{4F68C202-3A10-44C1-9B76-3751F1F6D062}" destId="{FC32C6CD-A4B7-4304-AFBE-9FC4318004E5}" srcOrd="2" destOrd="0" parTransId="{1DD9F332-BC9D-4D4C-85F6-4057DDFA2E03}" sibTransId="{585E67F6-C945-4E9F-8165-7E4610F8F1E5}"/>
    <dgm:cxn modelId="{6550A6EB-AEBD-AD4A-AC5E-559E16FEB3BA}" type="presParOf" srcId="{6A7B4B8D-DB74-E243-8AE8-FEA200F42031}" destId="{44CA0A75-5747-5148-B902-192AC7DDAF59}" srcOrd="0" destOrd="0" presId="urn:microsoft.com/office/officeart/2005/8/layout/vList2"/>
    <dgm:cxn modelId="{8D84D206-CB32-674D-97FC-1A7E11F16946}" type="presParOf" srcId="{6A7B4B8D-DB74-E243-8AE8-FEA200F42031}" destId="{BCACE016-B447-0D4A-B4C1-9BC8944DAB09}" srcOrd="1" destOrd="0" presId="urn:microsoft.com/office/officeart/2005/8/layout/vList2"/>
    <dgm:cxn modelId="{C43E74D7-192F-6F47-AB6E-1DCB813160DB}" type="presParOf" srcId="{6A7B4B8D-DB74-E243-8AE8-FEA200F42031}" destId="{55D60316-9124-9D42-A48F-47359127879E}" srcOrd="2" destOrd="0" presId="urn:microsoft.com/office/officeart/2005/8/layout/vList2"/>
    <dgm:cxn modelId="{DE0A5DD1-E051-AD4D-89BA-9561BF5DA117}" type="presParOf" srcId="{6A7B4B8D-DB74-E243-8AE8-FEA200F42031}" destId="{932C03BB-EA59-884F-9D9A-D59349AC20C6}" srcOrd="3" destOrd="0" presId="urn:microsoft.com/office/officeart/2005/8/layout/vList2"/>
    <dgm:cxn modelId="{FBBBF63F-C979-8E45-B735-2584780A9D79}" type="presParOf" srcId="{6A7B4B8D-DB74-E243-8AE8-FEA200F42031}" destId="{4964A84C-F37C-7941-80E6-541FAB2D8898}" srcOrd="4" destOrd="0" presId="urn:microsoft.com/office/officeart/2005/8/layout/vList2"/>
    <dgm:cxn modelId="{5C3CED2F-E183-424E-ABF2-46D7D3DFED33}" type="presParOf" srcId="{6A7B4B8D-DB74-E243-8AE8-FEA200F42031}" destId="{79A0CCE7-77CD-C746-8AA4-5008F486176B}" srcOrd="5" destOrd="0" presId="urn:microsoft.com/office/officeart/2005/8/layout/vList2"/>
    <dgm:cxn modelId="{69D5316F-67C3-C140-BE72-BC7355E7F42F}" type="presParOf" srcId="{6A7B4B8D-DB74-E243-8AE8-FEA200F42031}" destId="{BFACAB4B-E6E7-844C-974F-A7F4772018CC}" srcOrd="6" destOrd="0" presId="urn:microsoft.com/office/officeart/2005/8/layout/vList2"/>
    <dgm:cxn modelId="{69D4827D-3596-0948-94BF-221F56295273}" type="presParOf" srcId="{6A7B4B8D-DB74-E243-8AE8-FEA200F42031}" destId="{5D711FB8-4E5A-9547-BC30-E8B15835B2F7}" srcOrd="7" destOrd="0" presId="urn:microsoft.com/office/officeart/2005/8/layout/vList2"/>
    <dgm:cxn modelId="{4279CA98-BF52-2D4B-8902-19FB5DD6896D}" type="presParOf" srcId="{6A7B4B8D-DB74-E243-8AE8-FEA200F42031}" destId="{1CFBA219-15A2-314C-A840-47AB728129BD}" srcOrd="8" destOrd="0" presId="urn:microsoft.com/office/officeart/2005/8/layout/vList2"/>
    <dgm:cxn modelId="{DC6B5B52-C87B-0342-B94F-7F20950803F5}" type="presParOf" srcId="{6A7B4B8D-DB74-E243-8AE8-FEA200F42031}" destId="{EFD3A780-5585-834E-BD3A-E70505D1D6C1}" srcOrd="9" destOrd="0" presId="urn:microsoft.com/office/officeart/2005/8/layout/vList2"/>
    <dgm:cxn modelId="{81982D1C-3EFB-F64C-81D6-79A90E34D0E1}" type="presParOf" srcId="{6A7B4B8D-DB74-E243-8AE8-FEA200F42031}" destId="{CA5EFB20-4602-A14A-BE51-87E573B402D4}" srcOrd="10" destOrd="0" presId="urn:microsoft.com/office/officeart/2005/8/layout/vList2"/>
    <dgm:cxn modelId="{2D686BBD-7590-8849-9A51-FF46EBDD68E0}" type="presParOf" srcId="{6A7B4B8D-DB74-E243-8AE8-FEA200F42031}" destId="{29A15547-8AE8-3C47-813D-08444DA40B75}" srcOrd="11" destOrd="0" presId="urn:microsoft.com/office/officeart/2005/8/layout/vList2"/>
    <dgm:cxn modelId="{AE921F87-62E8-0740-B680-E2D3C2B71AF9}" type="presParOf" srcId="{6A7B4B8D-DB74-E243-8AE8-FEA200F42031}" destId="{FBF78BEB-1088-9D4D-B2D7-9E7C0A6BA10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A0A75-5747-5148-B902-192AC7DDAF59}">
      <dsp:nvSpPr>
        <dsp:cNvPr id="0" name=""/>
        <dsp:cNvSpPr/>
      </dsp:nvSpPr>
      <dsp:spPr>
        <a:xfrm>
          <a:off x="0" y="3904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It's a </a:t>
          </a:r>
          <a:r>
            <a:rPr lang="en-US" sz="2100" b="1" kern="1200"/>
            <a:t>Java Template Engine</a:t>
          </a:r>
          <a:endParaRPr lang="en-US" sz="2100" kern="1200"/>
        </a:p>
      </dsp:txBody>
      <dsp:txXfrm>
        <a:off x="23988" y="63034"/>
        <a:ext cx="8548692" cy="443423"/>
      </dsp:txXfrm>
    </dsp:sp>
    <dsp:sp modelId="{55D60316-9124-9D42-A48F-47359127879E}">
      <dsp:nvSpPr>
        <dsp:cNvPr id="0" name=""/>
        <dsp:cNvSpPr/>
      </dsp:nvSpPr>
      <dsp:spPr>
        <a:xfrm>
          <a:off x="0" y="59092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be used as view layer in Spring MVC</a:t>
          </a:r>
        </a:p>
      </dsp:txBody>
      <dsp:txXfrm>
        <a:off x="23988" y="614914"/>
        <a:ext cx="8548692" cy="443423"/>
      </dsp:txXfrm>
    </dsp:sp>
    <dsp:sp modelId="{4964A84C-F37C-7941-80E6-541FAB2D8898}">
      <dsp:nvSpPr>
        <dsp:cNvPr id="0" name=""/>
        <dsp:cNvSpPr/>
      </dsp:nvSpPr>
      <dsp:spPr>
        <a:xfrm>
          <a:off x="0" y="114280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First stable release: July 2011</a:t>
          </a:r>
        </a:p>
      </dsp:txBody>
      <dsp:txXfrm>
        <a:off x="23988" y="1166794"/>
        <a:ext cx="8548692" cy="443423"/>
      </dsp:txXfrm>
    </dsp:sp>
    <dsp:sp modelId="{BFACAB4B-E6E7-844C-974F-A7F4772018CC}">
      <dsp:nvSpPr>
        <dsp:cNvPr id="0" name=""/>
        <dsp:cNvSpPr/>
      </dsp:nvSpPr>
      <dsp:spPr>
        <a:xfrm>
          <a:off x="0" y="169468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Currently: 2.0.x</a:t>
          </a:r>
        </a:p>
      </dsp:txBody>
      <dsp:txXfrm>
        <a:off x="23988" y="1718674"/>
        <a:ext cx="8548692" cy="443423"/>
      </dsp:txXfrm>
    </dsp:sp>
    <dsp:sp modelId="{1CFBA219-15A2-314C-A840-47AB728129BD}">
      <dsp:nvSpPr>
        <dsp:cNvPr id="0" name=""/>
        <dsp:cNvSpPr/>
      </dsp:nvSpPr>
      <dsp:spPr>
        <a:xfrm>
          <a:off x="0" y="224656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Elegant</a:t>
          </a:r>
          <a:r>
            <a:rPr lang="en-US" sz="2100" kern="1200"/>
            <a:t>, configurable, extensible</a:t>
          </a:r>
        </a:p>
      </dsp:txBody>
      <dsp:txXfrm>
        <a:off x="23988" y="2270554"/>
        <a:ext cx="8548692" cy="443423"/>
      </dsp:txXfrm>
    </dsp:sp>
    <dsp:sp modelId="{CA5EFB20-4602-A14A-BE51-87E573B402D4}">
      <dsp:nvSpPr>
        <dsp:cNvPr id="0" name=""/>
        <dsp:cNvSpPr/>
      </dsp:nvSpPr>
      <dsp:spPr>
        <a:xfrm>
          <a:off x="0" y="279844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21st-century feature set</a:t>
          </a:r>
        </a:p>
      </dsp:txBody>
      <dsp:txXfrm>
        <a:off x="23988" y="2822434"/>
        <a:ext cx="8548692" cy="443423"/>
      </dsp:txXfrm>
    </dsp:sp>
    <dsp:sp modelId="{FBF78BEB-1088-9D4D-B2D7-9E7C0A6BA10B}">
      <dsp:nvSpPr>
        <dsp:cNvPr id="0" name=""/>
        <dsp:cNvSpPr/>
      </dsp:nvSpPr>
      <dsp:spPr>
        <a:xfrm>
          <a:off x="0" y="335032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FUN TO USE!</a:t>
          </a:r>
          <a:endParaRPr lang="en-US" sz="2100" kern="1200"/>
        </a:p>
      </dsp:txBody>
      <dsp:txXfrm>
        <a:off x="23988" y="3374314"/>
        <a:ext cx="8548692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506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063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45325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26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2860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941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702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489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580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200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8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339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74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81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389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990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ymeleaf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">
            <a:extLst>
              <a:ext uri="{FF2B5EF4-FFF2-40B4-BE49-F238E27FC236}">
                <a16:creationId xmlns:a16="http://schemas.microsoft.com/office/drawing/2014/main" id="{5B6D8D46-A10B-7FC8-318A-4AC9A0679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22" y="2626122"/>
            <a:ext cx="3429000" cy="62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1">
            <a:extLst>
              <a:ext uri="{FF2B5EF4-FFF2-40B4-BE49-F238E27FC236}">
                <a16:creationId xmlns:a16="http://schemas.microsoft.com/office/drawing/2014/main" id="{38367759-B5BB-BC5D-E062-503DBA487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Thymeleaf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A7E750B-6781-9D9B-7699-F99D0A99E1C4}"/>
              </a:ext>
            </a:extLst>
          </p:cNvPr>
          <p:cNvSpPr>
            <a:spLocks/>
          </p:cNvSpPr>
          <p:nvPr/>
        </p:nvSpPr>
        <p:spPr bwMode="auto">
          <a:xfrm>
            <a:off x="795722" y="1930400"/>
            <a:ext cx="3976218" cy="45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zh-CN" sz="2953" u="sng" dirty="0">
                <a:solidFill>
                  <a:schemeClr val="tx1"/>
                </a:solidFill>
                <a:ea typeface="宋体" panose="02010600030101010101" pitchFamily="2" charset="-122"/>
                <a:hlinkClick r:id="rId3"/>
              </a:rPr>
              <a:t>http://www.thymeleaf.org/</a:t>
            </a:r>
            <a:endParaRPr lang="en-US" altLang="zh-CN" sz="2953" u="sng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AC850006-7F46-7D3C-7BD9-EF0A19333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...Can Thymeleaf do it?</a:t>
            </a:r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E2F3D3DD-42C8-4D7B-8A19-86273F0EE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367" y="2035969"/>
            <a:ext cx="6697266" cy="320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>
            <a:extLst>
              <a:ext uri="{FF2B5EF4-FFF2-40B4-BE49-F238E27FC236}">
                <a16:creationId xmlns:a16="http://schemas.microsoft.com/office/drawing/2014/main" id="{938EE631-1A4D-2A39-FD40-9CC543E2F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44" y="5732859"/>
            <a:ext cx="2491383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114274B2-91A6-D809-4C94-5FE838D2A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How do	we evaluate it?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B5CCB98-C2D7-4E0A-C27B-4FDC2D049D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25056"/>
            <a:r>
              <a:rPr lang="en-US" altLang="zh-CN" sz="225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“</a:t>
            </a:r>
            <a:r>
              <a:rPr lang="en-US" altLang="zh-CN" sz="2250">
                <a:latin typeface="Times New Roman Italic" charset="0"/>
                <a:ea typeface="宋体" panose="02010600030101010101" pitchFamily="2" charset="-122"/>
                <a:cs typeface="Times New Roman Italic" charset="0"/>
                <a:sym typeface="Times New Roman Italic" charset="0"/>
              </a:rPr>
              <a:t>valid</a:t>
            </a:r>
            <a:r>
              <a:rPr lang="en-US" altLang="zh-CN" sz="225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250">
                <a:latin typeface="Times New Roman Italic" charset="0"/>
                <a:ea typeface="宋体" panose="02010600030101010101" pitchFamily="2" charset="-122"/>
                <a:cs typeface="Times New Roman Italic" charset="0"/>
                <a:sym typeface="Times New Roman Italic" charset="0"/>
              </a:rPr>
              <a:t>document,</a:t>
            </a:r>
            <a:r>
              <a:rPr lang="en-US" altLang="zh-CN" sz="225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250">
                <a:latin typeface="Times New Roman Italic" charset="0"/>
                <a:ea typeface="宋体" panose="02010600030101010101" pitchFamily="2" charset="-122"/>
                <a:cs typeface="Times New Roman Italic" charset="0"/>
                <a:sym typeface="Times New Roman Italic" charset="0"/>
              </a:rPr>
              <a:t>don't</a:t>
            </a:r>
            <a:r>
              <a:rPr lang="en-US" altLang="zh-CN" sz="225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250">
                <a:latin typeface="Times New Roman Italic" charset="0"/>
                <a:ea typeface="宋体" panose="02010600030101010101" pitchFamily="2" charset="-122"/>
                <a:cs typeface="Times New Roman Italic" charset="0"/>
                <a:sym typeface="Times New Roman Italic" charset="0"/>
              </a:rPr>
              <a:t>break</a:t>
            </a:r>
            <a:r>
              <a:rPr lang="en-US" altLang="zh-CN" sz="225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250">
                <a:latin typeface="Times New Roman Italic" charset="0"/>
                <a:ea typeface="宋体" panose="02010600030101010101" pitchFamily="2" charset="-122"/>
                <a:cs typeface="Times New Roman Italic" charset="0"/>
                <a:sym typeface="Times New Roman Italic" charset="0"/>
              </a:rPr>
              <a:t>structure”</a:t>
            </a:r>
            <a:endParaRPr lang="en-US" altLang="zh-CN" sz="2250">
              <a:latin typeface="Times New Roman Italic" charset="0"/>
              <a:ea typeface="宋体" panose="02010600030101010101" pitchFamily="2" charset="-122"/>
              <a:sym typeface="Times New Roman Italic" charset="0"/>
            </a:endParaRPr>
          </a:p>
          <a:p>
            <a:pPr marL="625056"/>
            <a:r>
              <a:rPr lang="en-US" altLang="zh-CN">
                <a:ea typeface="宋体" panose="02010600030101010101" pitchFamily="2" charset="-122"/>
              </a:rPr>
              <a:t>Templates should be statically displayable</a:t>
            </a:r>
          </a:p>
          <a:p>
            <a:pPr marL="625056"/>
            <a:r>
              <a:rPr lang="en-US" altLang="zh-CN">
                <a:ea typeface="宋体" panose="02010600030101010101" pitchFamily="2" charset="-122"/>
              </a:rPr>
              <a:t>Static = Open in browser, no web server</a:t>
            </a:r>
          </a:p>
          <a:p>
            <a:pPr marL="625056"/>
            <a:r>
              <a:rPr lang="en-US" altLang="zh-CN">
                <a:ea typeface="宋体" panose="02010600030101010101" pitchFamily="2" charset="-122"/>
              </a:rPr>
              <a:t>Templates should work as </a:t>
            </a:r>
            <a:r>
              <a:rPr lang="en-US" altLang="zh-CN" b="1">
                <a:ea typeface="宋体" panose="02010600030101010101" pitchFamily="2" charset="-122"/>
              </a:rPr>
              <a:t>prototypes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57" name="Rectangle 2765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9" name="Rectangle 2765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661" name="Isosceles Triangle 2766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650" name="Rectangle 1">
            <a:extLst>
              <a:ext uri="{FF2B5EF4-FFF2-40B4-BE49-F238E27FC236}">
                <a16:creationId xmlns:a16="http://schemas.microsoft.com/office/drawing/2014/main" id="{61492091-76D2-0313-0AC5-209AC1F0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Texts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4AC3459-AC26-26E8-06A5-68AC67099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625056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th:text HTML-escaped text (default)</a:t>
            </a:r>
            <a:endParaRPr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625056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th:utext unescaped text</a:t>
            </a: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407BB817-952B-ABC4-3BE0-CF40DF048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2445477"/>
            <a:ext cx="5143500" cy="195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Isosceles Triangle 2766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1" name="Rectangle 2868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83" name="Rectangle 2868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685" name="Isosceles Triangle 2868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674" name="Rectangle 1">
            <a:extLst>
              <a:ext uri="{FF2B5EF4-FFF2-40B4-BE49-F238E27FC236}">
                <a16:creationId xmlns:a16="http://schemas.microsoft.com/office/drawing/2014/main" id="{85E34C88-91E3-3A60-DE46-59FFAEA15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Formatting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538F76C-1D26-7775-4BDC-4887F322B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625056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#dates, #calendars, #numbers, #strings...</a:t>
            </a:r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DE2C6BE4-DD59-7068-019B-4775557C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0552" y="1747054"/>
            <a:ext cx="6477727" cy="217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7" name="Isosceles Triangle 2868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BE9F1A2C-CCA4-9811-6159-53C9E2F7D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URLs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11CC772-F977-C24D-F0F4-1DACCE1D39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marL="625056"/>
            <a:r>
              <a:rPr lang="en-US" altLang="zh-CN">
                <a:ea typeface="宋体" panose="02010600030101010101" pitchFamily="2" charset="-122"/>
              </a:rPr>
              <a:t>@{...} syntax</a:t>
            </a:r>
          </a:p>
          <a:p>
            <a:pPr marL="625056"/>
            <a:endParaRPr lang="en-US" altLang="zh-CN">
              <a:ea typeface="宋体" panose="02010600030101010101" pitchFamily="2" charset="-122"/>
            </a:endParaRPr>
          </a:p>
          <a:p>
            <a:pPr marL="625056"/>
            <a:endParaRPr lang="en-US" altLang="zh-CN">
              <a:ea typeface="宋体" panose="02010600030101010101" pitchFamily="2" charset="-122"/>
            </a:endParaRPr>
          </a:p>
          <a:p>
            <a:pPr marL="625056"/>
            <a:r>
              <a:rPr lang="en-US" altLang="zh-CN">
                <a:ea typeface="宋体" panose="02010600030101010101" pitchFamily="2" charset="-122"/>
              </a:rPr>
              <a:t>Automatic URL-rewriting is performed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283FB994-F725-C50C-E57C-417CA99B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58" y="2669976"/>
            <a:ext cx="6384727" cy="34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>
            <a:extLst>
              <a:ext uri="{FF2B5EF4-FFF2-40B4-BE49-F238E27FC236}">
                <a16:creationId xmlns:a16="http://schemas.microsoft.com/office/drawing/2014/main" id="{532CF994-85A6-A224-CF5B-16E02732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66" y="3223617"/>
            <a:ext cx="6259711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6DE91806-30C9-6216-1FD8-1C4A572C7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Iteration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07732A4-A1F3-66A1-709E-33DCE4ECC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marL="625056"/>
            <a:r>
              <a:rPr lang="en-US" altLang="zh-CN">
                <a:ea typeface="宋体" panose="02010600030101010101" pitchFamily="2" charset="-122"/>
              </a:rPr>
              <a:t>th:each</a:t>
            </a:r>
          </a:p>
        </p:txBody>
      </p:sp>
      <p:pic>
        <p:nvPicPr>
          <p:cNvPr id="30724" name="Picture 3">
            <a:extLst>
              <a:ext uri="{FF2B5EF4-FFF2-40B4-BE49-F238E27FC236}">
                <a16:creationId xmlns:a16="http://schemas.microsoft.com/office/drawing/2014/main" id="{1831DFFE-294A-7E69-3D08-55418A0F1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17" y="2678906"/>
            <a:ext cx="6116836" cy="309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B19F2AAD-11A6-8A91-8EEC-029D19B58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Iteration status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8852E2C-CF21-142E-DE27-A47195052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marL="625056"/>
            <a:r>
              <a:rPr lang="en-US" altLang="zh-CN">
                <a:ea typeface="宋体" panose="02010600030101010101" pitchFamily="2" charset="-122"/>
              </a:rPr>
              <a:t>th:each</a:t>
            </a:r>
          </a:p>
        </p:txBody>
      </p:sp>
      <p:pic>
        <p:nvPicPr>
          <p:cNvPr id="31748" name="Picture 3">
            <a:extLst>
              <a:ext uri="{FF2B5EF4-FFF2-40B4-BE49-F238E27FC236}">
                <a16:creationId xmlns:a16="http://schemas.microsoft.com/office/drawing/2014/main" id="{9A4582E0-081F-9E61-8742-531F2D4D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06" y="2759273"/>
            <a:ext cx="6063258" cy="351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E9BF5720-812F-E53B-6E27-2F81309E0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Conditionals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549F136-9100-8D50-6F69-76F9DFA11F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marL="625056"/>
            <a:r>
              <a:rPr lang="en-US" altLang="zh-CN">
                <a:ea typeface="宋体" panose="02010600030101010101" pitchFamily="2" charset="-122"/>
              </a:rPr>
              <a:t>th:if</a:t>
            </a:r>
          </a:p>
          <a:p>
            <a:pPr marL="625056"/>
            <a:endParaRPr lang="en-US" altLang="zh-CN">
              <a:ea typeface="宋体" panose="02010600030101010101" pitchFamily="2" charset="-122"/>
            </a:endParaRPr>
          </a:p>
          <a:p>
            <a:pPr marL="625056"/>
            <a:r>
              <a:rPr lang="en-US" altLang="zh-CN">
                <a:ea typeface="宋体" panose="02010600030101010101" pitchFamily="2" charset="-122"/>
              </a:rPr>
              <a:t>th:unless</a:t>
            </a:r>
          </a:p>
          <a:p>
            <a:pPr marL="625056"/>
            <a:endParaRPr lang="en-US" altLang="zh-CN">
              <a:ea typeface="宋体" panose="02010600030101010101" pitchFamily="2" charset="-122"/>
            </a:endParaRPr>
          </a:p>
          <a:p>
            <a:pPr marL="625056"/>
            <a:r>
              <a:rPr lang="en-US" altLang="zh-CN">
                <a:ea typeface="宋体" panose="02010600030101010101" pitchFamily="2" charset="-122"/>
              </a:rPr>
              <a:t>th:swithc/th:case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348763EF-7AA8-EA87-A4F0-1F42B22C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723555"/>
            <a:ext cx="5857875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4">
            <a:extLst>
              <a:ext uri="{FF2B5EF4-FFF2-40B4-BE49-F238E27FC236}">
                <a16:creationId xmlns:a16="http://schemas.microsoft.com/office/drawing/2014/main" id="{3C9D56E3-FE0D-A849-F0B8-62EE25F7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328" y="3946922"/>
            <a:ext cx="6179344" cy="60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5">
            <a:extLst>
              <a:ext uri="{FF2B5EF4-FFF2-40B4-BE49-F238E27FC236}">
                <a16:creationId xmlns:a16="http://schemas.microsoft.com/office/drawing/2014/main" id="{9B7DAE4B-93C9-6CF2-609C-3D7F7B502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328" y="5206008"/>
            <a:ext cx="5991820" cy="124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5FB8D0D4-0E95-1B37-E755-5C9F049DF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Forms and bean-binding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D870271-F684-B6A6-932B-B7BE13E140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marL="625056"/>
            <a:r>
              <a:rPr lang="en-US" altLang="zh-CN">
                <a:ea typeface="宋体" panose="02010600030101010101" pitchFamily="2" charset="-122"/>
              </a:rPr>
              <a:t>th:object, th:field</a:t>
            </a:r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BD83000F-5931-0BC9-43B9-B3E8DE75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83" y="2777133"/>
            <a:ext cx="6447234" cy="297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42FBA180-4E9E-F039-3DAC-46F703006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Page compostion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55298D6-44F1-B8BD-5AC0-13D400DA60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marL="625056"/>
            <a:r>
              <a:rPr lang="en-US" altLang="zh-CN">
                <a:ea typeface="宋体" panose="02010600030101010101" pitchFamily="2" charset="-122"/>
              </a:rPr>
              <a:t>Declare fragment with th:fragment</a:t>
            </a:r>
          </a:p>
          <a:p>
            <a:pPr marL="625056"/>
            <a:endParaRPr lang="en-US" altLang="zh-CN">
              <a:ea typeface="宋体" panose="02010600030101010101" pitchFamily="2" charset="-122"/>
            </a:endParaRPr>
          </a:p>
          <a:p>
            <a:pPr marL="625056"/>
            <a:endParaRPr lang="en-US" altLang="zh-CN">
              <a:ea typeface="宋体" panose="02010600030101010101" pitchFamily="2" charset="-122"/>
            </a:endParaRPr>
          </a:p>
          <a:p>
            <a:pPr marL="625056"/>
            <a:r>
              <a:rPr lang="en-US" altLang="zh-CN">
                <a:ea typeface="宋体" panose="02010600030101010101" pitchFamily="2" charset="-122"/>
              </a:rPr>
              <a:t>Resuse th:include</a:t>
            </a: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DC6DE7D1-4BBD-0E12-3701-81DC114E3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28" y="2634258"/>
            <a:ext cx="5036344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4">
            <a:extLst>
              <a:ext uri="{FF2B5EF4-FFF2-40B4-BE49-F238E27FC236}">
                <a16:creationId xmlns:a16="http://schemas.microsoft.com/office/drawing/2014/main" id="{F99C6354-FEF3-CAD1-D1A2-200A38566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46" y="4688086"/>
            <a:ext cx="5447109" cy="72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96D59CE4-DFEF-A82E-52B5-0417A41C0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601" b="1">
                <a:latin typeface="Times" charset="0"/>
                <a:ea typeface="宋体" panose="02010600030101010101" pitchFamily="2" charset="-122"/>
                <a:cs typeface="Times" charset="0"/>
                <a:sym typeface="Times" charset="0"/>
              </a:rPr>
              <a:t>Introducing Thymeleaf</a:t>
            </a:r>
          </a:p>
        </p:txBody>
      </p:sp>
      <p:graphicFrame>
        <p:nvGraphicFramePr>
          <p:cNvPr id="17413" name="Rectangle 2">
            <a:extLst>
              <a:ext uri="{FF2B5EF4-FFF2-40B4-BE49-F238E27FC236}">
                <a16:creationId xmlns:a16="http://schemas.microsoft.com/office/drawing/2014/main" id="{B85FEE33-6D39-688A-2071-BDEBBD6332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C0C113B6-3813-7C03-72A1-71C9A1B82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Who is using Thymeleaf?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BBB4E546-B54E-9DDF-FAB8-2F46F32AB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55" y="2143125"/>
            <a:ext cx="7116961" cy="175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>
            <a:extLst>
              <a:ext uri="{FF2B5EF4-FFF2-40B4-BE49-F238E27FC236}">
                <a16:creationId xmlns:a16="http://schemas.microsoft.com/office/drawing/2014/main" id="{B9AE79FB-1CA9-ABCD-C9DF-DA38446AD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914" y="4152305"/>
            <a:ext cx="1268016" cy="61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>
            <a:extLst>
              <a:ext uri="{FF2B5EF4-FFF2-40B4-BE49-F238E27FC236}">
                <a16:creationId xmlns:a16="http://schemas.microsoft.com/office/drawing/2014/main" id="{2F1B7596-81E1-80D2-A5EA-635F1100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20" y="4232672"/>
            <a:ext cx="1678781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5">
            <a:extLst>
              <a:ext uri="{FF2B5EF4-FFF2-40B4-BE49-F238E27FC236}">
                <a16:creationId xmlns:a16="http://schemas.microsoft.com/office/drawing/2014/main" id="{857EF942-E11D-7CED-D2A5-B6044B6B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141" y="4170164"/>
            <a:ext cx="1366242" cy="58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6">
            <a:extLst>
              <a:ext uri="{FF2B5EF4-FFF2-40B4-BE49-F238E27FC236}">
                <a16:creationId xmlns:a16="http://schemas.microsoft.com/office/drawing/2014/main" id="{D1321983-86B3-8794-AC5B-2793192B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922" y="4259461"/>
            <a:ext cx="1928813" cy="41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7">
            <a:extLst>
              <a:ext uri="{FF2B5EF4-FFF2-40B4-BE49-F238E27FC236}">
                <a16:creationId xmlns:a16="http://schemas.microsoft.com/office/drawing/2014/main" id="{13A92726-99D6-AE6E-DE35-4675EE196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06" y="5027414"/>
            <a:ext cx="1437680" cy="553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8">
            <a:extLst>
              <a:ext uri="{FF2B5EF4-FFF2-40B4-BE49-F238E27FC236}">
                <a16:creationId xmlns:a16="http://schemas.microsoft.com/office/drawing/2014/main" id="{16588F55-E8AB-A24D-2E99-C96A41DD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344" y="4929187"/>
            <a:ext cx="1053703" cy="7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532CA361-4AAD-37AA-FAE3-5DBFDD0EB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929" y="4774631"/>
            <a:ext cx="14605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32D1CDDF-BB1E-79D0-F895-276479CD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962" y="5010598"/>
            <a:ext cx="27940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A1A5B4FD-214F-1791-210A-2F3C0B7AB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How does it look like?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E5269131-AAC8-F431-91F3-0B9B5F46C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008" y="2464594"/>
            <a:ext cx="8161734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98" name="Rectangle 1948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1">
            <a:extLst>
              <a:ext uri="{FF2B5EF4-FFF2-40B4-BE49-F238E27FC236}">
                <a16:creationId xmlns:a16="http://schemas.microsoft.com/office/drawing/2014/main" id="{4FB41F31-8FF7-BA26-01C2-87728B4D3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Standard and SpringStandard Dialects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99" name="Isosceles Triangle 1949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087CC7C-FC7A-821D-E34A-3D889E42A6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 marL="625056">
              <a:lnSpc>
                <a:spcPct val="90000"/>
              </a:lnSpc>
            </a:pPr>
            <a:r>
              <a:rPr lang="en-US" altLang="zh-CN" sz="1500">
                <a:ea typeface="宋体" panose="02010600030101010101" pitchFamily="2" charset="-122"/>
              </a:rPr>
              <a:t>XML, XHTML 1.0, XHTML 1.1 and HTML5 support.</a:t>
            </a:r>
          </a:p>
          <a:p>
            <a:pPr marL="625056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Complete substitute for view-layer web technologies such as JSP.</a:t>
            </a:r>
          </a:p>
          <a:p>
            <a:pPr marL="625056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Easy-to-use, elegant syntax based on attributes only (these dialects include no tags).</a:t>
            </a:r>
          </a:p>
          <a:p>
            <a:pPr marL="937584" lvl="1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Great for web templates: &lt;input type="text" </a:t>
            </a:r>
            <a:r>
              <a:rPr lang="en-US" altLang="zh-CN" sz="1500" err="1">
                <a:ea typeface="宋体" panose="02010600030101010101" pitchFamily="2" charset="-122"/>
              </a:rPr>
              <a:t>th:field</a:t>
            </a:r>
            <a:r>
              <a:rPr lang="en-US" altLang="zh-CN" sz="1500">
                <a:ea typeface="宋体" panose="02010600030101010101" pitchFamily="2" charset="-122"/>
              </a:rPr>
              <a:t>="*{name}" /&gt; instead of &lt;</a:t>
            </a:r>
            <a:r>
              <a:rPr lang="en-US" altLang="zh-CN" sz="1500" err="1">
                <a:ea typeface="宋体" panose="02010600030101010101" pitchFamily="2" charset="-122"/>
              </a:rPr>
              <a:t>mylib:text</a:t>
            </a:r>
            <a:r>
              <a:rPr lang="en-US" altLang="zh-CN" sz="1500">
                <a:ea typeface="宋体" panose="02010600030101010101" pitchFamily="2" charset="-122"/>
              </a:rPr>
              <a:t> field="name" /&gt;</a:t>
            </a:r>
          </a:p>
          <a:p>
            <a:pPr marL="625056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Natural templating for easy prototyping: display your templates statically in a browser (without running your app server).</a:t>
            </a:r>
          </a:p>
          <a:p>
            <a:pPr marL="625056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Expression evaluation: OGNL (Standard) and Spring Expression Language (</a:t>
            </a:r>
            <a:r>
              <a:rPr lang="en-US" altLang="zh-CN" sz="1500" err="1">
                <a:ea typeface="宋体" panose="02010600030101010101" pitchFamily="2" charset="-122"/>
              </a:rPr>
              <a:t>SpringStandard</a:t>
            </a:r>
            <a:r>
              <a:rPr lang="en-US" altLang="zh-CN" sz="1500">
                <a:ea typeface="宋体" panose="02010600030101010101" pitchFamily="2" charset="-122"/>
              </a:rPr>
              <a:t>).</a:t>
            </a:r>
          </a:p>
          <a:p>
            <a:pPr marL="625056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Complete integration with Spring MVC (</a:t>
            </a:r>
            <a:r>
              <a:rPr lang="en-US" altLang="zh-CN" sz="1500" err="1">
                <a:ea typeface="宋体" panose="02010600030101010101" pitchFamily="2" charset="-122"/>
              </a:rPr>
              <a:t>SpringStandard</a:t>
            </a:r>
            <a:r>
              <a:rPr lang="en-US" altLang="zh-CN" sz="1500">
                <a:ea typeface="宋体" panose="02010600030101010101" pitchFamily="2" charset="-122"/>
              </a:rPr>
              <a:t>): form binding, property editors, internationalization, etc.</a:t>
            </a:r>
          </a:p>
          <a:p>
            <a:pPr marL="625056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Spring </a:t>
            </a:r>
            <a:r>
              <a:rPr lang="en-US" altLang="zh-CN" sz="1500" err="1">
                <a:ea typeface="宋体" panose="02010600030101010101" pitchFamily="2" charset="-122"/>
              </a:rPr>
              <a:t>WebFlow</a:t>
            </a:r>
            <a:r>
              <a:rPr lang="en-US" altLang="zh-CN" sz="1500">
                <a:ea typeface="宋体" panose="02010600030101010101" pitchFamily="2" charset="-122"/>
              </a:rPr>
              <a:t> support (including AJAX events).</a:t>
            </a:r>
          </a:p>
        </p:txBody>
      </p:sp>
      <p:sp>
        <p:nvSpPr>
          <p:cNvPr id="19500" name="Isosceles Triangle 1949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131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90" name="Rectangle 1948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1">
            <a:extLst>
              <a:ext uri="{FF2B5EF4-FFF2-40B4-BE49-F238E27FC236}">
                <a16:creationId xmlns:a16="http://schemas.microsoft.com/office/drawing/2014/main" id="{4FB41F31-8FF7-BA26-01C2-87728B4D3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Standard and SpringStandard Dialects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92" name="Isosceles Triangle 1949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087CC7C-FC7A-821D-E34A-3D889E42A6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 marL="625056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Fully-featured template logic: iteration, conditional evaluation, context variable declaration, etc.</a:t>
            </a:r>
          </a:p>
          <a:p>
            <a:pPr marL="625056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Several options for layout (Composite View pattern):</a:t>
            </a:r>
          </a:p>
          <a:p>
            <a:pPr marL="937584" lvl="1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A </a:t>
            </a:r>
            <a:r>
              <a:rPr lang="en-US" altLang="zh-CN" sz="1500" err="1">
                <a:ea typeface="宋体" panose="02010600030101010101" pitchFamily="2" charset="-122"/>
              </a:rPr>
              <a:t>builtin</a:t>
            </a:r>
            <a:r>
              <a:rPr lang="en-US" altLang="zh-CN" sz="1500">
                <a:ea typeface="宋体" panose="02010600030101010101" pitchFamily="2" charset="-122"/>
              </a:rPr>
              <a:t> mechanism (</a:t>
            </a:r>
            <a:r>
              <a:rPr lang="en-US" altLang="zh-CN" sz="1500" err="1">
                <a:ea typeface="宋体" panose="02010600030101010101" pitchFamily="2" charset="-122"/>
              </a:rPr>
              <a:t>Thymeleaf's</a:t>
            </a:r>
            <a:r>
              <a:rPr lang="en-US" altLang="zh-CN" sz="1500">
                <a:ea typeface="宋体" panose="02010600030101010101" pitchFamily="2" charset="-122"/>
              </a:rPr>
              <a:t> native fragment inclusion).</a:t>
            </a:r>
          </a:p>
          <a:p>
            <a:pPr marL="937584" lvl="1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Specific Apache Tiles integration (through extras package).</a:t>
            </a:r>
          </a:p>
          <a:p>
            <a:pPr marL="937584" lvl="1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Can be used along with </a:t>
            </a:r>
            <a:r>
              <a:rPr lang="en-US" altLang="zh-CN" sz="1500" err="1">
                <a:ea typeface="宋体" panose="02010600030101010101" pitchFamily="2" charset="-122"/>
              </a:rPr>
              <a:t>SiteMesh</a:t>
            </a:r>
            <a:r>
              <a:rPr lang="en-US" altLang="zh-CN" sz="1500">
                <a:ea typeface="宋体" panose="02010600030101010101" pitchFamily="2" charset="-122"/>
              </a:rPr>
              <a:t>.</a:t>
            </a:r>
          </a:p>
          <a:p>
            <a:pPr marL="625056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Internationalization support: easy inclusion of externalized messages into templates.</a:t>
            </a:r>
          </a:p>
          <a:p>
            <a:pPr marL="625056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URL rewriting capabilities for adding context and session information to URLs.</a:t>
            </a:r>
          </a:p>
          <a:p>
            <a:pPr marL="625056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JavaScript and Dart </a:t>
            </a:r>
            <a:r>
              <a:rPr lang="en-US" altLang="zh-CN" sz="1500" err="1">
                <a:ea typeface="宋体" panose="02010600030101010101" pitchFamily="2" charset="-122"/>
              </a:rPr>
              <a:t>inlining</a:t>
            </a:r>
            <a:r>
              <a:rPr lang="en-US" altLang="zh-CN" sz="1500">
                <a:ea typeface="宋体" panose="02010600030101010101" pitchFamily="2" charset="-122"/>
              </a:rPr>
              <a:t>: intelligent evaluation of expressions inside </a:t>
            </a:r>
            <a:r>
              <a:rPr lang="en-US" altLang="zh-CN" sz="1500" err="1">
                <a:ea typeface="宋体" panose="02010600030101010101" pitchFamily="2" charset="-122"/>
              </a:rPr>
              <a:t>javascript</a:t>
            </a:r>
            <a:r>
              <a:rPr lang="en-US" altLang="zh-CN" sz="1500">
                <a:ea typeface="宋体" panose="02010600030101010101" pitchFamily="2" charset="-122"/>
              </a:rPr>
              <a:t>/dart code.</a:t>
            </a:r>
          </a:p>
          <a:p>
            <a:pPr marL="625056">
              <a:lnSpc>
                <a:spcPct val="90000"/>
              </a:lnSpc>
              <a:spcBef>
                <a:spcPts val="1266"/>
              </a:spcBef>
            </a:pPr>
            <a:r>
              <a:rPr lang="en-US" altLang="zh-CN" sz="1500">
                <a:ea typeface="宋体" panose="02010600030101010101" pitchFamily="2" charset="-122"/>
              </a:rPr>
              <a:t>Template validation support for XML, XHTML 1.0 and XHTML 1.1.</a:t>
            </a:r>
          </a:p>
        </p:txBody>
      </p:sp>
      <p:sp>
        <p:nvSpPr>
          <p:cNvPr id="19494" name="Isosceles Triangle 1949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FC7C41A7-E004-202E-F9EA-AB266BE94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Can Jsp do it?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54401037-1818-9F67-AE93-DE496176A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242" y="1759149"/>
            <a:ext cx="6411516" cy="399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Minions Eh No. Gru asks lucy out. | Best kid movies, Minions, Best kids ...">
            <a:extLst>
              <a:ext uri="{FF2B5EF4-FFF2-40B4-BE49-F238E27FC236}">
                <a16:creationId xmlns:a16="http://schemas.microsoft.com/office/drawing/2014/main" id="{51DBFF10-4EE9-780D-FE6E-BF503335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84" y="5078627"/>
            <a:ext cx="2336800" cy="160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8A1F94B0-AE58-6DA5-D1A1-1D1E5BF74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Can JSP+JSTL Do it?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CB2FC4B9-A929-5E3B-8F78-4EAA724F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2009180"/>
            <a:ext cx="6420445" cy="312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Minions Eh No. Gru asks lucy out. | Best kid movies, Minions, Best kids ...">
            <a:extLst>
              <a:ext uri="{FF2B5EF4-FFF2-40B4-BE49-F238E27FC236}">
                <a16:creationId xmlns:a16="http://schemas.microsoft.com/office/drawing/2014/main" id="{832D1BEF-B5F0-C36B-4BD6-CBED42140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84" y="5078627"/>
            <a:ext cx="2336800" cy="160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643732FF-B347-5317-7C6A-1EDB8D194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Can Velocity do it?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76FD1DA4-B9DF-3810-DAEA-68EA9E751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524" y="1955602"/>
            <a:ext cx="6474023" cy="376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Minions Eh No. Gru asks lucy out. | Best kid movies, Minions, Best kids ...">
            <a:extLst>
              <a:ext uri="{FF2B5EF4-FFF2-40B4-BE49-F238E27FC236}">
                <a16:creationId xmlns:a16="http://schemas.microsoft.com/office/drawing/2014/main" id="{BEAD16AA-83C6-C9C5-371B-1C14B769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84" y="5078627"/>
            <a:ext cx="2336800" cy="160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CE498AA8-577B-3F18-FD0A-9426BA55A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Can FreeMarker Do it?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CFBF84DC-670D-D7E9-BC97-9E63C7FE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47" y="2107406"/>
            <a:ext cx="609897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Minions Eh No. Gru asks lucy out. | Best kid movies, Minions, Best kids ...">
            <a:extLst>
              <a:ext uri="{FF2B5EF4-FFF2-40B4-BE49-F238E27FC236}">
                <a16:creationId xmlns:a16="http://schemas.microsoft.com/office/drawing/2014/main" id="{AD41FBF0-4656-4CB9-C430-F2FACB05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84" y="5078627"/>
            <a:ext cx="2336800" cy="160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{D677BD7B-56DE-B342-89B1-2016D64C7C50}tf10001060</Template>
  <TotalTime>13</TotalTime>
  <Words>435</Words>
  <Application>Microsoft Macintosh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Arial</vt:lpstr>
      <vt:lpstr>Gill Sans</vt:lpstr>
      <vt:lpstr>Times</vt:lpstr>
      <vt:lpstr>Times New Roman</vt:lpstr>
      <vt:lpstr>Times New Roman Italic</vt:lpstr>
      <vt:lpstr>Trebuchet MS</vt:lpstr>
      <vt:lpstr>Wingdings 3</vt:lpstr>
      <vt:lpstr>Sfaccettatura</vt:lpstr>
      <vt:lpstr>Thymeleaf</vt:lpstr>
      <vt:lpstr>Introducing Thymeleaf</vt:lpstr>
      <vt:lpstr>How does it look like?</vt:lpstr>
      <vt:lpstr>Standard and SpringStandard Dialects </vt:lpstr>
      <vt:lpstr>Standard and SpringStandard Dialects </vt:lpstr>
      <vt:lpstr>Can Jsp do it?</vt:lpstr>
      <vt:lpstr>Can JSP+JSTL Do it?</vt:lpstr>
      <vt:lpstr>Can Velocity do it?</vt:lpstr>
      <vt:lpstr>Can FreeMarker Do it?</vt:lpstr>
      <vt:lpstr>...Can Thymeleaf do it?</vt:lpstr>
      <vt:lpstr>How do we evaluate it?</vt:lpstr>
      <vt:lpstr>Texts</vt:lpstr>
      <vt:lpstr>Formatting</vt:lpstr>
      <vt:lpstr>URLs</vt:lpstr>
      <vt:lpstr>Iteration</vt:lpstr>
      <vt:lpstr>Iteration status</vt:lpstr>
      <vt:lpstr>Conditionals</vt:lpstr>
      <vt:lpstr>Forms and bean-binding</vt:lpstr>
      <vt:lpstr>Page compostion</vt:lpstr>
      <vt:lpstr>Who is using Thymeleaf?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Thymeleaf</dc:title>
  <dc:creator>Alessandro Sallese</dc:creator>
  <cp:lastModifiedBy>Alessandro Sallese</cp:lastModifiedBy>
  <cp:revision>1</cp:revision>
  <dcterms:created xsi:type="dcterms:W3CDTF">2023-01-11T15:35:20Z</dcterms:created>
  <dcterms:modified xsi:type="dcterms:W3CDTF">2023-01-11T15:48:27Z</dcterms:modified>
</cp:coreProperties>
</file>