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3" r:id="rId9"/>
    <p:sldId id="264" r:id="rId10"/>
    <p:sldId id="266" r:id="rId11"/>
    <p:sldId id="267" r:id="rId12"/>
    <p:sldId id="268" r:id="rId13"/>
    <p:sldId id="270" r:id="rId14"/>
    <p:sldId id="271" r:id="rId15"/>
    <p:sldId id="269"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327"/>
  </p:normalViewPr>
  <p:slideViewPr>
    <p:cSldViewPr snapToGrid="0">
      <p:cViewPr varScale="1">
        <p:scale>
          <a:sx n="113" d="100"/>
          <a:sy n="113" d="100"/>
        </p:scale>
        <p:origin x="17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C491B-4E37-D4D9-AA57-A5A9E5A151DE}"/>
              </a:ext>
            </a:extLst>
          </p:cNvPr>
          <p:cNvSpPr>
            <a:spLocks noGrp="1"/>
          </p:cNvSpPr>
          <p:nvPr>
            <p:ph type="ctrTitle"/>
          </p:nvPr>
        </p:nvSpPr>
        <p:spPr/>
        <p:txBody>
          <a:bodyPr/>
          <a:lstStyle/>
          <a:p>
            <a:r>
              <a:rPr lang="it-IT" dirty="0"/>
              <a:t>Spring Boot Security</a:t>
            </a:r>
          </a:p>
        </p:txBody>
      </p:sp>
      <p:sp>
        <p:nvSpPr>
          <p:cNvPr id="3" name="Sottotitolo 2">
            <a:extLst>
              <a:ext uri="{FF2B5EF4-FFF2-40B4-BE49-F238E27FC236}">
                <a16:creationId xmlns:a16="http://schemas.microsoft.com/office/drawing/2014/main" id="{A150A681-A95F-307A-85F2-7F182D61E6B8}"/>
              </a:ext>
            </a:extLst>
          </p:cNvPr>
          <p:cNvSpPr>
            <a:spLocks noGrp="1"/>
          </p:cNvSpPr>
          <p:nvPr>
            <p:ph type="subTitle" idx="1"/>
          </p:nvPr>
        </p:nvSpPr>
        <p:spPr/>
        <p:txBody>
          <a:bodyPr/>
          <a:lstStyle/>
          <a:p>
            <a:r>
              <a:rPr lang="it-IT" dirty="0"/>
              <a:t>Spring Boot 3 Security</a:t>
            </a:r>
          </a:p>
        </p:txBody>
      </p:sp>
    </p:spTree>
    <p:extLst>
      <p:ext uri="{BB962C8B-B14F-4D97-AF65-F5344CB8AC3E}">
        <p14:creationId xmlns:p14="http://schemas.microsoft.com/office/powerpoint/2010/main" val="110316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6746" y="609600"/>
            <a:ext cx="3729076" cy="1320800"/>
          </a:xfrm>
        </p:spPr>
        <p:txBody>
          <a:bodyPr anchor="ctr">
            <a:normAutofit/>
          </a:bodyPr>
          <a:lstStyle/>
          <a:p>
            <a:r>
              <a:rPr lang="it-IT" dirty="0"/>
              <a:t>Componente essenziali</a:t>
            </a:r>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rotWithShape="1">
          <a:blip r:embed="rId2"/>
          <a:srcRect r="-186" b="60072"/>
          <a:stretch/>
        </p:blipFill>
        <p:spPr>
          <a:xfrm>
            <a:off x="3040146" y="2472235"/>
            <a:ext cx="9151854" cy="4278522"/>
          </a:xfrm>
          <a:prstGeom prst="rect">
            <a:avLst/>
          </a:prstGeom>
        </p:spPr>
      </p:pic>
      <p:cxnSp>
        <p:nvCxnSpPr>
          <p:cNvPr id="7" name="Connettore 2 6">
            <a:extLst>
              <a:ext uri="{FF2B5EF4-FFF2-40B4-BE49-F238E27FC236}">
                <a16:creationId xmlns:a16="http://schemas.microsoft.com/office/drawing/2014/main" id="{CFF9D8AE-3CF3-1C98-40E9-321DA293B0E8}"/>
              </a:ext>
            </a:extLst>
          </p:cNvPr>
          <p:cNvCxnSpPr>
            <a:cxnSpLocks/>
          </p:cNvCxnSpPr>
          <p:nvPr/>
        </p:nvCxnSpPr>
        <p:spPr>
          <a:xfrm>
            <a:off x="5433134" y="1930400"/>
            <a:ext cx="497149" cy="169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FB274CF5-D600-5CDD-811C-963F2C082778}"/>
              </a:ext>
            </a:extLst>
          </p:cNvPr>
          <p:cNvSpPr txBox="1"/>
          <p:nvPr/>
        </p:nvSpPr>
        <p:spPr>
          <a:xfrm>
            <a:off x="4616388" y="1270000"/>
            <a:ext cx="3515558" cy="646331"/>
          </a:xfrm>
          <a:prstGeom prst="rect">
            <a:avLst/>
          </a:prstGeom>
          <a:noFill/>
        </p:spPr>
        <p:txBody>
          <a:bodyPr wrap="square" rtlCol="0">
            <a:spAutoFit/>
          </a:bodyPr>
          <a:lstStyle/>
          <a:p>
            <a:r>
              <a:rPr lang="it-IT" sz="1200" dirty="0">
                <a:solidFill>
                  <a:schemeClr val="accent2"/>
                </a:solidFill>
              </a:rPr>
              <a:t>Il </a:t>
            </a:r>
            <a:r>
              <a:rPr lang="it-IT" sz="1200" dirty="0" err="1">
                <a:solidFill>
                  <a:schemeClr val="accent2"/>
                </a:solidFill>
              </a:rPr>
              <a:t>bean</a:t>
            </a:r>
            <a:r>
              <a:rPr lang="it-IT" sz="1200" dirty="0">
                <a:solidFill>
                  <a:schemeClr val="accent2"/>
                </a:solidFill>
              </a:rPr>
              <a:t> </a:t>
            </a:r>
            <a:r>
              <a:rPr lang="it-IT" sz="1200" dirty="0" err="1">
                <a:solidFill>
                  <a:schemeClr val="accent2"/>
                </a:solidFill>
              </a:rPr>
              <a:t>InMemoryUserDetailsManager</a:t>
            </a:r>
            <a:r>
              <a:rPr lang="it-IT" sz="1200" dirty="0">
                <a:solidFill>
                  <a:schemeClr val="accent2"/>
                </a:solidFill>
              </a:rPr>
              <a:t> viene utilizzato per gestire gli utenti e le relative informazioni di autenticazione in memoria.</a:t>
            </a:r>
          </a:p>
        </p:txBody>
      </p:sp>
      <p:cxnSp>
        <p:nvCxnSpPr>
          <p:cNvPr id="12" name="Connettore 2 11">
            <a:extLst>
              <a:ext uri="{FF2B5EF4-FFF2-40B4-BE49-F238E27FC236}">
                <a16:creationId xmlns:a16="http://schemas.microsoft.com/office/drawing/2014/main" id="{902FA3B5-8F6F-E4C1-F56F-2495BD09E519}"/>
              </a:ext>
            </a:extLst>
          </p:cNvPr>
          <p:cNvCxnSpPr>
            <a:cxnSpLocks/>
          </p:cNvCxnSpPr>
          <p:nvPr/>
        </p:nvCxnSpPr>
        <p:spPr>
          <a:xfrm>
            <a:off x="2029341" y="2919807"/>
            <a:ext cx="2376481" cy="1004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D2E18155-1B78-9B4A-19F9-E023A1177813}"/>
              </a:ext>
            </a:extLst>
          </p:cNvPr>
          <p:cNvSpPr txBox="1"/>
          <p:nvPr/>
        </p:nvSpPr>
        <p:spPr>
          <a:xfrm>
            <a:off x="-8414" y="2129913"/>
            <a:ext cx="2503039" cy="1938992"/>
          </a:xfrm>
          <a:prstGeom prst="rect">
            <a:avLst/>
          </a:prstGeom>
          <a:noFill/>
        </p:spPr>
        <p:txBody>
          <a:bodyPr wrap="square" rtlCol="0">
            <a:spAutoFit/>
          </a:bodyPr>
          <a:lstStyle>
            <a:defPPr>
              <a:defRPr lang="en-US"/>
            </a:defPPr>
            <a:lvl1pPr>
              <a:defRPr sz="1200">
                <a:solidFill>
                  <a:schemeClr val="accent2"/>
                </a:solidFill>
              </a:defRPr>
            </a:lvl1pPr>
          </a:lstStyle>
          <a:p>
            <a:r>
              <a:rPr lang="it-IT" dirty="0"/>
              <a:t>Il metodo </a:t>
            </a:r>
            <a:r>
              <a:rPr lang="it-IT" dirty="0" err="1"/>
              <a:t>userDetailsService</a:t>
            </a:r>
            <a:r>
              <a:rPr lang="it-IT" dirty="0"/>
              <a:t> accetta un parametro </a:t>
            </a:r>
            <a:r>
              <a:rPr lang="it-IT" dirty="0" err="1"/>
              <a:t>PasswordEncoder</a:t>
            </a:r>
            <a:r>
              <a:rPr lang="it-IT" dirty="0"/>
              <a:t> che viene utilizzato per codificare le password degli utenti. L'</a:t>
            </a:r>
            <a:r>
              <a:rPr lang="it-IT" dirty="0" err="1"/>
              <a:t>PasswordEncoder</a:t>
            </a:r>
            <a:r>
              <a:rPr lang="it-IT" dirty="0"/>
              <a:t> viene iniettato automaticamente da Spring attraverso l'inversione di controllo e l'iniezione delle dipendenze.</a:t>
            </a:r>
          </a:p>
        </p:txBody>
      </p:sp>
      <p:sp>
        <p:nvSpPr>
          <p:cNvPr id="15" name="CasellaDiTesto 14">
            <a:extLst>
              <a:ext uri="{FF2B5EF4-FFF2-40B4-BE49-F238E27FC236}">
                <a16:creationId xmlns:a16="http://schemas.microsoft.com/office/drawing/2014/main" id="{02F28420-022C-5FA5-F3DB-9506B610A204}"/>
              </a:ext>
            </a:extLst>
          </p:cNvPr>
          <p:cNvSpPr txBox="1"/>
          <p:nvPr/>
        </p:nvSpPr>
        <p:spPr>
          <a:xfrm>
            <a:off x="331208" y="4183181"/>
            <a:ext cx="2503039" cy="2308324"/>
          </a:xfrm>
          <a:prstGeom prst="rect">
            <a:avLst/>
          </a:prstGeom>
          <a:noFill/>
        </p:spPr>
        <p:txBody>
          <a:bodyPr wrap="square" rtlCol="0">
            <a:spAutoFit/>
          </a:bodyPr>
          <a:lstStyle>
            <a:defPPr>
              <a:defRPr lang="en-US"/>
            </a:defPPr>
            <a:lvl1pPr>
              <a:defRPr sz="1200">
                <a:solidFill>
                  <a:schemeClr val="accent2"/>
                </a:solidFill>
              </a:defRPr>
            </a:lvl1pPr>
          </a:lstStyle>
          <a:p>
            <a:r>
              <a:rPr lang="it-IT" dirty="0"/>
              <a:t>All'interno del metodo </a:t>
            </a:r>
            <a:r>
              <a:rPr lang="it-IT" dirty="0" err="1"/>
              <a:t>userDetailsService</a:t>
            </a:r>
            <a:r>
              <a:rPr lang="it-IT" dirty="0"/>
              <a:t>, vengono creati due oggetti </a:t>
            </a:r>
            <a:r>
              <a:rPr lang="it-IT" dirty="0" err="1"/>
              <a:t>UserDetails</a:t>
            </a:r>
            <a:r>
              <a:rPr lang="it-IT" dirty="0"/>
              <a:t>: uno per l'utente "user" e uno per l'utente "user2". Questi oggetti </a:t>
            </a:r>
            <a:r>
              <a:rPr lang="it-IT" dirty="0" err="1"/>
              <a:t>UserDetails</a:t>
            </a:r>
            <a:r>
              <a:rPr lang="it-IT" dirty="0"/>
              <a:t> vengono creati utilizzando il builder User fornito da Spring Security. Viene specificato il nome utente, la password (che viene codificata utilizzando l'</a:t>
            </a:r>
            <a:r>
              <a:rPr lang="it-IT" dirty="0" err="1"/>
              <a:t>PasswordEncoder</a:t>
            </a:r>
            <a:r>
              <a:rPr lang="it-IT" dirty="0"/>
              <a:t>), e i ruoli associati all'utente.</a:t>
            </a:r>
          </a:p>
        </p:txBody>
      </p:sp>
    </p:spTree>
    <p:extLst>
      <p:ext uri="{BB962C8B-B14F-4D97-AF65-F5344CB8AC3E}">
        <p14:creationId xmlns:p14="http://schemas.microsoft.com/office/powerpoint/2010/main" val="384632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sp>
        <p:nvSpPr>
          <p:cNvPr id="6" name="CasellaDiTesto 5">
            <a:extLst>
              <a:ext uri="{FF2B5EF4-FFF2-40B4-BE49-F238E27FC236}">
                <a16:creationId xmlns:a16="http://schemas.microsoft.com/office/drawing/2014/main" id="{48F263AB-8568-C6A3-BACC-549EAA7F3DF2}"/>
              </a:ext>
            </a:extLst>
          </p:cNvPr>
          <p:cNvSpPr txBox="1"/>
          <p:nvPr/>
        </p:nvSpPr>
        <p:spPr>
          <a:xfrm>
            <a:off x="6336287" y="2160589"/>
            <a:ext cx="3810890"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100" b="1" dirty="0">
                <a:solidFill>
                  <a:schemeClr val="tx1">
                    <a:lumMod val="75000"/>
                    <a:lumOff val="25000"/>
                  </a:schemeClr>
                </a:solidFill>
              </a:rPr>
              <a:t> </a:t>
            </a:r>
            <a:r>
              <a:rPr lang="en-US" sz="1100" b="1" dirty="0" err="1">
                <a:solidFill>
                  <a:schemeClr val="tx1">
                    <a:lumMod val="75000"/>
                    <a:lumOff val="25000"/>
                  </a:schemeClr>
                </a:solidFill>
              </a:rPr>
              <a:t>passwordEncoder</a:t>
            </a:r>
            <a:r>
              <a:rPr lang="en-US" sz="1100" b="1" dirty="0">
                <a:solidFill>
                  <a:schemeClr val="tx1">
                    <a:lumMod val="75000"/>
                    <a:lumOff val="25000"/>
                  </a:schemeClr>
                </a:solidFill>
              </a:rPr>
              <a:t>()</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restituisce</a:t>
            </a:r>
            <a:r>
              <a:rPr lang="en-US" sz="1100" dirty="0">
                <a:solidFill>
                  <a:schemeClr val="tx1">
                    <a:lumMod val="75000"/>
                    <a:lumOff val="25000"/>
                  </a:schemeClr>
                </a:solidFill>
              </a:rPr>
              <a:t> un bean di </a:t>
            </a:r>
            <a:r>
              <a:rPr lang="en-US" sz="1100" dirty="0" err="1">
                <a:solidFill>
                  <a:schemeClr val="tx1">
                    <a:lumMod val="75000"/>
                    <a:lumOff val="25000"/>
                  </a:schemeClr>
                </a:solidFill>
              </a:rPr>
              <a:t>tipo</a:t>
            </a:r>
            <a:r>
              <a:rPr lang="en-US" sz="1100" dirty="0">
                <a:solidFill>
                  <a:schemeClr val="tx1">
                    <a:lumMod val="75000"/>
                    <a:lumOff val="25000"/>
                  </a:schemeClr>
                </a:solidFill>
              </a:rPr>
              <a:t> </a:t>
            </a:r>
            <a:r>
              <a:rPr lang="en-US" sz="1100" dirty="0" err="1">
                <a:solidFill>
                  <a:schemeClr val="tx1">
                    <a:lumMod val="75000"/>
                    <a:lumOff val="25000"/>
                  </a:schemeClr>
                </a:solidFill>
              </a:rPr>
              <a: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L'@Bean</a:t>
            </a:r>
            <a:r>
              <a:rPr lang="en-US" sz="1100" dirty="0">
                <a:solidFill>
                  <a:schemeClr val="tx1">
                    <a:lumMod val="75000"/>
                    <a:lumOff val="25000"/>
                  </a:schemeClr>
                </a:solidFill>
              </a:rPr>
              <a:t> indica a Spring di </a:t>
            </a:r>
            <a:r>
              <a:rPr lang="en-US" sz="1100" dirty="0" err="1">
                <a:solidFill>
                  <a:schemeClr val="tx1">
                    <a:lumMod val="75000"/>
                    <a:lumOff val="25000"/>
                  </a:schemeClr>
                </a:solidFill>
              </a:rPr>
              <a:t>gestire</a:t>
            </a:r>
            <a:r>
              <a:rPr lang="en-US" sz="1100" dirty="0">
                <a:solidFill>
                  <a:schemeClr val="tx1">
                    <a:lumMod val="75000"/>
                    <a:lumOff val="25000"/>
                  </a:schemeClr>
                </a:solidFill>
              </a:rPr>
              <a:t> la </a:t>
            </a:r>
            <a:r>
              <a:rPr lang="en-US" sz="1100" dirty="0" err="1">
                <a:solidFill>
                  <a:schemeClr val="tx1">
                    <a:lumMod val="75000"/>
                    <a:lumOff val="25000"/>
                  </a:schemeClr>
                </a:solidFill>
              </a:rPr>
              <a:t>creazione</a:t>
            </a:r>
            <a:r>
              <a:rPr lang="en-US" sz="1100" dirty="0">
                <a:solidFill>
                  <a:schemeClr val="tx1">
                    <a:lumMod val="75000"/>
                    <a:lumOff val="25000"/>
                  </a:schemeClr>
                </a:solidFill>
              </a:rPr>
              <a:t> e la </a:t>
            </a:r>
            <a:r>
              <a:rPr lang="en-US" sz="1100" dirty="0" err="1">
                <a:solidFill>
                  <a:schemeClr val="tx1">
                    <a:lumMod val="75000"/>
                    <a:lumOff val="25000"/>
                  </a:schemeClr>
                </a:solidFill>
              </a:rPr>
              <a:t>gestione</a:t>
            </a:r>
            <a:r>
              <a:rPr lang="en-US" sz="1100" dirty="0">
                <a:solidFill>
                  <a:schemeClr val="tx1">
                    <a:lumMod val="75000"/>
                    <a:lumOff val="25000"/>
                  </a:schemeClr>
                </a:solidFill>
              </a:rPr>
              <a:t> di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oggetto</a:t>
            </a:r>
            <a:r>
              <a:rPr lang="en-US" sz="1100" dirty="0">
                <a:solidFill>
                  <a:schemeClr val="tx1">
                    <a:lumMod val="75000"/>
                    <a:lumOff val="25000"/>
                  </a:schemeClr>
                </a:solidFill>
              </a:rPr>
              <a:t> </a:t>
            </a:r>
            <a:r>
              <a:rPr lang="en-US" sz="1100" dirty="0" err="1">
                <a:solidFill>
                  <a:schemeClr val="tx1">
                    <a:lumMod val="75000"/>
                    <a:lumOff val="25000"/>
                  </a:schemeClr>
                </a:solidFill>
              </a:rPr>
              <a:t>all'interno</a:t>
            </a:r>
            <a:r>
              <a:rPr lang="en-US" sz="1100" dirty="0">
                <a:solidFill>
                  <a:schemeClr val="tx1">
                    <a:lumMod val="75000"/>
                    <a:lumOff val="25000"/>
                  </a:schemeClr>
                </a:solidFill>
              </a:rPr>
              <a:t> del </a:t>
            </a:r>
            <a:r>
              <a:rPr lang="en-US" sz="1100" dirty="0" err="1">
                <a:solidFill>
                  <a:schemeClr val="tx1">
                    <a:lumMod val="75000"/>
                    <a:lumOff val="25000"/>
                  </a:schemeClr>
                </a:solidFill>
              </a:rPr>
              <a:t>contesto</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Nel </a:t>
            </a:r>
            <a:r>
              <a:rPr lang="en-US" sz="1100" dirty="0" err="1">
                <a:solidFill>
                  <a:schemeClr val="tx1">
                    <a:lumMod val="75000"/>
                    <a:lumOff val="25000"/>
                  </a:schemeClr>
                </a:solidFill>
              </a:rPr>
              <a:t>tuo</a:t>
            </a:r>
            <a:r>
              <a:rPr lang="en-US" sz="1100" dirty="0">
                <a:solidFill>
                  <a:schemeClr val="tx1">
                    <a:lumMod val="75000"/>
                    <a:lumOff val="25000"/>
                  </a:schemeClr>
                </a:solidFill>
              </a:rPr>
              <a:t> </a:t>
            </a:r>
            <a:r>
              <a:rPr lang="en-US" sz="1100" dirty="0" err="1">
                <a:solidFill>
                  <a:schemeClr val="tx1">
                    <a:lumMod val="75000"/>
                    <a:lumOff val="25000"/>
                  </a:schemeClr>
                </a:solidFill>
              </a:rPr>
              <a:t>esempio</a:t>
            </a:r>
            <a:r>
              <a:rPr lang="en-US" sz="1100" dirty="0">
                <a:solidFill>
                  <a:schemeClr val="tx1">
                    <a:lumMod val="75000"/>
                    <a:lumOff val="25000"/>
                  </a:schemeClr>
                </a:solidFill>
              </a:rPr>
              <a:t>, </a:t>
            </a:r>
            <a:r>
              <a:rPr lang="en-US" sz="1100" dirty="0" err="1">
                <a:solidFill>
                  <a:schemeClr val="tx1">
                    <a:lumMod val="75000"/>
                    <a:lumOff val="25000"/>
                  </a:schemeClr>
                </a:solidFill>
              </a:rPr>
              <a:t>viene</a:t>
            </a:r>
            <a:r>
              <a:rPr lang="en-US" sz="1100" dirty="0">
                <a:solidFill>
                  <a:schemeClr val="tx1">
                    <a:lumMod val="75000"/>
                    <a:lumOff val="25000"/>
                  </a:schemeClr>
                </a:solidFill>
              </a:rPr>
              <a:t> </a:t>
            </a:r>
            <a:r>
              <a:rPr lang="en-US" sz="1100" dirty="0" err="1">
                <a:solidFill>
                  <a:schemeClr val="tx1">
                    <a:lumMod val="75000"/>
                    <a:lumOff val="25000"/>
                  </a:schemeClr>
                </a:solidFill>
              </a:rPr>
              <a:t>utilizzato</a:t>
            </a:r>
            <a:r>
              <a:rPr lang="en-US" sz="1100" dirty="0">
                <a:solidFill>
                  <a:schemeClr val="tx1">
                    <a:lumMod val="75000"/>
                    <a:lumOff val="25000"/>
                  </a:schemeClr>
                </a:solidFill>
              </a:rPr>
              <a:t> </a:t>
            </a:r>
            <a:r>
              <a:rPr lang="en-US" sz="1100" dirty="0" err="1">
                <a:solidFill>
                  <a:schemeClr val="tx1">
                    <a:lumMod val="75000"/>
                    <a:lumOff val="25000"/>
                  </a:schemeClr>
                </a:solidFill>
              </a:rPr>
              <a:t>BCryptPasswordEncoder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che</a:t>
            </a:r>
            <a:r>
              <a:rPr lang="en-US" sz="1100" dirty="0">
                <a:solidFill>
                  <a:schemeClr val="tx1">
                    <a:lumMod val="75000"/>
                    <a:lumOff val="25000"/>
                  </a:schemeClr>
                </a:solidFill>
              </a:rPr>
              <a:t> </a:t>
            </a:r>
            <a:r>
              <a:rPr lang="en-US" sz="1100" dirty="0" err="1">
                <a:solidFill>
                  <a:schemeClr val="tx1">
                    <a:lumMod val="75000"/>
                    <a:lumOff val="25000"/>
                  </a:schemeClr>
                </a:solidFill>
              </a:rPr>
              <a:t>è</a:t>
            </a:r>
            <a:r>
              <a:rPr lang="en-US" sz="1100" dirty="0">
                <a:solidFill>
                  <a:schemeClr val="tx1">
                    <a:lumMod val="75000"/>
                    <a:lumOff val="25000"/>
                  </a:schemeClr>
                </a:solidFill>
              </a:rPr>
              <a:t> </a:t>
            </a:r>
            <a:r>
              <a:rPr lang="en-US" sz="1100" dirty="0" err="1">
                <a:solidFill>
                  <a:schemeClr val="tx1">
                    <a:lumMod val="75000"/>
                    <a:lumOff val="25000"/>
                  </a:schemeClr>
                </a:solidFill>
              </a:rPr>
              <a:t>un'implementazione</a:t>
            </a:r>
            <a:r>
              <a:rPr lang="en-US" sz="1100" dirty="0">
                <a:solidFill>
                  <a:schemeClr val="tx1">
                    <a:lumMod val="75000"/>
                    <a:lumOff val="25000"/>
                  </a:schemeClr>
                </a:solidFill>
              </a:rPr>
              <a:t> di </a:t>
            </a:r>
            <a:r>
              <a:rPr lang="en-US" sz="1100" dirty="0" err="1">
                <a:solidFill>
                  <a:schemeClr val="tx1">
                    <a:lumMod val="75000"/>
                    <a:lumOff val="25000"/>
                  </a:schemeClr>
                </a:solidFill>
              </a:rPr>
              <a:t>PasswordEncoder</a:t>
            </a:r>
            <a:r>
              <a:rPr lang="en-US" sz="1100" dirty="0">
                <a:solidFill>
                  <a:schemeClr val="tx1">
                    <a:lumMod val="75000"/>
                    <a:lumOff val="25000"/>
                  </a:schemeClr>
                </a:solidFill>
              </a:rPr>
              <a:t> </a:t>
            </a:r>
            <a:r>
              <a:rPr lang="en-US" sz="1100" dirty="0" err="1">
                <a:solidFill>
                  <a:schemeClr val="tx1">
                    <a:lumMod val="75000"/>
                    <a:lumOff val="25000"/>
                  </a:schemeClr>
                </a:solidFill>
              </a:rPr>
              <a:t>fornita</a:t>
            </a:r>
            <a:r>
              <a:rPr lang="en-US" sz="1100" dirty="0">
                <a:solidFill>
                  <a:schemeClr val="tx1">
                    <a:lumMod val="75000"/>
                    <a:lumOff val="25000"/>
                  </a:schemeClr>
                </a:solidFill>
              </a:rPr>
              <a:t> da Spring Security per </a:t>
            </a:r>
            <a:r>
              <a:rPr lang="en-US" sz="1100" dirty="0" err="1">
                <a:solidFill>
                  <a:schemeClr val="tx1">
                    <a:lumMod val="75000"/>
                    <a:lumOff val="25000"/>
                  </a:schemeClr>
                </a:solidFill>
              </a:rPr>
              <a:t>codificare</a:t>
            </a:r>
            <a:r>
              <a:rPr lang="en-US" sz="1100" dirty="0">
                <a:solidFill>
                  <a:schemeClr val="tx1">
                    <a:lumMod val="75000"/>
                    <a:lumOff val="25000"/>
                  </a:schemeClr>
                </a:solidFill>
              </a:rPr>
              <a:t> le password in modo </a:t>
            </a:r>
            <a:r>
              <a:rPr lang="en-US" sz="1100" dirty="0" err="1">
                <a:solidFill>
                  <a:schemeClr val="tx1">
                    <a:lumMod val="75000"/>
                    <a:lumOff val="25000"/>
                  </a:schemeClr>
                </a:solidFill>
              </a:rPr>
              <a:t>sicuro</a:t>
            </a:r>
            <a:r>
              <a:rPr lang="en-US" sz="1100" dirty="0">
                <a:solidFill>
                  <a:schemeClr val="tx1">
                    <a:lumMod val="75000"/>
                    <a:lumOff val="25000"/>
                  </a:schemeClr>
                </a:solidFill>
              </a:rPr>
              <a:t> </a:t>
            </a:r>
            <a:r>
              <a:rPr lang="en-US" sz="1100" dirty="0" err="1">
                <a:solidFill>
                  <a:schemeClr val="tx1">
                    <a:lumMod val="75000"/>
                    <a:lumOff val="25000"/>
                  </a:schemeClr>
                </a:solidFill>
              </a:rPr>
              <a:t>utilizzando</a:t>
            </a:r>
            <a:r>
              <a:rPr lang="en-US" sz="1100" dirty="0">
                <a:solidFill>
                  <a:schemeClr val="tx1">
                    <a:lumMod val="75000"/>
                    <a:lumOff val="25000"/>
                  </a:schemeClr>
                </a:solidFill>
              </a:rPr>
              <a:t> </a:t>
            </a:r>
            <a:r>
              <a:rPr lang="en-US" sz="1100" dirty="0" err="1">
                <a:solidFill>
                  <a:schemeClr val="tx1">
                    <a:lumMod val="75000"/>
                    <a:lumOff val="25000"/>
                  </a:schemeClr>
                </a:solidFill>
              </a:rPr>
              <a:t>l'algoritmo</a:t>
            </a:r>
            <a:r>
              <a:rPr lang="en-US" sz="1100" dirty="0">
                <a:solidFill>
                  <a:schemeClr val="tx1">
                    <a:lumMod val="75000"/>
                    <a:lumOff val="25000"/>
                  </a:schemeClr>
                </a:solidFill>
              </a:rPr>
              <a:t> di hashing </a:t>
            </a:r>
            <a:r>
              <a:rPr lang="en-US" sz="1100" dirty="0" err="1">
                <a:solidFill>
                  <a:schemeClr val="tx1">
                    <a:lumMod val="75000"/>
                    <a:lumOff val="25000"/>
                  </a:schemeClr>
                </a:solidFill>
              </a:rPr>
              <a:t>bcrypt</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bean </a:t>
            </a:r>
            <a:r>
              <a:rPr lang="en-US" sz="1100" dirty="0" err="1">
                <a:solidFill>
                  <a:schemeClr val="tx1">
                    <a:lumMod val="75000"/>
                    <a:lumOff val="25000"/>
                  </a:schemeClr>
                </a:solidFill>
              </a:rPr>
              <a:t>può</a:t>
            </a:r>
            <a:r>
              <a:rPr lang="en-US" sz="1100" dirty="0">
                <a:solidFill>
                  <a:schemeClr val="tx1">
                    <a:lumMod val="75000"/>
                    <a:lumOff val="25000"/>
                  </a:schemeClr>
                </a:solidFill>
              </a:rPr>
              <a:t> </a:t>
            </a:r>
            <a:r>
              <a:rPr lang="en-US" sz="1100" dirty="0" err="1">
                <a:solidFill>
                  <a:schemeClr val="tx1">
                    <a:lumMod val="75000"/>
                    <a:lumOff val="25000"/>
                  </a:schemeClr>
                </a:solidFill>
              </a:rPr>
              <a:t>essere</a:t>
            </a:r>
            <a:r>
              <a:rPr lang="en-US" sz="1100" dirty="0">
                <a:solidFill>
                  <a:schemeClr val="tx1">
                    <a:lumMod val="75000"/>
                    <a:lumOff val="25000"/>
                  </a:schemeClr>
                </a:solidFill>
              </a:rPr>
              <a:t> </a:t>
            </a:r>
            <a:r>
              <a:rPr lang="en-US" sz="1100" dirty="0" err="1">
                <a:solidFill>
                  <a:schemeClr val="tx1">
                    <a:lumMod val="75000"/>
                    <a:lumOff val="25000"/>
                  </a:schemeClr>
                </a:solidFill>
              </a:rPr>
              <a:t>iniettato</a:t>
            </a:r>
            <a:r>
              <a:rPr lang="en-US" sz="1100" dirty="0">
                <a:solidFill>
                  <a:schemeClr val="tx1">
                    <a:lumMod val="75000"/>
                    <a:lumOff val="25000"/>
                  </a:schemeClr>
                </a:solidFill>
              </a:rPr>
              <a:t> in </a:t>
            </a:r>
            <a:r>
              <a:rPr lang="en-US" sz="1100" dirty="0" err="1">
                <a:solidFill>
                  <a:schemeClr val="tx1">
                    <a:lumMod val="75000"/>
                    <a:lumOff val="25000"/>
                  </a:schemeClr>
                </a:solidFill>
              </a:rPr>
              <a:t>altri</a:t>
            </a:r>
            <a:r>
              <a:rPr lang="en-US" sz="1100" dirty="0">
                <a:solidFill>
                  <a:schemeClr val="tx1">
                    <a:lumMod val="75000"/>
                    <a:lumOff val="25000"/>
                  </a:schemeClr>
                </a:solidFill>
              </a:rPr>
              <a:t> </a:t>
            </a:r>
            <a:r>
              <a:rPr lang="en-US" sz="1100" dirty="0" err="1">
                <a:solidFill>
                  <a:schemeClr val="tx1">
                    <a:lumMod val="75000"/>
                    <a:lumOff val="25000"/>
                  </a:schemeClr>
                </a:solidFill>
              </a:rPr>
              <a:t>componenti</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per </a:t>
            </a:r>
            <a:r>
              <a:rPr lang="en-US" sz="1100" dirty="0" err="1">
                <a:solidFill>
                  <a:schemeClr val="tx1">
                    <a:lumMod val="75000"/>
                    <a:lumOff val="25000"/>
                  </a:schemeClr>
                </a:solidFill>
              </a:rPr>
              <a:t>codificare</a:t>
            </a:r>
            <a:r>
              <a:rPr lang="en-US" sz="1100" dirty="0">
                <a:solidFill>
                  <a:schemeClr val="tx1">
                    <a:lumMod val="75000"/>
                    <a:lumOff val="25000"/>
                  </a:schemeClr>
                </a:solidFill>
              </a:rPr>
              <a:t> e </a:t>
            </a:r>
            <a:r>
              <a:rPr lang="en-US" sz="1100" dirty="0" err="1">
                <a:solidFill>
                  <a:schemeClr val="tx1">
                    <a:lumMod val="75000"/>
                    <a:lumOff val="25000"/>
                  </a:schemeClr>
                </a:solidFill>
              </a:rPr>
              <a:t>confrontare</a:t>
            </a:r>
            <a:r>
              <a:rPr lang="en-US" sz="1100" dirty="0">
                <a:solidFill>
                  <a:schemeClr val="tx1">
                    <a:lumMod val="75000"/>
                    <a:lumOff val="25000"/>
                  </a:schemeClr>
                </a:solidFill>
              </a:rPr>
              <a:t> le password </a:t>
            </a:r>
            <a:r>
              <a:rPr lang="en-US" sz="1100" dirty="0" err="1">
                <a:solidFill>
                  <a:schemeClr val="tx1">
                    <a:lumMod val="75000"/>
                    <a:lumOff val="25000"/>
                  </a:schemeClr>
                </a:solidFill>
              </a:rPr>
              <a:t>degli</a:t>
            </a:r>
            <a:r>
              <a:rPr lang="en-US" sz="1100" dirty="0">
                <a:solidFill>
                  <a:schemeClr val="tx1">
                    <a:lumMod val="75000"/>
                    <a:lumOff val="25000"/>
                  </a:schemeClr>
                </a:solidFill>
              </a:rPr>
              <a:t> </a:t>
            </a:r>
            <a:r>
              <a:rPr lang="en-US" sz="1100" dirty="0" err="1">
                <a:solidFill>
                  <a:schemeClr val="tx1">
                    <a:lumMod val="75000"/>
                    <a:lumOff val="25000"/>
                  </a:schemeClr>
                </a:solidFill>
              </a:rPr>
              <a:t>utenti</a:t>
            </a:r>
            <a:r>
              <a:rPr lang="en-US" sz="11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r>
              <a:rPr lang="en-US" sz="1100" b="1" dirty="0">
                <a:solidFill>
                  <a:schemeClr val="tx1">
                    <a:lumMod val="75000"/>
                    <a:lumOff val="25000"/>
                  </a:schemeClr>
                </a:solidFill>
              </a:rPr>
              <a:t> </a:t>
            </a:r>
            <a:r>
              <a:rPr lang="en-US" sz="1100" b="1" dirty="0" err="1">
                <a:solidFill>
                  <a:schemeClr val="tx1">
                    <a:lumMod val="75000"/>
                    <a:lumOff val="25000"/>
                  </a:schemeClr>
                </a:solidFill>
              </a:rPr>
              <a:t>filterChain</a:t>
            </a:r>
            <a:r>
              <a:rPr lang="en-US" sz="1100" b="1" dirty="0">
                <a:solidFill>
                  <a:schemeClr val="tx1">
                    <a:lumMod val="75000"/>
                    <a:lumOff val="25000"/>
                  </a:schemeClr>
                </a:solidFill>
              </a:rPr>
              <a:t>(</a:t>
            </a:r>
            <a:r>
              <a:rPr lang="en-US" sz="1100" b="1" dirty="0" err="1">
                <a:solidFill>
                  <a:schemeClr val="tx1">
                    <a:lumMod val="75000"/>
                    <a:lumOff val="25000"/>
                  </a:schemeClr>
                </a:solidFill>
              </a:rPr>
              <a:t>HttpSecurity</a:t>
            </a:r>
            <a:r>
              <a:rPr lang="en-US" sz="1100" b="1" dirty="0">
                <a:solidFill>
                  <a:schemeClr val="tx1">
                    <a:lumMod val="75000"/>
                    <a:lumOff val="25000"/>
                  </a:schemeClr>
                </a:solidFill>
              </a:rPr>
              <a:t> http)</a:t>
            </a:r>
            <a:r>
              <a:rPr lang="en-US" sz="1100" dirty="0">
                <a:solidFill>
                  <a:schemeClr val="tx1">
                    <a:lumMod val="75000"/>
                    <a:lumOff val="25000"/>
                  </a:schemeClr>
                </a:solidFill>
              </a:rPr>
              <a:t>: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restituisce</a:t>
            </a:r>
            <a:r>
              <a:rPr lang="en-US" sz="1100" dirty="0">
                <a:solidFill>
                  <a:schemeClr val="tx1">
                    <a:lumMod val="75000"/>
                    <a:lumOff val="25000"/>
                  </a:schemeClr>
                </a:solidFill>
              </a:rPr>
              <a:t> un bean di </a:t>
            </a:r>
            <a:r>
              <a:rPr lang="en-US" sz="1100" dirty="0" err="1">
                <a:solidFill>
                  <a:schemeClr val="tx1">
                    <a:lumMod val="75000"/>
                    <a:lumOff val="25000"/>
                  </a:schemeClr>
                </a:solidFill>
              </a:rPr>
              <a:t>tipo</a:t>
            </a:r>
            <a:r>
              <a:rPr lang="en-US" sz="1100" dirty="0">
                <a:solidFill>
                  <a:schemeClr val="tx1">
                    <a:lumMod val="75000"/>
                    <a:lumOff val="25000"/>
                  </a:schemeClr>
                </a:solidFill>
              </a:rPr>
              <a:t> </a:t>
            </a:r>
            <a:r>
              <a:rPr lang="en-US" sz="1100" dirty="0" err="1">
                <a:solidFill>
                  <a:schemeClr val="tx1">
                    <a:lumMod val="75000"/>
                    <a:lumOff val="25000"/>
                  </a:schemeClr>
                </a:solidFill>
              </a:rPr>
              <a:t>SecurityFilterChain</a:t>
            </a:r>
            <a:r>
              <a:rPr lang="en-US" sz="1100" dirty="0">
                <a:solidFill>
                  <a:schemeClr val="tx1">
                    <a:lumMod val="75000"/>
                    <a:lumOff val="25000"/>
                  </a:schemeClr>
                </a:solidFill>
              </a:rPr>
              <a:t>. </a:t>
            </a:r>
            <a:r>
              <a:rPr lang="en-US" sz="1100" dirty="0" err="1">
                <a:solidFill>
                  <a:schemeClr val="tx1">
                    <a:lumMod val="75000"/>
                    <a:lumOff val="25000"/>
                  </a:schemeClr>
                </a:solidFill>
              </a:rPr>
              <a:t>L'@Bean</a:t>
            </a:r>
            <a:r>
              <a:rPr lang="en-US" sz="1100" dirty="0">
                <a:solidFill>
                  <a:schemeClr val="tx1">
                    <a:lumMod val="75000"/>
                    <a:lumOff val="25000"/>
                  </a:schemeClr>
                </a:solidFill>
              </a:rPr>
              <a:t> indica a Spring di </a:t>
            </a:r>
            <a:r>
              <a:rPr lang="en-US" sz="1100" dirty="0" err="1">
                <a:solidFill>
                  <a:schemeClr val="tx1">
                    <a:lumMod val="75000"/>
                    <a:lumOff val="25000"/>
                  </a:schemeClr>
                </a:solidFill>
              </a:rPr>
              <a:t>gestire</a:t>
            </a:r>
            <a:r>
              <a:rPr lang="en-US" sz="1100" dirty="0">
                <a:solidFill>
                  <a:schemeClr val="tx1">
                    <a:lumMod val="75000"/>
                    <a:lumOff val="25000"/>
                  </a:schemeClr>
                </a:solidFill>
              </a:rPr>
              <a:t> la </a:t>
            </a:r>
            <a:r>
              <a:rPr lang="en-US" sz="1100" dirty="0" err="1">
                <a:solidFill>
                  <a:schemeClr val="tx1">
                    <a:lumMod val="75000"/>
                    <a:lumOff val="25000"/>
                  </a:schemeClr>
                </a:solidFill>
              </a:rPr>
              <a:t>creazione</a:t>
            </a:r>
            <a:r>
              <a:rPr lang="en-US" sz="1100" dirty="0">
                <a:solidFill>
                  <a:schemeClr val="tx1">
                    <a:lumMod val="75000"/>
                    <a:lumOff val="25000"/>
                  </a:schemeClr>
                </a:solidFill>
              </a:rPr>
              <a:t> e la </a:t>
            </a:r>
            <a:r>
              <a:rPr lang="en-US" sz="1100" dirty="0" err="1">
                <a:solidFill>
                  <a:schemeClr val="tx1">
                    <a:lumMod val="75000"/>
                    <a:lumOff val="25000"/>
                  </a:schemeClr>
                </a:solidFill>
              </a:rPr>
              <a:t>configurazione</a:t>
            </a:r>
            <a:r>
              <a:rPr lang="en-US" sz="1100" dirty="0">
                <a:solidFill>
                  <a:schemeClr val="tx1">
                    <a:lumMod val="75000"/>
                    <a:lumOff val="25000"/>
                  </a:schemeClr>
                </a:solidFill>
              </a:rPr>
              <a:t> di </a:t>
            </a:r>
            <a:r>
              <a:rPr lang="en-US" sz="1100" dirty="0" err="1">
                <a:solidFill>
                  <a:schemeClr val="tx1">
                    <a:lumMod val="75000"/>
                    <a:lumOff val="25000"/>
                  </a:schemeClr>
                </a:solidFill>
              </a:rPr>
              <a:t>questo</a:t>
            </a:r>
            <a:r>
              <a:rPr lang="en-US" sz="1100" dirty="0">
                <a:solidFill>
                  <a:schemeClr val="tx1">
                    <a:lumMod val="75000"/>
                    <a:lumOff val="25000"/>
                  </a:schemeClr>
                </a:solidFill>
              </a:rPr>
              <a:t> </a:t>
            </a:r>
            <a:r>
              <a:rPr lang="en-US" sz="1100" dirty="0" err="1">
                <a:solidFill>
                  <a:schemeClr val="tx1">
                    <a:lumMod val="75000"/>
                    <a:lumOff val="25000"/>
                  </a:schemeClr>
                </a:solidFill>
              </a:rPr>
              <a:t>oggetto</a:t>
            </a:r>
            <a:r>
              <a:rPr lang="en-US" sz="1100" dirty="0">
                <a:solidFill>
                  <a:schemeClr val="tx1">
                    <a:lumMod val="75000"/>
                    <a:lumOff val="25000"/>
                  </a:schemeClr>
                </a:solidFill>
              </a:rPr>
              <a:t> </a:t>
            </a:r>
            <a:r>
              <a:rPr lang="en-US" sz="1100" dirty="0" err="1">
                <a:solidFill>
                  <a:schemeClr val="tx1">
                    <a:lumMod val="75000"/>
                    <a:lumOff val="25000"/>
                  </a:schemeClr>
                </a:solidFill>
              </a:rPr>
              <a:t>all'interno</a:t>
            </a:r>
            <a:r>
              <a:rPr lang="en-US" sz="1100" dirty="0">
                <a:solidFill>
                  <a:schemeClr val="tx1">
                    <a:lumMod val="75000"/>
                    <a:lumOff val="25000"/>
                  </a:schemeClr>
                </a:solidFill>
              </a:rPr>
              <a:t> del </a:t>
            </a:r>
            <a:r>
              <a:rPr lang="en-US" sz="1100" dirty="0" err="1">
                <a:solidFill>
                  <a:schemeClr val="tx1">
                    <a:lumMod val="75000"/>
                    <a:lumOff val="25000"/>
                  </a:schemeClr>
                </a:solidFill>
              </a:rPr>
              <a:t>contesto</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Il </a:t>
            </a:r>
            <a:r>
              <a:rPr lang="en-US" sz="1100" dirty="0" err="1">
                <a:solidFill>
                  <a:schemeClr val="tx1">
                    <a:lumMod val="75000"/>
                    <a:lumOff val="25000"/>
                  </a:schemeClr>
                </a:solidFill>
              </a:rPr>
              <a:t>parametro</a:t>
            </a:r>
            <a:r>
              <a:rPr lang="en-US" sz="1100" dirty="0">
                <a:solidFill>
                  <a:schemeClr val="tx1">
                    <a:lumMod val="75000"/>
                    <a:lumOff val="25000"/>
                  </a:schemeClr>
                </a:solidFill>
              </a:rPr>
              <a:t> </a:t>
            </a:r>
            <a:r>
              <a:rPr lang="en-US" sz="1100" dirty="0" err="1">
                <a:solidFill>
                  <a:schemeClr val="tx1">
                    <a:lumMod val="75000"/>
                    <a:lumOff val="25000"/>
                  </a:schemeClr>
                </a:solidFill>
              </a:rPr>
              <a:t>HttpSecurity</a:t>
            </a:r>
            <a:r>
              <a:rPr lang="en-US" sz="1100" dirty="0">
                <a:solidFill>
                  <a:schemeClr val="tx1">
                    <a:lumMod val="75000"/>
                    <a:lumOff val="25000"/>
                  </a:schemeClr>
                </a:solidFill>
              </a:rPr>
              <a:t> http </a:t>
            </a:r>
            <a:r>
              <a:rPr lang="en-US" sz="1100" dirty="0" err="1">
                <a:solidFill>
                  <a:schemeClr val="tx1">
                    <a:lumMod val="75000"/>
                    <a:lumOff val="25000"/>
                  </a:schemeClr>
                </a:solidFill>
              </a:rPr>
              <a:t>rappresenta</a:t>
            </a:r>
            <a:r>
              <a:rPr lang="en-US" sz="1100" dirty="0">
                <a:solidFill>
                  <a:schemeClr val="tx1">
                    <a:lumMod val="75000"/>
                    <a:lumOff val="25000"/>
                  </a:schemeClr>
                </a:solidFill>
              </a:rPr>
              <a:t> </a:t>
            </a:r>
            <a:r>
              <a:rPr lang="en-US" sz="1100" dirty="0" err="1">
                <a:solidFill>
                  <a:schemeClr val="tx1">
                    <a:lumMod val="75000"/>
                    <a:lumOff val="25000"/>
                  </a:schemeClr>
                </a:solidFill>
              </a:rPr>
              <a:t>l'oggetto</a:t>
            </a:r>
            <a:r>
              <a:rPr lang="en-US" sz="1100" dirty="0">
                <a:solidFill>
                  <a:schemeClr val="tx1">
                    <a:lumMod val="75000"/>
                    <a:lumOff val="25000"/>
                  </a:schemeClr>
                </a:solidFill>
              </a:rPr>
              <a:t> </a:t>
            </a:r>
            <a:r>
              <a:rPr lang="en-US" sz="1100" dirty="0" err="1">
                <a:solidFill>
                  <a:schemeClr val="tx1">
                    <a:lumMod val="75000"/>
                    <a:lumOff val="25000"/>
                  </a:schemeClr>
                </a:solidFill>
              </a:rPr>
              <a:t>HttpSecurity</a:t>
            </a:r>
            <a:r>
              <a:rPr lang="en-US" sz="1100" dirty="0">
                <a:solidFill>
                  <a:schemeClr val="tx1">
                    <a:lumMod val="75000"/>
                    <a:lumOff val="25000"/>
                  </a:schemeClr>
                </a:solidFill>
              </a:rPr>
              <a:t> </a:t>
            </a:r>
            <a:r>
              <a:rPr lang="en-US" sz="1100" dirty="0" err="1">
                <a:solidFill>
                  <a:schemeClr val="tx1">
                    <a:lumMod val="75000"/>
                    <a:lumOff val="25000"/>
                  </a:schemeClr>
                </a:solidFill>
              </a:rPr>
              <a:t>utilizzato</a:t>
            </a:r>
            <a:r>
              <a:rPr lang="en-US" sz="1100" dirty="0">
                <a:solidFill>
                  <a:schemeClr val="tx1">
                    <a:lumMod val="75000"/>
                    <a:lumOff val="25000"/>
                  </a:schemeClr>
                </a:solidFill>
              </a:rPr>
              <a:t> per </a:t>
            </a:r>
            <a:r>
              <a:rPr lang="en-US" sz="1100" dirty="0" err="1">
                <a:solidFill>
                  <a:schemeClr val="tx1">
                    <a:lumMod val="75000"/>
                    <a:lumOff val="25000"/>
                  </a:schemeClr>
                </a:solidFill>
              </a:rPr>
              <a:t>configurare</a:t>
            </a:r>
            <a:r>
              <a:rPr lang="en-US" sz="1100" dirty="0">
                <a:solidFill>
                  <a:schemeClr val="tx1">
                    <a:lumMod val="75000"/>
                    <a:lumOff val="25000"/>
                  </a:schemeClr>
                </a:solidFill>
              </a:rPr>
              <a:t> le </a:t>
            </a:r>
            <a:r>
              <a:rPr lang="en-US" sz="1100" dirty="0" err="1">
                <a:solidFill>
                  <a:schemeClr val="tx1">
                    <a:lumMod val="75000"/>
                    <a:lumOff val="25000"/>
                  </a:schemeClr>
                </a:solidFill>
              </a:rPr>
              <a:t>regole</a:t>
            </a:r>
            <a:r>
              <a:rPr lang="en-US" sz="1100" dirty="0">
                <a:solidFill>
                  <a:schemeClr val="tx1">
                    <a:lumMod val="75000"/>
                    <a:lumOff val="25000"/>
                  </a:schemeClr>
                </a:solidFill>
              </a:rPr>
              <a:t> di </a:t>
            </a:r>
            <a:r>
              <a:rPr lang="en-US" sz="1100" dirty="0" err="1">
                <a:solidFill>
                  <a:schemeClr val="tx1">
                    <a:lumMod val="75000"/>
                    <a:lumOff val="25000"/>
                  </a:schemeClr>
                </a:solidFill>
              </a:rPr>
              <a:t>sicurezza</a:t>
            </a:r>
            <a:r>
              <a:rPr lang="en-US" sz="1100" dirty="0">
                <a:solidFill>
                  <a:schemeClr val="tx1">
                    <a:lumMod val="75000"/>
                    <a:lumOff val="25000"/>
                  </a:schemeClr>
                </a:solidFill>
              </a:rPr>
              <a:t> </a:t>
            </a:r>
            <a:r>
              <a:rPr lang="en-US" sz="1100" dirty="0" err="1">
                <a:solidFill>
                  <a:schemeClr val="tx1">
                    <a:lumMod val="75000"/>
                    <a:lumOff val="25000"/>
                  </a:schemeClr>
                </a:solidFill>
              </a:rPr>
              <a:t>dell'applicazione</a:t>
            </a:r>
            <a:r>
              <a:rPr lang="en-US" sz="1100" dirty="0">
                <a:solidFill>
                  <a:schemeClr val="tx1">
                    <a:lumMod val="75000"/>
                    <a:lumOff val="25000"/>
                  </a:schemeClr>
                </a:solidFill>
              </a:rPr>
              <a:t>. Nel </a:t>
            </a:r>
            <a:r>
              <a:rPr lang="en-US" sz="1100" dirty="0" err="1">
                <a:solidFill>
                  <a:schemeClr val="tx1">
                    <a:lumMod val="75000"/>
                    <a:lumOff val="25000"/>
                  </a:schemeClr>
                </a:solidFill>
              </a:rPr>
              <a:t>tuo</a:t>
            </a:r>
            <a:r>
              <a:rPr lang="en-US" sz="1100" dirty="0">
                <a:solidFill>
                  <a:schemeClr val="tx1">
                    <a:lumMod val="75000"/>
                    <a:lumOff val="25000"/>
                  </a:schemeClr>
                </a:solidFill>
              </a:rPr>
              <a:t> </a:t>
            </a:r>
            <a:r>
              <a:rPr lang="en-US" sz="1100" dirty="0" err="1">
                <a:solidFill>
                  <a:schemeClr val="tx1">
                    <a:lumMod val="75000"/>
                    <a:lumOff val="25000"/>
                  </a:schemeClr>
                </a:solidFill>
              </a:rPr>
              <a:t>esempio</a:t>
            </a:r>
            <a:r>
              <a:rPr lang="en-US" sz="1100" dirty="0">
                <a:solidFill>
                  <a:schemeClr val="tx1">
                    <a:lumMod val="75000"/>
                    <a:lumOff val="25000"/>
                  </a:schemeClr>
                </a:solidFill>
              </a:rPr>
              <a:t>, il </a:t>
            </a:r>
            <a:r>
              <a:rPr lang="en-US" sz="1100" dirty="0" err="1">
                <a:solidFill>
                  <a:schemeClr val="tx1">
                    <a:lumMod val="75000"/>
                    <a:lumOff val="25000"/>
                  </a:schemeClr>
                </a:solidFill>
              </a:rPr>
              <a:t>metodo</a:t>
            </a:r>
            <a:r>
              <a:rPr lang="en-US" sz="1100" dirty="0">
                <a:solidFill>
                  <a:schemeClr val="tx1">
                    <a:lumMod val="75000"/>
                    <a:lumOff val="25000"/>
                  </a:schemeClr>
                </a:solidFill>
              </a:rPr>
              <a:t> </a:t>
            </a:r>
            <a:r>
              <a:rPr lang="en-US" sz="1100" dirty="0" err="1">
                <a:solidFill>
                  <a:schemeClr val="tx1">
                    <a:lumMod val="75000"/>
                    <a:lumOff val="25000"/>
                  </a:schemeClr>
                </a:solidFill>
              </a:rPr>
              <a:t>configura</a:t>
            </a:r>
            <a:r>
              <a:rPr lang="en-US" sz="1100" dirty="0">
                <a:solidFill>
                  <a:schemeClr val="tx1">
                    <a:lumMod val="75000"/>
                    <a:lumOff val="25000"/>
                  </a:schemeClr>
                </a:solidFill>
              </a:rPr>
              <a:t> diverse </a:t>
            </a:r>
            <a:r>
              <a:rPr lang="en-US" sz="1100" dirty="0" err="1">
                <a:solidFill>
                  <a:schemeClr val="tx1">
                    <a:lumMod val="75000"/>
                    <a:lumOff val="25000"/>
                  </a:schemeClr>
                </a:solidFill>
              </a:rPr>
              <a:t>regole</a:t>
            </a:r>
            <a:r>
              <a:rPr lang="en-US" sz="1100" dirty="0">
                <a:solidFill>
                  <a:schemeClr val="tx1">
                    <a:lumMod val="75000"/>
                    <a:lumOff val="25000"/>
                  </a:schemeClr>
                </a:solidFill>
              </a:rPr>
              <a:t> di </a:t>
            </a:r>
            <a:r>
              <a:rPr lang="en-US" sz="1100" dirty="0" err="1">
                <a:solidFill>
                  <a:schemeClr val="tx1">
                    <a:lumMod val="75000"/>
                    <a:lumOff val="25000"/>
                  </a:schemeClr>
                </a:solidFill>
              </a:rPr>
              <a:t>sicurezza</a:t>
            </a:r>
            <a:r>
              <a:rPr lang="en-US" sz="1100" dirty="0">
                <a:solidFill>
                  <a:schemeClr val="tx1">
                    <a:lumMod val="75000"/>
                    <a:lumOff val="25000"/>
                  </a:schemeClr>
                </a:solidFill>
              </a:rPr>
              <a:t> </a:t>
            </a:r>
            <a:r>
              <a:rPr lang="en-US" sz="1100" dirty="0" err="1">
                <a:solidFill>
                  <a:schemeClr val="tx1">
                    <a:lumMod val="75000"/>
                    <a:lumOff val="25000"/>
                  </a:schemeClr>
                </a:solidFill>
              </a:rPr>
              <a:t>utilizzando</a:t>
            </a:r>
            <a:r>
              <a:rPr lang="en-US" sz="1100" dirty="0">
                <a:solidFill>
                  <a:schemeClr val="tx1">
                    <a:lumMod val="75000"/>
                    <a:lumOff val="25000"/>
                  </a:schemeClr>
                </a:solidFill>
              </a:rPr>
              <a:t> il pattern Builder di </a:t>
            </a:r>
            <a:r>
              <a:rPr lang="en-US" sz="1100" dirty="0" err="1">
                <a:solidFill>
                  <a:schemeClr val="tx1">
                    <a:lumMod val="75000"/>
                    <a:lumOff val="25000"/>
                  </a:schemeClr>
                </a:solidFill>
              </a:rPr>
              <a:t>HttpSecurity</a:t>
            </a:r>
            <a:r>
              <a:rPr lang="en-US" sz="1100" dirty="0">
                <a:solidFill>
                  <a:schemeClr val="tx1">
                    <a:lumMod val="75000"/>
                    <a:lumOff val="25000"/>
                  </a:schemeClr>
                </a:solidFill>
              </a:rPr>
              <a:t>.</a:t>
            </a:r>
          </a:p>
        </p:txBody>
      </p:sp>
      <p:pic>
        <p:nvPicPr>
          <p:cNvPr id="4" name="Immagine 3" descr="Immagine che contiene testo, schermata, software, Software multimediale&#10;&#10;Descrizione generata automaticamente">
            <a:extLst>
              <a:ext uri="{FF2B5EF4-FFF2-40B4-BE49-F238E27FC236}">
                <a16:creationId xmlns:a16="http://schemas.microsoft.com/office/drawing/2014/main" id="{41E2DA29-E56A-9B21-302B-AD728E01456A}"/>
              </a:ext>
            </a:extLst>
          </p:cNvPr>
          <p:cNvPicPr>
            <a:picLocks noChangeAspect="1"/>
          </p:cNvPicPr>
          <p:nvPr/>
        </p:nvPicPr>
        <p:blipFill rotWithShape="1">
          <a:blip r:embed="rId2"/>
          <a:srcRect t="5261" r="3" b="4980"/>
          <a:stretch/>
        </p:blipFill>
        <p:spPr>
          <a:xfrm>
            <a:off x="677334" y="2159331"/>
            <a:ext cx="5423429" cy="3882362"/>
          </a:xfrm>
          <a:prstGeom prst="rect">
            <a:avLst/>
          </a:prstGeom>
        </p:spPr>
      </p:pic>
    </p:spTree>
    <p:extLst>
      <p:ext uri="{BB962C8B-B14F-4D97-AF65-F5344CB8AC3E}">
        <p14:creationId xmlns:p14="http://schemas.microsoft.com/office/powerpoint/2010/main" val="681544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sp>
        <p:nvSpPr>
          <p:cNvPr id="6" name="CasellaDiTesto 5">
            <a:extLst>
              <a:ext uri="{FF2B5EF4-FFF2-40B4-BE49-F238E27FC236}">
                <a16:creationId xmlns:a16="http://schemas.microsoft.com/office/drawing/2014/main" id="{48F263AB-8568-C6A3-BACC-549EAA7F3DF2}"/>
              </a:ext>
            </a:extLst>
          </p:cNvPr>
          <p:cNvSpPr txBox="1"/>
          <p:nvPr/>
        </p:nvSpPr>
        <p:spPr>
          <a:xfrm>
            <a:off x="6336287" y="2160589"/>
            <a:ext cx="4165996" cy="4293477"/>
          </a:xfrm>
          <a:prstGeom prst="rect">
            <a:avLst/>
          </a:prstGeom>
        </p:spPr>
        <p:txBody>
          <a:bodyPr vert="horz" lIns="91440" tIns="45720" rIns="91440" bIns="45720" rtlCol="0">
            <a:noAutofit/>
          </a:bodyPr>
          <a:lstStyle>
            <a:defPPr>
              <a:defRPr lang="en-US"/>
            </a:defPPr>
            <a:lvl1pPr>
              <a:lnSpc>
                <a:spcPct val="90000"/>
              </a:lnSpc>
              <a:spcBef>
                <a:spcPts val="1000"/>
              </a:spcBef>
              <a:buClr>
                <a:schemeClr val="accent1"/>
              </a:buClr>
              <a:buSzPct val="80000"/>
              <a:buFont typeface="Wingdings 3" charset="2"/>
              <a:buChar char=""/>
              <a:defRPr sz="1100" b="1">
                <a:solidFill>
                  <a:schemeClr val="tx1">
                    <a:lumMod val="75000"/>
                    <a:lumOff val="25000"/>
                  </a:schemeClr>
                </a:solidFill>
              </a:defRPr>
            </a:lvl1pPr>
          </a:lstStyle>
          <a:p>
            <a:pPr>
              <a:buNone/>
            </a:pPr>
            <a:r>
              <a:rPr lang="en-US" sz="1200" dirty="0" err="1"/>
              <a:t>Alcune</a:t>
            </a:r>
            <a:r>
              <a:rPr lang="en-US" sz="1200" dirty="0"/>
              <a:t> </a:t>
            </a:r>
            <a:r>
              <a:rPr lang="en-US" sz="1200" dirty="0" err="1"/>
              <a:t>delle</a:t>
            </a:r>
            <a:r>
              <a:rPr lang="en-US" sz="1200" dirty="0"/>
              <a:t> </a:t>
            </a:r>
            <a:r>
              <a:rPr lang="en-US" sz="1200" dirty="0" err="1"/>
              <a:t>configurazioni</a:t>
            </a:r>
            <a:r>
              <a:rPr lang="en-US" sz="1200" dirty="0"/>
              <a:t> </a:t>
            </a:r>
            <a:r>
              <a:rPr lang="en-US" sz="1200" dirty="0" err="1"/>
              <a:t>eseguite</a:t>
            </a:r>
            <a:r>
              <a:rPr lang="en-US" sz="1200" dirty="0"/>
              <a:t> </a:t>
            </a:r>
            <a:r>
              <a:rPr lang="en-US" sz="1200" dirty="0" err="1"/>
              <a:t>includono</a:t>
            </a:r>
            <a:r>
              <a:rPr lang="en-US" sz="1200" dirty="0"/>
              <a:t>:</a:t>
            </a:r>
          </a:p>
          <a:p>
            <a:pPr>
              <a:buNone/>
            </a:pPr>
            <a:r>
              <a:rPr lang="en-US" sz="1200" dirty="0" err="1"/>
              <a:t>Disabilitazione</a:t>
            </a:r>
            <a:r>
              <a:rPr lang="en-US" sz="1200" dirty="0"/>
              <a:t> </a:t>
            </a:r>
            <a:r>
              <a:rPr lang="en-US" sz="1200" dirty="0" err="1"/>
              <a:t>della</a:t>
            </a:r>
            <a:r>
              <a:rPr lang="en-US" sz="1200" dirty="0"/>
              <a:t> </a:t>
            </a:r>
            <a:r>
              <a:rPr lang="en-US" sz="1200" dirty="0" err="1"/>
              <a:t>protezione</a:t>
            </a:r>
            <a:r>
              <a:rPr lang="en-US" sz="1200" dirty="0"/>
              <a:t> CSRF (Cross-Site Request Forgery).</a:t>
            </a:r>
          </a:p>
          <a:p>
            <a:pPr marL="628650" lvl="1" indent="-171450">
              <a:buFont typeface="Arial" panose="020B0604020202020204" pitchFamily="34" charset="0"/>
              <a:buChar char="•"/>
            </a:pPr>
            <a:r>
              <a:rPr lang="en-US" sz="1200" dirty="0" err="1"/>
              <a:t>Configurazione</a:t>
            </a:r>
            <a:r>
              <a:rPr lang="en-US" sz="1200" dirty="0"/>
              <a:t> del login </a:t>
            </a:r>
            <a:r>
              <a:rPr lang="en-US" sz="1200" dirty="0" err="1"/>
              <a:t>basato</a:t>
            </a:r>
            <a:r>
              <a:rPr lang="en-US" sz="1200" dirty="0"/>
              <a:t> </a:t>
            </a:r>
            <a:r>
              <a:rPr lang="en-US" sz="1200" dirty="0" err="1"/>
              <a:t>su</a:t>
            </a:r>
            <a:r>
              <a:rPr lang="en-US" sz="1200" dirty="0"/>
              <a:t> form.</a:t>
            </a:r>
          </a:p>
          <a:p>
            <a:pPr marL="628650" lvl="1" indent="-171450">
              <a:buFont typeface="Arial" panose="020B0604020202020204" pitchFamily="34" charset="0"/>
              <a:buChar char="•"/>
            </a:pPr>
            <a:r>
              <a:rPr lang="en-US" sz="1200" dirty="0" err="1"/>
              <a:t>Configurazione</a:t>
            </a:r>
            <a:r>
              <a:rPr lang="en-US" sz="1200" dirty="0"/>
              <a:t> del logout e </a:t>
            </a:r>
            <a:r>
              <a:rPr lang="en-US" sz="1200" dirty="0" err="1"/>
              <a:t>delle</a:t>
            </a:r>
            <a:r>
              <a:rPr lang="en-US" sz="1200" dirty="0"/>
              <a:t> relative </a:t>
            </a:r>
            <a:r>
              <a:rPr lang="en-US" sz="1200" dirty="0" err="1"/>
              <a:t>azioni</a:t>
            </a:r>
            <a:r>
              <a:rPr lang="en-US" sz="1200" dirty="0"/>
              <a:t>, come la URL di </a:t>
            </a:r>
            <a:r>
              <a:rPr lang="en-US" sz="1200" dirty="0" err="1"/>
              <a:t>reindirizzamento</a:t>
            </a:r>
            <a:r>
              <a:rPr lang="en-US" sz="1200" dirty="0"/>
              <a:t> dopo il logout, la </a:t>
            </a:r>
            <a:r>
              <a:rPr lang="en-US" sz="1200" dirty="0" err="1"/>
              <a:t>pulizia</a:t>
            </a:r>
            <a:r>
              <a:rPr lang="en-US" sz="1200" dirty="0"/>
              <a:t> </a:t>
            </a:r>
            <a:r>
              <a:rPr lang="en-US" sz="1200" dirty="0" err="1"/>
              <a:t>dell'autenticazione</a:t>
            </a:r>
            <a:r>
              <a:rPr lang="en-US" sz="1200" dirty="0"/>
              <a:t>, </a:t>
            </a:r>
            <a:r>
              <a:rPr lang="en-US" sz="1200" dirty="0" err="1"/>
              <a:t>l'eliminazione</a:t>
            </a:r>
            <a:r>
              <a:rPr lang="en-US" sz="1200" dirty="0"/>
              <a:t> </a:t>
            </a:r>
            <a:r>
              <a:rPr lang="en-US" sz="1200" dirty="0" err="1"/>
              <a:t>dei</a:t>
            </a:r>
            <a:r>
              <a:rPr lang="en-US" sz="1200" dirty="0"/>
              <a:t> cookie e </a:t>
            </a:r>
            <a:r>
              <a:rPr lang="en-US" sz="1200" dirty="0" err="1"/>
              <a:t>l'invalidazione</a:t>
            </a:r>
            <a:r>
              <a:rPr lang="en-US" sz="1200" dirty="0"/>
              <a:t> </a:t>
            </a:r>
            <a:r>
              <a:rPr lang="en-US" sz="1200" dirty="0" err="1"/>
              <a:t>della</a:t>
            </a:r>
            <a:r>
              <a:rPr lang="en-US" sz="1200" dirty="0"/>
              <a:t> </a:t>
            </a:r>
            <a:r>
              <a:rPr lang="en-US" sz="1200" dirty="0" err="1"/>
              <a:t>sessione</a:t>
            </a:r>
            <a:r>
              <a:rPr lang="en-US" sz="1200" dirty="0"/>
              <a:t> HTTP.</a:t>
            </a:r>
          </a:p>
          <a:p>
            <a:pPr marL="628650" lvl="1" indent="-171450">
              <a:buFont typeface="Arial" panose="020B0604020202020204" pitchFamily="34" charset="0"/>
              <a:buChar char="•"/>
            </a:pPr>
            <a:r>
              <a:rPr lang="en-US" sz="1200" dirty="0" err="1"/>
              <a:t>Configurazione</a:t>
            </a:r>
            <a:r>
              <a:rPr lang="en-US" sz="1200" dirty="0"/>
              <a:t> </a:t>
            </a:r>
            <a:r>
              <a:rPr lang="en-US" sz="1200" dirty="0" err="1"/>
              <a:t>delle</a:t>
            </a:r>
            <a:r>
              <a:rPr lang="en-US" sz="1200" dirty="0"/>
              <a:t> </a:t>
            </a:r>
            <a:r>
              <a:rPr lang="en-US" sz="1200" dirty="0" err="1"/>
              <a:t>richieste</a:t>
            </a:r>
            <a:r>
              <a:rPr lang="en-US" sz="1200" dirty="0"/>
              <a:t> </a:t>
            </a:r>
            <a:r>
              <a:rPr lang="en-US" sz="1200" dirty="0" err="1"/>
              <a:t>autorizzate</a:t>
            </a:r>
            <a:r>
              <a:rPr lang="en-US" sz="1200" dirty="0"/>
              <a:t>, </a:t>
            </a:r>
            <a:r>
              <a:rPr lang="en-US" sz="1200" dirty="0" err="1"/>
              <a:t>consentendo</a:t>
            </a:r>
            <a:r>
              <a:rPr lang="en-US" sz="1200" dirty="0"/>
              <a:t> a </a:t>
            </a:r>
            <a:r>
              <a:rPr lang="en-US" sz="1200" dirty="0" err="1"/>
              <a:t>tutte</a:t>
            </a:r>
            <a:r>
              <a:rPr lang="en-US" sz="1200" dirty="0"/>
              <a:t> le </a:t>
            </a:r>
            <a:r>
              <a:rPr lang="en-US" sz="1200" dirty="0" err="1"/>
              <a:t>richieste</a:t>
            </a:r>
            <a:r>
              <a:rPr lang="en-US" sz="1200" dirty="0"/>
              <a:t> </a:t>
            </a:r>
            <a:r>
              <a:rPr lang="en-US" sz="1200" dirty="0" err="1"/>
              <a:t>su</a:t>
            </a:r>
            <a:r>
              <a:rPr lang="en-US" sz="1200" dirty="0"/>
              <a:t> "/" e </a:t>
            </a:r>
            <a:r>
              <a:rPr lang="en-US" sz="1200" dirty="0" err="1"/>
              <a:t>richiedendo</a:t>
            </a:r>
            <a:r>
              <a:rPr lang="en-US" sz="1200" dirty="0"/>
              <a:t> il </a:t>
            </a:r>
            <a:r>
              <a:rPr lang="en-US" sz="1200" dirty="0" err="1"/>
              <a:t>ruolo</a:t>
            </a:r>
            <a:r>
              <a:rPr lang="en-US" sz="1200" dirty="0"/>
              <a:t> "ADMIN" per le </a:t>
            </a:r>
            <a:r>
              <a:rPr lang="en-US" sz="1200" dirty="0" err="1"/>
              <a:t>richieste</a:t>
            </a:r>
            <a:r>
              <a:rPr lang="en-US" sz="1200" dirty="0"/>
              <a:t> </a:t>
            </a:r>
            <a:r>
              <a:rPr lang="en-US" sz="1200" dirty="0" err="1"/>
              <a:t>su</a:t>
            </a:r>
            <a:r>
              <a:rPr lang="en-US" sz="1200" dirty="0"/>
              <a:t> "/admin/**".</a:t>
            </a:r>
          </a:p>
          <a:p>
            <a:pPr marL="628650" lvl="1" indent="-171450">
              <a:buFont typeface="Arial" panose="020B0604020202020204" pitchFamily="34" charset="0"/>
              <a:buChar char="•"/>
            </a:pPr>
            <a:r>
              <a:rPr lang="en-US" sz="1200" dirty="0" err="1"/>
              <a:t>Configurazione</a:t>
            </a:r>
            <a:r>
              <a:rPr lang="en-US" sz="1200" dirty="0"/>
              <a:t> </a:t>
            </a:r>
            <a:r>
              <a:rPr lang="en-US" sz="1200" dirty="0" err="1"/>
              <a:t>dell'autenticazione</a:t>
            </a:r>
            <a:r>
              <a:rPr lang="en-US" sz="1200" dirty="0"/>
              <a:t> di base HTTP.</a:t>
            </a:r>
          </a:p>
          <a:p>
            <a:pPr marL="628650" lvl="1" indent="-171450">
              <a:buFont typeface="Arial" panose="020B0604020202020204" pitchFamily="34" charset="0"/>
              <a:buChar char="•"/>
            </a:pPr>
            <a:r>
              <a:rPr lang="en-US" sz="1200" dirty="0" err="1"/>
              <a:t>Alla</a:t>
            </a:r>
            <a:r>
              <a:rPr lang="en-US" sz="1200" dirty="0"/>
              <a:t> fine, </a:t>
            </a:r>
            <a:r>
              <a:rPr lang="en-US" sz="1200" dirty="0" err="1"/>
              <a:t>viene</a:t>
            </a:r>
            <a:r>
              <a:rPr lang="en-US" sz="1200" dirty="0"/>
              <a:t> </a:t>
            </a:r>
            <a:r>
              <a:rPr lang="en-US" sz="1200" dirty="0" err="1"/>
              <a:t>chiamato</a:t>
            </a:r>
            <a:r>
              <a:rPr lang="en-US" sz="1200" dirty="0"/>
              <a:t> il </a:t>
            </a:r>
            <a:r>
              <a:rPr lang="en-US" sz="1200" dirty="0" err="1"/>
              <a:t>metodo</a:t>
            </a:r>
            <a:r>
              <a:rPr lang="en-US" sz="1200" dirty="0"/>
              <a:t> </a:t>
            </a:r>
            <a:r>
              <a:rPr lang="en-US" sz="1200" dirty="0" err="1"/>
              <a:t>http.build</a:t>
            </a:r>
            <a:r>
              <a:rPr lang="en-US" sz="1200" dirty="0"/>
              <a:t>() per </a:t>
            </a:r>
            <a:r>
              <a:rPr lang="en-US" sz="1200" dirty="0" err="1"/>
              <a:t>ottenere</a:t>
            </a:r>
            <a:r>
              <a:rPr lang="en-US" sz="1200" dirty="0"/>
              <a:t> un </a:t>
            </a:r>
            <a:r>
              <a:rPr lang="en-US" sz="1200" dirty="0" err="1"/>
              <a:t>oggetto</a:t>
            </a:r>
            <a:r>
              <a:rPr lang="en-US" sz="1200" dirty="0"/>
              <a:t> </a:t>
            </a:r>
            <a:r>
              <a:rPr lang="en-US" sz="1200" dirty="0" err="1"/>
              <a:t>SecurityFilterChain</a:t>
            </a:r>
            <a:r>
              <a:rPr lang="en-US" sz="1200" dirty="0"/>
              <a:t> </a:t>
            </a:r>
            <a:r>
              <a:rPr lang="en-US" sz="1200" dirty="0" err="1"/>
              <a:t>completo</a:t>
            </a:r>
            <a:r>
              <a:rPr lang="en-US" sz="1200" dirty="0"/>
              <a:t> e </a:t>
            </a:r>
            <a:r>
              <a:rPr lang="en-US" sz="1200" dirty="0" err="1"/>
              <a:t>configurato</a:t>
            </a:r>
            <a:r>
              <a:rPr lang="en-US" sz="1200" dirty="0"/>
              <a:t>, </a:t>
            </a:r>
            <a:r>
              <a:rPr lang="en-US" sz="1200" dirty="0" err="1"/>
              <a:t>che</a:t>
            </a:r>
            <a:r>
              <a:rPr lang="en-US" sz="1200" dirty="0"/>
              <a:t> </a:t>
            </a:r>
            <a:r>
              <a:rPr lang="en-US" sz="1200" dirty="0" err="1"/>
              <a:t>viene</a:t>
            </a:r>
            <a:r>
              <a:rPr lang="en-US" sz="1200" dirty="0"/>
              <a:t> </a:t>
            </a:r>
            <a:r>
              <a:rPr lang="en-US" sz="1200" dirty="0" err="1"/>
              <a:t>restituito</a:t>
            </a:r>
            <a:r>
              <a:rPr lang="en-US" sz="1200" dirty="0"/>
              <a:t> come bean. </a:t>
            </a:r>
            <a:r>
              <a:rPr lang="en-US" sz="1200" dirty="0" err="1"/>
              <a:t>Questo</a:t>
            </a:r>
            <a:r>
              <a:rPr lang="en-US" sz="1200" dirty="0"/>
              <a:t> </a:t>
            </a:r>
            <a:r>
              <a:rPr lang="en-US" sz="1200" dirty="0" err="1"/>
              <a:t>oggetto</a:t>
            </a:r>
            <a:r>
              <a:rPr lang="en-US" sz="1200" dirty="0"/>
              <a:t> </a:t>
            </a:r>
            <a:r>
              <a:rPr lang="en-US" sz="1200" dirty="0" err="1"/>
              <a:t>rappresenta</a:t>
            </a:r>
            <a:r>
              <a:rPr lang="en-US" sz="1200" dirty="0"/>
              <a:t> la catena di </a:t>
            </a:r>
            <a:r>
              <a:rPr lang="en-US" sz="1200" dirty="0" err="1"/>
              <a:t>filtri</a:t>
            </a:r>
            <a:r>
              <a:rPr lang="en-US" sz="1200" dirty="0"/>
              <a:t> di </a:t>
            </a:r>
            <a:r>
              <a:rPr lang="en-US" sz="1200" dirty="0" err="1"/>
              <a:t>sicurezza</a:t>
            </a:r>
            <a:r>
              <a:rPr lang="en-US" sz="1200" dirty="0"/>
              <a:t> </a:t>
            </a:r>
            <a:r>
              <a:rPr lang="en-US" sz="1200" dirty="0" err="1"/>
              <a:t>che</a:t>
            </a:r>
            <a:r>
              <a:rPr lang="en-US" sz="1200" dirty="0"/>
              <a:t> </a:t>
            </a:r>
            <a:r>
              <a:rPr lang="en-US" sz="1200" dirty="0" err="1"/>
              <a:t>verrà</a:t>
            </a:r>
            <a:r>
              <a:rPr lang="en-US" sz="1200" dirty="0"/>
              <a:t> </a:t>
            </a:r>
            <a:r>
              <a:rPr lang="en-US" sz="1200" dirty="0" err="1"/>
              <a:t>applicata</a:t>
            </a:r>
            <a:r>
              <a:rPr lang="en-US" sz="1200" dirty="0"/>
              <a:t> alle </a:t>
            </a:r>
            <a:r>
              <a:rPr lang="en-US" sz="1200" dirty="0" err="1"/>
              <a:t>richieste</a:t>
            </a:r>
            <a:r>
              <a:rPr lang="en-US" sz="1200" dirty="0"/>
              <a:t> HTTP </a:t>
            </a:r>
            <a:r>
              <a:rPr lang="en-US" sz="1200" dirty="0" err="1"/>
              <a:t>nell'applicazione</a:t>
            </a:r>
            <a:r>
              <a:rPr lang="en-US" sz="1200" dirty="0"/>
              <a:t>.</a:t>
            </a:r>
          </a:p>
        </p:txBody>
      </p:sp>
      <p:pic>
        <p:nvPicPr>
          <p:cNvPr id="4" name="Immagine 3" descr="Immagine che contiene testo, schermata, software, Software multimediale&#10;&#10;Descrizione generata automaticamente">
            <a:extLst>
              <a:ext uri="{FF2B5EF4-FFF2-40B4-BE49-F238E27FC236}">
                <a16:creationId xmlns:a16="http://schemas.microsoft.com/office/drawing/2014/main" id="{41E2DA29-E56A-9B21-302B-AD728E01456A}"/>
              </a:ext>
            </a:extLst>
          </p:cNvPr>
          <p:cNvPicPr>
            <a:picLocks noChangeAspect="1"/>
          </p:cNvPicPr>
          <p:nvPr/>
        </p:nvPicPr>
        <p:blipFill rotWithShape="1">
          <a:blip r:embed="rId2"/>
          <a:srcRect t="5261" r="3" b="4980"/>
          <a:stretch/>
        </p:blipFill>
        <p:spPr>
          <a:xfrm>
            <a:off x="677334" y="2159331"/>
            <a:ext cx="5423429" cy="3882362"/>
          </a:xfrm>
          <a:prstGeom prst="rect">
            <a:avLst/>
          </a:prstGeom>
        </p:spPr>
      </p:pic>
    </p:spTree>
    <p:extLst>
      <p:ext uri="{BB962C8B-B14F-4D97-AF65-F5344CB8AC3E}">
        <p14:creationId xmlns:p14="http://schemas.microsoft.com/office/powerpoint/2010/main" val="361749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Componente essenziali</a:t>
            </a:r>
          </a:p>
        </p:txBody>
      </p:sp>
      <p:pic>
        <p:nvPicPr>
          <p:cNvPr id="5" name="Immagine 4">
            <a:extLst>
              <a:ext uri="{FF2B5EF4-FFF2-40B4-BE49-F238E27FC236}">
                <a16:creationId xmlns:a16="http://schemas.microsoft.com/office/drawing/2014/main" id="{95DFB5BD-9838-178D-A9E6-EFD6C362F9E1}"/>
              </a:ext>
            </a:extLst>
          </p:cNvPr>
          <p:cNvPicPr>
            <a:picLocks noChangeAspect="1"/>
          </p:cNvPicPr>
          <p:nvPr/>
        </p:nvPicPr>
        <p:blipFill>
          <a:blip r:embed="rId2"/>
          <a:stretch>
            <a:fillRect/>
          </a:stretch>
        </p:blipFill>
        <p:spPr>
          <a:xfrm>
            <a:off x="677334" y="5349450"/>
            <a:ext cx="7772400" cy="763483"/>
          </a:xfrm>
          <a:prstGeom prst="rect">
            <a:avLst/>
          </a:prstGeom>
        </p:spPr>
      </p:pic>
      <p:pic>
        <p:nvPicPr>
          <p:cNvPr id="8" name="Immagine 7">
            <a:extLst>
              <a:ext uri="{FF2B5EF4-FFF2-40B4-BE49-F238E27FC236}">
                <a16:creationId xmlns:a16="http://schemas.microsoft.com/office/drawing/2014/main" id="{843B40A6-93E7-EC3F-D38D-5B3C491F803E}"/>
              </a:ext>
            </a:extLst>
          </p:cNvPr>
          <p:cNvPicPr>
            <a:picLocks noChangeAspect="1"/>
          </p:cNvPicPr>
          <p:nvPr/>
        </p:nvPicPr>
        <p:blipFill>
          <a:blip r:embed="rId3"/>
          <a:stretch>
            <a:fillRect/>
          </a:stretch>
        </p:blipFill>
        <p:spPr>
          <a:xfrm>
            <a:off x="677334" y="4282017"/>
            <a:ext cx="7772400" cy="850442"/>
          </a:xfrm>
          <a:prstGeom prst="rect">
            <a:avLst/>
          </a:prstGeom>
        </p:spPr>
      </p:pic>
      <p:pic>
        <p:nvPicPr>
          <p:cNvPr id="10" name="Immagine 9" descr="Immagine che contiene testo, Carattere, schermata&#10;&#10;Descrizione generata automaticamente">
            <a:extLst>
              <a:ext uri="{FF2B5EF4-FFF2-40B4-BE49-F238E27FC236}">
                <a16:creationId xmlns:a16="http://schemas.microsoft.com/office/drawing/2014/main" id="{222C068E-7414-8EAC-7B3D-CC6C24620491}"/>
              </a:ext>
            </a:extLst>
          </p:cNvPr>
          <p:cNvPicPr>
            <a:picLocks noChangeAspect="1"/>
          </p:cNvPicPr>
          <p:nvPr/>
        </p:nvPicPr>
        <p:blipFill>
          <a:blip r:embed="rId4"/>
          <a:stretch>
            <a:fillRect/>
          </a:stretch>
        </p:blipFill>
        <p:spPr>
          <a:xfrm>
            <a:off x="5075766" y="1930400"/>
            <a:ext cx="6438900" cy="1016000"/>
          </a:xfrm>
          <a:prstGeom prst="rect">
            <a:avLst/>
          </a:prstGeom>
        </p:spPr>
      </p:pic>
      <p:sp>
        <p:nvSpPr>
          <p:cNvPr id="11" name="CasellaDiTesto 10">
            <a:extLst>
              <a:ext uri="{FF2B5EF4-FFF2-40B4-BE49-F238E27FC236}">
                <a16:creationId xmlns:a16="http://schemas.microsoft.com/office/drawing/2014/main" id="{1880381F-2431-B62A-A0EE-CA4B4AF50C69}"/>
              </a:ext>
            </a:extLst>
          </p:cNvPr>
          <p:cNvSpPr txBox="1"/>
          <p:nvPr/>
        </p:nvSpPr>
        <p:spPr>
          <a:xfrm>
            <a:off x="4093633" y="2253734"/>
            <a:ext cx="982133" cy="369332"/>
          </a:xfrm>
          <a:prstGeom prst="rect">
            <a:avLst/>
          </a:prstGeom>
          <a:noFill/>
        </p:spPr>
        <p:txBody>
          <a:bodyPr wrap="square" rtlCol="0">
            <a:spAutoFit/>
          </a:bodyPr>
          <a:lstStyle/>
          <a:p>
            <a:r>
              <a:rPr lang="it-IT" dirty="0"/>
              <a:t>POM </a:t>
            </a:r>
            <a:r>
              <a:rPr lang="it-IT" dirty="0">
                <a:sym typeface="Wingdings" pitchFamily="2" charset="2"/>
              </a:rPr>
              <a:t></a:t>
            </a:r>
            <a:endParaRPr lang="it-IT" dirty="0"/>
          </a:p>
        </p:txBody>
      </p:sp>
      <p:sp>
        <p:nvSpPr>
          <p:cNvPr id="12" name="CasellaDiTesto 11">
            <a:extLst>
              <a:ext uri="{FF2B5EF4-FFF2-40B4-BE49-F238E27FC236}">
                <a16:creationId xmlns:a16="http://schemas.microsoft.com/office/drawing/2014/main" id="{36C9DA2A-5C2E-6CE2-5192-413EE6CF6C6D}"/>
              </a:ext>
            </a:extLst>
          </p:cNvPr>
          <p:cNvSpPr txBox="1"/>
          <p:nvPr/>
        </p:nvSpPr>
        <p:spPr>
          <a:xfrm>
            <a:off x="8782935" y="5460052"/>
            <a:ext cx="982133" cy="369332"/>
          </a:xfrm>
          <a:prstGeom prst="rect">
            <a:avLst/>
          </a:prstGeom>
          <a:noFill/>
        </p:spPr>
        <p:txBody>
          <a:bodyPr wrap="square" rtlCol="0">
            <a:spAutoFit/>
          </a:bodyPr>
          <a:lstStyle/>
          <a:p>
            <a:r>
              <a:rPr lang="it-IT" dirty="0">
                <a:sym typeface="Wingdings" pitchFamily="2" charset="2"/>
              </a:rPr>
              <a:t> </a:t>
            </a:r>
            <a:r>
              <a:rPr lang="it-IT" dirty="0"/>
              <a:t>JSP</a:t>
            </a:r>
          </a:p>
        </p:txBody>
      </p:sp>
      <p:sp>
        <p:nvSpPr>
          <p:cNvPr id="13" name="CasellaDiTesto 12">
            <a:extLst>
              <a:ext uri="{FF2B5EF4-FFF2-40B4-BE49-F238E27FC236}">
                <a16:creationId xmlns:a16="http://schemas.microsoft.com/office/drawing/2014/main" id="{F0364414-5D32-953A-57CF-A8E641FF1F41}"/>
              </a:ext>
            </a:extLst>
          </p:cNvPr>
          <p:cNvSpPr txBox="1"/>
          <p:nvPr/>
        </p:nvSpPr>
        <p:spPr>
          <a:xfrm>
            <a:off x="8782935" y="4522572"/>
            <a:ext cx="982133" cy="369332"/>
          </a:xfrm>
          <a:prstGeom prst="rect">
            <a:avLst/>
          </a:prstGeom>
          <a:noFill/>
        </p:spPr>
        <p:txBody>
          <a:bodyPr wrap="square" rtlCol="0">
            <a:spAutoFit/>
          </a:bodyPr>
          <a:lstStyle/>
          <a:p>
            <a:r>
              <a:rPr lang="it-IT" dirty="0">
                <a:sym typeface="Wingdings" pitchFamily="2" charset="2"/>
              </a:rPr>
              <a:t> </a:t>
            </a:r>
            <a:r>
              <a:rPr lang="it-IT" dirty="0"/>
              <a:t>JSP</a:t>
            </a:r>
          </a:p>
        </p:txBody>
      </p:sp>
    </p:spTree>
    <p:extLst>
      <p:ext uri="{BB962C8B-B14F-4D97-AF65-F5344CB8AC3E}">
        <p14:creationId xmlns:p14="http://schemas.microsoft.com/office/powerpoint/2010/main" val="254832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C491B-4E37-D4D9-AA57-A5A9E5A151DE}"/>
              </a:ext>
            </a:extLst>
          </p:cNvPr>
          <p:cNvSpPr>
            <a:spLocks noGrp="1"/>
          </p:cNvSpPr>
          <p:nvPr>
            <p:ph type="ctrTitle"/>
          </p:nvPr>
        </p:nvSpPr>
        <p:spPr/>
        <p:txBody>
          <a:bodyPr/>
          <a:lstStyle/>
          <a:p>
            <a:r>
              <a:rPr lang="it-IT" dirty="0"/>
              <a:t>Spring Boot JWT</a:t>
            </a:r>
          </a:p>
        </p:txBody>
      </p:sp>
      <p:sp>
        <p:nvSpPr>
          <p:cNvPr id="3" name="Sottotitolo 2">
            <a:extLst>
              <a:ext uri="{FF2B5EF4-FFF2-40B4-BE49-F238E27FC236}">
                <a16:creationId xmlns:a16="http://schemas.microsoft.com/office/drawing/2014/main" id="{A150A681-A95F-307A-85F2-7F182D61E6B8}"/>
              </a:ext>
            </a:extLst>
          </p:cNvPr>
          <p:cNvSpPr>
            <a:spLocks noGrp="1"/>
          </p:cNvSpPr>
          <p:nvPr>
            <p:ph type="subTitle" idx="1"/>
          </p:nvPr>
        </p:nvSpPr>
        <p:spPr/>
        <p:txBody>
          <a:bodyPr/>
          <a:lstStyle/>
          <a:p>
            <a:r>
              <a:rPr lang="it-IT" dirty="0"/>
              <a:t>Spring Boot 3 Security</a:t>
            </a:r>
          </a:p>
        </p:txBody>
      </p:sp>
    </p:spTree>
    <p:extLst>
      <p:ext uri="{BB962C8B-B14F-4D97-AF65-F5344CB8AC3E}">
        <p14:creationId xmlns:p14="http://schemas.microsoft.com/office/powerpoint/2010/main" val="404912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503648-266E-F187-FD70-0253BE2A66E7}"/>
              </a:ext>
            </a:extLst>
          </p:cNvPr>
          <p:cNvSpPr>
            <a:spLocks noGrp="1"/>
          </p:cNvSpPr>
          <p:nvPr>
            <p:ph type="title"/>
          </p:nvPr>
        </p:nvSpPr>
        <p:spPr/>
        <p:txBody>
          <a:bodyPr/>
          <a:lstStyle/>
          <a:p>
            <a:r>
              <a:rPr lang="it-IT" dirty="0"/>
              <a:t>Spring Security REST</a:t>
            </a:r>
            <a:br>
              <a:rPr lang="it-IT" dirty="0"/>
            </a:br>
            <a:endParaRPr lang="it-IT" dirty="0"/>
          </a:p>
        </p:txBody>
      </p:sp>
      <p:sp>
        <p:nvSpPr>
          <p:cNvPr id="3" name="Segnaposto contenuto 2">
            <a:extLst>
              <a:ext uri="{FF2B5EF4-FFF2-40B4-BE49-F238E27FC236}">
                <a16:creationId xmlns:a16="http://schemas.microsoft.com/office/drawing/2014/main" id="{485E1856-9842-E5BE-A9A6-56D6FFC31C47}"/>
              </a:ext>
            </a:extLst>
          </p:cNvPr>
          <p:cNvSpPr>
            <a:spLocks noGrp="1"/>
          </p:cNvSpPr>
          <p:nvPr>
            <p:ph idx="1"/>
          </p:nvPr>
        </p:nvSpPr>
        <p:spPr/>
        <p:txBody>
          <a:bodyPr>
            <a:normAutofit fontScale="62500" lnSpcReduction="20000"/>
          </a:bodyPr>
          <a:lstStyle/>
          <a:p>
            <a:r>
              <a:rPr lang="it-IT" dirty="0"/>
              <a:t>JWT Provider: Il JWT Provider è responsabile della generazione e della validazione dei token JWT. Questa componente include la logica per creare il token JWT, firmarlo con una chiave segreta e verificare l'autenticità del token ricevuto durante le richieste successive. Puoi utilizzare librerie come "</a:t>
            </a:r>
            <a:r>
              <a:rPr lang="it-IT" dirty="0" err="1"/>
              <a:t>jjwt</a:t>
            </a:r>
            <a:r>
              <a:rPr lang="it-IT" dirty="0"/>
              <a:t>" o "</a:t>
            </a:r>
            <a:r>
              <a:rPr lang="it-IT" dirty="0" err="1"/>
              <a:t>Nimbus</a:t>
            </a:r>
            <a:r>
              <a:rPr lang="it-IT" dirty="0"/>
              <a:t> JOSE + JWT" per implementare questa funzionalità.</a:t>
            </a:r>
          </a:p>
          <a:p>
            <a:r>
              <a:rPr lang="it-IT" dirty="0"/>
              <a:t>Filtro di autenticazione JWT: Il filtro di autenticazione JWT è un filtro personalizzato che viene inserito nella catena di filtri di Spring Security. Questo filtro si occupa dell'autenticazione basata su token JWT. Durante la fase di autenticazione, il filtro estrae il token JWT dalle richieste in arrivo e lo convalida utilizzando il JWT Provider. Se il token è valido, il filtro imposta l'oggetto di autenticazione all'interno del contesto di sicurezza di Spring Security.</a:t>
            </a:r>
          </a:p>
          <a:p>
            <a:r>
              <a:rPr lang="it-IT" dirty="0"/>
              <a:t>Gestore di autenticazione personalizzato: È necessario configurare un gestore di autenticazione personalizzato che utilizzi il JWT Provider per verificare l'autenticità del token JWT. Il gestore di autenticazione personalizzato estende </a:t>
            </a:r>
            <a:r>
              <a:rPr lang="it-IT" dirty="0" err="1"/>
              <a:t>AbstractAuthenticationManager</a:t>
            </a:r>
            <a:r>
              <a:rPr lang="it-IT" dirty="0"/>
              <a:t> e implementa la logica per la verifica del token JWT e la creazione dell'oggetto di autenticazione appropriato.</a:t>
            </a:r>
          </a:p>
          <a:p>
            <a:r>
              <a:rPr lang="it-IT" dirty="0"/>
              <a:t>Classe di dettagli utente personalizzata: Se il token JWT contiene informazioni aggiuntive sull'utente, è necessario definire una classe di dettagli utente personalizzata che implementi l'interfaccia </a:t>
            </a:r>
            <a:r>
              <a:rPr lang="it-IT" dirty="0" err="1"/>
              <a:t>UserDetails</a:t>
            </a:r>
            <a:r>
              <a:rPr lang="it-IT" dirty="0"/>
              <a:t> di Spring Security. Questa classe rappresenta i dettagli specifici dell'utente associati al token JWT, come il nome utente, i ruoli, le autorizzazioni e altre informazioni pertinenti.</a:t>
            </a:r>
          </a:p>
          <a:p>
            <a:r>
              <a:rPr lang="it-IT" dirty="0"/>
              <a:t>Gestore di accesso personalizzato: Il gestore di accesso personalizzato viene utilizzato per autorizzare le richieste basate sui ruoli o sulle autorizzazioni specificate nel token JWT. Questo gestore estende </a:t>
            </a:r>
            <a:r>
              <a:rPr lang="it-IT" dirty="0" err="1"/>
              <a:t>AbstractAccessDecisionManager</a:t>
            </a:r>
            <a:r>
              <a:rPr lang="it-IT" dirty="0"/>
              <a:t> e implementa la logica per prendere decisioni di autorizzazione in base alle informazioni del token JWT.</a:t>
            </a:r>
          </a:p>
          <a:p>
            <a:endParaRPr lang="it-IT" dirty="0"/>
          </a:p>
        </p:txBody>
      </p:sp>
    </p:spTree>
    <p:extLst>
      <p:ext uri="{BB962C8B-B14F-4D97-AF65-F5344CB8AC3E}">
        <p14:creationId xmlns:p14="http://schemas.microsoft.com/office/powerpoint/2010/main" val="302893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8" name="Group 104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9" name="Straight Connector 104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0" name="Straight Connector 104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Isosceles Triangle 105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Isosceles Triangle 105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8" name="Isosceles Triangle 105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Componenti</a:t>
            </a:r>
          </a:p>
        </p:txBody>
      </p:sp>
      <p:pic>
        <p:nvPicPr>
          <p:cNvPr id="6" name="Immagine 5" descr="Immagine che contiene testo, software, Pagina Web, Sito Web&#10;&#10;Descrizione generata automaticamente">
            <a:extLst>
              <a:ext uri="{FF2B5EF4-FFF2-40B4-BE49-F238E27FC236}">
                <a16:creationId xmlns:a16="http://schemas.microsoft.com/office/drawing/2014/main" id="{733CA5CD-ED5E-2F53-2C72-09961D9B8276}"/>
              </a:ext>
            </a:extLst>
          </p:cNvPr>
          <p:cNvPicPr>
            <a:picLocks noChangeAspect="1"/>
          </p:cNvPicPr>
          <p:nvPr/>
        </p:nvPicPr>
        <p:blipFill>
          <a:blip r:embed="rId2"/>
          <a:stretch>
            <a:fillRect/>
          </a:stretch>
        </p:blipFill>
        <p:spPr>
          <a:xfrm>
            <a:off x="1365250" y="984250"/>
            <a:ext cx="7772400" cy="4016609"/>
          </a:xfrm>
          <a:prstGeom prst="rect">
            <a:avLst/>
          </a:prstGeom>
        </p:spPr>
      </p:pic>
    </p:spTree>
    <p:extLst>
      <p:ext uri="{BB962C8B-B14F-4D97-AF65-F5344CB8AC3E}">
        <p14:creationId xmlns:p14="http://schemas.microsoft.com/office/powerpoint/2010/main" val="42603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DF093-5A01-383C-8BAA-7CDDB876D0EF}"/>
              </a:ext>
            </a:extLst>
          </p:cNvPr>
          <p:cNvSpPr>
            <a:spLocks noGrp="1"/>
          </p:cNvSpPr>
          <p:nvPr>
            <p:ph type="title"/>
          </p:nvPr>
        </p:nvSpPr>
        <p:spPr>
          <a:xfrm>
            <a:off x="677334" y="609600"/>
            <a:ext cx="8596668" cy="1320800"/>
          </a:xfrm>
        </p:spPr>
        <p:txBody>
          <a:bodyPr anchor="t">
            <a:normAutofit/>
          </a:bodyPr>
          <a:lstStyle/>
          <a:p>
            <a:r>
              <a:rPr lang="it-IT"/>
              <a:t>Introduzione</a:t>
            </a:r>
            <a:endParaRPr lang="it-IT" dirty="0"/>
          </a:p>
        </p:txBody>
      </p:sp>
      <p:sp>
        <p:nvSpPr>
          <p:cNvPr id="3" name="Segnaposto contenuto 2">
            <a:extLst>
              <a:ext uri="{FF2B5EF4-FFF2-40B4-BE49-F238E27FC236}">
                <a16:creationId xmlns:a16="http://schemas.microsoft.com/office/drawing/2014/main" id="{C474E4DC-40D7-1143-F897-EC315135B154}"/>
              </a:ext>
            </a:extLst>
          </p:cNvPr>
          <p:cNvSpPr>
            <a:spLocks noGrp="1"/>
          </p:cNvSpPr>
          <p:nvPr>
            <p:ph idx="1"/>
          </p:nvPr>
        </p:nvSpPr>
        <p:spPr>
          <a:xfrm>
            <a:off x="677334" y="2160590"/>
            <a:ext cx="5220430" cy="3701270"/>
          </a:xfrm>
        </p:spPr>
        <p:txBody>
          <a:bodyPr>
            <a:normAutofit/>
          </a:bodyPr>
          <a:lstStyle/>
          <a:p>
            <a:pPr>
              <a:lnSpc>
                <a:spcPct val="90000"/>
              </a:lnSpc>
            </a:pPr>
            <a:r>
              <a:rPr lang="it-IT"/>
              <a:t>Spring Security è un framework di sicurezza potente e altamente personalizzabile per le applicazioni Java basate su Spring, tra cui Spring Boot. Fornisce un insieme completo di funzionalità per gestire l'autenticazione, l'autorizzazione e altre operazioni di sicurezza all'interno di un'applicazione.</a:t>
            </a:r>
          </a:p>
          <a:p>
            <a:pPr>
              <a:lnSpc>
                <a:spcPct val="90000"/>
              </a:lnSpc>
            </a:pPr>
            <a:r>
              <a:rPr lang="it-IT"/>
              <a:t>Spring Security si basa sul concetto di filtri che vengono applicati a livello di richiesta HTTP per eseguire operazioni di sicurezza. I filtri possono essere configurati per proteggere le risorse dell'applicazione, controllare l'accesso degli utenti e applicare regole di sicurezza specifiche.</a:t>
            </a:r>
          </a:p>
          <a:p>
            <a:pPr>
              <a:lnSpc>
                <a:spcPct val="90000"/>
              </a:lnSpc>
            </a:pPr>
            <a:endParaRPr lang="it-IT"/>
          </a:p>
        </p:txBody>
      </p:sp>
      <p:pic>
        <p:nvPicPr>
          <p:cNvPr id="1026" name="Picture 2" descr="Spring Boot security restrict requests to IP address range - Geeky Hacker">
            <a:extLst>
              <a:ext uri="{FF2B5EF4-FFF2-40B4-BE49-F238E27FC236}">
                <a16:creationId xmlns:a16="http://schemas.microsoft.com/office/drawing/2014/main" id="{560CD49E-7855-49CE-E83C-5C82F1AD01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7417" y="2159000"/>
            <a:ext cx="3145536" cy="1698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5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fontScale="92500"/>
          </a:bodyPr>
          <a:lstStyle/>
          <a:p>
            <a:r>
              <a:rPr lang="it-IT" dirty="0"/>
              <a:t>Ecco una panoramica delle funzionalità chiave di Spring Security:</a:t>
            </a:r>
          </a:p>
          <a:p>
            <a:pPr lvl="1">
              <a:buFont typeface="+mj-lt"/>
              <a:buAutoNum type="arabicPeriod"/>
            </a:pPr>
            <a:r>
              <a:rPr lang="it-IT" b="1" dirty="0"/>
              <a:t>Autenticazione</a:t>
            </a:r>
            <a:r>
              <a:rPr lang="it-IT" dirty="0"/>
              <a:t>: Spring Security supporta diversi meccanismi di autenticazione, come autenticazione basata su </a:t>
            </a:r>
            <a:r>
              <a:rPr lang="it-IT" dirty="0" err="1"/>
              <a:t>form</a:t>
            </a:r>
            <a:r>
              <a:rPr lang="it-IT" dirty="0"/>
              <a:t>, autenticazione a livello di token, autenticazione basata su certificato, autenticazione LDAP, autenticazione </a:t>
            </a:r>
            <a:r>
              <a:rPr lang="it-IT" dirty="0" err="1"/>
              <a:t>OAuth</a:t>
            </a:r>
            <a:r>
              <a:rPr lang="it-IT" dirty="0"/>
              <a:t> e altro ancora. Puoi configurare il tipo di autenticazione richiesta per la tua applicazione.</a:t>
            </a:r>
          </a:p>
          <a:p>
            <a:pPr lvl="1">
              <a:buFont typeface="+mj-lt"/>
              <a:buAutoNum type="arabicPeriod"/>
            </a:pPr>
            <a:r>
              <a:rPr lang="it-IT" b="1" dirty="0"/>
              <a:t>Autorizzazione</a:t>
            </a:r>
            <a:r>
              <a:rPr lang="it-IT" dirty="0"/>
              <a:t>: Spring Security offre un sistema di autorizzazione flessibile che consente di definire ruoli e autorizzazioni per gli utenti. Puoi configurare i ruoli degli utenti e definire quali ruoli sono autorizzati ad accedere a determinate risorse o eseguire determinate azioni.</a:t>
            </a:r>
          </a:p>
          <a:p>
            <a:pPr lvl="1">
              <a:buFont typeface="+mj-lt"/>
              <a:buAutoNum type="arabicPeriod"/>
            </a:pPr>
            <a:r>
              <a:rPr lang="it-IT" b="1" dirty="0"/>
              <a:t>Protezione CSRF</a:t>
            </a:r>
            <a:r>
              <a:rPr lang="it-IT" dirty="0"/>
              <a:t>: Spring Security protegge automaticamente le tue applicazioni da attacchi CSRF (Cross-Site </a:t>
            </a:r>
            <a:r>
              <a:rPr lang="it-IT" dirty="0" err="1"/>
              <a:t>Request</a:t>
            </a:r>
            <a:r>
              <a:rPr lang="it-IT" dirty="0"/>
              <a:t> </a:t>
            </a:r>
            <a:r>
              <a:rPr lang="it-IT" dirty="0" err="1"/>
              <a:t>Forgery</a:t>
            </a:r>
            <a:r>
              <a:rPr lang="it-IT" dirty="0"/>
              <a:t>) generando token CSRF e verificando la loro validità durante le richieste POST, PUT, DELETE e altre richieste potenzialmente mutative.</a:t>
            </a:r>
          </a:p>
          <a:p>
            <a:pPr lvl="1">
              <a:buFont typeface="+mj-lt"/>
              <a:buAutoNum type="arabicPeriod"/>
            </a:pPr>
            <a:r>
              <a:rPr lang="it-IT" b="1" dirty="0"/>
              <a:t>Gestione sessione</a:t>
            </a:r>
            <a:r>
              <a:rPr lang="it-IT" dirty="0"/>
              <a:t>: Spring Security gestisce in modo sicuro la gestione delle sessioni </a:t>
            </a:r>
          </a:p>
          <a:p>
            <a:endParaRPr lang="it-IT" dirty="0"/>
          </a:p>
        </p:txBody>
      </p:sp>
    </p:spTree>
    <p:extLst>
      <p:ext uri="{BB962C8B-B14F-4D97-AF65-F5344CB8AC3E}">
        <p14:creationId xmlns:p14="http://schemas.microsoft.com/office/powerpoint/2010/main" val="29417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a:bodyPr>
          <a:lstStyle/>
          <a:p>
            <a:r>
              <a:rPr lang="it-IT" dirty="0"/>
              <a:t>Ecco una panoramica delle funzionalità chiave di Spring Security:</a:t>
            </a:r>
          </a:p>
          <a:p>
            <a:pPr lvl="1">
              <a:buFont typeface="+mj-lt"/>
              <a:buAutoNum type="arabicPeriod"/>
            </a:pPr>
            <a:r>
              <a:rPr lang="it-IT" sz="1500" b="1" dirty="0"/>
              <a:t>Gestione sessione</a:t>
            </a:r>
            <a:r>
              <a:rPr lang="it-IT" sz="1500" dirty="0"/>
              <a:t>: Spring Security gestisce in modo sicuro la gestione delle sessioni utente. Puoi configurare le politiche di gestione della sessione, ad esempio specificando la durata della sessione o definendo un limite massimo per il numero di sessioni attive per un singolo utente.</a:t>
            </a:r>
          </a:p>
          <a:p>
            <a:pPr lvl="1">
              <a:buFont typeface="+mj-lt"/>
              <a:buAutoNum type="arabicPeriod"/>
            </a:pPr>
            <a:r>
              <a:rPr lang="it-IT" sz="1500" b="1" dirty="0"/>
              <a:t>Integrazione con altri framework</a:t>
            </a:r>
            <a:r>
              <a:rPr lang="it-IT" sz="1500" dirty="0"/>
              <a:t>: Spring Security si integra facilmente con altri framework di Spring, come Spring MVC, Spring Data e Spring Boot. Questa integrazione semplifica lo sviluppo di applicazioni web sicure.</a:t>
            </a:r>
          </a:p>
          <a:p>
            <a:endParaRPr lang="it-IT" dirty="0"/>
          </a:p>
        </p:txBody>
      </p:sp>
    </p:spTree>
    <p:extLst>
      <p:ext uri="{BB962C8B-B14F-4D97-AF65-F5344CB8AC3E}">
        <p14:creationId xmlns:p14="http://schemas.microsoft.com/office/powerpoint/2010/main" val="234182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85000" lnSpcReduction="10000"/>
          </a:bodyPr>
          <a:lstStyle/>
          <a:p>
            <a:r>
              <a:rPr lang="it-IT" b="1" dirty="0"/>
              <a:t>Filtro di sicurezza (Security Filter)</a:t>
            </a:r>
            <a:r>
              <a:rPr lang="it-IT" dirty="0"/>
              <a:t>: Il filtro di sicurezza è il cuore di Spring Security. È responsabile della protezione delle risorse dell'applicazione e dell'esecuzione delle operazioni di sicurezza. Il filtro di sicurezza viene configurato all'interno della catena di filtri di Spring e viene applicato a ogni richiesta HTTP per controllare l'autenticazione, l'autorizzazione e altre operazioni di sicurezza.</a:t>
            </a:r>
          </a:p>
          <a:p>
            <a:r>
              <a:rPr lang="it-IT" b="1" dirty="0"/>
              <a:t>Provider di autenticazione (Authentication Provider)</a:t>
            </a:r>
            <a:r>
              <a:rPr lang="it-IT" dirty="0"/>
              <a:t>: Il provider di autenticazione è responsabile della verifica delle credenziali dell'utente e della creazione di un oggetto di autenticazione corrispondente. Spring Security offre diversi provider di autenticazione predefiniti, come il provider di autenticazione basato su database (JDBC), il provider di autenticazione basato su LDAP, il provider di autenticazione basato su token (ad esempio, token JWT) e altri. Puoi anche creare provider di autenticazione personalizzati per adattarsi alle esigenze specifiche dell'applicazione.</a:t>
            </a:r>
          </a:p>
          <a:p>
            <a:r>
              <a:rPr lang="it-IT" b="1" dirty="0"/>
              <a:t>Dettagli di autenticazione (Authentication </a:t>
            </a:r>
            <a:r>
              <a:rPr lang="it-IT" b="1" dirty="0" err="1"/>
              <a:t>Details</a:t>
            </a:r>
            <a:r>
              <a:rPr lang="it-IT" b="1" dirty="0"/>
              <a:t>)</a:t>
            </a:r>
            <a:r>
              <a:rPr lang="it-IT" dirty="0"/>
              <a:t>: I dettagli di autenticazione contengono informazioni aggiuntive associate all'autenticazione di un utente, come l'indirizzo IP, il tipo di agente utente (user-agent) o altre informazioni personalizzate. Questi dettagli possono essere utilizzati per prendere decisioni di sicurezza basate sul contesto durante l'autenticazione.</a:t>
            </a:r>
          </a:p>
          <a:p>
            <a:endParaRPr lang="it-IT" dirty="0"/>
          </a:p>
        </p:txBody>
      </p:sp>
    </p:spTree>
    <p:extLst>
      <p:ext uri="{BB962C8B-B14F-4D97-AF65-F5344CB8AC3E}">
        <p14:creationId xmlns:p14="http://schemas.microsoft.com/office/powerpoint/2010/main" val="424244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92500" lnSpcReduction="20000"/>
          </a:bodyPr>
          <a:lstStyle/>
          <a:p>
            <a:r>
              <a:rPr lang="it-IT" b="1" dirty="0"/>
              <a:t>Oggetto di autenticazione (Authentication Object)</a:t>
            </a:r>
            <a:r>
              <a:rPr lang="it-IT" dirty="0"/>
              <a:t>: L'oggetto di autenticazione rappresenta le informazioni di autenticazione dell'utente dopo che sono state verificate dal provider di autenticazione. Contiene i dettagli dell'utente autenticato, come il nome utente, le autorizzazioni e altri attributi pertinenti. L'oggetto di autenticazione viene creato dal provider di autenticazione e successivamente utilizzato per verificare l'autorizzazione alle risorse.</a:t>
            </a:r>
          </a:p>
          <a:p>
            <a:r>
              <a:rPr lang="it-IT" b="1" dirty="0"/>
              <a:t>Dettagli dell'utente (User </a:t>
            </a:r>
            <a:r>
              <a:rPr lang="it-IT" b="1" dirty="0" err="1"/>
              <a:t>Details</a:t>
            </a:r>
            <a:r>
              <a:rPr lang="it-IT" b="1" dirty="0"/>
              <a:t>)</a:t>
            </a:r>
            <a:r>
              <a:rPr lang="it-IT" dirty="0"/>
              <a:t>: I dettagli dell'utente rappresentano le informazioni specifiche dell'utente, come il nome utente, la password (o un token), i ruoli, le autorizzazioni e altri attributi correlati. Spring Security utilizza i dettagli dell'utente per autenticare gli utenti e applicare regole di autorizzazione.</a:t>
            </a:r>
          </a:p>
          <a:p>
            <a:r>
              <a:rPr lang="it-IT" b="1" dirty="0"/>
              <a:t>Manager di autenticazione (Authentication Manager)</a:t>
            </a:r>
            <a:r>
              <a:rPr lang="it-IT" dirty="0"/>
              <a:t>: L'authentication manager è responsabile della gestione del processo di autenticazione. Riceve l'oggetto di autenticazione e utilizza uno o più provider di autenticazione per verificare le credenziali dell'utente. Puoi configurare l'authentication manager con uno o più provider di autenticazione e definire la strategia di autenticazione (ad esempio, autenticazione basata su credenziali multiple o sequenziale).</a:t>
            </a:r>
          </a:p>
          <a:p>
            <a:endParaRPr lang="it-IT" dirty="0"/>
          </a:p>
        </p:txBody>
      </p:sp>
    </p:spTree>
    <p:extLst>
      <p:ext uri="{BB962C8B-B14F-4D97-AF65-F5344CB8AC3E}">
        <p14:creationId xmlns:p14="http://schemas.microsoft.com/office/powerpoint/2010/main" val="34284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91" name="Rectangle 309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94" name="Straight Connector 309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9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7" name="Isosceles Triangle 309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1" name="Isosceles Triangle 310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2" name="Isosceles Triangle 310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104" name="Rectangle 310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pring Boot Security 가이드 1편 | SK(주) C&amp;C's TECH BLOG">
            <a:extLst>
              <a:ext uri="{FF2B5EF4-FFF2-40B4-BE49-F238E27FC236}">
                <a16:creationId xmlns:a16="http://schemas.microsoft.com/office/drawing/2014/main" id="{4EC0CB2D-12B0-6E76-AFAC-BF63FE0560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653" y="1131994"/>
            <a:ext cx="7144570"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4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B81D2165-7743-77FC-85F3-F0FE1474039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Pom</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CF2394A4-0B47-B599-C244-A0CD01DBF40B}"/>
              </a:ext>
            </a:extLst>
          </p:cNvPr>
          <p:cNvPicPr>
            <a:picLocks noGrp="1" noChangeAspect="1"/>
          </p:cNvPicPr>
          <p:nvPr>
            <p:ph idx="1"/>
          </p:nvPr>
        </p:nvPicPr>
        <p:blipFill>
          <a:blip r:embed="rId2"/>
          <a:stretch>
            <a:fillRect/>
          </a:stretch>
        </p:blipFill>
        <p:spPr>
          <a:xfrm>
            <a:off x="1225309" y="934222"/>
            <a:ext cx="7809351" cy="3299450"/>
          </a:xfrm>
          <a:prstGeom prst="rect">
            <a:avLst/>
          </a:prstGeom>
        </p:spPr>
      </p:pic>
      <p:sp>
        <p:nvSpPr>
          <p:cNvPr id="6" name="Rettangolo 5">
            <a:extLst>
              <a:ext uri="{FF2B5EF4-FFF2-40B4-BE49-F238E27FC236}">
                <a16:creationId xmlns:a16="http://schemas.microsoft.com/office/drawing/2014/main" id="{07C384DD-F77A-8A18-F64F-024AD78EC08C}"/>
              </a:ext>
            </a:extLst>
          </p:cNvPr>
          <p:cNvSpPr/>
          <p:nvPr/>
        </p:nvSpPr>
        <p:spPr>
          <a:xfrm>
            <a:off x="1767016" y="1507524"/>
            <a:ext cx="7007608" cy="1235676"/>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7" name="Rettangolo 6">
            <a:extLst>
              <a:ext uri="{FF2B5EF4-FFF2-40B4-BE49-F238E27FC236}">
                <a16:creationId xmlns:a16="http://schemas.microsoft.com/office/drawing/2014/main" id="{88CDED95-8259-D916-9A8B-BE0A12F7D9F4}"/>
              </a:ext>
            </a:extLst>
          </p:cNvPr>
          <p:cNvSpPr/>
          <p:nvPr/>
        </p:nvSpPr>
        <p:spPr>
          <a:xfrm>
            <a:off x="1793056" y="2806928"/>
            <a:ext cx="6981568" cy="1089211"/>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8" name="CasellaDiTesto 7">
            <a:extLst>
              <a:ext uri="{FF2B5EF4-FFF2-40B4-BE49-F238E27FC236}">
                <a16:creationId xmlns:a16="http://schemas.microsoft.com/office/drawing/2014/main" id="{C306D60E-D434-31DD-8B16-1D56DFEDFD68}"/>
              </a:ext>
            </a:extLst>
          </p:cNvPr>
          <p:cNvSpPr txBox="1"/>
          <p:nvPr/>
        </p:nvSpPr>
        <p:spPr>
          <a:xfrm>
            <a:off x="9181476" y="934222"/>
            <a:ext cx="2288281" cy="923330"/>
          </a:xfrm>
          <a:prstGeom prst="rect">
            <a:avLst/>
          </a:prstGeom>
          <a:noFill/>
        </p:spPr>
        <p:txBody>
          <a:bodyPr wrap="square" rtlCol="0">
            <a:spAutoFit/>
          </a:bodyPr>
          <a:lstStyle/>
          <a:p>
            <a:r>
              <a:rPr lang="it-IT" dirty="0"/>
              <a:t>Libreria essenziale per </a:t>
            </a:r>
            <a:r>
              <a:rPr lang="it-IT" dirty="0" err="1"/>
              <a:t>springboot</a:t>
            </a:r>
            <a:r>
              <a:rPr lang="it-IT" dirty="0"/>
              <a:t> security</a:t>
            </a:r>
          </a:p>
        </p:txBody>
      </p:sp>
      <p:sp>
        <p:nvSpPr>
          <p:cNvPr id="26" name="CasellaDiTesto 25">
            <a:extLst>
              <a:ext uri="{FF2B5EF4-FFF2-40B4-BE49-F238E27FC236}">
                <a16:creationId xmlns:a16="http://schemas.microsoft.com/office/drawing/2014/main" id="{A4548F0A-F6EE-5B67-EB7A-404187B2BA0A}"/>
              </a:ext>
            </a:extLst>
          </p:cNvPr>
          <p:cNvSpPr txBox="1"/>
          <p:nvPr/>
        </p:nvSpPr>
        <p:spPr>
          <a:xfrm>
            <a:off x="9178302" y="2884075"/>
            <a:ext cx="2288281" cy="1200329"/>
          </a:xfrm>
          <a:prstGeom prst="rect">
            <a:avLst/>
          </a:prstGeom>
          <a:noFill/>
        </p:spPr>
        <p:txBody>
          <a:bodyPr wrap="square" rtlCol="0">
            <a:spAutoFit/>
          </a:bodyPr>
          <a:lstStyle/>
          <a:p>
            <a:r>
              <a:rPr lang="it-IT" dirty="0"/>
              <a:t>Libreria essenziale per </a:t>
            </a:r>
            <a:r>
              <a:rPr lang="it-IT" dirty="0" err="1"/>
              <a:t>springboot</a:t>
            </a:r>
            <a:r>
              <a:rPr lang="it-IT" dirty="0"/>
              <a:t> security per l’utilizzo nelle </a:t>
            </a:r>
            <a:r>
              <a:rPr lang="it-IT" dirty="0" err="1"/>
              <a:t>jsp</a:t>
            </a:r>
            <a:endParaRPr lang="it-IT" dirty="0"/>
          </a:p>
        </p:txBody>
      </p:sp>
      <p:cxnSp>
        <p:nvCxnSpPr>
          <p:cNvPr id="28" name="Connettore 2 27">
            <a:extLst>
              <a:ext uri="{FF2B5EF4-FFF2-40B4-BE49-F238E27FC236}">
                <a16:creationId xmlns:a16="http://schemas.microsoft.com/office/drawing/2014/main" id="{9B772968-4BC2-300A-E6F1-CE68D25ADBB5}"/>
              </a:ext>
            </a:extLst>
          </p:cNvPr>
          <p:cNvCxnSpPr>
            <a:cxnSpLocks/>
            <a:endCxn id="8" idx="1"/>
          </p:cNvCxnSpPr>
          <p:nvPr/>
        </p:nvCxnSpPr>
        <p:spPr>
          <a:xfrm flipV="1">
            <a:off x="8774624" y="1395887"/>
            <a:ext cx="406852" cy="461665"/>
          </a:xfrm>
          <a:prstGeom prst="straightConnector1">
            <a:avLst/>
          </a:prstGeom>
          <a:ln>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ttore 2 29">
            <a:extLst>
              <a:ext uri="{FF2B5EF4-FFF2-40B4-BE49-F238E27FC236}">
                <a16:creationId xmlns:a16="http://schemas.microsoft.com/office/drawing/2014/main" id="{131533EE-42AC-C025-2E91-9E9EEA224F02}"/>
              </a:ext>
            </a:extLst>
          </p:cNvPr>
          <p:cNvCxnSpPr>
            <a:cxnSpLocks/>
            <a:endCxn id="26" idx="1"/>
          </p:cNvCxnSpPr>
          <p:nvPr/>
        </p:nvCxnSpPr>
        <p:spPr>
          <a:xfrm>
            <a:off x="8811136" y="3261906"/>
            <a:ext cx="367166" cy="22233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3039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6746" y="609600"/>
            <a:ext cx="3729076" cy="1320800"/>
          </a:xfrm>
        </p:spPr>
        <p:txBody>
          <a:bodyPr anchor="ctr">
            <a:normAutofit/>
          </a:bodyPr>
          <a:lstStyle/>
          <a:p>
            <a:r>
              <a:rPr lang="it-IT" dirty="0"/>
              <a:t>Componente essenziali</a:t>
            </a:r>
          </a:p>
        </p:txBody>
      </p:sp>
      <p:sp>
        <p:nvSpPr>
          <p:cNvPr id="9" name="Content Placeholder 8">
            <a:extLst>
              <a:ext uri="{FF2B5EF4-FFF2-40B4-BE49-F238E27FC236}">
                <a16:creationId xmlns:a16="http://schemas.microsoft.com/office/drawing/2014/main" id="{AA574F33-4E42-BA3C-B9F2-576C7D41321C}"/>
              </a:ext>
            </a:extLst>
          </p:cNvPr>
          <p:cNvSpPr>
            <a:spLocks noGrp="1"/>
          </p:cNvSpPr>
          <p:nvPr>
            <p:ph idx="1"/>
          </p:nvPr>
        </p:nvSpPr>
        <p:spPr>
          <a:xfrm>
            <a:off x="685167" y="2160589"/>
            <a:ext cx="3720916" cy="3560733"/>
          </a:xfrm>
        </p:spPr>
        <p:txBody>
          <a:bodyPr>
            <a:normAutofit/>
          </a:bodyPr>
          <a:lstStyle/>
          <a:p>
            <a:r>
              <a:rPr lang="en-US" dirty="0" err="1"/>
              <a:t>Configurazione</a:t>
            </a:r>
            <a:r>
              <a:rPr lang="en-US" dirty="0"/>
              <a:t> </a:t>
            </a:r>
            <a:r>
              <a:rPr lang="en-US" dirty="0" err="1"/>
              <a:t>essenziale</a:t>
            </a:r>
            <a:endParaRPr lang="en-US" dirty="0"/>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a:blip r:embed="rId2"/>
          <a:stretch>
            <a:fillRect/>
          </a:stretch>
        </p:blipFill>
        <p:spPr>
          <a:xfrm>
            <a:off x="4786147" y="632145"/>
            <a:ext cx="4338522" cy="5089178"/>
          </a:xfrm>
          <a:prstGeom prst="rect">
            <a:avLst/>
          </a:prstGeom>
        </p:spPr>
      </p:pic>
    </p:spTree>
    <p:extLst>
      <p:ext uri="{BB962C8B-B14F-4D97-AF65-F5344CB8AC3E}">
        <p14:creationId xmlns:p14="http://schemas.microsoft.com/office/powerpoint/2010/main" val="1920804738"/>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58</TotalTime>
  <Words>1462</Words>
  <Application>Microsoft Macintosh PowerPoint</Application>
  <PresentationFormat>Widescreen</PresentationFormat>
  <Paragraphs>56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Trebuchet MS</vt:lpstr>
      <vt:lpstr>Wingdings 3</vt:lpstr>
      <vt:lpstr>Sfaccettatura</vt:lpstr>
      <vt:lpstr>Spring Boot Security</vt:lpstr>
      <vt:lpstr>Introduzione</vt:lpstr>
      <vt:lpstr>Introduzione</vt:lpstr>
      <vt:lpstr>Introduzione</vt:lpstr>
      <vt:lpstr>Componenti</vt:lpstr>
      <vt:lpstr>Componenti</vt:lpstr>
      <vt:lpstr>Presentazione standard di PowerPoint</vt:lpstr>
      <vt:lpstr>Pom</vt:lpstr>
      <vt:lpstr>Componente essenziali</vt:lpstr>
      <vt:lpstr>Componente essenziali</vt:lpstr>
      <vt:lpstr>Componente essenziali</vt:lpstr>
      <vt:lpstr>Componente essenziali</vt:lpstr>
      <vt:lpstr>Componente essenziali</vt:lpstr>
      <vt:lpstr>Spring Boot JWT</vt:lpstr>
      <vt:lpstr>Spring Security REST </vt:lpstr>
      <vt:lpstr>Componenti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Security</dc:title>
  <dc:creator>Alessandro Sallese</dc:creator>
  <cp:lastModifiedBy>Alessandro Sallese</cp:lastModifiedBy>
  <cp:revision>8</cp:revision>
  <dcterms:created xsi:type="dcterms:W3CDTF">2023-07-09T22:52:16Z</dcterms:created>
  <dcterms:modified xsi:type="dcterms:W3CDTF">2023-07-10T14:47:06Z</dcterms:modified>
</cp:coreProperties>
</file>