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319" r:id="rId2"/>
    <p:sldId id="304" r:id="rId3"/>
    <p:sldId id="320" r:id="rId4"/>
    <p:sldId id="321" r:id="rId5"/>
    <p:sldId id="322" r:id="rId6"/>
    <p:sldId id="323" r:id="rId7"/>
    <p:sldId id="324" r:id="rId8"/>
    <p:sldId id="281" r:id="rId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1"/>
    </p:embeddedFont>
    <p:embeddedFont>
      <p:font typeface="Overpass Mono" panose="020B0009030203020204" pitchFamily="49" charset="77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8"/>
    <p:restoredTop sz="94653"/>
  </p:normalViewPr>
  <p:slideViewPr>
    <p:cSldViewPr snapToGrid="0">
      <p:cViewPr varScale="1">
        <p:scale>
          <a:sx n="184" d="100"/>
          <a:sy n="184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8:53:25.3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24575,'37'0'0,"2"0"0,0 0 0,-1 0 0,-5 0 0,-6 0 0,-6 0 0,-8 1 0,-4 0 0,0 1 0,-1-1 0,1-1 0,3 0 0,-2 0 0,3 0 0,2 0 0,6 2 0,6-1 0,3 1 0,-2-1 0,0-1 0,-2 0 0,-3 0 0,0 0 0,-5 0 0,-4 1 0,-1 1 0,-5-1 0,0 0 0,8-1 0,4 2 0,12 1 0,2 0 0,3 0 0,-1-1 0,-1 0 0,-1 0 0,-4-1 0,-4-1 0,-4 0 0,-3 1 0,1 1 0,2-1 0,4 0 0,1 1 0,2-1 0,-3 1 0,-4-1 0,-5-1 0,-4 0 0,-2 0 0,-4 0 0,4 0 0,-1 1 0,5 0 0,10 2 0,12 0 0,14 0 0,12 0 0,4-1 0,-6 0 0,-11-2 0,-16 0 0,-13 0 0,-7 0 0,-6 0 0,0 2 0,1-2 0,-1 3 0,4-3 0,-5 0 0,5 0 0,-3 0 0,6 0 0,3 0 0,2 1 0,2 0 0,-3 1 0,-4-1 0,-4-1 0,-4 0 0,3 2 0,-3-1 0,4 1 0,-1-2 0,-2 0 0,2 0 0,-1 0 0,0 1 0,1 0 0,-2 1 0,2-1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.com/website?sl=auto&amp;tl=it&amp;hl=it&amp;client=webapp&amp;u=https://docs.spring.io/spring-security/site/docs/current/reference/htmlsingle/%23tech-userdetailsservic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website?sl=auto&amp;tl=it&amp;hl=it&amp;client=webapp&amp;u=https://docs.spring.io/spring-security/site/docs/current/reference/htmlsingle/%23core-services-authentication-manager" TargetMode="External"/><Relationship Id="rId2" Type="http://schemas.openxmlformats.org/officeDocument/2006/relationships/hyperlink" Target="https://translate.google.com/website?sl=auto&amp;tl=it&amp;hl=it&amp;client=webapp&amp;u=https://docs.spring.io/spring-security/site/docs/current/api/org/springframework/security/authentication/UsernamePasswordAuthenticationToke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ranslate.google.com/website?sl=auto&amp;tl=it&amp;hl=it&amp;client=webapp&amp;u=https://docs.spring.io/spring-security/site/docs/current/api/org/springframework/security/web/AuthenticationEntryPoint.html" TargetMode="External"/><Relationship Id="rId4" Type="http://schemas.openxmlformats.org/officeDocument/2006/relationships/hyperlink" Target="https://translate.google.com/website?sl=auto&amp;tl=it&amp;hl=it&amp;client=webapp&amp;u=https://docs.spring.io/spring-framework/docs/current/javadoc-api/org/springframework/web/filter/OncePerRequestFilt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JWT</a:t>
            </a:r>
            <a:endParaRPr lang="it-IT" b="1" dirty="0"/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96C8BD26-FEDA-8353-05B4-B332DCB4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Quali tecniche possiamo utilizzare per le nostre autenticazioni?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più utilizzato in ambito delle chiamate </a:t>
            </a:r>
            <a:r>
              <a:rPr lang="it-IT" dirty="0" err="1"/>
              <a:t>rest</a:t>
            </a:r>
            <a:r>
              <a:rPr lang="it-IT" dirty="0"/>
              <a:t> è il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JWT (JSON Web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È  uno standard utilizzato per condividere le informazioni di sicurezza tra due parti: un client e un server. Ogni JWT contiene oggetti JSON codificati, incluso un set di attestazioni. I JWT vengono firmati utilizzando un algoritmo crittografico per garantire che le attestazioni non possano essere modificate dopo l'emissione del token.</a:t>
            </a:r>
          </a:p>
        </p:txBody>
      </p:sp>
    </p:spTree>
    <p:extLst>
      <p:ext uri="{BB962C8B-B14F-4D97-AF65-F5344CB8AC3E}">
        <p14:creationId xmlns:p14="http://schemas.microsoft.com/office/powerpoint/2010/main" val="5094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1028" name="Picture 4" descr="spring-boot-login-example-jwt-mysql-flow">
            <a:extLst>
              <a:ext uri="{FF2B5EF4-FFF2-40B4-BE49-F238E27FC236}">
                <a16:creationId xmlns:a16="http://schemas.microsoft.com/office/drawing/2014/main" id="{69606961-E4D8-BECE-6A18-829B4131A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"/>
          <a:stretch/>
        </p:blipFill>
        <p:spPr bwMode="auto">
          <a:xfrm>
            <a:off x="2528816" y="2050473"/>
            <a:ext cx="4086367" cy="27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3074" name="Picture 2" descr="spring-security-refresh-token-jwt-spring-boot-flow">
            <a:extLst>
              <a:ext uri="{FF2B5EF4-FFF2-40B4-BE49-F238E27FC236}">
                <a16:creationId xmlns:a16="http://schemas.microsoft.com/office/drawing/2014/main" id="{E44782B7-75D8-DC41-A1BA-366DDA1B9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/>
          <a:stretch/>
        </p:blipFill>
        <p:spPr bwMode="auto">
          <a:xfrm>
            <a:off x="2636591" y="2074419"/>
            <a:ext cx="3870817" cy="272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5122" name="Picture 2" descr="spring-boot-login-example-jwt-spring-security-architecture">
            <a:extLst>
              <a:ext uri="{FF2B5EF4-FFF2-40B4-BE49-F238E27FC236}">
                <a16:creationId xmlns:a16="http://schemas.microsoft.com/office/drawing/2014/main" id="{5B0DCD20-2BDA-6224-7BE2-7EE255B6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99" y="1905000"/>
            <a:ext cx="4290002" cy="2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888570AA-98EB-9734-437A-796B98C59009}"/>
                  </a:ext>
                </a:extLst>
              </p14:cNvPr>
              <p14:cNvContentPartPr/>
              <p14:nvPr/>
            </p14:nvContentPartPr>
            <p14:xfrm>
              <a:off x="5783193" y="3834033"/>
              <a:ext cx="695160" cy="2988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888570AA-98EB-9734-437A-796B98C59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0553" y="3771033"/>
                <a:ext cx="82080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2900960"/>
          </a:xfrm>
        </p:spPr>
        <p:txBody>
          <a:bodyPr/>
          <a:lstStyle/>
          <a:p>
            <a:r>
              <a:rPr lang="it-IT" dirty="0"/>
              <a:t>– </a:t>
            </a:r>
            <a:r>
              <a:rPr lang="it-IT" dirty="0" err="1"/>
              <a:t>WebSecurityConfig</a:t>
            </a:r>
            <a:r>
              <a:rPr lang="it-IT" dirty="0"/>
              <a:t> è il punto cruciale della nostra implementazione della sicurezza. Configura </a:t>
            </a:r>
            <a:r>
              <a:rPr lang="it-IT" dirty="0" err="1"/>
              <a:t>cors</a:t>
            </a:r>
            <a:r>
              <a:rPr lang="it-IT" dirty="0"/>
              <a:t>, </a:t>
            </a:r>
            <a:r>
              <a:rPr lang="it-IT" dirty="0" err="1"/>
              <a:t>csrf</a:t>
            </a:r>
            <a:r>
              <a:rPr lang="it-IT" dirty="0"/>
              <a:t>, gestione delle sessioni, regole per le risorse protette. Possiamo anche estendere e personalizzare la configurazione predefinita che contiene gli elementi sottostanti. </a:t>
            </a:r>
            <a:br>
              <a:rPr lang="it-IT" dirty="0"/>
            </a:br>
            <a:r>
              <a:rPr lang="it-IT" dirty="0"/>
              <a:t>–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UserDetailsService</a:t>
            </a:r>
            <a:r>
              <a:rPr lang="it-IT" dirty="0"/>
              <a:t> l'interfaccia ha un metodo per caricare Utente per nome utente e restituisce un </a:t>
            </a:r>
            <a:r>
              <a:rPr lang="it-IT" dirty="0" err="1"/>
              <a:t>UserDetailsoggetto</a:t>
            </a:r>
            <a:r>
              <a:rPr lang="it-IT" dirty="0"/>
              <a:t> che Spring Security può utilizzare per l'autenticazione e la convalida.</a:t>
            </a:r>
          </a:p>
          <a:p>
            <a:r>
              <a:rPr lang="it-IT" dirty="0"/>
              <a:t>– </a:t>
            </a:r>
            <a:r>
              <a:rPr lang="it-IT" dirty="0" err="1"/>
              <a:t>UserDetailscontiene</a:t>
            </a:r>
            <a:r>
              <a:rPr lang="it-IT" dirty="0"/>
              <a:t> le informazioni necessarie (come: nome utente, password, autorità) per costruire un oggetto di autenticazione.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43743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233469"/>
          </a:xfrm>
        </p:spPr>
        <p:txBody>
          <a:bodyPr/>
          <a:lstStyle/>
          <a:p>
            <a:r>
              <a:rPr lang="it-IT" dirty="0"/>
              <a:t>–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UsernamePasswordAuthenticationToken</a:t>
            </a:r>
            <a:r>
              <a:rPr lang="it-IT" dirty="0"/>
              <a:t> ottiene {username, password} dalla richiesta di accesso, </a:t>
            </a:r>
            <a:r>
              <a:rPr lang="it-IT" dirty="0" err="1"/>
              <a:t>AuthenticationManagerlo</a:t>
            </a:r>
            <a:r>
              <a:rPr lang="it-IT" dirty="0"/>
              <a:t> utilizzerà per autenticare un account di accesso.</a:t>
            </a:r>
          </a:p>
          <a:p>
            <a:r>
              <a:rPr lang="it-IT" dirty="0"/>
              <a:t>– </a:t>
            </a:r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AuthenticationManager</a:t>
            </a:r>
            <a:r>
              <a:rPr lang="it-IT" dirty="0"/>
              <a:t> ha un </a:t>
            </a:r>
            <a:r>
              <a:rPr lang="it-IT" dirty="0" err="1"/>
              <a:t>DaoAuthenticationProvider</a:t>
            </a:r>
            <a:r>
              <a:rPr lang="it-IT" dirty="0"/>
              <a:t>(con l'aiuto di </a:t>
            </a:r>
            <a:r>
              <a:rPr lang="it-IT" dirty="0" err="1"/>
              <a:t>UserDetailsService</a:t>
            </a:r>
            <a:r>
              <a:rPr lang="it-IT" dirty="0"/>
              <a:t>&amp; </a:t>
            </a:r>
            <a:r>
              <a:rPr lang="it-IT" dirty="0" err="1"/>
              <a:t>PasswordEncoder</a:t>
            </a:r>
            <a:r>
              <a:rPr lang="it-IT" dirty="0"/>
              <a:t>) per convalidare l' </a:t>
            </a:r>
            <a:r>
              <a:rPr lang="it-IT" dirty="0" err="1"/>
              <a:t>UsernamePasswordAuthenticationToken</a:t>
            </a:r>
            <a:r>
              <a:rPr lang="it-IT" dirty="0"/>
              <a:t> oggetto. In caso di esito positivo, </a:t>
            </a:r>
            <a:r>
              <a:rPr lang="it-IT" dirty="0" err="1"/>
              <a:t>AuthenticationManagerrestituisce</a:t>
            </a:r>
            <a:r>
              <a:rPr lang="it-IT" dirty="0"/>
              <a:t> un oggetto di autenticazione completamente popolato (incluse le autorità concesse).</a:t>
            </a:r>
          </a:p>
          <a:p>
            <a:r>
              <a:rPr lang="it-IT" dirty="0"/>
              <a:t>–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OncePerRequestFilter</a:t>
            </a:r>
            <a:r>
              <a:rPr lang="it-IT" dirty="0"/>
              <a:t> effettua una singola esecuzione per ogni richiesta alla nostra API. Fornisce un </a:t>
            </a:r>
            <a:r>
              <a:rPr lang="it-IT" dirty="0" err="1"/>
              <a:t>doFilterInternal</a:t>
            </a:r>
            <a:r>
              <a:rPr lang="it-IT" dirty="0"/>
              <a:t>() metodo che analizza e convalida il JWT, caricando i dettagli dell'utente (usando </a:t>
            </a:r>
            <a:r>
              <a:rPr lang="it-IT" dirty="0" err="1"/>
              <a:t>UserDetailsService</a:t>
            </a:r>
            <a:r>
              <a:rPr lang="it-IT" dirty="0"/>
              <a:t>), controllando l'autorizzazione (usando </a:t>
            </a:r>
            <a:r>
              <a:rPr lang="it-IT" dirty="0" err="1"/>
              <a:t>UsernamePasswordAuthenticationToken</a:t>
            </a:r>
            <a:r>
              <a:rPr lang="it-IT" dirty="0"/>
              <a:t>).</a:t>
            </a:r>
          </a:p>
          <a:p>
            <a:r>
              <a:rPr lang="it-IT" dirty="0"/>
              <a:t>–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AuthenticationEntryPoint</a:t>
            </a:r>
            <a:r>
              <a:rPr lang="it-IT" dirty="0"/>
              <a:t> rileverà l'errore di autenticazione.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34888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233469"/>
          </a:xfrm>
        </p:spPr>
        <p:txBody>
          <a:bodyPr/>
          <a:lstStyle/>
          <a:p>
            <a:r>
              <a:rPr lang="it-IT" b="1" dirty="0">
                <a:effectLst/>
              </a:rPr>
              <a:t>Controller</a:t>
            </a:r>
            <a:r>
              <a:rPr lang="it-IT" dirty="0">
                <a:effectLst/>
              </a:rPr>
              <a:t> gestiscono le richieste di registrazione/accesso e le richieste autorizzate.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AuthController</a:t>
            </a:r>
            <a:r>
              <a:rPr lang="it-IT" dirty="0">
                <a:effectLst/>
              </a:rPr>
              <a:t>: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signup</a:t>
            </a:r>
            <a:r>
              <a:rPr lang="it-IT" dirty="0">
                <a:effectLst/>
              </a:rPr>
              <a:t>’),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signin</a:t>
            </a:r>
            <a:r>
              <a:rPr lang="it-IT" dirty="0">
                <a:effectLst/>
              </a:rPr>
              <a:t>’),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signout</a:t>
            </a:r>
            <a:r>
              <a:rPr lang="it-IT" dirty="0">
                <a:effectLst/>
              </a:rPr>
              <a:t>')</a:t>
            </a:r>
            <a:endParaRPr lang="it-IT" dirty="0"/>
          </a:p>
          <a:p>
            <a:r>
              <a:rPr lang="it-IT" b="1" dirty="0"/>
              <a:t>R</a:t>
            </a:r>
            <a:r>
              <a:rPr lang="it-IT" b="1" dirty="0">
                <a:effectLst/>
              </a:rPr>
              <a:t>epository</a:t>
            </a:r>
            <a:r>
              <a:rPr lang="it-IT" dirty="0">
                <a:effectLst/>
              </a:rPr>
              <a:t> ha interfacce che estendono Spring Data JPA </a:t>
            </a:r>
            <a:r>
              <a:rPr lang="it-IT" dirty="0" err="1"/>
              <a:t>JpaRepository</a:t>
            </a:r>
            <a:r>
              <a:rPr lang="it-IT" dirty="0" err="1">
                <a:effectLst/>
              </a:rPr>
              <a:t>per</a:t>
            </a:r>
            <a:r>
              <a:rPr lang="it-IT" dirty="0">
                <a:effectLst/>
              </a:rPr>
              <a:t> interagire con il database.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UserRepository</a:t>
            </a:r>
            <a:r>
              <a:rPr lang="it-IT" dirty="0" err="1">
                <a:effectLst/>
              </a:rPr>
              <a:t>estende</a:t>
            </a:r>
            <a:r>
              <a:rPr lang="it-IT" dirty="0" err="1"/>
              <a:t>JpaRepository</a:t>
            </a:r>
            <a:r>
              <a:rPr lang="it-IT" dirty="0"/>
              <a:t>&lt;User, Long&gt;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RoleRepository</a:t>
            </a:r>
            <a:r>
              <a:rPr lang="it-IT" dirty="0" err="1">
                <a:effectLst/>
              </a:rPr>
              <a:t>estende</a:t>
            </a:r>
            <a:r>
              <a:rPr lang="it-IT" dirty="0" err="1"/>
              <a:t>JpaRepository</a:t>
            </a:r>
            <a:r>
              <a:rPr lang="it-IT" dirty="0"/>
              <a:t>&lt;</a:t>
            </a:r>
            <a:r>
              <a:rPr lang="it-IT" dirty="0" err="1"/>
              <a:t>Role</a:t>
            </a:r>
            <a:r>
              <a:rPr lang="it-IT" dirty="0"/>
              <a:t>, Long&gt;</a:t>
            </a:r>
          </a:p>
          <a:p>
            <a:r>
              <a:rPr lang="it-IT" b="1" dirty="0"/>
              <a:t>M</a:t>
            </a:r>
            <a:r>
              <a:rPr lang="it-IT" b="1" dirty="0">
                <a:effectLst/>
              </a:rPr>
              <a:t>odels</a:t>
            </a:r>
            <a:r>
              <a:rPr lang="it-IT" dirty="0">
                <a:effectLst/>
              </a:rPr>
              <a:t> definisco due modelli principali per Autenticazione ( </a:t>
            </a:r>
            <a:r>
              <a:rPr lang="it-IT" dirty="0"/>
              <a:t>User</a:t>
            </a:r>
            <a:r>
              <a:rPr lang="it-IT" dirty="0">
                <a:effectLst/>
              </a:rPr>
              <a:t>) e Autorizzazione ( </a:t>
            </a:r>
            <a:r>
              <a:rPr lang="it-IT" dirty="0" err="1"/>
              <a:t>Role</a:t>
            </a:r>
            <a:r>
              <a:rPr lang="it-IT" dirty="0">
                <a:effectLst/>
              </a:rPr>
              <a:t>). Hanno una relazione molti-a-molti.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  <a:r>
              <a:rPr lang="it-IT" dirty="0">
                <a:effectLst/>
              </a:rPr>
              <a:t>: id, username, email, password, ruoli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Role</a:t>
            </a:r>
            <a:r>
              <a:rPr lang="it-IT" dirty="0">
                <a:effectLst/>
              </a:rPr>
              <a:t>: id, nome</a:t>
            </a:r>
            <a:endParaRPr lang="it-IT" dirty="0"/>
          </a:p>
          <a:p>
            <a:r>
              <a:rPr lang="it-IT" b="1" dirty="0"/>
              <a:t>P</a:t>
            </a:r>
            <a:r>
              <a:rPr lang="it-IT" b="1" dirty="0">
                <a:effectLst/>
              </a:rPr>
              <a:t>ayload</a:t>
            </a:r>
            <a:r>
              <a:rPr lang="it-IT" dirty="0">
                <a:effectLst/>
              </a:rPr>
              <a:t> definisce le classi per gli oggetti </a:t>
            </a:r>
            <a:r>
              <a:rPr lang="it-IT" dirty="0" err="1">
                <a:effectLst/>
              </a:rPr>
              <a:t>Request</a:t>
            </a:r>
            <a:r>
              <a:rPr lang="it-IT" dirty="0">
                <a:effectLst/>
              </a:rPr>
              <a:t> e </a:t>
            </a:r>
            <a:r>
              <a:rPr lang="it-IT" dirty="0" err="1">
                <a:effectLst/>
              </a:rPr>
              <a:t>Response</a:t>
            </a:r>
            <a:endParaRPr lang="it-IT" dirty="0"/>
          </a:p>
          <a:p>
            <a:r>
              <a:rPr lang="it-IT" dirty="0">
                <a:effectLst/>
              </a:rPr>
              <a:t>Abbiamo anche </a:t>
            </a:r>
            <a:r>
              <a:rPr lang="it-IT" b="1" dirty="0" err="1">
                <a:effectLst/>
              </a:rPr>
              <a:t>application.properties</a:t>
            </a:r>
            <a:r>
              <a:rPr lang="it-IT" dirty="0">
                <a:effectLst/>
              </a:rPr>
              <a:t> per configurare Spring </a:t>
            </a:r>
            <a:r>
              <a:rPr lang="it-IT" dirty="0" err="1">
                <a:effectLst/>
              </a:rPr>
              <a:t>Datasource</a:t>
            </a:r>
            <a:r>
              <a:rPr lang="it-IT" dirty="0">
                <a:effectLst/>
              </a:rPr>
              <a:t>,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40752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463</Words>
  <Application>Microsoft Macintosh PowerPoint</Application>
  <PresentationFormat>Presentazione su schermo (16:9)</PresentationFormat>
  <Paragraphs>38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Overpass Mono</vt:lpstr>
      <vt:lpstr>Roboto</vt:lpstr>
      <vt:lpstr>Anaheim</vt:lpstr>
      <vt:lpstr>Arial</vt:lpstr>
      <vt:lpstr>Roboto Condensed Light</vt:lpstr>
      <vt:lpstr>Programming Lesson by Slidesgo</vt:lpstr>
      <vt:lpstr>JWT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36</cp:revision>
  <dcterms:modified xsi:type="dcterms:W3CDTF">2023-01-04T10:19:50Z</dcterms:modified>
</cp:coreProperties>
</file>