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76" r:id="rId2"/>
    <p:sldId id="334" r:id="rId3"/>
    <p:sldId id="402" r:id="rId4"/>
    <p:sldId id="343" r:id="rId5"/>
    <p:sldId id="297" r:id="rId6"/>
    <p:sldId id="335" r:id="rId7"/>
    <p:sldId id="384" r:id="rId8"/>
    <p:sldId id="377" r:id="rId9"/>
    <p:sldId id="378" r:id="rId10"/>
    <p:sldId id="379" r:id="rId11"/>
    <p:sldId id="380" r:id="rId12"/>
    <p:sldId id="387" r:id="rId13"/>
    <p:sldId id="388" r:id="rId14"/>
    <p:sldId id="385" r:id="rId15"/>
    <p:sldId id="381" r:id="rId16"/>
    <p:sldId id="382" r:id="rId17"/>
    <p:sldId id="383" r:id="rId18"/>
    <p:sldId id="386" r:id="rId19"/>
    <p:sldId id="389" r:id="rId20"/>
    <p:sldId id="390" r:id="rId21"/>
    <p:sldId id="391" r:id="rId22"/>
    <p:sldId id="392" r:id="rId23"/>
    <p:sldId id="393" r:id="rId24"/>
    <p:sldId id="399" r:id="rId25"/>
    <p:sldId id="400" r:id="rId26"/>
    <p:sldId id="395" r:id="rId27"/>
    <p:sldId id="396" r:id="rId28"/>
    <p:sldId id="401" r:id="rId29"/>
    <p:sldId id="397" r:id="rId30"/>
    <p:sldId id="398" r:id="rId3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ij, C. de (Cornelis)" initials="MCd(" lastIdx="1" clrIdx="0">
    <p:extLst>
      <p:ext uri="{19B8F6BF-5375-455C-9EA6-DF929625EA0E}">
        <p15:presenceInfo xmlns:p15="http://schemas.microsoft.com/office/powerpoint/2012/main" userId="S::cornelis.de.mooij@ing.com::32e4c76b-afff-4b49-98ff-af0b8b10d8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1A4E"/>
    <a:srgbClr val="001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55"/>
    <p:restoredTop sz="92719"/>
  </p:normalViewPr>
  <p:slideViewPr>
    <p:cSldViewPr snapToGrid="0" snapToObjects="1">
      <p:cViewPr varScale="1">
        <p:scale>
          <a:sx n="103" d="100"/>
          <a:sy n="103" d="100"/>
        </p:scale>
        <p:origin x="208" y="1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1B767-D354-CE40-BAF4-5FEDFB9DB6C7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E9FB4-92C4-234B-A3BF-D28C4EF791B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5AB1-8739-7D46-823A-52FCF7778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878B1-3A8E-6A4C-940A-031038B7C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19E9-508D-AC40-8BB5-9C7D8B9B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AC67-87E2-9347-98F5-A72C0242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54E1-9CC0-344B-BD60-A6816E8C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B4F9-87B6-EC4A-ABC6-A4FB1809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AF24C-524D-D041-B87A-9BD4BB47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D1D8-A946-9E4E-AC48-E20698A2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A51E-27E2-8B4E-A34E-BC314D40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26FD-2243-A047-9261-BC82948E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CA219-8B6A-A04B-A3B3-3CC53EF99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F91C1-B8F6-5244-AE50-5176A23A7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2482-3B08-884B-B54F-8DB0953B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A503-EB59-2340-BFF2-1B042EE4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54E0-0949-9346-824B-7B7DBDE7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5A44-8128-1741-A6C9-304447DB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8341-FA6A-9044-8711-41AE65FA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39B9-FC5F-E049-8A51-381FED2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2C21-189F-934C-9AC7-1301110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1412-B1EF-4C43-B23A-4073BCF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AE82-4644-7547-B944-6BD179CD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46A75-A40C-B74F-825D-B0CB120D1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402C-D90B-7945-9C0E-D028716F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46C4-7E2E-8B4A-B364-5A939829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896D-9ABB-3949-8472-B9F0E587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872-BAD6-1646-A3A7-459B0433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4B5D-2A7F-FE46-ABA5-3F1108E05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5605-6802-D144-89E4-06DDE099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BF6D1-AF24-404F-84CF-F8520D89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F3FF2-B0E1-BE4C-9FD3-B185044F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E17D-FAA8-A441-A9C8-C499613E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8FD9-F8BD-B64E-A28A-474E2606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293AD-F42E-EF42-A061-210C6DF1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1C0A-F812-EC40-875C-667F5B481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96C7-B98E-2146-A198-4C44D911C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C5CA7-0F33-DE47-A2D7-ADF45FB49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4CA64-F432-174F-B0EB-597BAEC0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F3E60-54BF-1945-A39A-A4BDDD4E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C3C73-1664-3543-847B-0086333D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EEB6-0757-E44A-8F21-BEFAC560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F8FC9-A120-4543-903C-EEC4EB36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36262-8780-204F-8CA3-4A8A600A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F2014-E86C-E54F-BF72-6D355FBB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BE6A1-9207-A945-A47A-57F73A6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3902F-D144-7342-8034-08EC5A4C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AD12-2A96-FD4F-B06D-66046D39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868B-AFA5-F047-8D0A-3C651775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3BFE-C768-EB4C-B90B-90F807B0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B5BDF-72C1-094D-9C43-4DD3D8F6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E9651-13A3-9149-B53F-05472306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E0023-2F29-A345-BECC-8E864A29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2258-D5D2-1A4D-B380-9192C48C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E237-F866-F34D-988A-B58123D6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9973D-C01E-6442-B539-9953A98B5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455B9-A213-624A-ADE3-529D4C46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1F255-ED0E-8948-A254-00D1C650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BDBA-2DB9-CB48-A5B6-91F8C219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1F30D-AECA-644A-BD04-CC7B3A02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001A4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D3C47-D3C5-464E-9DEE-DD31A9C4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467B-47E7-4B4A-9C1F-FA35A831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5CFE-3EAC-E34E-B3F0-5DDA7511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5D2E-4786-244E-8232-A173CA74B8F6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46D6-418B-7448-A574-3A6797873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0D1B-E579-C745-A45E-6964A61D6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3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949F-B5B7-C84B-A2AB-AF21C8BB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Impostazione</a:t>
            </a:r>
            <a:r>
              <a:rPr lang="en-GB" dirty="0"/>
              <a:t> </a:t>
            </a:r>
            <a:r>
              <a:rPr lang="en-GB" dirty="0" err="1"/>
              <a:t>manuale</a:t>
            </a:r>
            <a:r>
              <a:rPr lang="en-GB" dirty="0"/>
              <a:t> del database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41E0-B5BD-F14A-B038-C7E19C99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DROP TABLE IF EXISTS note;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note (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title VARCHAR(255)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body TEXT,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creation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modified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INDEX(title)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2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implementazione</a:t>
            </a:r>
            <a:r>
              <a:rPr lang="en-GB" dirty="0"/>
              <a:t> di </a:t>
            </a:r>
            <a:r>
              <a:rPr lang="en-GB" dirty="0" err="1"/>
              <a:t>NoteRepository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 err="1"/>
              <a:t>Aggiungere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metodi</a:t>
            </a:r>
            <a:r>
              <a:rPr lang="en-US" sz="1600" dirty="0"/>
              <a:t> </a:t>
            </a:r>
            <a:r>
              <a:rPr lang="en-US" sz="1600" dirty="0" err="1"/>
              <a:t>seguenti</a:t>
            </a:r>
            <a:r>
              <a:rPr lang="en-US" sz="1600" dirty="0"/>
              <a:t> per le query title e body </a:t>
            </a:r>
            <a:r>
              <a:rPr lang="en-US" sz="1600" dirty="0" err="1"/>
              <a:t>alla</a:t>
            </a:r>
            <a:r>
              <a:rPr lang="en-US" sz="1600" dirty="0"/>
              <a:t> </a:t>
            </a:r>
            <a:r>
              <a:rPr lang="en-US" sz="1600" dirty="0" err="1"/>
              <a:t>classe</a:t>
            </a:r>
            <a:r>
              <a:rPr lang="en-US" sz="1600" dirty="0"/>
              <a:t> </a:t>
            </a:r>
            <a:r>
              <a:rPr lang="en-US" sz="1600" dirty="0" err="1"/>
              <a:t>NoteRepository</a:t>
            </a:r>
            <a:r>
              <a:rPr lang="en-US" sz="1600" dirty="0"/>
              <a:t> (</a:t>
            </a:r>
            <a:r>
              <a:rPr lang="en-US" sz="1600" dirty="0" err="1"/>
              <a:t>altri</a:t>
            </a:r>
            <a:r>
              <a:rPr lang="en-US" sz="1600" dirty="0"/>
              <a:t> </a:t>
            </a:r>
            <a:r>
              <a:rPr lang="en-US" sz="1600" dirty="0" err="1"/>
              <a:t>metodi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diapositiva</a:t>
            </a:r>
            <a:r>
              <a:rPr lang="en-US" sz="1600" dirty="0"/>
              <a:t> </a:t>
            </a:r>
            <a:r>
              <a:rPr lang="en-US" sz="1600" dirty="0" err="1"/>
              <a:t>successiva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SQL_FIND_BY_TITLE,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"%" + title + "%" },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body)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SQL_FIND_BY_BODY,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"%" + body + "%" },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findByTitleAndBody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title, String body)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SQL_FIND_BY_TITLE_AND_BODY,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"%" + title + "%", "%" + body + "%" },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1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implementazione</a:t>
            </a:r>
            <a:r>
              <a:rPr lang="en-GB" dirty="0"/>
              <a:t> di </a:t>
            </a:r>
            <a:r>
              <a:rPr lang="en-GB" dirty="0" err="1"/>
              <a:t>NoteRepository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42700"/>
          </a:xfrm>
        </p:spPr>
        <p:txBody>
          <a:bodyPr>
            <a:noAutofit/>
          </a:bodyPr>
          <a:lstStyle/>
          <a:p>
            <a:r>
              <a:rPr lang="en-US" sz="1400" dirty="0" err="1"/>
              <a:t>Aggiungere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metodi</a:t>
            </a:r>
            <a:r>
              <a:rPr lang="en-US" sz="1400" dirty="0"/>
              <a:t> </a:t>
            </a:r>
            <a:r>
              <a:rPr lang="en-US" sz="1400" dirty="0" err="1"/>
              <a:t>seguenti</a:t>
            </a:r>
            <a:r>
              <a:rPr lang="en-US" sz="1400" dirty="0"/>
              <a:t> per le query </a:t>
            </a:r>
            <a:r>
              <a:rPr lang="en-US" sz="1400" dirty="0" err="1"/>
              <a:t>della</a:t>
            </a:r>
            <a:r>
              <a:rPr lang="en-US" sz="1400" dirty="0"/>
              <a:t> data di </a:t>
            </a:r>
            <a:r>
              <a:rPr lang="en-US" sz="1400" dirty="0" err="1"/>
              <a:t>creazione</a:t>
            </a:r>
            <a:r>
              <a:rPr lang="en-US" sz="1400" dirty="0"/>
              <a:t>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dirty="0" err="1"/>
              <a:t>NoteRepository</a:t>
            </a:r>
            <a:r>
              <a:rPr lang="en-US" sz="1400" dirty="0"/>
              <a:t>:</a:t>
            </a:r>
            <a:br>
              <a:rPr lang="en-US" sz="1400" dirty="0"/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findByCreationAfter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SQL_FIND_BY_CREATION_AFTER,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 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int[]{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i="1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findByCreationBefore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SQL_FIND_BY_CREATION_BEFORE,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int[]{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i="1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findByCreationBetween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SQL_FIND_BY_CREATION_BETWEEN,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}, 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int[]{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i="1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8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NoteMapper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80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</a:t>
            </a:r>
            <a:r>
              <a:rPr lang="en-GB" dirty="0" err="1"/>
              <a:t>NoteMapper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 err="1"/>
              <a:t>Creare</a:t>
            </a:r>
            <a:r>
              <a:rPr lang="en-US" sz="1600" dirty="0"/>
              <a:t> un </a:t>
            </a:r>
            <a:r>
              <a:rPr lang="en-US" sz="1600" dirty="0" err="1"/>
              <a:t>pacchetto</a:t>
            </a:r>
            <a:r>
              <a:rPr lang="en-US" sz="1600" dirty="0"/>
              <a:t> </a:t>
            </a:r>
            <a:r>
              <a:rPr lang="en-US" sz="1600" dirty="0" err="1"/>
              <a:t>denominato</a:t>
            </a:r>
            <a:r>
              <a:rPr lang="en-US" sz="1600" dirty="0"/>
              <a:t> "mappers" e </a:t>
            </a:r>
            <a:r>
              <a:rPr lang="en-US" sz="1600" dirty="0" err="1"/>
              <a:t>creare</a:t>
            </a:r>
            <a:r>
              <a:rPr lang="en-US" sz="1600" dirty="0"/>
              <a:t> la </a:t>
            </a:r>
            <a:r>
              <a:rPr lang="en-US" sz="1600" dirty="0" err="1"/>
              <a:t>classe</a:t>
            </a:r>
            <a:r>
              <a:rPr lang="en-US" sz="1600" dirty="0"/>
              <a:t> </a:t>
            </a:r>
            <a:r>
              <a:rPr lang="en-US" sz="1600" dirty="0" err="1"/>
              <a:t>NoteMapper</a:t>
            </a:r>
            <a:r>
              <a:rPr lang="en-US" sz="1600" dirty="0"/>
              <a:t> al </a:t>
            </a:r>
            <a:r>
              <a:rPr lang="en-US" sz="1600" dirty="0" err="1"/>
              <a:t>suo</a:t>
            </a:r>
            <a:r>
              <a:rPr lang="en-US" sz="1600" dirty="0"/>
              <a:t> </a:t>
            </a:r>
            <a:r>
              <a:rPr lang="en-US" sz="1600" dirty="0" err="1"/>
              <a:t>interno</a:t>
            </a:r>
            <a:r>
              <a:rPr lang="en-US" sz="1600" dirty="0"/>
              <a:t> come segue:</a:t>
            </a:r>
            <a:br>
              <a:rPr lang="en-US" sz="1600" dirty="0"/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class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implements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RowMapper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@Override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Note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mapRow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int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throws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SQLException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Note note = new Note();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resultSet.getLong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("id");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note.title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("title");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("body");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resultSet.getTimestamp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("creation");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resultSet.getTimestamp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("modified");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note;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</a:p>
          <a:p>
            <a:r>
              <a:rPr lang="en-US" sz="1600" dirty="0"/>
              <a:t>Questa </a:t>
            </a:r>
            <a:r>
              <a:rPr lang="en-US" sz="1600" dirty="0" err="1"/>
              <a:t>classe</a:t>
            </a:r>
            <a:r>
              <a:rPr lang="en-US" sz="1600" dirty="0"/>
              <a:t> </a:t>
            </a:r>
            <a:r>
              <a:rPr lang="en-US" sz="1600" dirty="0" err="1"/>
              <a:t>gestisce</a:t>
            </a:r>
            <a:r>
              <a:rPr lang="en-US" sz="1600" dirty="0"/>
              <a:t> la </a:t>
            </a:r>
            <a:r>
              <a:rPr lang="en-US" sz="1600" dirty="0" err="1"/>
              <a:t>conversione</a:t>
            </a:r>
            <a:r>
              <a:rPr lang="en-US" sz="1600" dirty="0"/>
              <a:t> </a:t>
            </a:r>
            <a:r>
              <a:rPr lang="en-US" sz="1600" dirty="0" err="1"/>
              <a:t>dai</a:t>
            </a:r>
            <a:r>
              <a:rPr lang="en-US" sz="1600" dirty="0"/>
              <a:t> </a:t>
            </a:r>
            <a:r>
              <a:rPr lang="en-US" sz="1600" dirty="0" err="1"/>
              <a:t>dati</a:t>
            </a:r>
            <a:r>
              <a:rPr lang="en-US" sz="1600" dirty="0"/>
              <a:t> del database </a:t>
            </a:r>
            <a:r>
              <a:rPr lang="en-US" sz="1600" dirty="0" err="1"/>
              <a:t>all'oggetto</a:t>
            </a:r>
            <a:r>
              <a:rPr lang="en-US" sz="1600" dirty="0"/>
              <a:t> Note in Java.</a:t>
            </a:r>
          </a:p>
        </p:txBody>
      </p:sp>
    </p:spTree>
    <p:extLst>
      <p:ext uri="{BB962C8B-B14F-4D97-AF65-F5344CB8AC3E}">
        <p14:creationId xmlns:p14="http://schemas.microsoft.com/office/powerpoint/2010/main" val="63628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99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NoteService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 err="1"/>
              <a:t>Modificare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metodi</a:t>
            </a:r>
            <a:r>
              <a:rPr lang="en-US" sz="1600" dirty="0"/>
              <a:t> CRUD di base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classe</a:t>
            </a:r>
            <a:r>
              <a:rPr lang="en-US" sz="1600" dirty="0"/>
              <a:t> </a:t>
            </a:r>
            <a:r>
              <a:rPr lang="en-US" sz="1600" dirty="0" err="1"/>
              <a:t>NoteService</a:t>
            </a:r>
            <a:r>
              <a:rPr lang="en-US" sz="1600" dirty="0"/>
              <a:t> come </a:t>
            </a:r>
            <a:r>
              <a:rPr lang="en-US" sz="1600" dirty="0" err="1"/>
              <a:t>indicato</a:t>
            </a:r>
            <a:r>
              <a:rPr lang="en-US" sz="1600" dirty="0"/>
              <a:t> di </a:t>
            </a:r>
            <a:r>
              <a:rPr lang="en-US" sz="1600" dirty="0" err="1"/>
              <a:t>seguito</a:t>
            </a:r>
            <a:r>
              <a:rPr lang="en-US" sz="1600" dirty="0"/>
              <a:t> (</a:t>
            </a:r>
            <a:r>
              <a:rPr lang="en-US" sz="1600" dirty="0" err="1"/>
              <a:t>ulteriori</a:t>
            </a:r>
            <a:r>
              <a:rPr lang="en-US" sz="1600" dirty="0"/>
              <a:t> </a:t>
            </a:r>
            <a:r>
              <a:rPr lang="en-US" sz="1600" dirty="0" err="1"/>
              <a:t>informazioni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diapositiva</a:t>
            </a:r>
            <a:r>
              <a:rPr lang="en-US" sz="1600" dirty="0"/>
              <a:t> </a:t>
            </a:r>
            <a:r>
              <a:rPr lang="en-US" sz="1600" dirty="0" err="1"/>
              <a:t>successiva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save(Note note)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from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Instant.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from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Instant.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noteRepository.save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Optional&lt;Note&gt;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findAll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noteRepository.findAll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3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implementazione</a:t>
            </a:r>
            <a:r>
              <a:rPr lang="en-GB" dirty="0"/>
              <a:t> di </a:t>
            </a:r>
            <a:r>
              <a:rPr lang="en-GB" dirty="0" err="1"/>
              <a:t>NoteService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 err="1"/>
              <a:t>Modificare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metodi</a:t>
            </a:r>
            <a:r>
              <a:rPr lang="en-US" sz="1600" dirty="0"/>
              <a:t> CRUD di base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classe</a:t>
            </a:r>
            <a:r>
              <a:rPr lang="en-US" sz="1600" dirty="0"/>
              <a:t> </a:t>
            </a:r>
            <a:r>
              <a:rPr lang="en-US" sz="1600" dirty="0" err="1"/>
              <a:t>NoteService</a:t>
            </a:r>
            <a:r>
              <a:rPr lang="en-US" sz="1600" dirty="0"/>
              <a:t> come </a:t>
            </a:r>
            <a:r>
              <a:rPr lang="en-US" sz="1600" dirty="0" err="1"/>
              <a:t>indicato</a:t>
            </a:r>
            <a:r>
              <a:rPr lang="en-US" sz="1600" dirty="0"/>
              <a:t> di </a:t>
            </a:r>
            <a:r>
              <a:rPr lang="en-US" sz="1600" dirty="0" err="1"/>
              <a:t>seguito</a:t>
            </a:r>
            <a:r>
              <a:rPr lang="en-US" sz="1600" dirty="0"/>
              <a:t> (</a:t>
            </a:r>
            <a:r>
              <a:rPr lang="en-US" sz="1600" dirty="0" err="1"/>
              <a:t>ulteriori</a:t>
            </a:r>
            <a:r>
              <a:rPr lang="en-US" sz="1600" dirty="0"/>
              <a:t> </a:t>
            </a:r>
            <a:r>
              <a:rPr lang="en-US" sz="1600" dirty="0" err="1"/>
              <a:t>informazioni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diapositiva</a:t>
            </a:r>
            <a:r>
              <a:rPr lang="en-US" sz="1600" dirty="0"/>
              <a:t> </a:t>
            </a:r>
            <a:r>
              <a:rPr lang="en-US" sz="1600" dirty="0" err="1"/>
              <a:t>successiva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updateById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id, Note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throws Exception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Optional&lt;Note&gt;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optionalOldNote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if 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optionalOldNote.isPresent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Note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oldNote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optionalOldNote.get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newNote.id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oldNote.id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oldNote.creation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newNote.modified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from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Instant.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noteRepository.update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throw new Exception("Error: tried to update a note that does not exist.");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deleteById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id) throws Exception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Optional&lt;Note&gt;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if 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optionalNote.isPresent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Note note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optionalNote.get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noteRepository.delete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throw new Exception("Error: tried to update a note that does not exist.");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NoteService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42700"/>
          </a:xfrm>
        </p:spPr>
        <p:txBody>
          <a:bodyPr>
            <a:noAutofit/>
          </a:bodyPr>
          <a:lstStyle/>
          <a:p>
            <a:r>
              <a:rPr lang="en-US" sz="1400" dirty="0" err="1"/>
              <a:t>Modificare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metodi</a:t>
            </a:r>
            <a:r>
              <a:rPr lang="en-US" sz="1400" dirty="0"/>
              <a:t> title, body e creation date </a:t>
            </a:r>
            <a:r>
              <a:rPr lang="en-US" sz="1400" dirty="0" err="1"/>
              <a:t>nella</a:t>
            </a:r>
            <a:r>
              <a:rPr lang="en-US" sz="1400" dirty="0"/>
              <a:t>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dirty="0" err="1"/>
              <a:t>NoteService</a:t>
            </a:r>
            <a:r>
              <a:rPr lang="en-US" sz="1400" dirty="0"/>
              <a:t> </a:t>
            </a:r>
            <a:r>
              <a:rPr lang="en-US" sz="1400" dirty="0" err="1"/>
              <a:t>nel</a:t>
            </a:r>
            <a:r>
              <a:rPr lang="en-US" sz="1400" dirty="0"/>
              <a:t> modo </a:t>
            </a:r>
            <a:r>
              <a:rPr lang="en-US" sz="1400" dirty="0" err="1"/>
              <a:t>seguente</a:t>
            </a:r>
            <a:r>
              <a:rPr lang="en-US" sz="1400" dirty="0"/>
              <a:t>:</a:t>
            </a:r>
          </a:p>
          <a:p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(title);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body)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(body);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findByTitleAndBody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title, String body)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noteRepository.findByTitleAndBody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(title, body);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r>
              <a:rPr lang="en-GB" sz="1400" dirty="0">
                <a:highlight>
                  <a:srgbClr val="000000"/>
                </a:highlight>
                <a:latin typeface="Courier" pitchFamily="2" charset="0"/>
              </a:rPr>
              <a:t> </a:t>
            </a:r>
            <a:br>
              <a:rPr lang="en-GB" sz="1400" dirty="0"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findByCreationAfter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noteRepository.findByCreationAfter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findByCreationBefore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noteRepository.findByCreationBefore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findByCreationBetween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noteRepository.findByCreationBetween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8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NoteEndpoint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43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NoteEndpoint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 err="1"/>
              <a:t>Modificare</a:t>
            </a:r>
            <a:r>
              <a:rPr lang="en-US" sz="1600" dirty="0"/>
              <a:t> il </a:t>
            </a:r>
            <a:r>
              <a:rPr lang="en-US" sz="1600" dirty="0" err="1"/>
              <a:t>metodo</a:t>
            </a:r>
            <a:r>
              <a:rPr lang="en-US" sz="1600" dirty="0"/>
              <a:t> </a:t>
            </a:r>
            <a:r>
              <a:rPr lang="en-US" sz="1600" dirty="0" err="1"/>
              <a:t>postNote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classe</a:t>
            </a:r>
            <a:r>
              <a:rPr lang="en-US" sz="1600" dirty="0"/>
              <a:t> </a:t>
            </a:r>
            <a:r>
              <a:rPr lang="en-US" sz="1600" dirty="0" err="1"/>
              <a:t>NoteEndpoint</a:t>
            </a:r>
            <a:r>
              <a:rPr lang="en-US" sz="1600" dirty="0"/>
              <a:t> come segue (</a:t>
            </a:r>
            <a:r>
              <a:rPr lang="en-US" sz="1600" dirty="0" err="1"/>
              <a:t>ulteriori</a:t>
            </a:r>
            <a:r>
              <a:rPr lang="en-US" sz="1600" dirty="0"/>
              <a:t> </a:t>
            </a:r>
            <a:r>
              <a:rPr lang="en-US" sz="1600" dirty="0" err="1"/>
              <a:t>informazioni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diapositiva</a:t>
            </a:r>
            <a:r>
              <a:rPr lang="en-US" sz="1600" dirty="0"/>
              <a:t> </a:t>
            </a:r>
            <a:r>
              <a:rPr lang="en-US" sz="1600" dirty="0" err="1"/>
              <a:t>successiva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@POST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@Consumes(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APPLICATION_JSON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@Produces(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TEXT_PLAIN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Response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postNote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RequestBody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Note note)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result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noteService.save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if (result)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accepted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serverError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5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Connessione</a:t>
            </a:r>
            <a:r>
              <a:rPr lang="en-GB" dirty="0"/>
              <a:t> di </a:t>
            </a:r>
            <a:r>
              <a:rPr lang="en-GB" dirty="0" err="1"/>
              <a:t>NotesAPI</a:t>
            </a:r>
            <a:r>
              <a:rPr lang="en-GB" dirty="0"/>
              <a:t> (Progetto) a </a:t>
            </a:r>
            <a:r>
              <a:rPr lang="en-GB" dirty="0" err="1"/>
              <a:t>NoteDB</a:t>
            </a:r>
            <a:r>
              <a:rPr lang="en-GB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Apri</a:t>
            </a:r>
            <a:r>
              <a:rPr lang="en-US" dirty="0"/>
              <a:t> </a:t>
            </a:r>
            <a:r>
              <a:rPr lang="en-US" dirty="0" err="1"/>
              <a:t>NotesAPI</a:t>
            </a:r>
            <a:r>
              <a:rPr lang="en-US" dirty="0"/>
              <a:t> in IntelliJ, e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apri</a:t>
            </a:r>
            <a:r>
              <a:rPr lang="en-US" dirty="0"/>
              <a:t> </a:t>
            </a:r>
            <a:r>
              <a:rPr lang="en-US" dirty="0" err="1"/>
              <a:t>pom.xml</a:t>
            </a:r>
            <a:endParaRPr lang="en-US" dirty="0"/>
          </a:p>
          <a:p>
            <a:r>
              <a:rPr lang="en-US" dirty="0" err="1"/>
              <a:t>Aggiungi</a:t>
            </a:r>
            <a:r>
              <a:rPr lang="en-US" dirty="0"/>
              <a:t> la </a:t>
            </a:r>
            <a:r>
              <a:rPr lang="en-US" dirty="0" err="1"/>
              <a:t>dipendenza</a:t>
            </a:r>
            <a:r>
              <a:rPr lang="en-US" dirty="0"/>
              <a:t> </a:t>
            </a:r>
            <a:r>
              <a:rPr lang="en-US" dirty="0" err="1"/>
              <a:t>mysql</a:t>
            </a:r>
            <a:r>
              <a:rPr lang="en-US" dirty="0"/>
              <a:t>, se non </a:t>
            </a:r>
            <a:r>
              <a:rPr lang="en-US" dirty="0" err="1"/>
              <a:t>l'hai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:</a:t>
            </a:r>
          </a:p>
          <a:p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lang="it-IT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com.mysql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lang="it-IT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mysql-connector-j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lang="it-IT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    &lt;scope&gt;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runtime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lang="it-IT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lang="it-IT" dirty="0">
              <a:solidFill>
                <a:srgbClr val="A9B7C6"/>
              </a:solidFill>
              <a:effectLst/>
              <a:latin typeface="JetBrains Mono"/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IntelliJ </a:t>
            </a:r>
            <a:r>
              <a:rPr lang="en-US" dirty="0" err="1"/>
              <a:t>probabilmente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chiederà</a:t>
            </a:r>
            <a:r>
              <a:rPr lang="en-US" dirty="0"/>
              <a:t> di </a:t>
            </a:r>
            <a:r>
              <a:rPr lang="en-US" dirty="0" err="1"/>
              <a:t>importare</a:t>
            </a:r>
            <a:r>
              <a:rPr lang="en-US" dirty="0"/>
              <a:t> le </a:t>
            </a:r>
            <a:r>
              <a:rPr lang="en-US" dirty="0" err="1"/>
              <a:t>modifiche</a:t>
            </a:r>
            <a:r>
              <a:rPr lang="en-US" dirty="0"/>
              <a:t>, </a:t>
            </a:r>
            <a:r>
              <a:rPr lang="en-US" dirty="0" err="1"/>
              <a:t>fallo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328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NoteEndpoint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 err="1"/>
              <a:t>Modificare</a:t>
            </a:r>
            <a:r>
              <a:rPr lang="en-US" sz="1600" dirty="0"/>
              <a:t> il </a:t>
            </a:r>
            <a:r>
              <a:rPr lang="en-US" sz="1600" dirty="0" err="1"/>
              <a:t>metodo</a:t>
            </a:r>
            <a:r>
              <a:rPr lang="en-US" sz="1600" dirty="0"/>
              <a:t> </a:t>
            </a:r>
            <a:r>
              <a:rPr lang="en-US" sz="1600" dirty="0" err="1"/>
              <a:t>putNote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classe</a:t>
            </a:r>
            <a:r>
              <a:rPr lang="en-US" sz="1600" dirty="0"/>
              <a:t> </a:t>
            </a:r>
            <a:r>
              <a:rPr lang="en-US" sz="1600" dirty="0" err="1"/>
              <a:t>NoteEndpoint</a:t>
            </a:r>
            <a:r>
              <a:rPr lang="en-US" sz="1600" dirty="0"/>
              <a:t> come segue (</a:t>
            </a:r>
            <a:r>
              <a:rPr lang="en-US" sz="1600" dirty="0" err="1"/>
              <a:t>ulteriori</a:t>
            </a:r>
            <a:r>
              <a:rPr lang="en-US" sz="1600" dirty="0"/>
              <a:t> </a:t>
            </a:r>
            <a:r>
              <a:rPr lang="en-US" sz="1600" dirty="0" err="1"/>
              <a:t>informazioni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diapositiva</a:t>
            </a:r>
            <a:r>
              <a:rPr lang="en-US" sz="1600" dirty="0"/>
              <a:t> </a:t>
            </a:r>
            <a:r>
              <a:rPr lang="en-US" sz="1600" dirty="0" err="1"/>
              <a:t>successiva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@PUT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@Path("{id}")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@Consumes(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APPLICATION_JSON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@Produces(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TEXT_PLAIN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Response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putNote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PathParam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("id") long id, 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RequestBody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Note note)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try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result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noteService.updateById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(id, 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if (result)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ok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serverError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catch(Exception 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System.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out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.println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e.getMessage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status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(404, "No note found for id " +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Long.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toString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6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NoteEndpoint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 err="1"/>
              <a:t>Modificare</a:t>
            </a:r>
            <a:r>
              <a:rPr lang="en-US" sz="1600" dirty="0"/>
              <a:t> il </a:t>
            </a:r>
            <a:r>
              <a:rPr lang="en-US" sz="1600" dirty="0" err="1"/>
              <a:t>metodo</a:t>
            </a:r>
            <a:r>
              <a:rPr lang="en-US" sz="1600" dirty="0"/>
              <a:t> </a:t>
            </a:r>
            <a:r>
              <a:rPr lang="en-US" sz="1600" dirty="0" err="1"/>
              <a:t>deleteNote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classe</a:t>
            </a:r>
            <a:r>
              <a:rPr lang="en-US" sz="1600" dirty="0"/>
              <a:t> </a:t>
            </a:r>
            <a:r>
              <a:rPr lang="en-US" sz="1600" dirty="0" err="1"/>
              <a:t>NoteEndpoint</a:t>
            </a:r>
            <a:r>
              <a:rPr lang="en-US" sz="1600" dirty="0"/>
              <a:t> come segue (</a:t>
            </a:r>
            <a:r>
              <a:rPr lang="en-US" sz="1600" dirty="0" err="1"/>
              <a:t>ulteriori</a:t>
            </a:r>
            <a:r>
              <a:rPr lang="en-US" sz="1600" dirty="0"/>
              <a:t> </a:t>
            </a:r>
            <a:r>
              <a:rPr lang="en-US" sz="1600" dirty="0" err="1"/>
              <a:t>informazioni</a:t>
            </a:r>
            <a:r>
              <a:rPr lang="en-US" sz="1600" dirty="0"/>
              <a:t> </a:t>
            </a:r>
            <a:r>
              <a:rPr lang="en-US" sz="1600" dirty="0" err="1"/>
              <a:t>nella</a:t>
            </a:r>
            <a:r>
              <a:rPr lang="en-US" sz="1600" dirty="0"/>
              <a:t> </a:t>
            </a:r>
            <a:r>
              <a:rPr lang="en-US" sz="1600" dirty="0" err="1"/>
              <a:t>diapositiva</a:t>
            </a:r>
            <a:r>
              <a:rPr lang="en-US" sz="1600" dirty="0"/>
              <a:t> </a:t>
            </a:r>
            <a:r>
              <a:rPr lang="en-US" sz="1600" dirty="0" err="1"/>
              <a:t>successiva</a:t>
            </a:r>
            <a:r>
              <a:rPr lang="en-US" sz="1600" dirty="0"/>
              <a:t>):</a:t>
            </a:r>
            <a:br>
              <a:rPr lang="en-US" sz="1600" dirty="0"/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@DELETE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@Path("{id}")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@Produces(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TEXT_PLAIN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Response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deleteNote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PathParam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("id") long id)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try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result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noteService.deleteById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if (result)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ok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serverError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catch(Exception 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System.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out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.println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e.getMessage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status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(404, "No note found for id " +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Long.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toString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80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DA04-D90D-A54A-B330-808D7F49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43FA-754E-3649-A73A-FACAC611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Dopo aver (</a:t>
            </a:r>
            <a:r>
              <a:rPr lang="en-GB" dirty="0" err="1"/>
              <a:t>ri</a:t>
            </a:r>
            <a:r>
              <a:rPr lang="en-GB" dirty="0"/>
              <a:t>)</a:t>
            </a:r>
            <a:r>
              <a:rPr lang="en-GB" dirty="0" err="1"/>
              <a:t>avviato</a:t>
            </a:r>
            <a:r>
              <a:rPr lang="en-GB" dirty="0"/>
              <a:t> </a:t>
            </a:r>
            <a:r>
              <a:rPr lang="en-GB" dirty="0" err="1"/>
              <a:t>NotesAPI</a:t>
            </a:r>
            <a:r>
              <a:rPr lang="en-GB" dirty="0"/>
              <a:t>, </a:t>
            </a:r>
            <a:r>
              <a:rPr lang="en-GB" dirty="0" err="1"/>
              <a:t>tutte</a:t>
            </a:r>
            <a:r>
              <a:rPr lang="en-GB" dirty="0"/>
              <a:t> le </a:t>
            </a:r>
            <a:r>
              <a:rPr lang="en-GB" dirty="0" err="1"/>
              <a:t>richieste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potevamo</a:t>
            </a:r>
            <a:r>
              <a:rPr lang="en-GB" dirty="0"/>
              <a:t> fare prima </a:t>
            </a:r>
            <a:r>
              <a:rPr lang="en-GB" dirty="0" err="1"/>
              <a:t>dovrebbero</a:t>
            </a:r>
            <a:r>
              <a:rPr lang="en-GB" dirty="0"/>
              <a:t> </a:t>
            </a:r>
            <a:r>
              <a:rPr lang="en-GB" dirty="0" err="1"/>
              <a:t>ancora</a:t>
            </a:r>
            <a:r>
              <a:rPr lang="en-GB" dirty="0"/>
              <a:t> </a:t>
            </a:r>
            <a:r>
              <a:rPr lang="en-GB" dirty="0" err="1"/>
              <a:t>funzionare</a:t>
            </a:r>
            <a:r>
              <a:rPr lang="en-GB" dirty="0"/>
              <a:t>.
</a:t>
            </a:r>
            <a:r>
              <a:rPr lang="en-GB" dirty="0" err="1"/>
              <a:t>L'oggetto</a:t>
            </a:r>
            <a:r>
              <a:rPr lang="en-GB" dirty="0"/>
              <a:t> </a:t>
            </a:r>
            <a:r>
              <a:rPr lang="en-GB" dirty="0" err="1"/>
              <a:t>JdbcTemplate</a:t>
            </a:r>
            <a:r>
              <a:rPr lang="en-GB" dirty="0"/>
              <a:t> </a:t>
            </a:r>
            <a:r>
              <a:rPr lang="en-GB" dirty="0" err="1"/>
              <a:t>crea</a:t>
            </a:r>
            <a:r>
              <a:rPr lang="en-GB" dirty="0"/>
              <a:t> </a:t>
            </a:r>
            <a:r>
              <a:rPr lang="en-GB" dirty="0" err="1"/>
              <a:t>internamente</a:t>
            </a:r>
            <a:r>
              <a:rPr lang="en-GB" dirty="0"/>
              <a:t> </a:t>
            </a:r>
            <a:r>
              <a:rPr lang="en-GB" dirty="0" err="1"/>
              <a:t>istruzioni</a:t>
            </a:r>
            <a:r>
              <a:rPr lang="en-GB" dirty="0"/>
              <a:t> preparate.
</a:t>
            </a:r>
            <a:r>
              <a:rPr lang="en-GB" dirty="0" err="1"/>
              <a:t>Ciò</a:t>
            </a:r>
            <a:r>
              <a:rPr lang="en-GB" dirty="0"/>
              <a:t> </a:t>
            </a:r>
            <a:r>
              <a:rPr lang="en-GB" dirty="0" err="1"/>
              <a:t>significa</a:t>
            </a:r>
            <a:r>
              <a:rPr lang="en-GB" dirty="0"/>
              <a:t> </a:t>
            </a:r>
            <a:r>
              <a:rPr lang="en-GB" dirty="0" err="1"/>
              <a:t>che</a:t>
            </a:r>
            <a:r>
              <a:rPr lang="en-GB" dirty="0"/>
              <a:t> le </a:t>
            </a:r>
            <a:r>
              <a:rPr lang="en-GB" dirty="0" err="1"/>
              <a:t>stringhe</a:t>
            </a:r>
            <a:r>
              <a:rPr lang="en-GB" dirty="0"/>
              <a:t> di query SQL, come SQL_INSERT </a:t>
            </a:r>
            <a:r>
              <a:rPr lang="en-GB" dirty="0" err="1"/>
              <a:t>ecc</a:t>
            </a:r>
            <a:r>
              <a:rPr lang="en-GB" dirty="0"/>
              <a:t>., </a:t>
            </a:r>
            <a:r>
              <a:rPr lang="en-GB" dirty="0" err="1"/>
              <a:t>vengono</a:t>
            </a:r>
            <a:r>
              <a:rPr lang="en-GB" dirty="0"/>
              <a:t> </a:t>
            </a:r>
            <a:r>
              <a:rPr lang="en-GB" dirty="0" err="1"/>
              <a:t>analizzate</a:t>
            </a:r>
            <a:r>
              <a:rPr lang="en-GB" dirty="0"/>
              <a:t> prima </a:t>
            </a:r>
            <a:r>
              <a:rPr lang="en-GB" dirty="0" err="1"/>
              <a:t>che</a:t>
            </a:r>
            <a:r>
              <a:rPr lang="en-GB" dirty="0"/>
              <a:t> </a:t>
            </a:r>
            <a:r>
              <a:rPr lang="en-GB" dirty="0" err="1"/>
              <a:t>i</a:t>
            </a:r>
            <a:r>
              <a:rPr lang="en-GB" dirty="0"/>
              <a:t> </a:t>
            </a:r>
            <a:r>
              <a:rPr lang="en-GB" dirty="0" err="1"/>
              <a:t>punti</a:t>
            </a:r>
            <a:r>
              <a:rPr lang="en-GB" dirty="0"/>
              <a:t> </a:t>
            </a:r>
            <a:r>
              <a:rPr lang="en-GB" dirty="0" err="1"/>
              <a:t>interrogativi</a:t>
            </a:r>
            <a:r>
              <a:rPr lang="en-GB" dirty="0"/>
              <a:t> ("?") </a:t>
            </a:r>
            <a:r>
              <a:rPr lang="en-GB" dirty="0" err="1"/>
              <a:t>vengano</a:t>
            </a:r>
            <a:r>
              <a:rPr lang="en-GB" dirty="0"/>
              <a:t> </a:t>
            </a:r>
            <a:r>
              <a:rPr lang="en-GB" dirty="0" err="1"/>
              <a:t>compilati</a:t>
            </a:r>
            <a:r>
              <a:rPr lang="en-GB" dirty="0"/>
              <a:t>. 
</a:t>
            </a:r>
            <a:r>
              <a:rPr lang="en-GB" dirty="0" err="1"/>
              <a:t>Ciò</a:t>
            </a:r>
            <a:r>
              <a:rPr lang="en-GB" dirty="0"/>
              <a:t> </a:t>
            </a:r>
            <a:r>
              <a:rPr lang="en-GB" dirty="0" err="1"/>
              <a:t>impedisce</a:t>
            </a:r>
            <a:r>
              <a:rPr lang="en-GB" dirty="0"/>
              <a:t> </a:t>
            </a:r>
            <a:r>
              <a:rPr lang="en-GB" dirty="0" err="1"/>
              <a:t>gli</a:t>
            </a:r>
            <a:r>
              <a:rPr lang="en-GB" dirty="0"/>
              <a:t> </a:t>
            </a:r>
            <a:r>
              <a:rPr lang="en-GB" dirty="0" err="1"/>
              <a:t>attacchi</a:t>
            </a:r>
            <a:r>
              <a:rPr lang="en-GB" dirty="0"/>
              <a:t> SQL injection,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vulnerabilità</a:t>
            </a:r>
            <a:r>
              <a:rPr lang="en-GB" dirty="0"/>
              <a:t> </a:t>
            </a:r>
            <a:r>
              <a:rPr lang="en-GB" dirty="0" err="1"/>
              <a:t>comune</a:t>
            </a:r>
            <a:r>
              <a:rPr lang="en-GB" dirty="0"/>
              <a:t> </a:t>
            </a:r>
            <a:r>
              <a:rPr lang="en-GB" dirty="0" err="1"/>
              <a:t>nelle</a:t>
            </a:r>
            <a:r>
              <a:rPr lang="en-GB" dirty="0"/>
              <a:t> API.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1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/>
              <a:t>SQL </a:t>
            </a:r>
            <a:r>
              <a:rPr lang="en-GB" dirty="0" err="1"/>
              <a:t>avanzato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131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7DB6-F2E5-584F-B1D9-4342C621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Preparazione</a:t>
            </a:r>
            <a:r>
              <a:rPr lang="en-US" dirty="0"/>
              <a:t> – </a:t>
            </a:r>
            <a:r>
              <a:rPr lang="en-US" dirty="0" err="1"/>
              <a:t>Creazione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235C-712D-0B40-86D0-FF9D4B4F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Tornare</a:t>
            </a:r>
            <a:r>
              <a:rPr lang="en-US" sz="1600" dirty="0"/>
              <a:t> a </a:t>
            </a:r>
            <a:r>
              <a:rPr lang="en-US" sz="1600" dirty="0" err="1"/>
              <a:t>PHPMyAdmin</a:t>
            </a:r>
            <a:r>
              <a:rPr lang="en-US" sz="1600" dirty="0"/>
              <a:t> ed </a:t>
            </a:r>
            <a:r>
              <a:rPr lang="en-US" sz="1600" dirty="0" err="1"/>
              <a:t>eseguire</a:t>
            </a:r>
            <a:r>
              <a:rPr lang="en-US" sz="1600" dirty="0"/>
              <a:t> il </a:t>
            </a:r>
            <a:r>
              <a:rPr lang="en-US" sz="1600" dirty="0" err="1"/>
              <a:t>seguente</a:t>
            </a:r>
            <a:r>
              <a:rPr lang="en-US" sz="1600" dirty="0"/>
              <a:t> SQL:</a:t>
            </a:r>
            <a:br>
              <a:rPr lang="en-US" sz="1600" dirty="0"/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DROP TABLE IF EXISTS department;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DROP TABLE IF EXISTS employee;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department(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name VARCHAR(255) NOT NULL,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INDEX(name)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employee(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name VARCHAR(255) NOT NULL,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INT,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salary INT,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INDEX(name),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FOREIGN KEY (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REFERENCES department(id)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295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7DB6-F2E5-584F-B1D9-4342C621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Preparazione</a:t>
            </a:r>
            <a:r>
              <a:rPr lang="en-US" dirty="0"/>
              <a:t> – </a:t>
            </a:r>
            <a:r>
              <a:rPr lang="en-US" dirty="0" err="1"/>
              <a:t>Dati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235C-712D-0B40-86D0-FF9D4B4F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/>
              <a:t>Eseguire</a:t>
            </a:r>
            <a:r>
              <a:rPr lang="en-US" sz="1600" dirty="0"/>
              <a:t> il </a:t>
            </a:r>
            <a:r>
              <a:rPr lang="en-US" sz="1600" dirty="0" err="1"/>
              <a:t>seguente</a:t>
            </a:r>
            <a:r>
              <a:rPr lang="en-US" sz="1600" dirty="0"/>
              <a:t> SQL per </a:t>
            </a:r>
            <a:r>
              <a:rPr lang="en-US" sz="1600" dirty="0" err="1"/>
              <a:t>inserire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dati</a:t>
            </a:r>
            <a:r>
              <a:rPr lang="en-US" sz="1600" dirty="0"/>
              <a:t>:</a:t>
            </a:r>
            <a:br>
              <a:rPr lang="en-US" sz="1600" dirty="0"/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("Private");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("Business");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("Lending");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("Mortgages");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("Fraud");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("Analytics");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("Alice", 1, 2500);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("Bob", 2, 2400);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("Charlie", 3, 3000);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("David", 5, 2600);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("Eve", 6, 2750);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("Fred", 1, 2400);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("Gertrude", 2, 2500);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("Harold", 3, 2500);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("Ivan", 5, 2900);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("Jack", 1, 2800);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("Karen", 2, 2400);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("Liam", 3, 2600);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("Manon", 1, 2550);</a:t>
            </a:r>
          </a:p>
        </p:txBody>
      </p:sp>
    </p:spTree>
    <p:extLst>
      <p:ext uri="{BB962C8B-B14F-4D97-AF65-F5344CB8AC3E}">
        <p14:creationId xmlns:p14="http://schemas.microsoft.com/office/powerpoint/2010/main" val="2234970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7370-DD94-414A-B8CC-486388DC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89B1-6CCF-B44E-B10A-F87CA97E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 join </a:t>
            </a:r>
            <a:r>
              <a:rPr lang="en-US" dirty="0" err="1"/>
              <a:t>collega</a:t>
            </a:r>
            <a:r>
              <a:rPr lang="en-US" dirty="0"/>
              <a:t> due </a:t>
            </a:r>
            <a:r>
              <a:rPr lang="en-US" dirty="0" err="1"/>
              <a:t>tabelle</a:t>
            </a:r>
            <a:r>
              <a:rPr lang="en-US" dirty="0"/>
              <a:t>, in base a </a:t>
            </a:r>
            <a:r>
              <a:rPr lang="en-US" dirty="0" err="1"/>
              <a:t>qualcosa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hanno</a:t>
            </a:r>
            <a:r>
              <a:rPr lang="en-US" dirty="0"/>
              <a:t> in </a:t>
            </a:r>
            <a:r>
              <a:rPr lang="en-US" dirty="0" err="1"/>
              <a:t>comune</a:t>
            </a:r>
            <a:r>
              <a:rPr lang="en-US" dirty="0"/>
              <a:t>.
</a:t>
            </a:r>
            <a:r>
              <a:rPr lang="en-US" dirty="0" err="1"/>
              <a:t>Spesso</a:t>
            </a:r>
            <a:r>
              <a:rPr lang="en-US" dirty="0"/>
              <a:t> la </a:t>
            </a:r>
            <a:r>
              <a:rPr lang="en-US" dirty="0" err="1"/>
              <a:t>cosa</a:t>
            </a:r>
            <a:r>
              <a:rPr lang="en-US" dirty="0"/>
              <a:t> </a:t>
            </a:r>
            <a:r>
              <a:rPr lang="en-US" dirty="0" err="1"/>
              <a:t>comune</a:t>
            </a:r>
            <a:r>
              <a:rPr lang="en-US" dirty="0"/>
              <a:t> </a:t>
            </a:r>
            <a:r>
              <a:rPr lang="en-US" dirty="0" err="1"/>
              <a:t>è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relazione</a:t>
            </a:r>
            <a:r>
              <a:rPr lang="en-US" dirty="0"/>
              <a:t> </a:t>
            </a:r>
            <a:r>
              <a:rPr lang="en-US" dirty="0" err="1"/>
              <a:t>chiave</a:t>
            </a:r>
            <a:r>
              <a:rPr lang="en-US" dirty="0"/>
              <a:t> </a:t>
            </a:r>
            <a:r>
              <a:rPr lang="en-US" dirty="0" err="1"/>
              <a:t>esterna</a:t>
            </a:r>
            <a:r>
              <a:rPr lang="en-US" dirty="0"/>
              <a:t>, ma non </a:t>
            </a:r>
            <a:r>
              <a:rPr lang="en-US" dirty="0" err="1"/>
              <a:t>necessariamente</a:t>
            </a:r>
            <a:r>
              <a:rPr lang="en-US" dirty="0"/>
              <a:t>.
</a:t>
            </a:r>
            <a:r>
              <a:rPr lang="en-US" dirty="0" err="1"/>
              <a:t>Esempio</a:t>
            </a:r>
            <a:r>
              <a:rPr lang="en-US" dirty="0"/>
              <a:t> di join di base: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SELECT *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CEE-14AF-494E-954F-5433A29B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0CCA-1BEB-1C43-856F-5C8FE12A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 </a:t>
            </a:r>
            <a:r>
              <a:rPr lang="en-US" dirty="0" err="1"/>
              <a:t>clausola</a:t>
            </a:r>
            <a:r>
              <a:rPr lang="en-US" dirty="0"/>
              <a:t> "GROUP BY" </a:t>
            </a:r>
            <a:r>
              <a:rPr lang="en-US" dirty="0" err="1"/>
              <a:t>consente</a:t>
            </a:r>
            <a:r>
              <a:rPr lang="en-US" dirty="0"/>
              <a:t> di </a:t>
            </a:r>
            <a:r>
              <a:rPr lang="en-US" dirty="0" err="1"/>
              <a:t>combinare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di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.
I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provenienti</a:t>
            </a:r>
            <a:r>
              <a:rPr lang="en-US" dirty="0"/>
              <a:t> da </a:t>
            </a:r>
            <a:r>
              <a:rPr lang="en-US" dirty="0" err="1"/>
              <a:t>più</a:t>
            </a:r>
            <a:r>
              <a:rPr lang="en-US" dirty="0"/>
              <a:t> </a:t>
            </a:r>
            <a:r>
              <a:rPr lang="en-US" dirty="0" err="1"/>
              <a:t>righe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combinati</a:t>
            </a:r>
            <a:r>
              <a:rPr lang="en-US" dirty="0"/>
              <a:t> con </a:t>
            </a:r>
            <a:r>
              <a:rPr lang="en-US" dirty="0" err="1"/>
              <a:t>varie</a:t>
            </a:r>
            <a:r>
              <a:rPr lang="en-US" dirty="0"/>
              <a:t> "</a:t>
            </a:r>
            <a:r>
              <a:rPr lang="en-US" dirty="0" err="1"/>
              <a:t>funzioni</a:t>
            </a:r>
            <a:r>
              <a:rPr lang="en-US" dirty="0"/>
              <a:t> di </a:t>
            </a:r>
            <a:r>
              <a:rPr lang="en-US" dirty="0" err="1"/>
              <a:t>aggregazione</a:t>
            </a:r>
            <a:r>
              <a:rPr lang="en-US" dirty="0"/>
              <a:t>", ad </a:t>
            </a:r>
            <a:r>
              <a:rPr lang="en-US" dirty="0" err="1"/>
              <a:t>esempio</a:t>
            </a:r>
            <a:r>
              <a:rPr lang="en-US" dirty="0"/>
              <a:t> con SUM, COUNT, AVG e </a:t>
            </a:r>
            <a:r>
              <a:rPr lang="en-US" dirty="0" err="1"/>
              <a:t>altro</a:t>
            </a:r>
            <a:r>
              <a:rPr lang="en-US" dirty="0"/>
              <a:t>. 
Questa query </a:t>
            </a:r>
            <a:r>
              <a:rPr lang="en-US" dirty="0" err="1"/>
              <a:t>calcola</a:t>
            </a:r>
            <a:r>
              <a:rPr lang="en-US" dirty="0"/>
              <a:t> lo </a:t>
            </a:r>
            <a:r>
              <a:rPr lang="en-US" dirty="0" err="1"/>
              <a:t>stipendio</a:t>
            </a:r>
            <a:r>
              <a:rPr lang="en-US" dirty="0"/>
              <a:t> medio per </a:t>
            </a:r>
            <a:r>
              <a:rPr lang="en-US" dirty="0" err="1"/>
              <a:t>ogni</a:t>
            </a:r>
            <a:r>
              <a:rPr lang="en-US" dirty="0"/>
              <a:t> </a:t>
            </a:r>
            <a:r>
              <a:rPr lang="en-US" dirty="0" err="1"/>
              <a:t>reparto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AVG(salary) FROM employee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</a:p>
          <a:p>
            <a:r>
              <a:rPr lang="en-US" dirty="0"/>
              <a:t>Per </a:t>
            </a:r>
            <a:r>
              <a:rPr lang="en-US" dirty="0" err="1"/>
              <a:t>renderlo</a:t>
            </a:r>
            <a:r>
              <a:rPr lang="en-US" dirty="0"/>
              <a:t> </a:t>
            </a:r>
            <a:r>
              <a:rPr lang="en-US" dirty="0" err="1"/>
              <a:t>più</a:t>
            </a:r>
            <a:r>
              <a:rPr lang="en-US" dirty="0"/>
              <a:t> facile da </a:t>
            </a:r>
            <a:r>
              <a:rPr lang="en-US" dirty="0" err="1"/>
              <a:t>usare</a:t>
            </a:r>
            <a:r>
              <a:rPr lang="en-US" dirty="0"/>
              <a:t>, </a:t>
            </a:r>
            <a:r>
              <a:rPr lang="en-US" dirty="0" err="1"/>
              <a:t>aggiungiamo</a:t>
            </a:r>
            <a:r>
              <a:rPr lang="en-US" dirty="0"/>
              <a:t> il </a:t>
            </a:r>
            <a:r>
              <a:rPr lang="en-US" dirty="0" err="1"/>
              <a:t>nome</a:t>
            </a:r>
            <a:r>
              <a:rPr lang="en-US" dirty="0"/>
              <a:t> del </a:t>
            </a:r>
            <a:r>
              <a:rPr lang="en-US" dirty="0" err="1"/>
              <a:t>reparto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AVG(salary)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</a:p>
          <a:p>
            <a:r>
              <a:rPr lang="en-US" dirty="0" err="1"/>
              <a:t>Filtriamo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dipartimenti</a:t>
            </a:r>
            <a:r>
              <a:rPr lang="en-US" dirty="0"/>
              <a:t> con </a:t>
            </a:r>
            <a:r>
              <a:rPr lang="en-US" dirty="0" err="1"/>
              <a:t>stipendi</a:t>
            </a:r>
            <a:r>
              <a:rPr lang="en-US" dirty="0"/>
              <a:t> </a:t>
            </a:r>
            <a:r>
              <a:rPr lang="en-US" dirty="0" err="1"/>
              <a:t>medi</a:t>
            </a:r>
            <a:r>
              <a:rPr lang="en-US" dirty="0"/>
              <a:t> </a:t>
            </a:r>
            <a:r>
              <a:rPr lang="en-US" dirty="0" err="1"/>
              <a:t>inferiori</a:t>
            </a:r>
            <a:r>
              <a:rPr lang="en-US" dirty="0"/>
              <a:t> a 2600.</a:t>
            </a:r>
          </a:p>
        </p:txBody>
      </p:sp>
    </p:spTree>
    <p:extLst>
      <p:ext uri="{BB962C8B-B14F-4D97-AF65-F5344CB8AC3E}">
        <p14:creationId xmlns:p14="http://schemas.microsoft.com/office/powerpoint/2010/main" val="2497344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CEE-14AF-494E-954F-5433A29B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0CCA-1BEB-1C43-856F-5C8FE12A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La query </a:t>
            </a:r>
            <a:r>
              <a:rPr lang="en-US" dirty="0" err="1"/>
              <a:t>seguente</a:t>
            </a:r>
            <a:r>
              <a:rPr lang="en-US" dirty="0"/>
              <a:t> filtra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reparti</a:t>
            </a:r>
            <a:r>
              <a:rPr lang="en-US" dirty="0"/>
              <a:t> con </a:t>
            </a:r>
            <a:r>
              <a:rPr lang="en-US" dirty="0" err="1"/>
              <a:t>stipendi</a:t>
            </a:r>
            <a:r>
              <a:rPr lang="en-US" dirty="0"/>
              <a:t> </a:t>
            </a:r>
            <a:r>
              <a:rPr lang="en-US" dirty="0" err="1"/>
              <a:t>medi</a:t>
            </a:r>
            <a:r>
              <a:rPr lang="en-US" dirty="0"/>
              <a:t> </a:t>
            </a:r>
            <a:r>
              <a:rPr lang="en-US" dirty="0" err="1"/>
              <a:t>inferiori</a:t>
            </a:r>
            <a:r>
              <a:rPr lang="en-US" dirty="0"/>
              <a:t> a 2600.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, AVG(salary)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HAVING AVG(salary) &gt;= 2600;</a:t>
            </a:r>
          </a:p>
          <a:p>
            <a:r>
              <a:rPr lang="en-US" dirty="0"/>
              <a:t>Ora </a:t>
            </a:r>
            <a:r>
              <a:rPr lang="en-US" dirty="0" err="1"/>
              <a:t>rimuovi</a:t>
            </a:r>
            <a:r>
              <a:rPr lang="en-US" dirty="0"/>
              <a:t> la </a:t>
            </a:r>
            <a:r>
              <a:rPr lang="en-US" dirty="0" err="1"/>
              <a:t>clausola</a:t>
            </a:r>
            <a:r>
              <a:rPr lang="en-US" dirty="0"/>
              <a:t> HAVING e </a:t>
            </a:r>
            <a:r>
              <a:rPr lang="en-US" dirty="0" err="1"/>
              <a:t>aggiungi</a:t>
            </a:r>
            <a:r>
              <a:rPr lang="en-US" dirty="0"/>
              <a:t> il </a:t>
            </a:r>
            <a:r>
              <a:rPr lang="en-US" dirty="0" err="1"/>
              <a:t>numero</a:t>
            </a:r>
            <a:r>
              <a:rPr lang="en-US" dirty="0"/>
              <a:t> di </a:t>
            </a:r>
            <a:r>
              <a:rPr lang="en-US" dirty="0" err="1"/>
              <a:t>dipendenti</a:t>
            </a:r>
            <a:r>
              <a:rPr lang="en-US" dirty="0"/>
              <a:t> e la somma </a:t>
            </a:r>
            <a:r>
              <a:rPr lang="en-US" dirty="0" err="1"/>
              <a:t>degli</a:t>
            </a:r>
            <a:r>
              <a:rPr lang="en-US" dirty="0"/>
              <a:t> </a:t>
            </a:r>
            <a:r>
              <a:rPr lang="en-US" dirty="0" err="1"/>
              <a:t>stipendi</a:t>
            </a:r>
            <a:r>
              <a:rPr lang="en-US" dirty="0"/>
              <a:t> e </a:t>
            </a:r>
            <a:r>
              <a:rPr lang="en-US" dirty="0" err="1"/>
              <a:t>ordina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dipartimenti</a:t>
            </a:r>
            <a:r>
              <a:rPr lang="en-US" dirty="0"/>
              <a:t> per </a:t>
            </a:r>
            <a:r>
              <a:rPr lang="en-US" dirty="0" err="1"/>
              <a:t>nome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SUM(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), AVG(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), COUNT(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ORDER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86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B45A-4A62-6341-953F-BE80FF3C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7BF3-C8B7-9640-9EC5-4002E855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volte </a:t>
            </a:r>
            <a:r>
              <a:rPr lang="en-US" dirty="0" err="1"/>
              <a:t>è</a:t>
            </a:r>
            <a:r>
              <a:rPr lang="en-US" dirty="0"/>
              <a:t> difficile </a:t>
            </a:r>
            <a:r>
              <a:rPr lang="en-US" dirty="0" err="1"/>
              <a:t>ottenere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risultati</a:t>
            </a:r>
            <a:r>
              <a:rPr lang="en-US" dirty="0"/>
              <a:t> </a:t>
            </a:r>
            <a:r>
              <a:rPr lang="en-US" dirty="0" err="1"/>
              <a:t>necessari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singola</a:t>
            </a:r>
            <a:r>
              <a:rPr lang="en-US" dirty="0"/>
              <a:t> query.
La </a:t>
            </a:r>
            <a:r>
              <a:rPr lang="en-US" dirty="0" err="1"/>
              <a:t>maggior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dialetti</a:t>
            </a:r>
            <a:r>
              <a:rPr lang="en-US" dirty="0"/>
              <a:t> SQL </a:t>
            </a:r>
            <a:r>
              <a:rPr lang="en-US" dirty="0" err="1"/>
              <a:t>consente</a:t>
            </a:r>
            <a:r>
              <a:rPr lang="en-US" dirty="0"/>
              <a:t> query nidificate, </a:t>
            </a:r>
            <a:r>
              <a:rPr lang="en-US" dirty="0" err="1"/>
              <a:t>consentendo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maggiore</a:t>
            </a:r>
            <a:r>
              <a:rPr lang="en-US" dirty="0"/>
              <a:t> </a:t>
            </a:r>
            <a:r>
              <a:rPr lang="en-US" dirty="0" err="1"/>
              <a:t>complessità</a:t>
            </a:r>
            <a:r>
              <a:rPr lang="en-US" dirty="0"/>
              <a:t>.
</a:t>
            </a:r>
            <a:r>
              <a:rPr lang="en-US" dirty="0" err="1"/>
              <a:t>Ottieni</a:t>
            </a:r>
            <a:r>
              <a:rPr lang="en-US" dirty="0"/>
              <a:t> </a:t>
            </a:r>
            <a:r>
              <a:rPr lang="en-US" dirty="0" err="1"/>
              <a:t>informazioni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tutti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reparti</a:t>
            </a:r>
            <a:r>
              <a:rPr lang="en-US" dirty="0"/>
              <a:t>, </a:t>
            </a:r>
            <a:r>
              <a:rPr lang="en-US" dirty="0" err="1"/>
              <a:t>incluso</a:t>
            </a:r>
            <a:r>
              <a:rPr lang="en-US" dirty="0"/>
              <a:t> </a:t>
            </a:r>
            <a:r>
              <a:rPr lang="en-US" dirty="0" err="1"/>
              <a:t>quello</a:t>
            </a:r>
            <a:r>
              <a:rPr lang="en-US" dirty="0"/>
              <a:t> </a:t>
            </a:r>
            <a:r>
              <a:rPr lang="en-US" dirty="0" err="1"/>
              <a:t>vuoto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id, name, AVG(salary)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avg_salary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SUM(salary)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sum_salary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COUNT(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number_of_employees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FROM (SELECT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FROM department LEFT JOIN employee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enhanced_department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GROUP BY id ORDER BY name;</a:t>
            </a:r>
          </a:p>
        </p:txBody>
      </p:sp>
    </p:spTree>
    <p:extLst>
      <p:ext uri="{BB962C8B-B14F-4D97-AF65-F5344CB8AC3E}">
        <p14:creationId xmlns:p14="http://schemas.microsoft.com/office/powerpoint/2010/main" val="344411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Connessione</a:t>
            </a:r>
            <a:r>
              <a:rPr lang="en-GB" dirty="0"/>
              <a:t> di </a:t>
            </a:r>
            <a:r>
              <a:rPr lang="en-GB" dirty="0" err="1"/>
              <a:t>NotesAPI</a:t>
            </a:r>
            <a:r>
              <a:rPr lang="en-GB" dirty="0"/>
              <a:t> a </a:t>
            </a:r>
            <a:r>
              <a:rPr lang="en-GB" dirty="0" err="1"/>
              <a:t>NoteDB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B050"/>
              </a:solidFill>
              <a:highlight>
                <a:srgbClr val="000000"/>
              </a:highlight>
              <a:latin typeface="Courier" pitchFamily="2" charset="0"/>
            </a:endParaRPr>
          </a:p>
          <a:p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&lt;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lang="it-IT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org.springframework.boot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lang="it-IT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lang="it-IT" dirty="0">
                <a:solidFill>
                  <a:srgbClr val="A9B7C6"/>
                </a:solidFill>
                <a:effectLst/>
                <a:latin typeface="JetBrains Mono"/>
              </a:rPr>
              <a:t>spring-boot-starter-</a:t>
            </a:r>
            <a:r>
              <a:rPr lang="it-IT" dirty="0" err="1">
                <a:solidFill>
                  <a:srgbClr val="A9B7C6"/>
                </a:solidFill>
                <a:effectLst/>
                <a:latin typeface="JetBrains Mono"/>
              </a:rPr>
              <a:t>jdbc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lang="it-IT" dirty="0">
                <a:solidFill>
                  <a:srgbClr val="E8BF6A"/>
                </a:solidFill>
                <a:effectLst/>
                <a:latin typeface="JetBrains Mono"/>
              </a:rPr>
            </a:b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lang="it-IT" dirty="0" err="1">
                <a:solidFill>
                  <a:srgbClr val="E8BF6A"/>
                </a:solidFill>
                <a:effectLst/>
                <a:latin typeface="JetBrains Mono"/>
              </a:rPr>
              <a:t>dependency</a:t>
            </a:r>
            <a:r>
              <a:rPr lang="it-IT" dirty="0">
                <a:solidFill>
                  <a:srgbClr val="E8BF6A"/>
                </a:solidFill>
                <a:effectLst/>
                <a:latin typeface="JetBrains Mono"/>
              </a:rPr>
              <a:t>&gt;</a:t>
            </a:r>
            <a:endParaRPr lang="en-US" dirty="0">
              <a:solidFill>
                <a:srgbClr val="00B050"/>
              </a:solidFill>
              <a:highlight>
                <a:srgbClr val="000000"/>
              </a:highlight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21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EEBF-9C09-524D-8A3F-015C40E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8DE9-A480-144D-9105-DFFDE09E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 </a:t>
            </a:r>
            <a:r>
              <a:rPr lang="en-US" dirty="0" err="1"/>
              <a:t>vincoli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varie</a:t>
            </a:r>
            <a:r>
              <a:rPr lang="en-US" dirty="0"/>
              <a:t> </a:t>
            </a:r>
            <a:r>
              <a:rPr lang="en-US" dirty="0" err="1"/>
              <a:t>proprietà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assegnate</a:t>
            </a:r>
            <a:r>
              <a:rPr lang="en-US" dirty="0"/>
              <a:t> a </a:t>
            </a:r>
            <a:r>
              <a:rPr lang="en-US" dirty="0" err="1"/>
              <a:t>colonne</a:t>
            </a:r>
            <a:r>
              <a:rPr lang="en-US" dirty="0"/>
              <a:t> o </a:t>
            </a:r>
            <a:r>
              <a:rPr lang="en-US" dirty="0" err="1"/>
              <a:t>combinazioni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.
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visto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vincoli</a:t>
            </a:r>
            <a:r>
              <a:rPr lang="en-US" dirty="0"/>
              <a:t> in </a:t>
            </a:r>
            <a:r>
              <a:rPr lang="en-US" dirty="0" err="1"/>
              <a:t>precedenza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I </a:t>
            </a:r>
            <a:r>
              <a:rPr lang="en-US" dirty="0" err="1"/>
              <a:t>vincoli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varie</a:t>
            </a:r>
            <a:r>
              <a:rPr lang="en-US" dirty="0"/>
              <a:t> </a:t>
            </a:r>
            <a:r>
              <a:rPr lang="en-US" dirty="0" err="1"/>
              <a:t>proprietà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assegnate</a:t>
            </a:r>
            <a:r>
              <a:rPr lang="en-US" dirty="0"/>
              <a:t> a </a:t>
            </a:r>
            <a:r>
              <a:rPr lang="en-US" dirty="0" err="1"/>
              <a:t>colonne</a:t>
            </a:r>
            <a:r>
              <a:rPr lang="en-US" dirty="0"/>
              <a:t> o </a:t>
            </a:r>
            <a:r>
              <a:rPr lang="en-US" dirty="0" err="1"/>
              <a:t>combinazioni</a:t>
            </a:r>
            <a:r>
              <a:rPr lang="en-US" dirty="0"/>
              <a:t> di </a:t>
            </a:r>
            <a:r>
              <a:rPr lang="en-US" dirty="0" err="1"/>
              <a:t>colonne</a:t>
            </a:r>
            <a:r>
              <a:rPr lang="en-US" dirty="0"/>
              <a:t>.
</a:t>
            </a:r>
            <a:r>
              <a:rPr lang="en-US" dirty="0" err="1"/>
              <a:t>Abbiamo</a:t>
            </a:r>
            <a:r>
              <a:rPr lang="en-US" dirty="0"/>
              <a:t> </a:t>
            </a:r>
            <a:r>
              <a:rPr lang="en-US" dirty="0" err="1"/>
              <a:t>già</a:t>
            </a:r>
            <a:r>
              <a:rPr lang="en-US" dirty="0"/>
              <a:t> visto </a:t>
            </a:r>
            <a:r>
              <a:rPr lang="en-US" dirty="0" err="1"/>
              <a:t>alcuni</a:t>
            </a:r>
            <a:r>
              <a:rPr lang="en-US" dirty="0"/>
              <a:t> </a:t>
            </a:r>
            <a:r>
              <a:rPr lang="en-US" dirty="0" err="1"/>
              <a:t>vincoli</a:t>
            </a:r>
            <a:r>
              <a:rPr lang="en-US" dirty="0"/>
              <a:t> in </a:t>
            </a:r>
            <a:r>
              <a:rPr lang="en-US" dirty="0" err="1"/>
              <a:t>precedenza</a:t>
            </a:r>
            <a:r>
              <a:rPr lang="en-US" dirty="0"/>
              <a:t>:</a:t>
            </a:r>
          </a:p>
          <a:p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note (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title VARCHAR(255)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body TEXT,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creation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modified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INDEX(title)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0967B6-FA23-614B-83CA-84A0782B0918}"/>
              </a:ext>
            </a:extLst>
          </p:cNvPr>
          <p:cNvGrpSpPr/>
          <p:nvPr/>
        </p:nvGrpSpPr>
        <p:grpSpPr>
          <a:xfrm>
            <a:off x="4684542" y="3066757"/>
            <a:ext cx="2800641" cy="1769703"/>
            <a:chOff x="4684542" y="3066757"/>
            <a:chExt cx="2800641" cy="176970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A02818A-39C0-D74A-9B96-550A5877A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4542" y="3066757"/>
              <a:ext cx="576775" cy="168812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C267FD8-9CAC-5C4C-B83B-1884874AA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607" y="3824067"/>
              <a:ext cx="593187" cy="177227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C47E585-A11A-0C42-8FB5-374739C9CD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1996" y="4300025"/>
              <a:ext cx="593187" cy="177227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5BE74-362B-E945-8189-2294825E6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606" y="4659233"/>
              <a:ext cx="593187" cy="177227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268DF-8C77-2547-9DB1-D0F2B0FE02C0}"/>
              </a:ext>
            </a:extLst>
          </p:cNvPr>
          <p:cNvCxnSpPr>
            <a:cxnSpLocks/>
          </p:cNvCxnSpPr>
          <p:nvPr/>
        </p:nvCxnSpPr>
        <p:spPr>
          <a:xfrm>
            <a:off x="956603" y="5305295"/>
            <a:ext cx="648890" cy="0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A81673-AE8A-E74F-A7FF-245FB42298BA}"/>
              </a:ext>
            </a:extLst>
          </p:cNvPr>
          <p:cNvGrpSpPr/>
          <p:nvPr/>
        </p:nvGrpSpPr>
        <p:grpSpPr>
          <a:xfrm>
            <a:off x="956603" y="4836460"/>
            <a:ext cx="1155533" cy="1475440"/>
            <a:chOff x="956603" y="4836460"/>
            <a:chExt cx="1155533" cy="14754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2CF093-385A-AF43-8457-09521944173E}"/>
                </a:ext>
              </a:extLst>
            </p:cNvPr>
            <p:cNvCxnSpPr>
              <a:cxnSpLocks/>
            </p:cNvCxnSpPr>
            <p:nvPr/>
          </p:nvCxnSpPr>
          <p:spPr>
            <a:xfrm>
              <a:off x="956603" y="4836460"/>
              <a:ext cx="628359" cy="166949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381DE9-A80A-124C-99BD-F4667EA05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270" y="5824604"/>
              <a:ext cx="325866" cy="487296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25D0BA6-F9CB-F947-A17C-F26AD68382DD}"/>
              </a:ext>
            </a:extLst>
          </p:cNvPr>
          <p:cNvSpPr txBox="1">
            <a:spLocks/>
          </p:cNvSpPr>
          <p:nvPr/>
        </p:nvSpPr>
        <p:spPr>
          <a:xfrm>
            <a:off x="9411650" y="2839365"/>
            <a:ext cx="2780350" cy="3275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NOT NULL</a:t>
            </a:r>
            <a:endParaRPr lang="en-US" dirty="0">
              <a:solidFill>
                <a:srgbClr val="FFFFFF"/>
              </a:solidFill>
              <a:latin typeface="Courier" pitchFamily="2" charset="0"/>
            </a:endParaRPr>
          </a:p>
          <a:p>
            <a:r>
              <a:rPr lang="en-GB" dirty="0">
                <a:solidFill>
                  <a:srgbClr val="FFFFFF"/>
                </a:solidFill>
              </a:rPr>
              <a:t>UNIQUE</a:t>
            </a:r>
          </a:p>
          <a:p>
            <a:r>
              <a:rPr lang="en-GB" dirty="0">
                <a:solidFill>
                  <a:srgbClr val="FFFFFF"/>
                </a:solidFill>
              </a:rPr>
              <a:t>PRIMARY KEY</a:t>
            </a:r>
          </a:p>
          <a:p>
            <a:r>
              <a:rPr lang="en-GB" dirty="0">
                <a:solidFill>
                  <a:srgbClr val="FFFFFF"/>
                </a:solidFill>
              </a:rPr>
              <a:t>FOREIGN KEY</a:t>
            </a:r>
          </a:p>
          <a:p>
            <a:r>
              <a:rPr lang="en-GB" dirty="0">
                <a:solidFill>
                  <a:srgbClr val="FFFFFF"/>
                </a:solidFill>
              </a:rPr>
              <a:t>CHECK</a:t>
            </a:r>
          </a:p>
          <a:p>
            <a:r>
              <a:rPr lang="en-GB" dirty="0">
                <a:solidFill>
                  <a:srgbClr val="FFFFFF"/>
                </a:solidFill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Connessione</a:t>
            </a:r>
            <a:r>
              <a:rPr lang="en-GB" dirty="0"/>
              <a:t> di </a:t>
            </a:r>
            <a:r>
              <a:rPr lang="en-GB" dirty="0" err="1"/>
              <a:t>NotesAPI</a:t>
            </a:r>
            <a:r>
              <a:rPr lang="en-GB" dirty="0"/>
              <a:t> a </a:t>
            </a:r>
            <a:r>
              <a:rPr lang="en-GB" dirty="0" err="1"/>
              <a:t>NoteDB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 err="1">
                <a:solidFill>
                  <a:srgbClr val="00B050"/>
                </a:solidFill>
                <a:latin typeface="Courier" pitchFamily="2" charset="0"/>
              </a:rPr>
              <a:t>Creare</a:t>
            </a:r>
            <a:r>
              <a:rPr lang="en-GB" sz="20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GB" sz="2000" dirty="0" err="1">
                <a:solidFill>
                  <a:srgbClr val="00B050"/>
                </a:solidFill>
                <a:latin typeface="Courier" pitchFamily="2" charset="0"/>
              </a:rPr>
              <a:t>una</a:t>
            </a:r>
            <a:r>
              <a:rPr lang="en-GB" sz="2000" dirty="0">
                <a:solidFill>
                  <a:srgbClr val="00B050"/>
                </a:solidFill>
                <a:latin typeface="Courier" pitchFamily="2" charset="0"/>
              </a:rPr>
              <a:t> </a:t>
            </a:r>
            <a:r>
              <a:rPr lang="en-GB" sz="2000" dirty="0" err="1">
                <a:solidFill>
                  <a:srgbClr val="00B050"/>
                </a:solidFill>
                <a:latin typeface="Courier" pitchFamily="2" charset="0"/>
              </a:rPr>
              <a:t>configurazione</a:t>
            </a:r>
            <a:br>
              <a:rPr lang="en-GB" sz="2000" dirty="0">
                <a:solidFill>
                  <a:srgbClr val="00B050"/>
                </a:solidFill>
                <a:latin typeface="Courier" pitchFamily="2" charset="0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sz="2400" dirty="0" err="1">
                <a:solidFill>
                  <a:srgbClr val="FFC66D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DriverManagerDataSource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DriverManagerDataSource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dataSource.setDriverClassName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>
                <a:solidFill>
                  <a:srgbClr val="9876AA"/>
                </a:solidFill>
                <a:effectLst/>
                <a:latin typeface="JetBrains Mono"/>
              </a:rPr>
              <a:t>driver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dataSource.setUrl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 err="1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dataSource.setUsername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dataSource.setPassword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en-GB" sz="2000" dirty="0">
              <a:solidFill>
                <a:srgbClr val="00B050"/>
              </a:solidFill>
              <a:highlight>
                <a:srgbClr val="000000"/>
              </a:highlight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7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6492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classe</a:t>
            </a:r>
            <a:r>
              <a:rPr lang="en-GB" dirty="0"/>
              <a:t>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2700"/>
          </a:xfrm>
        </p:spPr>
        <p:txBody>
          <a:bodyPr>
            <a:normAutofit/>
          </a:bodyPr>
          <a:lstStyle/>
          <a:p>
            <a:r>
              <a:rPr lang="en-US" dirty="0" err="1"/>
              <a:t>Modificare</a:t>
            </a:r>
            <a:r>
              <a:rPr lang="en-US" dirty="0"/>
              <a:t> la </a:t>
            </a:r>
            <a:r>
              <a:rPr lang="en-US" dirty="0" err="1"/>
              <a:t>classe</a:t>
            </a:r>
            <a:r>
              <a:rPr lang="en-US" dirty="0"/>
              <a:t> Note </a:t>
            </a:r>
            <a:r>
              <a:rPr lang="en-US" dirty="0" err="1"/>
              <a:t>nel</a:t>
            </a:r>
            <a:r>
              <a:rPr lang="en-US" dirty="0"/>
              <a:t> modo </a:t>
            </a:r>
            <a:r>
              <a:rPr lang="en-US" dirty="0" err="1"/>
              <a:t>seguente</a:t>
            </a:r>
            <a:r>
              <a:rPr lang="en-US" dirty="0"/>
              <a:t>:</a:t>
            </a:r>
          </a:p>
          <a:p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class Note {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long id;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String title;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String body;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Timestamp creation;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Timestamp modified;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Si </a:t>
            </a:r>
            <a:r>
              <a:rPr lang="en-US" dirty="0" err="1"/>
              <a:t>noti</a:t>
            </a:r>
            <a:r>
              <a:rPr lang="en-US" dirty="0"/>
              <a:t> la </a:t>
            </a:r>
            <a:r>
              <a:rPr lang="en-US" dirty="0" err="1"/>
              <a:t>mancanza</a:t>
            </a:r>
            <a:r>
              <a:rPr lang="en-US" dirty="0"/>
              <a:t> di </a:t>
            </a:r>
            <a:r>
              <a:rPr lang="en-US" dirty="0" err="1"/>
              <a:t>annotazioni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0889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54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implementazione</a:t>
            </a:r>
            <a:r>
              <a:rPr lang="en-GB" dirty="0"/>
              <a:t> di </a:t>
            </a:r>
            <a:r>
              <a:rPr lang="en-GB" dirty="0" err="1"/>
              <a:t>NoteRepository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 err="1"/>
              <a:t>Modificare</a:t>
            </a:r>
            <a:r>
              <a:rPr lang="en-US" sz="1600" dirty="0"/>
              <a:t> </a:t>
            </a:r>
            <a:r>
              <a:rPr lang="en-US" sz="1600" dirty="0" err="1"/>
              <a:t>l'interfaccia</a:t>
            </a:r>
            <a:r>
              <a:rPr lang="en-US" sz="1600" dirty="0"/>
              <a:t> </a:t>
            </a:r>
            <a:r>
              <a:rPr lang="en-US" sz="1600" dirty="0" err="1"/>
              <a:t>NoteRepository</a:t>
            </a:r>
            <a:r>
              <a:rPr lang="en-US" sz="1600" dirty="0"/>
              <a:t> in </a:t>
            </a:r>
            <a:r>
              <a:rPr lang="en-US" sz="1600" dirty="0" err="1"/>
              <a:t>una</a:t>
            </a:r>
            <a:r>
              <a:rPr lang="en-US" sz="1600" dirty="0"/>
              <a:t> </a:t>
            </a:r>
            <a:r>
              <a:rPr lang="en-US" sz="1600" dirty="0" err="1"/>
              <a:t>classe</a:t>
            </a:r>
            <a:r>
              <a:rPr lang="en-US" sz="1600" dirty="0"/>
              <a:t> come segue:</a:t>
            </a:r>
            <a:br>
              <a:rPr lang="en-US" sz="1600" dirty="0"/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@Repository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class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SQL_INSERT = "INSERT INTO note(title, body, creation, modified) VALUES (?,?,?,?)";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SQL_FIND = "SELECT * FROM note WHERE id = ?";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SQL_FIND_ALL = "SELECT * FROM note";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SQL_UPDATE = "UPDATE note SET title = ?, body = ?, creation = ?, modified = ? WHERE id = ?";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SQL_DELETE = "DELETE FROM `groups` WHERE id = ?";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Autowired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DataSource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dataSource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	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dataSource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/* See methods on next slide */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2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</a:t>
            </a:r>
            <a:r>
              <a:rPr lang="en-GB" dirty="0" err="1"/>
              <a:t>sicure</a:t>
            </a:r>
            <a:r>
              <a:rPr lang="en-GB" dirty="0"/>
              <a:t> con </a:t>
            </a:r>
            <a:r>
              <a:rPr lang="en-GB" dirty="0" err="1"/>
              <a:t>JdbcTemplate</a:t>
            </a:r>
            <a:r>
              <a:rPr lang="en-GB" dirty="0"/>
              <a:t> – </a:t>
            </a:r>
            <a:r>
              <a:rPr lang="en-GB" dirty="0" err="1"/>
              <a:t>nuova</a:t>
            </a:r>
            <a:r>
              <a:rPr lang="en-GB" dirty="0"/>
              <a:t> </a:t>
            </a:r>
            <a:r>
              <a:rPr lang="en-GB" dirty="0" err="1"/>
              <a:t>implementazione</a:t>
            </a:r>
            <a:r>
              <a:rPr lang="en-GB" dirty="0"/>
              <a:t> </a:t>
            </a:r>
            <a:r>
              <a:rPr lang="en-GB" dirty="0" err="1"/>
              <a:t>NoteRepository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42700"/>
          </a:xfrm>
        </p:spPr>
        <p:txBody>
          <a:bodyPr>
            <a:noAutofit/>
          </a:bodyPr>
          <a:lstStyle/>
          <a:p>
            <a:r>
              <a:rPr lang="en-US" sz="1400" dirty="0" err="1"/>
              <a:t>Aggiungere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seguenti</a:t>
            </a:r>
            <a:r>
              <a:rPr lang="en-US" sz="1400" dirty="0"/>
              <a:t> </a:t>
            </a:r>
            <a:r>
              <a:rPr lang="en-US" sz="1400" dirty="0" err="1"/>
              <a:t>metodi</a:t>
            </a:r>
            <a:r>
              <a:rPr lang="en-US" sz="1400" dirty="0"/>
              <a:t> CRUD di base </a:t>
            </a:r>
            <a:r>
              <a:rPr lang="en-US" sz="1400" dirty="0" err="1"/>
              <a:t>alla</a:t>
            </a:r>
            <a:r>
              <a:rPr lang="en-US" sz="1400" dirty="0"/>
              <a:t> </a:t>
            </a:r>
            <a:r>
              <a:rPr lang="en-US" sz="1400" dirty="0" err="1"/>
              <a:t>classe</a:t>
            </a:r>
            <a:r>
              <a:rPr lang="en-US" sz="1400" dirty="0"/>
              <a:t> </a:t>
            </a:r>
            <a:r>
              <a:rPr lang="en-US" sz="1400" dirty="0" err="1"/>
              <a:t>NoteRepository</a:t>
            </a:r>
            <a:r>
              <a:rPr lang="en-US" sz="1400" dirty="0"/>
              <a:t> (</a:t>
            </a:r>
            <a:r>
              <a:rPr lang="en-US" sz="1400" dirty="0" err="1"/>
              <a:t>altri</a:t>
            </a:r>
            <a:r>
              <a:rPr lang="en-US" sz="1400" dirty="0"/>
              <a:t> </a:t>
            </a:r>
            <a:r>
              <a:rPr lang="en-US" sz="1400" dirty="0" err="1"/>
              <a:t>metodi</a:t>
            </a:r>
            <a:r>
              <a:rPr lang="en-US" sz="1400" dirty="0"/>
              <a:t> </a:t>
            </a:r>
            <a:r>
              <a:rPr lang="en-US" sz="1400" dirty="0" err="1"/>
              <a:t>nella</a:t>
            </a:r>
            <a:r>
              <a:rPr lang="en-US" sz="1400" dirty="0"/>
              <a:t> </a:t>
            </a:r>
            <a:r>
              <a:rPr lang="en-US" sz="1400" dirty="0" err="1"/>
              <a:t>diapositiva</a:t>
            </a:r>
            <a:r>
              <a:rPr lang="en-US" sz="1400" dirty="0"/>
              <a:t> </a:t>
            </a:r>
            <a:r>
              <a:rPr lang="en-US" sz="1400" dirty="0" err="1"/>
              <a:t>successiva</a:t>
            </a:r>
            <a:r>
              <a:rPr lang="en-US" sz="1400" dirty="0"/>
              <a:t>):</a:t>
            </a:r>
            <a:br>
              <a:rPr lang="en-US" sz="1400" dirty="0"/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save(Note note)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jdbcTemplate.update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(SQL_INSERT,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&gt; 0;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Optional&lt;Note&gt;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try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of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jdbcTemplate.queryForObject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(SQL_FIND, new Object[] { id },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catch (Exception 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empty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findAll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(SQL_FIND_ALL,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update(Note note)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jdbcTemplate.update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SQL_UPDATE,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note.id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 &gt; 0;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delete(Note note)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jdbcTemplate.update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(SQL_DELETE,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note.id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&gt; 0;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20303</TotalTime>
  <Words>3352</Words>
  <Application>Microsoft Macintosh PowerPoint</Application>
  <PresentationFormat>Widescreen</PresentationFormat>
  <Paragraphs>77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Candara</vt:lpstr>
      <vt:lpstr>Courier</vt:lpstr>
      <vt:lpstr>JetBrains Mono</vt:lpstr>
      <vt:lpstr>Office Theme</vt:lpstr>
      <vt:lpstr>Impostazione manuale del database</vt:lpstr>
      <vt:lpstr>Connessione di NotesAPI (Progetto) a NoteDB </vt:lpstr>
      <vt:lpstr>Connessione di NotesAPI a NoteDB</vt:lpstr>
      <vt:lpstr>Connessione di NotesAPI a NoteDB</vt:lpstr>
      <vt:lpstr>Note</vt:lpstr>
      <vt:lpstr>Query sicure con JdbcTemplate – nuova implementazione della classe Note</vt:lpstr>
      <vt:lpstr>NoteRepository</vt:lpstr>
      <vt:lpstr>Query sicure con JdbcTemplate – nuova implementazione di NoteRepository</vt:lpstr>
      <vt:lpstr>Query sicure con JdbcTemplate – nuova implementazione NoteRepository</vt:lpstr>
      <vt:lpstr>Query sicure con JdbcTemplate – nuova implementazione di NoteRepository</vt:lpstr>
      <vt:lpstr>Query sicure con JdbcTemplate – nuova implementazione di NoteRepository</vt:lpstr>
      <vt:lpstr>NoteMapper</vt:lpstr>
      <vt:lpstr>Query sicure con JdbcTemplate – nuova classe NoteMapper</vt:lpstr>
      <vt:lpstr>NoteService</vt:lpstr>
      <vt:lpstr>Query sicure con JdbcTemplate – nuova implementazione NoteService </vt:lpstr>
      <vt:lpstr>Query sicure con JdbcTemplate – nuova implementazione di NoteService</vt:lpstr>
      <vt:lpstr>Query sicure con JdbcTemplate – nuova implementazione NoteService </vt:lpstr>
      <vt:lpstr>NoteEndpoint</vt:lpstr>
      <vt:lpstr>Query sicure con JdbcTemplate – nuova implementazione NoteEndpoint</vt:lpstr>
      <vt:lpstr>Query sicure con JdbcTemplate – nuova implementazione NoteEndpoint</vt:lpstr>
      <vt:lpstr>Query sicure con JdbcTemplate – nuova implementazione NoteEndpoint</vt:lpstr>
      <vt:lpstr>Query sicure con JdbcTemplate</vt:lpstr>
      <vt:lpstr>SQL avanzato</vt:lpstr>
      <vt:lpstr>Preparazione – Creazione dello schema</vt:lpstr>
      <vt:lpstr>Preparazione – Dati</vt:lpstr>
      <vt:lpstr>Joins</vt:lpstr>
      <vt:lpstr>Group By and Having</vt:lpstr>
      <vt:lpstr>Group By and Having</vt:lpstr>
      <vt:lpstr>Nested Queries</vt:lpstr>
      <vt:lpstr>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KubeCon 2020</dc:title>
  <dc:creator>Mooij, C. de (Cornelis)</dc:creator>
  <cp:lastModifiedBy>Alessandro Sallese</cp:lastModifiedBy>
  <cp:revision>389</cp:revision>
  <dcterms:created xsi:type="dcterms:W3CDTF">2020-08-29T20:00:32Z</dcterms:created>
  <dcterms:modified xsi:type="dcterms:W3CDTF">2023-08-22T21:54:36Z</dcterms:modified>
</cp:coreProperties>
</file>