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376" r:id="rId2"/>
    <p:sldId id="334" r:id="rId3"/>
    <p:sldId id="402" r:id="rId4"/>
    <p:sldId id="343" r:id="rId5"/>
    <p:sldId id="297" r:id="rId6"/>
    <p:sldId id="335" r:id="rId7"/>
    <p:sldId id="384" r:id="rId8"/>
    <p:sldId id="377" r:id="rId9"/>
    <p:sldId id="378" r:id="rId10"/>
    <p:sldId id="379" r:id="rId11"/>
    <p:sldId id="380" r:id="rId12"/>
    <p:sldId id="387" r:id="rId13"/>
    <p:sldId id="388" r:id="rId14"/>
    <p:sldId id="385" r:id="rId15"/>
    <p:sldId id="381" r:id="rId16"/>
    <p:sldId id="382" r:id="rId17"/>
    <p:sldId id="383" r:id="rId18"/>
    <p:sldId id="386" r:id="rId19"/>
    <p:sldId id="389" r:id="rId20"/>
    <p:sldId id="390" r:id="rId21"/>
    <p:sldId id="391" r:id="rId22"/>
    <p:sldId id="392" r:id="rId23"/>
    <p:sldId id="393" r:id="rId24"/>
    <p:sldId id="399" r:id="rId25"/>
    <p:sldId id="400" r:id="rId26"/>
    <p:sldId id="395" r:id="rId27"/>
    <p:sldId id="396" r:id="rId28"/>
    <p:sldId id="401" r:id="rId29"/>
    <p:sldId id="397" r:id="rId30"/>
    <p:sldId id="398" r:id="rId31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oij, C. de (Cornelis)" initials="MCd(" lastIdx="1" clrIdx="0">
    <p:extLst>
      <p:ext uri="{19B8F6BF-5375-455C-9EA6-DF929625EA0E}">
        <p15:presenceInfo xmlns:p15="http://schemas.microsoft.com/office/powerpoint/2012/main" userId="S::cornelis.de.mooij@ing.com::32e4c76b-afff-4b49-98ff-af0b8b10d86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1A4E"/>
    <a:srgbClr val="0018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11"/>
    <p:restoredTop sz="92721"/>
  </p:normalViewPr>
  <p:slideViewPr>
    <p:cSldViewPr snapToGrid="0" snapToObjects="1">
      <p:cViewPr varScale="1">
        <p:scale>
          <a:sx n="100" d="100"/>
          <a:sy n="100" d="100"/>
        </p:scale>
        <p:origin x="192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C1B767-D354-CE40-BAF4-5FEDFB9DB6C7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1E9FB4-92C4-234B-A3BF-D28C4EF791B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01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C5AB1-8739-7D46-823A-52FCF7778C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8878B1-3A8E-6A4C-940A-031038B7CB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F19E9-508D-AC40-8BB5-9C7D8B9B8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7AC67-87E2-9347-98F5-A72C0242A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F54E1-9CC0-344B-BD60-A6816E8CA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643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7B4F9-87B6-EC4A-ABC6-A4FB18097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FAF24C-524D-D041-B87A-9BD4BB472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15D1D8-A946-9E4E-AC48-E20698A2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FBA51E-27E2-8B4E-A34E-BC314D408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B26FD-2243-A047-9261-BC82948E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3CA219-8B6A-A04B-A3B3-3CC53EF99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BF91C1-B8F6-5244-AE50-5176A23A7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72482-3B08-884B-B54F-8DB0953B9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FA503-EB59-2340-BFF2-1B042EE4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6854E0-0949-9346-824B-7B7DBDE7E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88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A5A44-8128-1741-A6C9-304447DB0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8341-FA6A-9044-8711-41AE65FAF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E139B9-FC5F-E049-8A51-381FED23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D2C21-189F-934C-9AC7-1301110E3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91412-B1EF-4C43-B23A-4073BCFA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182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6AE82-4644-7547-B944-6BD179CDC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46A75-A40C-B74F-825D-B0CB120D1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B402C-D90B-7945-9C0E-D028716F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F46C4-7E2E-8B4A-B364-5A9398298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79896D-9ABB-3949-8472-B9F0E587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0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0872-BAD6-1646-A3A7-459B04335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C4B5D-2A7F-FE46-ABA5-3F1108E05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9A5605-6802-D144-89E4-06DDE0996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8BF6D1-AF24-404F-84CF-F8520D892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F3FF2-B0E1-BE4C-9FD3-B185044FA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4FE17D-FAA8-A441-A9C8-C499613E0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48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A8FD9-F8BD-B64E-A28A-474E26065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293AD-F42E-EF42-A061-210C6DF1B6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B1C0A-F812-EC40-875C-667F5B481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1496C7-B98E-2146-A198-4C44D911CC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7C5CA7-0F33-DE47-A2D7-ADF45FB49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4CA64-F432-174F-B0EB-597BAEC0C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7/11/23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FF3E60-54BF-1945-A39A-A4BDDD4EF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3C3C73-1664-3543-847B-0086333D9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443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8EEB6-0757-E44A-8F21-BEFAC5601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7F8FC9-A120-4543-903C-EEC4EB36F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7/11/23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336262-8780-204F-8CA3-4A8A600A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EF2014-E86C-E54F-BF72-6D355FBBA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787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BE6A1-9207-A945-A47A-57F73A61C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7/11/23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3902F-D144-7342-8034-08EC5A4CE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5AD12-2A96-FD4F-B06D-66046D39B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78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A868B-AFA5-F047-8D0A-3C6517755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C3BFE-C768-EB4C-B90B-90F807B03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DB5BDF-72C1-094D-9C43-4DD3D8F6E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2E9651-13A3-9149-B53F-05472306E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1E0023-2F29-A345-BECC-8E864A294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E2258-D5D2-1A4D-B380-9192C48C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3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1E237-F866-F34D-988A-B58123D6F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9973D-C01E-6442-B539-9953A98B5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9455B9-A213-624A-ADE3-529D4C468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1F255-ED0E-8948-A254-00D1C650D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ED5D2E-4786-244E-8232-A173CA74B8F6}" type="datetimeFigureOut">
              <a:rPr lang="en-US" smtClean="0"/>
              <a:t>7/11/23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0BDBA-2DB9-CB48-A5B6-91F8C219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1F30D-AECA-644A-BD04-CC7B3A02A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71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100000">
              <a:srgbClr val="001A4E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AD3C47-D3C5-464E-9DEE-DD31A9C4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2467B-47E7-4B4A-9C1F-FA35A831A7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3B5CFE-3EAC-E34E-B3F0-5DDA7511E7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ED5D2E-4786-244E-8232-A173CA74B8F6}" type="datetimeFigureOut">
              <a:rPr lang="en-US" smtClean="0"/>
              <a:t>7/11/23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346D6-418B-7448-A574-3A6797873E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C0D1B-E579-C745-A45E-6964A61D68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173D54-9F93-1A42-B718-F4D7F1FDB11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236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5949F-B5B7-C84B-A2AB-AF21C8BB0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the database manually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D41E0-B5BD-F14A-B038-C7E19C99F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DROP TABLE IF EXISTS note;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CREATE TABLE note (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id INT NOT NULL AUTO_INCREMENT,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title VARCHAR(255) NOT NULL,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body TEXT,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creation DATETIME NOT NULL,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modified DATETIME NOT NULL,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UNIQUE (id),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PRIMARY KEY (id),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UNIQUE INDEX(title)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3294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queries with </a:t>
            </a:r>
            <a:r>
              <a:rPr lang="en-GB" dirty="0" err="1"/>
              <a:t>JdbcTemplate</a:t>
            </a:r>
            <a:r>
              <a:rPr lang="en-GB" dirty="0"/>
              <a:t> – new </a:t>
            </a:r>
            <a:r>
              <a:rPr lang="en-GB" dirty="0" err="1"/>
              <a:t>NoteRepository</a:t>
            </a:r>
            <a:r>
              <a:rPr lang="en-GB" dirty="0"/>
              <a:t> implementation (3/4)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488" cy="4342700"/>
          </a:xfrm>
        </p:spPr>
        <p:txBody>
          <a:bodyPr>
            <a:noAutofit/>
          </a:bodyPr>
          <a:lstStyle/>
          <a:p>
            <a:r>
              <a:rPr lang="en-US" sz="1600" dirty="0"/>
              <a:t>Add the following methods for the title and body queries to the </a:t>
            </a:r>
            <a:r>
              <a:rPr lang="en-US" sz="1600" dirty="0" err="1"/>
              <a:t>NoteRepository</a:t>
            </a:r>
            <a:r>
              <a:rPr lang="en-US" sz="1600" dirty="0"/>
              <a:t> class (more methods on next slide):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List&lt;Note&gt;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findByTitle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(String title)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jdbcTemplate.query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SQL_FIND_BY_TITLE,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Object[]{ "%" + title + "%" },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NoteMapper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List&lt;Note&gt;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findByBody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(String body)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jdbcTemplate.query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SQL_FIND_BY_BODY,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Object[]{ "%" + body + "%" },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NoteMapper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List&lt;Note&gt;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findByTitleAndBody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(String title, String body)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jdbcTemplate.query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SQL_FIND_BY_TITLE_AND_BODY,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Object[]{ "%" + title + "%", "%" + body + "%" },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NoteMapper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6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719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queries with </a:t>
            </a:r>
            <a:r>
              <a:rPr lang="en-GB" dirty="0" err="1"/>
              <a:t>JdbcTemplate</a:t>
            </a:r>
            <a:r>
              <a:rPr lang="en-GB" dirty="0"/>
              <a:t> – new </a:t>
            </a:r>
            <a:r>
              <a:rPr lang="en-GB" dirty="0" err="1"/>
              <a:t>NoteRepository</a:t>
            </a:r>
            <a:r>
              <a:rPr lang="en-GB" dirty="0"/>
              <a:t> implementation (4/4)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42700"/>
          </a:xfrm>
        </p:spPr>
        <p:txBody>
          <a:bodyPr>
            <a:noAutofit/>
          </a:bodyPr>
          <a:lstStyle/>
          <a:p>
            <a:r>
              <a:rPr lang="en-US" sz="1400" dirty="0"/>
              <a:t>Add the following methods for the creation date queries to the </a:t>
            </a:r>
            <a:r>
              <a:rPr lang="en-US" sz="1400" dirty="0" err="1"/>
              <a:t>NoteRepository</a:t>
            </a:r>
            <a:r>
              <a:rPr lang="en-US" sz="1400" dirty="0"/>
              <a:t> class: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List&lt;Note&gt;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findByCreationAfter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(Timestamp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creationEarliest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jdbcTemplate.query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SQL_FIND_BY_CREATION_AFTER,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Object[] {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creationEarliest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},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int[]{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Types.</a:t>
            </a:r>
            <a:r>
              <a:rPr lang="en-GB" sz="14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TIMESTAMP</a:t>
            </a:r>
            <a:r>
              <a:rPr lang="en-GB" sz="1400" i="1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},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NoteMapper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List&lt;Note&gt;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findByCreationBefore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(Timestamp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creationLatest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jdbcTemplate.query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SQL_FIND_BY_CREATION_BEFORE,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Object[]{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creationLatest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},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int[]{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Types.</a:t>
            </a:r>
            <a:r>
              <a:rPr lang="en-GB" sz="14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TIMESTAMP</a:t>
            </a:r>
            <a:r>
              <a:rPr lang="en-GB" sz="1400" i="1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},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NoteMapper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List&lt;Note&gt;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findByCreationBetween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(Timestamp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creationEarliest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Timestamp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creationLatest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jdbcTemplate.query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SQL_FIND_BY_CREATION_BETWEEN,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Object[]{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creationEarliest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creationLatest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}, 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int[]{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Types.</a:t>
            </a:r>
            <a:r>
              <a:rPr lang="en-GB" sz="14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TIMESTAMP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Types.</a:t>
            </a:r>
            <a:r>
              <a:rPr lang="en-GB" sz="14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TIMESTAMP</a:t>
            </a:r>
            <a:r>
              <a:rPr lang="en-GB" sz="1400" i="1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},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new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NoteMapper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4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248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25D-60D8-9B43-96F2-F35CA7860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8663"/>
            <a:ext cx="9144000" cy="1780674"/>
          </a:xfrm>
        </p:spPr>
        <p:txBody>
          <a:bodyPr anchor="ctr">
            <a:normAutofit/>
          </a:bodyPr>
          <a:lstStyle/>
          <a:p>
            <a:r>
              <a:rPr lang="en-GB" dirty="0" err="1"/>
              <a:t>NoteMapper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800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queries with </a:t>
            </a:r>
            <a:r>
              <a:rPr lang="en-GB" dirty="0" err="1"/>
              <a:t>JdbcTemplate</a:t>
            </a:r>
            <a:r>
              <a:rPr lang="en-GB" dirty="0"/>
              <a:t> – new </a:t>
            </a:r>
            <a:r>
              <a:rPr lang="en-GB" dirty="0" err="1"/>
              <a:t>NoteMapper</a:t>
            </a:r>
            <a:r>
              <a:rPr lang="en-GB" dirty="0"/>
              <a:t>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488" cy="4342700"/>
          </a:xfrm>
        </p:spPr>
        <p:txBody>
          <a:bodyPr>
            <a:noAutofit/>
          </a:bodyPr>
          <a:lstStyle/>
          <a:p>
            <a:r>
              <a:rPr lang="en-US" sz="1600" dirty="0"/>
              <a:t>Create a package called “mappers” and create the </a:t>
            </a:r>
            <a:r>
              <a:rPr lang="en-US" sz="1600" dirty="0" err="1"/>
              <a:t>NoteMapper</a:t>
            </a:r>
            <a:r>
              <a:rPr lang="en-US" sz="1600" dirty="0"/>
              <a:t> class inside it as follows: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class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NoteMapper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implements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RowMapper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&lt;Note&gt;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@Override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public Note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mapRow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ResultSet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resultSet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int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throws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SQLException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Note note = new Note();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resultSet.getLong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("id");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note.title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resultSet.getString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("title");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note.body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resultSet.getString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("body");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note.creation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resultSet.getTimestamp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("creation");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note.modified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resultSet.getTimestamp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("modified");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return note;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</a:p>
          <a:p>
            <a:r>
              <a:rPr lang="en-US" sz="1600" dirty="0"/>
              <a:t>This class handles the translation from database data to the Note object in Java.</a:t>
            </a:r>
          </a:p>
        </p:txBody>
      </p:sp>
    </p:spTree>
    <p:extLst>
      <p:ext uri="{BB962C8B-B14F-4D97-AF65-F5344CB8AC3E}">
        <p14:creationId xmlns:p14="http://schemas.microsoft.com/office/powerpoint/2010/main" val="63628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25D-60D8-9B43-96F2-F35CA7860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8663"/>
            <a:ext cx="9144000" cy="1780674"/>
          </a:xfrm>
        </p:spPr>
        <p:txBody>
          <a:bodyPr anchor="ctr">
            <a:normAutofit/>
          </a:bodyPr>
          <a:lstStyle/>
          <a:p>
            <a:r>
              <a:rPr lang="en-GB" dirty="0" err="1"/>
              <a:t>NoteService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01990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queries with </a:t>
            </a:r>
            <a:r>
              <a:rPr lang="en-GB" dirty="0" err="1"/>
              <a:t>JdbcTemplate</a:t>
            </a:r>
            <a:r>
              <a:rPr lang="en-GB" dirty="0"/>
              <a:t> – new </a:t>
            </a:r>
            <a:r>
              <a:rPr lang="en-GB" dirty="0" err="1"/>
              <a:t>NoteService</a:t>
            </a:r>
            <a:r>
              <a:rPr lang="en-GB" dirty="0"/>
              <a:t> implementation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488" cy="4342700"/>
          </a:xfrm>
        </p:spPr>
        <p:txBody>
          <a:bodyPr>
            <a:noAutofit/>
          </a:bodyPr>
          <a:lstStyle/>
          <a:p>
            <a:r>
              <a:rPr lang="en-US" sz="1600" dirty="0"/>
              <a:t>Change the basic CRUD methods in the </a:t>
            </a:r>
            <a:r>
              <a:rPr lang="en-US" sz="1600" dirty="0" err="1"/>
              <a:t>NoteService</a:t>
            </a:r>
            <a:r>
              <a:rPr lang="en-US" sz="1600" dirty="0"/>
              <a:t> class as follows (more on next slide):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boolean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save(Note note)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note.creation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Timestamp.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from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Instant.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now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note.modified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Timestamp.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from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Instant.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now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noteRepository.save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(note);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Optional&lt;Note&gt;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(Long id)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noteRepository.findById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(id);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List&lt;Note&gt;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findAll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noteRepository.findAll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6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94381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queries with </a:t>
            </a:r>
            <a:r>
              <a:rPr lang="en-GB" dirty="0" err="1"/>
              <a:t>JdbcTemplate</a:t>
            </a:r>
            <a:r>
              <a:rPr lang="en-GB" dirty="0"/>
              <a:t> – new </a:t>
            </a:r>
            <a:r>
              <a:rPr lang="en-GB" dirty="0" err="1"/>
              <a:t>NoteService</a:t>
            </a:r>
            <a:r>
              <a:rPr lang="en-GB" dirty="0"/>
              <a:t> implementation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488" cy="4342700"/>
          </a:xfrm>
        </p:spPr>
        <p:txBody>
          <a:bodyPr>
            <a:noAutofit/>
          </a:bodyPr>
          <a:lstStyle/>
          <a:p>
            <a:r>
              <a:rPr lang="en-US" sz="1600" dirty="0"/>
              <a:t>Change the basic CRUD methods in the </a:t>
            </a:r>
            <a:r>
              <a:rPr lang="en-US" sz="1600" dirty="0" err="1"/>
              <a:t>NoteService</a:t>
            </a:r>
            <a:r>
              <a:rPr lang="en-US" sz="1600" dirty="0"/>
              <a:t> class as follows (more on next slide):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boolean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updateById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(Long id, Note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newNote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throws Exception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Optional&lt;Note&gt;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optionalOldNote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(id);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if 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optionalOldNote.isPresent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Note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oldNote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optionalOldNote.get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newNote.id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oldNote.id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newNote.creation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oldNote.creation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newNote.modified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Timestamp.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from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Instant.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now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noteRepository.update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newNote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 else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throw new Exception("Error: tried to update a note that does not exist.");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boolean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deleteById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(Long id) throws Exception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Optional&lt;Note&gt;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optionalNote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(id);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if 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optionalNote.isPresent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Note note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optionalNote.get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noteRepository.delete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(note);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 else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throw new Exception("Error: tried to update a note that does not exist.");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6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2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queries with </a:t>
            </a:r>
            <a:r>
              <a:rPr lang="en-GB" dirty="0" err="1"/>
              <a:t>JdbcTemplate</a:t>
            </a:r>
            <a:r>
              <a:rPr lang="en-GB" dirty="0"/>
              <a:t> – new </a:t>
            </a:r>
            <a:r>
              <a:rPr lang="en-GB" dirty="0" err="1"/>
              <a:t>NoteService</a:t>
            </a:r>
            <a:r>
              <a:rPr lang="en-GB" dirty="0"/>
              <a:t> implementation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42700"/>
          </a:xfrm>
        </p:spPr>
        <p:txBody>
          <a:bodyPr>
            <a:noAutofit/>
          </a:bodyPr>
          <a:lstStyle/>
          <a:p>
            <a:r>
              <a:rPr lang="en-US" sz="1400" dirty="0"/>
              <a:t>Change the title, body and creation date methods in the </a:t>
            </a:r>
            <a:r>
              <a:rPr lang="en-US" sz="1400" dirty="0" err="1"/>
              <a:t>NoteService</a:t>
            </a:r>
            <a:r>
              <a:rPr lang="en-US" sz="1400" dirty="0"/>
              <a:t> class as follows: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Iterable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findByTitle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(String title)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noteRepository.findByTitle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(title);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Iterable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findByBody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(String body)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noteRepository.findByBody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(body);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Iterable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findByTitleAndBody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(String title, String body)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noteRepository.findByTitleAndBody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(title, body);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r>
              <a:rPr lang="en-GB" sz="1400" dirty="0">
                <a:highlight>
                  <a:srgbClr val="000000"/>
                </a:highlight>
                <a:latin typeface="Courier" pitchFamily="2" charset="0"/>
              </a:rPr>
              <a:t> </a:t>
            </a:r>
            <a:br>
              <a:rPr lang="en-GB" sz="1400" dirty="0">
                <a:highlight>
                  <a:srgbClr val="000000"/>
                </a:highlight>
                <a:latin typeface="Courier" pitchFamily="2" charset="0"/>
              </a:rPr>
            </a:b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Iterable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findByCreationAfter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(Timestamp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creationEarliest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noteRepository.findByCreationAfter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creationEarliest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Iterable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findByCreationBefore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(Timestamp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creationLatest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noteRepository.findByCreationBefore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creationLatest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Iterable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findByCreationBetween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(Timestamp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creationEarliest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Timestamp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creationLatest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noteRepository.findByCreationBetween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creationEarliest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creationLatest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4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1683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25D-60D8-9B43-96F2-F35CA7860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8663"/>
            <a:ext cx="9144000" cy="1780674"/>
          </a:xfrm>
        </p:spPr>
        <p:txBody>
          <a:bodyPr anchor="ctr">
            <a:normAutofit/>
          </a:bodyPr>
          <a:lstStyle/>
          <a:p>
            <a:r>
              <a:rPr lang="en-GB" dirty="0" err="1"/>
              <a:t>NoteEndpoint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04372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queries with </a:t>
            </a:r>
            <a:r>
              <a:rPr lang="en-GB" dirty="0" err="1"/>
              <a:t>JdbcTemplate</a:t>
            </a:r>
            <a:r>
              <a:rPr lang="en-GB" dirty="0"/>
              <a:t> – new </a:t>
            </a:r>
            <a:r>
              <a:rPr lang="en-GB" dirty="0" err="1"/>
              <a:t>NoteEndpoint</a:t>
            </a:r>
            <a:r>
              <a:rPr lang="en-GB" dirty="0"/>
              <a:t> implementation 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488" cy="4342700"/>
          </a:xfrm>
        </p:spPr>
        <p:txBody>
          <a:bodyPr>
            <a:noAutofit/>
          </a:bodyPr>
          <a:lstStyle/>
          <a:p>
            <a:r>
              <a:rPr lang="en-US" sz="1600" dirty="0"/>
              <a:t>Change the </a:t>
            </a:r>
            <a:r>
              <a:rPr lang="en-US" sz="1600" dirty="0" err="1"/>
              <a:t>postNote</a:t>
            </a:r>
            <a:r>
              <a:rPr lang="en-US" sz="1600" dirty="0"/>
              <a:t> method in the </a:t>
            </a:r>
            <a:r>
              <a:rPr lang="en-US" sz="1600" dirty="0" err="1"/>
              <a:t>NoteEndpoint</a:t>
            </a:r>
            <a:r>
              <a:rPr lang="en-US" sz="1600" dirty="0"/>
              <a:t> class as follows (more on next slide):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@POST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@Consumes(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MediaType.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APPLICATION_JSON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@Produces(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MediaType.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TEXT_PLAIN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Response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postNote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(@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RequestBody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Note note)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boolean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result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noteService.save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(note);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if (result)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Response.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accepted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().build();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 else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Response.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serverError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().build();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6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45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 </a:t>
            </a:r>
            <a:r>
              <a:rPr lang="en-GB" dirty="0" err="1"/>
              <a:t>NotesAPI</a:t>
            </a:r>
            <a:r>
              <a:rPr lang="en-GB" dirty="0"/>
              <a:t> to </a:t>
            </a:r>
            <a:r>
              <a:rPr lang="en-GB" dirty="0" err="1"/>
              <a:t>NoteDB</a:t>
            </a:r>
            <a:r>
              <a:rPr lang="en-GB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Open </a:t>
            </a:r>
            <a:r>
              <a:rPr lang="en-US" dirty="0" err="1"/>
              <a:t>NotesAPI</a:t>
            </a:r>
            <a:r>
              <a:rPr lang="en-US" dirty="0"/>
              <a:t> in IntelliJ, then open </a:t>
            </a:r>
            <a:r>
              <a:rPr lang="en-US" dirty="0" err="1"/>
              <a:t>pom.xml</a:t>
            </a:r>
            <a:endParaRPr lang="en-US" dirty="0"/>
          </a:p>
          <a:p>
            <a:endParaRPr lang="en-US" dirty="0"/>
          </a:p>
          <a:p>
            <a:r>
              <a:rPr lang="en-US" dirty="0"/>
              <a:t>Add the </a:t>
            </a:r>
            <a:r>
              <a:rPr lang="en-US" dirty="0" err="1"/>
              <a:t>mysql</a:t>
            </a:r>
            <a:r>
              <a:rPr lang="en-US" dirty="0"/>
              <a:t> dependency, if you haven’t done so already: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&lt;dependency&gt;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&lt;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groupId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&gt;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mysql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&lt;/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groupId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&lt;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artifactId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&gt;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mysql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-connector-java&lt;/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artifactId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&lt;version&gt;8.0.22&lt;/version&gt;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&lt;/dependency&gt;</a:t>
            </a:r>
          </a:p>
          <a:p>
            <a:endParaRPr lang="en-US" dirty="0"/>
          </a:p>
          <a:p>
            <a:r>
              <a:rPr lang="en-US" dirty="0"/>
              <a:t>IntelliJ will probably prompt you to Import Changes, do so.</a:t>
            </a:r>
          </a:p>
        </p:txBody>
      </p:sp>
    </p:spTree>
    <p:extLst>
      <p:ext uri="{BB962C8B-B14F-4D97-AF65-F5344CB8AC3E}">
        <p14:creationId xmlns:p14="http://schemas.microsoft.com/office/powerpoint/2010/main" val="4233282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queries with </a:t>
            </a:r>
            <a:r>
              <a:rPr lang="en-GB" dirty="0" err="1"/>
              <a:t>JdbcTemplate</a:t>
            </a:r>
            <a:r>
              <a:rPr lang="en-GB" dirty="0"/>
              <a:t> – new </a:t>
            </a:r>
            <a:r>
              <a:rPr lang="en-GB" dirty="0" err="1"/>
              <a:t>NoteEndpoint</a:t>
            </a:r>
            <a:r>
              <a:rPr lang="en-GB" dirty="0"/>
              <a:t> implementation 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488" cy="4342700"/>
          </a:xfrm>
        </p:spPr>
        <p:txBody>
          <a:bodyPr>
            <a:noAutofit/>
          </a:bodyPr>
          <a:lstStyle/>
          <a:p>
            <a:r>
              <a:rPr lang="en-US" sz="1600" dirty="0"/>
              <a:t>Change the </a:t>
            </a:r>
            <a:r>
              <a:rPr lang="en-US" sz="1600" dirty="0" err="1"/>
              <a:t>putNote</a:t>
            </a:r>
            <a:r>
              <a:rPr lang="en-US" sz="1600" dirty="0"/>
              <a:t> method in the </a:t>
            </a:r>
            <a:r>
              <a:rPr lang="en-US" sz="1600" dirty="0" err="1"/>
              <a:t>NoteEndpoint</a:t>
            </a:r>
            <a:r>
              <a:rPr lang="en-US" sz="1600" dirty="0"/>
              <a:t> class as follows (more on next slide):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@PUT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@Path("{id}")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@Consumes(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MediaType.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APPLICATION_JSON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@Produces(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MediaType.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TEXT_PLAIN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Response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putNote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(@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PathParam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("id") long id, @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RequestBody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Note note)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try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boolean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result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noteService.updateById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(id, note);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if (result)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Response.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ok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().build();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} else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Response.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serverError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().build();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 catch(Exception e)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System.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out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.println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e.getMessage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Response.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status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(404, "No note found for id " +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Long.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toString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(id)).build();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6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764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queries with </a:t>
            </a:r>
            <a:r>
              <a:rPr lang="en-GB" dirty="0" err="1"/>
              <a:t>JdbcTemplate</a:t>
            </a:r>
            <a:r>
              <a:rPr lang="en-GB" dirty="0"/>
              <a:t> – new </a:t>
            </a:r>
            <a:r>
              <a:rPr lang="en-GB" dirty="0" err="1"/>
              <a:t>NoteEndpoint</a:t>
            </a:r>
            <a:r>
              <a:rPr lang="en-GB" dirty="0"/>
              <a:t> implementation 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488" cy="4342700"/>
          </a:xfrm>
        </p:spPr>
        <p:txBody>
          <a:bodyPr>
            <a:noAutofit/>
          </a:bodyPr>
          <a:lstStyle/>
          <a:p>
            <a:r>
              <a:rPr lang="en-US" sz="1600" dirty="0"/>
              <a:t>Change the </a:t>
            </a:r>
            <a:r>
              <a:rPr lang="en-US" sz="1600" dirty="0" err="1"/>
              <a:t>deleteNote</a:t>
            </a:r>
            <a:r>
              <a:rPr lang="en-US" sz="1600" dirty="0"/>
              <a:t> method in the </a:t>
            </a:r>
            <a:r>
              <a:rPr lang="en-US" sz="1600" dirty="0" err="1"/>
              <a:t>NoteEndpoint</a:t>
            </a:r>
            <a:r>
              <a:rPr lang="en-US" sz="1600" dirty="0"/>
              <a:t> class as follows (more on next slide):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@DELETE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@Path("{id}")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@Produces(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MediaType.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TEXT_PLAIN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Response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deleteNote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(@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PathParam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("id") long id)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try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boolean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result =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noteService.deleteById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(id);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if (result)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Response.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ok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().build();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} else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Response.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serverError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().build();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 catch(Exception e)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System.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out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.println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e.getMessage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return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Response.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status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(404, "No note found for id " +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Long.</a:t>
            </a:r>
            <a:r>
              <a:rPr lang="en-GB" sz="16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toString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(id)).build();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6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82806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3DA04-D90D-A54A-B330-808D7F499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queries with </a:t>
            </a:r>
            <a:r>
              <a:rPr lang="en-GB" dirty="0" err="1"/>
              <a:t>JdbcTemplate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543FA-754E-3649-A73A-FACAC6112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After (re)starting </a:t>
            </a:r>
            <a:r>
              <a:rPr lang="en-GB" dirty="0" err="1"/>
              <a:t>NotesAPI</a:t>
            </a:r>
            <a:r>
              <a:rPr lang="en-GB" dirty="0"/>
              <a:t>, all the requests that we could make before should still work.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 err="1"/>
              <a:t>JdbcTemplate</a:t>
            </a:r>
            <a:r>
              <a:rPr lang="en-US" dirty="0"/>
              <a:t> object creates prepared statements internally.</a:t>
            </a:r>
          </a:p>
          <a:p>
            <a:r>
              <a:rPr lang="en-US" dirty="0"/>
              <a:t>This means that the SQL query strings, like </a:t>
            </a:r>
            <a:r>
              <a:rPr lang="en-GB" dirty="0"/>
              <a:t>SQL_INSERT etc., are parsed before the question marks (“?”) are filled in. </a:t>
            </a:r>
          </a:p>
          <a:p>
            <a:r>
              <a:rPr lang="en-GB" dirty="0"/>
              <a:t>This prevents SQL injection attacks, a common vulnerability in APIs.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3101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25D-60D8-9B43-96F2-F35CA7860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8663"/>
            <a:ext cx="9144000" cy="1780674"/>
          </a:xfrm>
        </p:spPr>
        <p:txBody>
          <a:bodyPr anchor="ctr">
            <a:normAutofit/>
          </a:bodyPr>
          <a:lstStyle/>
          <a:p>
            <a:r>
              <a:rPr lang="en-GB" dirty="0"/>
              <a:t>Advanced SQL</a:t>
            </a:r>
          </a:p>
        </p:txBody>
      </p:sp>
    </p:spTree>
    <p:extLst>
      <p:ext uri="{BB962C8B-B14F-4D97-AF65-F5344CB8AC3E}">
        <p14:creationId xmlns:p14="http://schemas.microsoft.com/office/powerpoint/2010/main" val="971310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7DB6-F2E5-584F-B1D9-4342C621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– Schema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235C-712D-0B40-86D0-FF9D4B4F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Go back to </a:t>
            </a:r>
            <a:r>
              <a:rPr lang="en-US" sz="1600" dirty="0" err="1"/>
              <a:t>PHPMyAdmin</a:t>
            </a:r>
            <a:r>
              <a:rPr lang="en-US" sz="1600" dirty="0"/>
              <a:t> and execute the following SQL: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DROP TABLE IF EXISTS department;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DROP TABLE IF EXISTS employee;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CREATE TABLE department(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id INT NOT NULL AUTO_INCREMENT,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name VARCHAR(255) NOT NULL,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UNIQUE (id),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PRIMARY KEY (id),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UNIQUE INDEX(name)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CREATE TABLE employee(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id INT NOT NULL AUTO_INCREMENT,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name VARCHAR(255) NOT NULL,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INT,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salary INT,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UNIQUE (id),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PRIMARY KEY (id),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UNIQUE INDEX(name),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FOREIGN KEY (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REFERENCES department(id)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42955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77DB6-F2E5-584F-B1D9-4342C6212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Preparation –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B235C-712D-0B40-86D0-FF9D4B4FA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/>
              <a:t>Execute the following SQL to insert the data: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department(name) VALUES ("Private");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department(name) VALUES ("Business");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department(name) VALUES ("Lending");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department(name) VALUES ("Mortgages");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department(name) VALUES ("Fraud");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department(name) VALUES ("Analytics");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("Alice", 1, 2500);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("Bob", 2, 2400);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("Charlie", 3, 3000);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("David", 5, 2600);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("Eve", 6, 2750);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("Fred", 1, 2400);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("Gertrude", 2, 2500);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("Harold", 3, 2500);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("Ivan", 5, 2900);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("Jack", 1, 2800);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("Karen", 2, 2400);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("Liam", 3, 2600);</a:t>
            </a:r>
            <a:b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INSERT INTO employee(name, </a:t>
            </a:r>
            <a:r>
              <a:rPr lang="en-US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salary) VALUES ("Manon", 1, 2550);</a:t>
            </a:r>
          </a:p>
        </p:txBody>
      </p:sp>
    </p:spTree>
    <p:extLst>
      <p:ext uri="{BB962C8B-B14F-4D97-AF65-F5344CB8AC3E}">
        <p14:creationId xmlns:p14="http://schemas.microsoft.com/office/powerpoint/2010/main" val="2234970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67370-DD94-414A-B8CC-486388DC8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189B1-6CCF-B44E-B10A-F87CA97E8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join links two tables, based on something they have in common.</a:t>
            </a:r>
          </a:p>
          <a:p>
            <a:r>
              <a:rPr lang="en-US" dirty="0"/>
              <a:t>Often the common thing is a foreign key relationship, but not necessarily.</a:t>
            </a:r>
          </a:p>
          <a:p>
            <a:r>
              <a:rPr lang="en-US" dirty="0"/>
              <a:t>Basic join 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SELECT * FROM employee JOIN department on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employee.dep_id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 =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department.id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;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70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BCEE-14AF-494E-954F-5433A29B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and Having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A0CCA-1BEB-1C43-856F-5C8FE12A9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“GROUP BY” clause allows combining data from multiple rows.</a:t>
            </a:r>
          </a:p>
          <a:p>
            <a:r>
              <a:rPr lang="en-US" dirty="0"/>
              <a:t>Data from multiple rows can be combined with various “Aggregate Functions”, for example with SUM, COUNT, AVG and more. </a:t>
            </a:r>
          </a:p>
          <a:p>
            <a:r>
              <a:rPr lang="en-US" dirty="0"/>
              <a:t>This query calculates the average salary for each department: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SELECT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AVG(salary) FROM employee GROUP BY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;</a:t>
            </a:r>
          </a:p>
          <a:p>
            <a:r>
              <a:rPr lang="en-US" dirty="0"/>
              <a:t>To make it more user friendly, lets add the department name: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SELECT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department.name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AVG(salary) FROM employee JOIN department ON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employee.dep_id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department.id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GROUP BY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;</a:t>
            </a:r>
          </a:p>
          <a:p>
            <a:r>
              <a:rPr lang="en-US" dirty="0"/>
              <a:t>Let’s filter out departments with average salaries below 2600.</a:t>
            </a:r>
            <a:endParaRPr lang="en-US" dirty="0">
              <a:solidFill>
                <a:srgbClr val="00B050"/>
              </a:solidFill>
              <a:latin typeface="Courier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3444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3BCEE-14AF-494E-954F-5433A29B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and Having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A0CCA-1BEB-1C43-856F-5C8FE12A9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following query filters out departments with average salaries below 2600.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SELECT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department.name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, AVG(salary) FROM employee JOIN department ON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employee.dep_id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 =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department.id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 GROUP BY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</a:rPr>
              <a:t>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</a:rPr>
              <a:t> HAVING AVG(salary) &gt;= 2600;</a:t>
            </a:r>
          </a:p>
          <a:p>
            <a:r>
              <a:rPr lang="en-US" dirty="0"/>
              <a:t>Now remove the HAVING clause and add the number of employees and the sum of the salaries, and order the departments by name: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SELECT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department.id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department.name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SUM(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employee.salary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), AVG(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employee.salary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), COUNT(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employee.id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FROM employee JOIN department ON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department.id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employee.dep_id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GROUP BY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ORDER BY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department.name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4865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EB45A-4A62-6341-953F-BE80FF3C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17BF3-C8B7-9640-9EC5-4002E855A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Sometimes it’s hard to get the results you need with a single query.</a:t>
            </a:r>
          </a:p>
          <a:p>
            <a:r>
              <a:rPr lang="en-US" dirty="0"/>
              <a:t>Most SQL dialects allow nested queries, allowing more complexity.</a:t>
            </a:r>
          </a:p>
          <a:p>
            <a:r>
              <a:rPr lang="en-US" dirty="0"/>
              <a:t>Get info about all departments, including the empty one: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SELECT id, name, AVG(salary) AS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avg_salary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SUM(salary) AS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sum_salary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COUNT(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employee_id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AS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number_of_employees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FROM (SELECT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department.id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department.name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salary,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employee.id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AS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employee_id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FROM department LEFT JOIN employee ON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department.id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employee.dep_id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AS </a:t>
            </a:r>
            <a:r>
              <a:rPr lang="en-US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enhanced_department</a:t>
            </a: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GROUP BY id ORDER BY name;</a:t>
            </a:r>
          </a:p>
        </p:txBody>
      </p:sp>
    </p:spTree>
    <p:extLst>
      <p:ext uri="{BB962C8B-B14F-4D97-AF65-F5344CB8AC3E}">
        <p14:creationId xmlns:p14="http://schemas.microsoft.com/office/powerpoint/2010/main" val="3444110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 </a:t>
            </a:r>
            <a:r>
              <a:rPr lang="en-GB" dirty="0" err="1"/>
              <a:t>NotesAPI</a:t>
            </a:r>
            <a:r>
              <a:rPr lang="en-GB" dirty="0"/>
              <a:t> to </a:t>
            </a:r>
            <a:r>
              <a:rPr lang="en-GB" dirty="0" err="1"/>
              <a:t>NoteDB</a:t>
            </a:r>
            <a:r>
              <a:rPr lang="en-GB" dirty="0"/>
              <a:t> (1/2)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dirty="0">
              <a:solidFill>
                <a:srgbClr val="00B050"/>
              </a:solidFill>
              <a:highlight>
                <a:srgbClr val="000000"/>
              </a:highlight>
              <a:latin typeface="Courier" pitchFamily="2" charset="0"/>
            </a:endParaRPr>
          </a:p>
          <a:p>
            <a:pPr marL="457200" lvl="1" indent="0">
              <a:buNone/>
            </a:pPr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</a:t>
            </a:r>
            <a:r>
              <a:rPr lang="it-IT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dependency</a:t>
            </a:r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&gt;</a:t>
            </a:r>
            <a:b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&lt;</a:t>
            </a:r>
            <a:r>
              <a:rPr lang="it-IT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groupId</a:t>
            </a:r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&gt;</a:t>
            </a:r>
            <a:r>
              <a:rPr lang="it-IT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org.springframework.boot</a:t>
            </a:r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&lt;/</a:t>
            </a:r>
            <a:r>
              <a:rPr lang="it-IT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groupId</a:t>
            </a:r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&gt;</a:t>
            </a:r>
            <a:b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&lt;</a:t>
            </a:r>
            <a:r>
              <a:rPr lang="it-IT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artifactId</a:t>
            </a:r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&gt;spring-boot-starter-</a:t>
            </a:r>
            <a:r>
              <a:rPr lang="it-IT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</a:t>
            </a:r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&lt;/</a:t>
            </a:r>
            <a:r>
              <a:rPr lang="it-IT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artifactId</a:t>
            </a:r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&gt;</a:t>
            </a:r>
            <a:b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&lt;/</a:t>
            </a:r>
            <a:r>
              <a:rPr lang="it-IT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dependency</a:t>
            </a:r>
            <a:r>
              <a:rPr lang="it-IT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&gt;</a:t>
            </a:r>
          </a:p>
          <a:p>
            <a:pPr marL="457200" lvl="1" indent="0">
              <a:buNone/>
            </a:pPr>
            <a:endParaRPr lang="en-US" dirty="0">
              <a:solidFill>
                <a:srgbClr val="00B050"/>
              </a:solidFill>
              <a:highlight>
                <a:srgbClr val="000000"/>
              </a:highlight>
              <a:latin typeface="Courier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21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EEEBF-9C09-524D-8A3F-015C40E5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F8DE9-A480-144D-9105-DFFDE09EFC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Constraints are various properties that can be assigned to columns or combinations of columns.</a:t>
            </a:r>
          </a:p>
          <a:p>
            <a:r>
              <a:rPr lang="en-US" dirty="0"/>
              <a:t>We already saw some constraints previously: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CREATE TABLE note (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id INT NOT NULL AUTO_INCREMENT,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title VARCHAR(255) NOT NULL,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body TEXT,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creation DATETIME NOT NULL,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modified DATETIME NOT NULL,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UNIQUE (id),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PRIMARY KEY (id),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UNIQUE INDEX(title)</a:t>
            </a:r>
            <a:b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US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0967B6-FA23-614B-83CA-84A0782B0918}"/>
              </a:ext>
            </a:extLst>
          </p:cNvPr>
          <p:cNvGrpSpPr/>
          <p:nvPr/>
        </p:nvGrpSpPr>
        <p:grpSpPr>
          <a:xfrm>
            <a:off x="4684542" y="3066757"/>
            <a:ext cx="2800641" cy="1769703"/>
            <a:chOff x="4684542" y="3066757"/>
            <a:chExt cx="2800641" cy="176970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A02818A-39C0-D74A-9B96-550A5877AD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84542" y="3066757"/>
              <a:ext cx="576775" cy="168812"/>
            </a:xfrm>
            <a:prstGeom prst="straightConnector1">
              <a:avLst/>
            </a:prstGeom>
            <a:ln w="28575"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C267FD8-9CAC-5C4C-B83B-1884874AA64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7607" y="3824067"/>
              <a:ext cx="593187" cy="177227"/>
            </a:xfrm>
            <a:prstGeom prst="straightConnector1">
              <a:avLst/>
            </a:prstGeom>
            <a:ln w="28575"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C47E585-A11A-0C42-8FB5-374739C9CD2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891996" y="4300025"/>
              <a:ext cx="593187" cy="177227"/>
            </a:xfrm>
            <a:prstGeom prst="straightConnector1">
              <a:avLst/>
            </a:prstGeom>
            <a:ln w="28575"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545BE74-362B-E945-8189-2294825E66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37606" y="4659233"/>
              <a:ext cx="593187" cy="177227"/>
            </a:xfrm>
            <a:prstGeom prst="straightConnector1">
              <a:avLst/>
            </a:prstGeom>
            <a:ln w="28575"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00268DF-8C77-2547-9DB1-D0F2B0FE02C0}"/>
              </a:ext>
            </a:extLst>
          </p:cNvPr>
          <p:cNvCxnSpPr>
            <a:cxnSpLocks/>
          </p:cNvCxnSpPr>
          <p:nvPr/>
        </p:nvCxnSpPr>
        <p:spPr>
          <a:xfrm>
            <a:off x="956603" y="5305295"/>
            <a:ext cx="648890" cy="0"/>
          </a:xfrm>
          <a:prstGeom prst="straightConnector1">
            <a:avLst/>
          </a:prstGeom>
          <a:ln w="28575">
            <a:solidFill>
              <a:srgbClr val="FFFF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4A81673-AE8A-E74F-A7FF-245FB42298BA}"/>
              </a:ext>
            </a:extLst>
          </p:cNvPr>
          <p:cNvGrpSpPr/>
          <p:nvPr/>
        </p:nvGrpSpPr>
        <p:grpSpPr>
          <a:xfrm>
            <a:off x="956603" y="4836460"/>
            <a:ext cx="1155533" cy="1475440"/>
            <a:chOff x="956603" y="4836460"/>
            <a:chExt cx="1155533" cy="1475440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32CF093-385A-AF43-8457-09521944173E}"/>
                </a:ext>
              </a:extLst>
            </p:cNvPr>
            <p:cNvCxnSpPr>
              <a:cxnSpLocks/>
            </p:cNvCxnSpPr>
            <p:nvPr/>
          </p:nvCxnSpPr>
          <p:spPr>
            <a:xfrm>
              <a:off x="956603" y="4836460"/>
              <a:ext cx="628359" cy="166949"/>
            </a:xfrm>
            <a:prstGeom prst="straightConnector1">
              <a:avLst/>
            </a:prstGeom>
            <a:ln w="28575"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F381DE9-A80A-124C-99BD-F4667EA052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270" y="5824604"/>
              <a:ext cx="325866" cy="487296"/>
            </a:xfrm>
            <a:prstGeom prst="straightConnector1">
              <a:avLst/>
            </a:prstGeom>
            <a:ln w="28575">
              <a:solidFill>
                <a:srgbClr val="FFFF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25D0BA6-F9CB-F947-A17C-F26AD68382DD}"/>
              </a:ext>
            </a:extLst>
          </p:cNvPr>
          <p:cNvSpPr txBox="1">
            <a:spLocks/>
          </p:cNvSpPr>
          <p:nvPr/>
        </p:nvSpPr>
        <p:spPr>
          <a:xfrm>
            <a:off x="9411650" y="2839365"/>
            <a:ext cx="2780350" cy="3275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FFFF"/>
                </a:solidFill>
              </a:rPr>
              <a:t>NOT NULL</a:t>
            </a:r>
            <a:endParaRPr lang="en-US" dirty="0">
              <a:solidFill>
                <a:srgbClr val="FFFFFF"/>
              </a:solidFill>
              <a:latin typeface="Courier" pitchFamily="2" charset="0"/>
            </a:endParaRPr>
          </a:p>
          <a:p>
            <a:r>
              <a:rPr lang="en-GB" dirty="0">
                <a:solidFill>
                  <a:srgbClr val="FFFFFF"/>
                </a:solidFill>
              </a:rPr>
              <a:t>UNIQUE</a:t>
            </a:r>
          </a:p>
          <a:p>
            <a:r>
              <a:rPr lang="en-GB" dirty="0">
                <a:solidFill>
                  <a:srgbClr val="FFFFFF"/>
                </a:solidFill>
              </a:rPr>
              <a:t>PRIMARY KEY</a:t>
            </a:r>
          </a:p>
          <a:p>
            <a:r>
              <a:rPr lang="en-GB" dirty="0">
                <a:solidFill>
                  <a:srgbClr val="FFFFFF"/>
                </a:solidFill>
              </a:rPr>
              <a:t>FOREIGN KEY</a:t>
            </a:r>
          </a:p>
          <a:p>
            <a:r>
              <a:rPr lang="en-GB" dirty="0">
                <a:solidFill>
                  <a:srgbClr val="FFFFFF"/>
                </a:solidFill>
              </a:rPr>
              <a:t>CHECK</a:t>
            </a:r>
          </a:p>
          <a:p>
            <a:r>
              <a:rPr lang="en-GB" dirty="0">
                <a:solidFill>
                  <a:srgbClr val="FFFFFF"/>
                </a:solidFill>
              </a:rPr>
              <a:t>DEFAULT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795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Connecting </a:t>
            </a:r>
            <a:r>
              <a:rPr lang="en-GB" dirty="0" err="1"/>
              <a:t>NotesAPI</a:t>
            </a:r>
            <a:r>
              <a:rPr lang="en-GB" dirty="0"/>
              <a:t> to </a:t>
            </a:r>
            <a:r>
              <a:rPr lang="en-GB" dirty="0" err="1"/>
              <a:t>NoteDB</a:t>
            </a:r>
            <a:r>
              <a:rPr lang="en-GB" dirty="0"/>
              <a:t> (2/2)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Create a configuration</a:t>
            </a:r>
          </a:p>
          <a:p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public </a:t>
            </a:r>
            <a:r>
              <a:rPr lang="it-IT" sz="2400" dirty="0" err="1">
                <a:solidFill>
                  <a:srgbClr val="A9B7C6"/>
                </a:solidFill>
                <a:effectLst/>
                <a:latin typeface="JetBrains Mono"/>
              </a:rPr>
              <a:t>DataSource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it-IT" sz="2400" dirty="0" err="1">
                <a:solidFill>
                  <a:srgbClr val="FFC66D"/>
                </a:solidFill>
                <a:effectLst/>
                <a:latin typeface="JetBrains Mono"/>
              </a:rPr>
              <a:t>dataSource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() {</a:t>
            </a:r>
            <a:b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it-IT" sz="2400" dirty="0" err="1">
                <a:solidFill>
                  <a:srgbClr val="A9B7C6"/>
                </a:solidFill>
                <a:effectLst/>
                <a:latin typeface="JetBrains Mono"/>
              </a:rPr>
              <a:t>DriverManagerDataSource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it-IT" sz="2400" dirty="0" err="1">
                <a:solidFill>
                  <a:srgbClr val="A9B7C6"/>
                </a:solidFill>
                <a:effectLst/>
                <a:latin typeface="JetBrains Mono"/>
              </a:rPr>
              <a:t>dataSource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new </a:t>
            </a:r>
            <a:r>
              <a:rPr lang="it-IT" sz="2400" dirty="0" err="1">
                <a:solidFill>
                  <a:srgbClr val="A9B7C6"/>
                </a:solidFill>
                <a:effectLst/>
                <a:latin typeface="JetBrains Mono"/>
              </a:rPr>
              <a:t>DriverManagerDataSource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it-IT" sz="2400" dirty="0" err="1">
                <a:solidFill>
                  <a:srgbClr val="A9B7C6"/>
                </a:solidFill>
                <a:effectLst/>
                <a:latin typeface="JetBrains Mono"/>
              </a:rPr>
              <a:t>dataSource.setDriverClassName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it-IT" sz="2400" dirty="0">
                <a:solidFill>
                  <a:srgbClr val="9876AA"/>
                </a:solidFill>
                <a:effectLst/>
                <a:latin typeface="JetBrains Mono"/>
              </a:rPr>
              <a:t>driver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it-IT" sz="2400" dirty="0" err="1">
                <a:solidFill>
                  <a:srgbClr val="A9B7C6"/>
                </a:solidFill>
                <a:effectLst/>
                <a:latin typeface="JetBrains Mono"/>
              </a:rPr>
              <a:t>dataSource.setUrl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it-IT" sz="2400" dirty="0" err="1">
                <a:solidFill>
                  <a:srgbClr val="9876AA"/>
                </a:solidFill>
                <a:effectLst/>
                <a:latin typeface="JetBrains Mono"/>
              </a:rPr>
              <a:t>url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it-IT" sz="2400" dirty="0" err="1">
                <a:solidFill>
                  <a:srgbClr val="A9B7C6"/>
                </a:solidFill>
                <a:effectLst/>
                <a:latin typeface="JetBrains Mono"/>
              </a:rPr>
              <a:t>dataSource.setUsername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it-IT" sz="2400" dirty="0">
                <a:solidFill>
                  <a:srgbClr val="9876AA"/>
                </a:solidFill>
                <a:effectLst/>
                <a:latin typeface="JetBrains Mono"/>
              </a:rPr>
              <a:t>user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it-IT" sz="2400" dirty="0" err="1">
                <a:solidFill>
                  <a:srgbClr val="A9B7C6"/>
                </a:solidFill>
                <a:effectLst/>
                <a:latin typeface="JetBrains Mono"/>
              </a:rPr>
              <a:t>dataSource.setPassword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it-IT" sz="2400" dirty="0">
                <a:solidFill>
                  <a:srgbClr val="9876AA"/>
                </a:solidFill>
                <a:effectLst/>
                <a:latin typeface="JetBrains Mono"/>
              </a:rPr>
              <a:t>password</a:t>
            </a: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)</a:t>
            </a: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    </a:t>
            </a:r>
            <a:r>
              <a:rPr lang="it-IT" sz="2400" dirty="0" err="1"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it-IT" sz="2400" dirty="0" err="1">
                <a:solidFill>
                  <a:srgbClr val="A9B7C6"/>
                </a:solidFill>
                <a:effectLst/>
                <a:latin typeface="JetBrains Mono"/>
              </a:rPr>
              <a:t>dataSource</a:t>
            </a:r>
            <a: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  <a:t>;</a:t>
            </a:r>
            <a:br>
              <a:rPr lang="it-IT" sz="2400" dirty="0">
                <a:solidFill>
                  <a:srgbClr val="CC7832"/>
                </a:solidFill>
                <a:effectLst/>
                <a:latin typeface="JetBrains Mono"/>
              </a:rPr>
            </a:br>
            <a:r>
              <a:rPr lang="it-IT" sz="2400" dirty="0">
                <a:solidFill>
                  <a:srgbClr val="A9B7C6"/>
                </a:solidFill>
                <a:effectLst/>
                <a:latin typeface="JetBrains Mono"/>
              </a:rPr>
              <a:t>}</a:t>
            </a:r>
          </a:p>
          <a:p>
            <a:endParaRPr lang="en-GB" sz="2000" dirty="0">
              <a:solidFill>
                <a:srgbClr val="00B050"/>
              </a:solidFill>
              <a:highlight>
                <a:srgbClr val="000000"/>
              </a:highlight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677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25D-60D8-9B43-96F2-F35CA7860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8663"/>
            <a:ext cx="9144000" cy="1780674"/>
          </a:xfrm>
        </p:spPr>
        <p:txBody>
          <a:bodyPr anchor="ctr">
            <a:normAutofit/>
          </a:bodyPr>
          <a:lstStyle/>
          <a:p>
            <a:r>
              <a:rPr lang="en-GB" dirty="0"/>
              <a:t>Note</a:t>
            </a:r>
          </a:p>
        </p:txBody>
      </p:sp>
    </p:spTree>
    <p:extLst>
      <p:ext uri="{BB962C8B-B14F-4D97-AF65-F5344CB8AC3E}">
        <p14:creationId xmlns:p14="http://schemas.microsoft.com/office/powerpoint/2010/main" val="264928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queries with </a:t>
            </a:r>
            <a:r>
              <a:rPr lang="en-GB" dirty="0" err="1"/>
              <a:t>JdbcTemplate</a:t>
            </a:r>
            <a:r>
              <a:rPr lang="en-GB" dirty="0"/>
              <a:t> – new Note class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42700"/>
          </a:xfrm>
        </p:spPr>
        <p:txBody>
          <a:bodyPr>
            <a:normAutofit/>
          </a:bodyPr>
          <a:lstStyle/>
          <a:p>
            <a:r>
              <a:rPr lang="en-US" dirty="0"/>
              <a:t>Change the Note class to the following:</a:t>
            </a:r>
          </a:p>
          <a:p>
            <a:pPr marL="0" indent="0">
              <a:buNone/>
            </a:pPr>
            <a: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class Note {</a:t>
            </a:r>
            <a:b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public long id;</a:t>
            </a:r>
            <a:b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public String title;</a:t>
            </a:r>
            <a:b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public String body;</a:t>
            </a:r>
            <a:b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public Timestamp creation;</a:t>
            </a:r>
            <a:b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public Timestamp modified;</a:t>
            </a:r>
            <a:b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</a:p>
          <a:p>
            <a:pPr marL="0" indent="0">
              <a:buNone/>
            </a:pPr>
            <a:r>
              <a:rPr lang="en-US" dirty="0"/>
              <a:t>Note the lack of annotations.</a:t>
            </a:r>
          </a:p>
        </p:txBody>
      </p:sp>
    </p:spTree>
    <p:extLst>
      <p:ext uri="{BB962C8B-B14F-4D97-AF65-F5344CB8AC3E}">
        <p14:creationId xmlns:p14="http://schemas.microsoft.com/office/powerpoint/2010/main" val="1908893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4325D-60D8-9B43-96F2-F35CA7860F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8663"/>
            <a:ext cx="9144000" cy="1780674"/>
          </a:xfrm>
        </p:spPr>
        <p:txBody>
          <a:bodyPr anchor="ctr">
            <a:normAutofit/>
          </a:bodyPr>
          <a:lstStyle/>
          <a:p>
            <a:r>
              <a:rPr lang="en-GB" dirty="0" err="1"/>
              <a:t>NoteRepository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1540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queries with </a:t>
            </a:r>
            <a:r>
              <a:rPr lang="en-GB" dirty="0" err="1"/>
              <a:t>JdbcTemplate</a:t>
            </a:r>
            <a:r>
              <a:rPr lang="en-GB" dirty="0"/>
              <a:t> – new </a:t>
            </a:r>
            <a:r>
              <a:rPr lang="en-GB" dirty="0" err="1"/>
              <a:t>NoteRepository</a:t>
            </a:r>
            <a:r>
              <a:rPr lang="en-GB" dirty="0"/>
              <a:t> implementation (1/4)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7488" cy="4342700"/>
          </a:xfrm>
        </p:spPr>
        <p:txBody>
          <a:bodyPr>
            <a:noAutofit/>
          </a:bodyPr>
          <a:lstStyle/>
          <a:p>
            <a:r>
              <a:rPr lang="en-US" sz="1600" dirty="0"/>
              <a:t>Change the </a:t>
            </a:r>
            <a:r>
              <a:rPr lang="en-US" sz="1600" dirty="0" err="1"/>
              <a:t>NoteRepository</a:t>
            </a:r>
            <a:r>
              <a:rPr lang="en-US" sz="1600" dirty="0"/>
              <a:t> interface to a class as follows: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@Repository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class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private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private final String SQL_INSERT = "INSERT INTO note(title, body, creation, modified) VALUES (?,?,?,?)";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private final String SQL_FIND = "SELECT * FROM note WHERE id = ?";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private final String SQL_FIND_ALL = "SELECT * FROM note";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private final String SQL_UPDATE = "UPDATE note SET title = ?, body = ?, creation = ?, modified = ? WHERE id = ?";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private final String SQL_DELETE = "DELETE FROM `groups` WHERE id = ?";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@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Autowired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public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NoteRepository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DataSource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dataSource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{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	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= new 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6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dataSource</a:t>
            </a: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);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/* See methods on next slide */</a:t>
            </a:r>
            <a:b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6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6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3825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644A-50A5-674A-853D-C312ED2F9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Secure queries with </a:t>
            </a:r>
            <a:r>
              <a:rPr lang="en-GB" dirty="0" err="1"/>
              <a:t>JdbcTemplate</a:t>
            </a:r>
            <a:r>
              <a:rPr lang="en-GB" dirty="0"/>
              <a:t> – new </a:t>
            </a:r>
            <a:r>
              <a:rPr lang="en-GB" dirty="0" err="1"/>
              <a:t>NoteRepository</a:t>
            </a:r>
            <a:r>
              <a:rPr lang="en-GB" dirty="0"/>
              <a:t> implementation (2/4)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6846F-AD6C-2A48-9CD1-8C3AC3C73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4342700"/>
          </a:xfrm>
        </p:spPr>
        <p:txBody>
          <a:bodyPr>
            <a:noAutofit/>
          </a:bodyPr>
          <a:lstStyle/>
          <a:p>
            <a:r>
              <a:rPr lang="en-US" sz="1400" dirty="0"/>
              <a:t>Add the following basic CRUD methods to the </a:t>
            </a:r>
            <a:r>
              <a:rPr lang="en-US" sz="1400" dirty="0" err="1"/>
              <a:t>NoteRepository</a:t>
            </a:r>
            <a:r>
              <a:rPr lang="en-US" sz="1400" dirty="0"/>
              <a:t> class (more methods on next slide):</a:t>
            </a:r>
          </a:p>
          <a:p>
            <a:pPr marL="0" indent="0">
              <a:buNone/>
            </a:pP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boolean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save(Note note)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jdbcTemplate.update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(SQL_INSERT,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note.title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note.body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note.creation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note.modified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&gt; 0;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Optional&lt;Note&gt;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findById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(long id)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try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Optional.</a:t>
            </a:r>
            <a:r>
              <a:rPr lang="en-GB" sz="14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of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jdbcTemplate.queryForObject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(SQL_FIND, new Object[] { id }, new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NoteMapper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()));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 catch (Exception e)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Optional.</a:t>
            </a:r>
            <a:r>
              <a:rPr lang="en-GB" sz="1400" i="1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empty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List&lt;Note&gt;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findAll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jdbcTemplate.query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(SQL_FIND_ALL, new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NoteMapper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());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boolean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update(Note note)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jdbcTemplate.update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    SQL_UPDATE,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note.title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note.body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note.creation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note.modified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note.id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) &gt; 0;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public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boolean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delete(Note note) {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    return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jdbcTemplate.update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(SQL_DELETE, </a:t>
            </a:r>
            <a:r>
              <a:rPr lang="en-GB" sz="1400" dirty="0" err="1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note.id</a:t>
            </a: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) &gt; 0;</a:t>
            </a:r>
            <a:b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</a:br>
            <a:r>
              <a:rPr lang="en-GB" sz="1400" dirty="0">
                <a:solidFill>
                  <a:srgbClr val="00B050"/>
                </a:solidFill>
                <a:highlight>
                  <a:srgbClr val="000000"/>
                </a:highlight>
                <a:latin typeface="Courier" pitchFamily="2" charset="0"/>
              </a:rPr>
              <a:t>}</a:t>
            </a:r>
            <a:endParaRPr lang="en-US" sz="1400" dirty="0">
              <a:solidFill>
                <a:srgbClr val="00B050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409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ndara">
      <a:maj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ndara" panose="020E0502030303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20271</TotalTime>
  <Words>3308</Words>
  <Application>Microsoft Macintosh PowerPoint</Application>
  <PresentationFormat>Widescreen</PresentationFormat>
  <Paragraphs>112</Paragraphs>
  <Slides>30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6" baseType="lpstr">
      <vt:lpstr>Arial</vt:lpstr>
      <vt:lpstr>Calibri</vt:lpstr>
      <vt:lpstr>Candara</vt:lpstr>
      <vt:lpstr>Courier</vt:lpstr>
      <vt:lpstr>JetBrains Mono</vt:lpstr>
      <vt:lpstr>Office Theme</vt:lpstr>
      <vt:lpstr>Setting up the database manually </vt:lpstr>
      <vt:lpstr>Connecting NotesAPI to NoteDB (1/2)</vt:lpstr>
      <vt:lpstr>Connecting NotesAPI to NoteDB (1/2)</vt:lpstr>
      <vt:lpstr>Connecting NotesAPI to NoteDB (2/2)</vt:lpstr>
      <vt:lpstr>Note</vt:lpstr>
      <vt:lpstr>Secure queries with JdbcTemplate – new Note class implementation</vt:lpstr>
      <vt:lpstr>NoteRepository</vt:lpstr>
      <vt:lpstr>Secure queries with JdbcTemplate – new NoteRepository implementation (1/4)</vt:lpstr>
      <vt:lpstr>Secure queries with JdbcTemplate – new NoteRepository implementation (2/4)</vt:lpstr>
      <vt:lpstr>Secure queries with JdbcTemplate – new NoteRepository implementation (3/4)</vt:lpstr>
      <vt:lpstr>Secure queries with JdbcTemplate – new NoteRepository implementation (4/4)</vt:lpstr>
      <vt:lpstr>NoteMapper</vt:lpstr>
      <vt:lpstr>Secure queries with JdbcTemplate – new NoteMapper class</vt:lpstr>
      <vt:lpstr>NoteService</vt:lpstr>
      <vt:lpstr>Secure queries with JdbcTemplate – new NoteService implementation (1/3)</vt:lpstr>
      <vt:lpstr>Secure queries with JdbcTemplate – new NoteService implementation (2/3)</vt:lpstr>
      <vt:lpstr>Secure queries with JdbcTemplate – new NoteService implementation (3/3)</vt:lpstr>
      <vt:lpstr>NoteEndpoint</vt:lpstr>
      <vt:lpstr>Secure queries with JdbcTemplate – new NoteEndpoint implementation (1/3)</vt:lpstr>
      <vt:lpstr>Secure queries with JdbcTemplate – new NoteEndpoint implementation (2/3)</vt:lpstr>
      <vt:lpstr>Secure queries with JdbcTemplate – new NoteEndpoint implementation (3/3)</vt:lpstr>
      <vt:lpstr>Secure queries with JdbcTemplate</vt:lpstr>
      <vt:lpstr>Advanced SQL</vt:lpstr>
      <vt:lpstr>Preparation – Schema Creation</vt:lpstr>
      <vt:lpstr>Preparation – Data</vt:lpstr>
      <vt:lpstr>Joins</vt:lpstr>
      <vt:lpstr>Group By and Having (1/2)</vt:lpstr>
      <vt:lpstr>Group By and Having (2/2)</vt:lpstr>
      <vt:lpstr>Nested Queries</vt:lpstr>
      <vt:lpstr>Constraints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KubeCon 2020</dc:title>
  <dc:creator>Mooij, C. de (Cornelis)</dc:creator>
  <cp:lastModifiedBy>Alessandro Sallese</cp:lastModifiedBy>
  <cp:revision>385</cp:revision>
  <dcterms:created xsi:type="dcterms:W3CDTF">2020-08-29T20:00:32Z</dcterms:created>
  <dcterms:modified xsi:type="dcterms:W3CDTF">2023-07-11T21:54:42Z</dcterms:modified>
</cp:coreProperties>
</file>