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6"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5"/>
    <p:restoredTop sz="96327"/>
  </p:normalViewPr>
  <p:slideViewPr>
    <p:cSldViewPr snapToGrid="0">
      <p:cViewPr varScale="1">
        <p:scale>
          <a:sx n="113" d="100"/>
          <a:sy n="113" d="100"/>
        </p:scale>
        <p:origin x="17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4FEA284E-C6E0-40F3-9329-3946748E40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8CEE6FE-D2CF-41B7-ABDD-4AAC72722F1B}">
      <dgm:prSet/>
      <dgm:spPr/>
      <dgm:t>
        <a:bodyPr/>
        <a:lstStyle/>
        <a:p>
          <a:r>
            <a:rPr lang="it-IT"/>
            <a:t>Thymeleaf è un moderno motore di template Java lato server, utilizzabile sia per ambienti web che autonomi, in grado di elaborare HTML, XML, JavaScript, CSS e persino testo semplice.</a:t>
          </a:r>
          <a:endParaRPr lang="en-US"/>
        </a:p>
      </dgm:t>
    </dgm:pt>
    <dgm:pt modelId="{931826D8-3E53-46A3-BA7C-1A01460E5FDE}" type="parTrans" cxnId="{F9C69CA0-2E89-4BA6-83CD-3F6D0DD5462A}">
      <dgm:prSet/>
      <dgm:spPr/>
      <dgm:t>
        <a:bodyPr/>
        <a:lstStyle/>
        <a:p>
          <a:endParaRPr lang="en-US"/>
        </a:p>
      </dgm:t>
    </dgm:pt>
    <dgm:pt modelId="{BEEDB2FF-2711-4EC7-AB3B-0ED7CE3FD211}" type="sibTrans" cxnId="{F9C69CA0-2E89-4BA6-83CD-3F6D0DD5462A}">
      <dgm:prSet/>
      <dgm:spPr/>
      <dgm:t>
        <a:bodyPr/>
        <a:lstStyle/>
        <a:p>
          <a:endParaRPr lang="en-US"/>
        </a:p>
      </dgm:t>
    </dgm:pt>
    <dgm:pt modelId="{EC53940E-5203-4275-804E-83DC41F41483}">
      <dgm:prSet/>
      <dgm:spPr/>
      <dgm:t>
        <a:bodyPr/>
        <a:lstStyle/>
        <a:p>
          <a:r>
            <a:rPr lang="it-IT"/>
            <a:t>L'obiettivo principale di Thymeleaf è fornire un modo elegante e altamente manutenibile per creare template. Per raggiungere questo obiettivo, si basa sul concetto di Natural Templates per iniettare la sua logica nei file di template in modo che non influisca sull'utilizzo del template come prototipo di design. Ciò migliora la comunicazione del design e colma il divario tra i team di design e sviluppo.</a:t>
          </a:r>
          <a:endParaRPr lang="en-US"/>
        </a:p>
      </dgm:t>
    </dgm:pt>
    <dgm:pt modelId="{01486358-92ED-464E-8228-FFD0EDF1C178}" type="parTrans" cxnId="{F8083A8C-7F5E-47C5-B961-B2D9DC1CEB6E}">
      <dgm:prSet/>
      <dgm:spPr/>
      <dgm:t>
        <a:bodyPr/>
        <a:lstStyle/>
        <a:p>
          <a:endParaRPr lang="en-US"/>
        </a:p>
      </dgm:t>
    </dgm:pt>
    <dgm:pt modelId="{2E9E120D-6937-4F10-AE34-D95512019407}" type="sibTrans" cxnId="{F8083A8C-7F5E-47C5-B961-B2D9DC1CEB6E}">
      <dgm:prSet/>
      <dgm:spPr/>
      <dgm:t>
        <a:bodyPr/>
        <a:lstStyle/>
        <a:p>
          <a:endParaRPr lang="en-US"/>
        </a:p>
      </dgm:t>
    </dgm:pt>
    <dgm:pt modelId="{8C6B502A-8100-47DC-A089-BC018EBBF51C}">
      <dgm:prSet/>
      <dgm:spPr/>
      <dgm:t>
        <a:bodyPr/>
        <a:lstStyle/>
        <a:p>
          <a:r>
            <a:rPr lang="it-IT"/>
            <a:t>Thymeleaf è stato progettato fin dall'inizio tenendo presente gli standard web, in particolare HTML5, consentendoti di creare template completamente conformi agli standard, se necessario.</a:t>
          </a:r>
          <a:endParaRPr lang="en-US"/>
        </a:p>
      </dgm:t>
    </dgm:pt>
    <dgm:pt modelId="{B8B9EC32-A84C-4D91-8D02-DC3A69F8B9C6}" type="parTrans" cxnId="{CE69327D-4421-48A0-AA8B-C5E5F4D39BA3}">
      <dgm:prSet/>
      <dgm:spPr/>
      <dgm:t>
        <a:bodyPr/>
        <a:lstStyle/>
        <a:p>
          <a:endParaRPr lang="en-US"/>
        </a:p>
      </dgm:t>
    </dgm:pt>
    <dgm:pt modelId="{131A248F-A8F9-4BE8-87E3-19E06645D703}" type="sibTrans" cxnId="{CE69327D-4421-48A0-AA8B-C5E5F4D39BA3}">
      <dgm:prSet/>
      <dgm:spPr/>
      <dgm:t>
        <a:bodyPr/>
        <a:lstStyle/>
        <a:p>
          <a:endParaRPr lang="en-US"/>
        </a:p>
      </dgm:t>
    </dgm:pt>
    <dgm:pt modelId="{2A228427-92BF-434B-8131-50427C75DE19}" type="pres">
      <dgm:prSet presAssocID="{4FEA284E-C6E0-40F3-9329-3946748E4097}" presName="root" presStyleCnt="0">
        <dgm:presLayoutVars>
          <dgm:dir/>
          <dgm:resizeHandles val="exact"/>
        </dgm:presLayoutVars>
      </dgm:prSet>
      <dgm:spPr/>
    </dgm:pt>
    <dgm:pt modelId="{4171D958-9AA2-4E48-BB4B-524BCD28FE65}" type="pres">
      <dgm:prSet presAssocID="{B8CEE6FE-D2CF-41B7-ABDD-4AAC72722F1B}" presName="compNode" presStyleCnt="0"/>
      <dgm:spPr/>
    </dgm:pt>
    <dgm:pt modelId="{51B5B0C5-B74A-4C4F-88C8-1541AC3B1CE1}" type="pres">
      <dgm:prSet presAssocID="{B8CEE6FE-D2CF-41B7-ABDD-4AAC72722F1B}" presName="bgRect" presStyleLbl="bgShp" presStyleIdx="0" presStyleCnt="3"/>
      <dgm:spPr/>
    </dgm:pt>
    <dgm:pt modelId="{9C912C5F-18FF-4C9D-825D-C7DEA98759F2}" type="pres">
      <dgm:prSet presAssocID="{B8CEE6FE-D2CF-41B7-ABDD-4AAC72722F1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CB533D8-6395-4DE5-8E59-B01E0639AA1D}" type="pres">
      <dgm:prSet presAssocID="{B8CEE6FE-D2CF-41B7-ABDD-4AAC72722F1B}" presName="spaceRect" presStyleCnt="0"/>
      <dgm:spPr/>
    </dgm:pt>
    <dgm:pt modelId="{9AC060F8-0CBC-49C0-BB6C-1413B6B5EDF0}" type="pres">
      <dgm:prSet presAssocID="{B8CEE6FE-D2CF-41B7-ABDD-4AAC72722F1B}" presName="parTx" presStyleLbl="revTx" presStyleIdx="0" presStyleCnt="3">
        <dgm:presLayoutVars>
          <dgm:chMax val="0"/>
          <dgm:chPref val="0"/>
        </dgm:presLayoutVars>
      </dgm:prSet>
      <dgm:spPr/>
    </dgm:pt>
    <dgm:pt modelId="{F9F3DAF8-3913-453C-A08C-CA737A940F94}" type="pres">
      <dgm:prSet presAssocID="{BEEDB2FF-2711-4EC7-AB3B-0ED7CE3FD211}" presName="sibTrans" presStyleCnt="0"/>
      <dgm:spPr/>
    </dgm:pt>
    <dgm:pt modelId="{BDA6BD51-B5BC-4866-AA4A-C5AD0352AEC1}" type="pres">
      <dgm:prSet presAssocID="{EC53940E-5203-4275-804E-83DC41F41483}" presName="compNode" presStyleCnt="0"/>
      <dgm:spPr/>
    </dgm:pt>
    <dgm:pt modelId="{2C28C0F8-2428-443A-A361-29FFEE638253}" type="pres">
      <dgm:prSet presAssocID="{EC53940E-5203-4275-804E-83DC41F41483}" presName="bgRect" presStyleLbl="bgShp" presStyleIdx="1" presStyleCnt="3"/>
      <dgm:spPr/>
    </dgm:pt>
    <dgm:pt modelId="{F7EA65E3-53EA-47A8-8896-9EDB3FEE430C}" type="pres">
      <dgm:prSet presAssocID="{EC53940E-5203-4275-804E-83DC41F414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ro a segno"/>
        </a:ext>
      </dgm:extLst>
    </dgm:pt>
    <dgm:pt modelId="{A02FEB71-4A98-473D-BBF2-6425FAA5FB4A}" type="pres">
      <dgm:prSet presAssocID="{EC53940E-5203-4275-804E-83DC41F41483}" presName="spaceRect" presStyleCnt="0"/>
      <dgm:spPr/>
    </dgm:pt>
    <dgm:pt modelId="{9A69E8F9-C385-4638-AFC3-851F8A7EFD5A}" type="pres">
      <dgm:prSet presAssocID="{EC53940E-5203-4275-804E-83DC41F41483}" presName="parTx" presStyleLbl="revTx" presStyleIdx="1" presStyleCnt="3">
        <dgm:presLayoutVars>
          <dgm:chMax val="0"/>
          <dgm:chPref val="0"/>
        </dgm:presLayoutVars>
      </dgm:prSet>
      <dgm:spPr/>
    </dgm:pt>
    <dgm:pt modelId="{42F908D8-7849-409B-98EB-74029D873EEE}" type="pres">
      <dgm:prSet presAssocID="{2E9E120D-6937-4F10-AE34-D95512019407}" presName="sibTrans" presStyleCnt="0"/>
      <dgm:spPr/>
    </dgm:pt>
    <dgm:pt modelId="{A02201A0-296C-4514-B658-29B81ED65747}" type="pres">
      <dgm:prSet presAssocID="{8C6B502A-8100-47DC-A089-BC018EBBF51C}" presName="compNode" presStyleCnt="0"/>
      <dgm:spPr/>
    </dgm:pt>
    <dgm:pt modelId="{FAAEE116-5561-42FB-A82A-05C915023268}" type="pres">
      <dgm:prSet presAssocID="{8C6B502A-8100-47DC-A089-BC018EBBF51C}" presName="bgRect" presStyleLbl="bgShp" presStyleIdx="2" presStyleCnt="3"/>
      <dgm:spPr/>
    </dgm:pt>
    <dgm:pt modelId="{E10E0E7E-9BC3-4240-A721-2AEED0C39A0F}" type="pres">
      <dgm:prSet presAssocID="{8C6B502A-8100-47DC-A089-BC018EBBF51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0594B764-26F1-4754-BD5D-CA2A88D283F0}" type="pres">
      <dgm:prSet presAssocID="{8C6B502A-8100-47DC-A089-BC018EBBF51C}" presName="spaceRect" presStyleCnt="0"/>
      <dgm:spPr/>
    </dgm:pt>
    <dgm:pt modelId="{E7370F56-99D4-4053-83F9-86143AC6DC7F}" type="pres">
      <dgm:prSet presAssocID="{8C6B502A-8100-47DC-A089-BC018EBBF51C}" presName="parTx" presStyleLbl="revTx" presStyleIdx="2" presStyleCnt="3">
        <dgm:presLayoutVars>
          <dgm:chMax val="0"/>
          <dgm:chPref val="0"/>
        </dgm:presLayoutVars>
      </dgm:prSet>
      <dgm:spPr/>
    </dgm:pt>
  </dgm:ptLst>
  <dgm:cxnLst>
    <dgm:cxn modelId="{3256472C-2E37-4245-88DF-327F4C2AA99B}" type="presOf" srcId="{B8CEE6FE-D2CF-41B7-ABDD-4AAC72722F1B}" destId="{9AC060F8-0CBC-49C0-BB6C-1413B6B5EDF0}" srcOrd="0" destOrd="0" presId="urn:microsoft.com/office/officeart/2018/2/layout/IconVerticalSolidList"/>
    <dgm:cxn modelId="{831F4749-2744-46DC-9B23-E0CA033EFC6E}" type="presOf" srcId="{4FEA284E-C6E0-40F3-9329-3946748E4097}" destId="{2A228427-92BF-434B-8131-50427C75DE19}" srcOrd="0" destOrd="0" presId="urn:microsoft.com/office/officeart/2018/2/layout/IconVerticalSolidList"/>
    <dgm:cxn modelId="{CE69327D-4421-48A0-AA8B-C5E5F4D39BA3}" srcId="{4FEA284E-C6E0-40F3-9329-3946748E4097}" destId="{8C6B502A-8100-47DC-A089-BC018EBBF51C}" srcOrd="2" destOrd="0" parTransId="{B8B9EC32-A84C-4D91-8D02-DC3A69F8B9C6}" sibTransId="{131A248F-A8F9-4BE8-87E3-19E06645D703}"/>
    <dgm:cxn modelId="{F8083A8C-7F5E-47C5-B961-B2D9DC1CEB6E}" srcId="{4FEA284E-C6E0-40F3-9329-3946748E4097}" destId="{EC53940E-5203-4275-804E-83DC41F41483}" srcOrd="1" destOrd="0" parTransId="{01486358-92ED-464E-8228-FFD0EDF1C178}" sibTransId="{2E9E120D-6937-4F10-AE34-D95512019407}"/>
    <dgm:cxn modelId="{F9C69CA0-2E89-4BA6-83CD-3F6D0DD5462A}" srcId="{4FEA284E-C6E0-40F3-9329-3946748E4097}" destId="{B8CEE6FE-D2CF-41B7-ABDD-4AAC72722F1B}" srcOrd="0" destOrd="0" parTransId="{931826D8-3E53-46A3-BA7C-1A01460E5FDE}" sibTransId="{BEEDB2FF-2711-4EC7-AB3B-0ED7CE3FD211}"/>
    <dgm:cxn modelId="{F80470CB-03D8-46D6-9FBC-E90C417FC842}" type="presOf" srcId="{EC53940E-5203-4275-804E-83DC41F41483}" destId="{9A69E8F9-C385-4638-AFC3-851F8A7EFD5A}" srcOrd="0" destOrd="0" presId="urn:microsoft.com/office/officeart/2018/2/layout/IconVerticalSolidList"/>
    <dgm:cxn modelId="{CB4C0ED3-E8EC-48BF-8A2D-5664FB7B3E7D}" type="presOf" srcId="{8C6B502A-8100-47DC-A089-BC018EBBF51C}" destId="{E7370F56-99D4-4053-83F9-86143AC6DC7F}" srcOrd="0" destOrd="0" presId="urn:microsoft.com/office/officeart/2018/2/layout/IconVerticalSolidList"/>
    <dgm:cxn modelId="{2976580D-B01C-4BFE-8494-3915644825CD}" type="presParOf" srcId="{2A228427-92BF-434B-8131-50427C75DE19}" destId="{4171D958-9AA2-4E48-BB4B-524BCD28FE65}" srcOrd="0" destOrd="0" presId="urn:microsoft.com/office/officeart/2018/2/layout/IconVerticalSolidList"/>
    <dgm:cxn modelId="{15666A88-60D3-4010-9EB9-A03653FC1FB8}" type="presParOf" srcId="{4171D958-9AA2-4E48-BB4B-524BCD28FE65}" destId="{51B5B0C5-B74A-4C4F-88C8-1541AC3B1CE1}" srcOrd="0" destOrd="0" presId="urn:microsoft.com/office/officeart/2018/2/layout/IconVerticalSolidList"/>
    <dgm:cxn modelId="{0ED30E13-D573-4C08-818E-76273DA4EDB0}" type="presParOf" srcId="{4171D958-9AA2-4E48-BB4B-524BCD28FE65}" destId="{9C912C5F-18FF-4C9D-825D-C7DEA98759F2}" srcOrd="1" destOrd="0" presId="urn:microsoft.com/office/officeart/2018/2/layout/IconVerticalSolidList"/>
    <dgm:cxn modelId="{0623C13E-134D-4C66-A338-BFAB1E4A3511}" type="presParOf" srcId="{4171D958-9AA2-4E48-BB4B-524BCD28FE65}" destId="{2CB533D8-6395-4DE5-8E59-B01E0639AA1D}" srcOrd="2" destOrd="0" presId="urn:microsoft.com/office/officeart/2018/2/layout/IconVerticalSolidList"/>
    <dgm:cxn modelId="{C91B80A4-87EE-48BB-AA32-61AAEFFF126E}" type="presParOf" srcId="{4171D958-9AA2-4E48-BB4B-524BCD28FE65}" destId="{9AC060F8-0CBC-49C0-BB6C-1413B6B5EDF0}" srcOrd="3" destOrd="0" presId="urn:microsoft.com/office/officeart/2018/2/layout/IconVerticalSolidList"/>
    <dgm:cxn modelId="{216DE8FD-973D-4324-ADF5-B2A9A0C9E0F8}" type="presParOf" srcId="{2A228427-92BF-434B-8131-50427C75DE19}" destId="{F9F3DAF8-3913-453C-A08C-CA737A940F94}" srcOrd="1" destOrd="0" presId="urn:microsoft.com/office/officeart/2018/2/layout/IconVerticalSolidList"/>
    <dgm:cxn modelId="{E22D3720-10DD-4253-969E-1ECEDDCB06D0}" type="presParOf" srcId="{2A228427-92BF-434B-8131-50427C75DE19}" destId="{BDA6BD51-B5BC-4866-AA4A-C5AD0352AEC1}" srcOrd="2" destOrd="0" presId="urn:microsoft.com/office/officeart/2018/2/layout/IconVerticalSolidList"/>
    <dgm:cxn modelId="{A3423839-7B1A-4A85-B143-FFFFE31AF5C0}" type="presParOf" srcId="{BDA6BD51-B5BC-4866-AA4A-C5AD0352AEC1}" destId="{2C28C0F8-2428-443A-A361-29FFEE638253}" srcOrd="0" destOrd="0" presId="urn:microsoft.com/office/officeart/2018/2/layout/IconVerticalSolidList"/>
    <dgm:cxn modelId="{21227E8D-21DE-4926-AABA-46430C3F047E}" type="presParOf" srcId="{BDA6BD51-B5BC-4866-AA4A-C5AD0352AEC1}" destId="{F7EA65E3-53EA-47A8-8896-9EDB3FEE430C}" srcOrd="1" destOrd="0" presId="urn:microsoft.com/office/officeart/2018/2/layout/IconVerticalSolidList"/>
    <dgm:cxn modelId="{8350412E-5C4C-4F54-ADFB-80AB7FDFAC96}" type="presParOf" srcId="{BDA6BD51-B5BC-4866-AA4A-C5AD0352AEC1}" destId="{A02FEB71-4A98-473D-BBF2-6425FAA5FB4A}" srcOrd="2" destOrd="0" presId="urn:microsoft.com/office/officeart/2018/2/layout/IconVerticalSolidList"/>
    <dgm:cxn modelId="{541A57B9-5EE2-4E2C-80D8-45D6EA475E2B}" type="presParOf" srcId="{BDA6BD51-B5BC-4866-AA4A-C5AD0352AEC1}" destId="{9A69E8F9-C385-4638-AFC3-851F8A7EFD5A}" srcOrd="3" destOrd="0" presId="urn:microsoft.com/office/officeart/2018/2/layout/IconVerticalSolidList"/>
    <dgm:cxn modelId="{FC4D87BE-5CCB-4902-83DF-197ED48FB982}" type="presParOf" srcId="{2A228427-92BF-434B-8131-50427C75DE19}" destId="{42F908D8-7849-409B-98EB-74029D873EEE}" srcOrd="3" destOrd="0" presId="urn:microsoft.com/office/officeart/2018/2/layout/IconVerticalSolidList"/>
    <dgm:cxn modelId="{1FFA23CB-506F-42BB-BD4F-E7198ABD4DD3}" type="presParOf" srcId="{2A228427-92BF-434B-8131-50427C75DE19}" destId="{A02201A0-296C-4514-B658-29B81ED65747}" srcOrd="4" destOrd="0" presId="urn:microsoft.com/office/officeart/2018/2/layout/IconVerticalSolidList"/>
    <dgm:cxn modelId="{2F34DD15-5A8F-48FB-8DED-FACFADA6D6BF}" type="presParOf" srcId="{A02201A0-296C-4514-B658-29B81ED65747}" destId="{FAAEE116-5561-42FB-A82A-05C915023268}" srcOrd="0" destOrd="0" presId="urn:microsoft.com/office/officeart/2018/2/layout/IconVerticalSolidList"/>
    <dgm:cxn modelId="{14C608A7-7A8D-4862-8043-170C8916C70C}" type="presParOf" srcId="{A02201A0-296C-4514-B658-29B81ED65747}" destId="{E10E0E7E-9BC3-4240-A721-2AEED0C39A0F}" srcOrd="1" destOrd="0" presId="urn:microsoft.com/office/officeart/2018/2/layout/IconVerticalSolidList"/>
    <dgm:cxn modelId="{70350BF7-7F96-4C11-8A94-CC98A6715F6A}" type="presParOf" srcId="{A02201A0-296C-4514-B658-29B81ED65747}" destId="{0594B764-26F1-4754-BD5D-CA2A88D283F0}" srcOrd="2" destOrd="0" presId="urn:microsoft.com/office/officeart/2018/2/layout/IconVerticalSolidList"/>
    <dgm:cxn modelId="{AD19EB31-386E-452F-B39E-AEAD03419661}" type="presParOf" srcId="{A02201A0-296C-4514-B658-29B81ED65747}" destId="{E7370F56-99D4-4053-83F9-86143AC6DC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5B0C5-B74A-4C4F-88C8-1541AC3B1CE1}">
      <dsp:nvSpPr>
        <dsp:cNvPr id="0" name=""/>
        <dsp:cNvSpPr/>
      </dsp:nvSpPr>
      <dsp:spPr>
        <a:xfrm>
          <a:off x="0" y="2497"/>
          <a:ext cx="9618133" cy="11327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12C5F-18FF-4C9D-825D-C7DEA98759F2}">
      <dsp:nvSpPr>
        <dsp:cNvPr id="0" name=""/>
        <dsp:cNvSpPr/>
      </dsp:nvSpPr>
      <dsp:spPr>
        <a:xfrm>
          <a:off x="342654" y="257364"/>
          <a:ext cx="623616" cy="6230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C060F8-0CBC-49C0-BB6C-1413B6B5EDF0}">
      <dsp:nvSpPr>
        <dsp:cNvPr id="0" name=""/>
        <dsp:cNvSpPr/>
      </dsp:nvSpPr>
      <dsp:spPr>
        <a:xfrm>
          <a:off x="1308924" y="2497"/>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Thymeleaf è un moderno motore di template Java lato server, utilizzabile sia per ambienti web che autonomi, in grado di elaborare HTML, XML, JavaScript, CSS e persino testo semplice.</a:t>
          </a:r>
          <a:endParaRPr lang="en-US" sz="1400" kern="1200"/>
        </a:p>
      </dsp:txBody>
      <dsp:txXfrm>
        <a:off x="1308924" y="2497"/>
        <a:ext cx="8289050" cy="1168138"/>
      </dsp:txXfrm>
    </dsp:sp>
    <dsp:sp modelId="{2C28C0F8-2428-443A-A361-29FFEE638253}">
      <dsp:nvSpPr>
        <dsp:cNvPr id="0" name=""/>
        <dsp:cNvSpPr/>
      </dsp:nvSpPr>
      <dsp:spPr>
        <a:xfrm>
          <a:off x="0" y="1462671"/>
          <a:ext cx="9618133" cy="11327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A65E3-53EA-47A8-8896-9EDB3FEE430C}">
      <dsp:nvSpPr>
        <dsp:cNvPr id="0" name=""/>
        <dsp:cNvSpPr/>
      </dsp:nvSpPr>
      <dsp:spPr>
        <a:xfrm>
          <a:off x="342654" y="1717538"/>
          <a:ext cx="623616" cy="6230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69E8F9-C385-4638-AFC3-851F8A7EFD5A}">
      <dsp:nvSpPr>
        <dsp:cNvPr id="0" name=""/>
        <dsp:cNvSpPr/>
      </dsp:nvSpPr>
      <dsp:spPr>
        <a:xfrm>
          <a:off x="1308924" y="1462671"/>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L'obiettivo principale di Thymeleaf è fornire un modo elegante e altamente manutenibile per creare template. Per raggiungere questo obiettivo, si basa sul concetto di Natural Templates per iniettare la sua logica nei file di template in modo che non influisca sull'utilizzo del template come prototipo di design. Ciò migliora la comunicazione del design e colma il divario tra i team di design e sviluppo.</a:t>
          </a:r>
          <a:endParaRPr lang="en-US" sz="1400" kern="1200"/>
        </a:p>
      </dsp:txBody>
      <dsp:txXfrm>
        <a:off x="1308924" y="1462671"/>
        <a:ext cx="8289050" cy="1168138"/>
      </dsp:txXfrm>
    </dsp:sp>
    <dsp:sp modelId="{FAAEE116-5561-42FB-A82A-05C915023268}">
      <dsp:nvSpPr>
        <dsp:cNvPr id="0" name=""/>
        <dsp:cNvSpPr/>
      </dsp:nvSpPr>
      <dsp:spPr>
        <a:xfrm>
          <a:off x="0" y="2922845"/>
          <a:ext cx="9618133" cy="11327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E0E7E-9BC3-4240-A721-2AEED0C39A0F}">
      <dsp:nvSpPr>
        <dsp:cNvPr id="0" name=""/>
        <dsp:cNvSpPr/>
      </dsp:nvSpPr>
      <dsp:spPr>
        <a:xfrm>
          <a:off x="342654" y="3177711"/>
          <a:ext cx="623616" cy="6230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370F56-99D4-4053-83F9-86143AC6DC7F}">
      <dsp:nvSpPr>
        <dsp:cNvPr id="0" name=""/>
        <dsp:cNvSpPr/>
      </dsp:nvSpPr>
      <dsp:spPr>
        <a:xfrm>
          <a:off x="1308924" y="2922845"/>
          <a:ext cx="8289050" cy="1168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628" tIns="123628" rIns="123628" bIns="123628" numCol="1" spcCol="1270" anchor="ctr" anchorCtr="0">
          <a:noAutofit/>
        </a:bodyPr>
        <a:lstStyle/>
        <a:p>
          <a:pPr marL="0" lvl="0" indent="0" algn="l" defTabSz="622300">
            <a:lnSpc>
              <a:spcPct val="90000"/>
            </a:lnSpc>
            <a:spcBef>
              <a:spcPct val="0"/>
            </a:spcBef>
            <a:spcAft>
              <a:spcPct val="35000"/>
            </a:spcAft>
            <a:buNone/>
          </a:pPr>
          <a:r>
            <a:rPr lang="it-IT" sz="1400" kern="1200"/>
            <a:t>Thymeleaf è stato progettato fin dall'inizio tenendo presente gli standard web, in particolare HTML5, consentendoti di creare template completamente conformi agli standard, se necessario.</a:t>
          </a:r>
          <a:endParaRPr lang="en-US" sz="1400" kern="1200"/>
        </a:p>
      </dsp:txBody>
      <dsp:txXfrm>
        <a:off x="1308924" y="2922845"/>
        <a:ext cx="8289050" cy="116813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5/17/23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Immagine 8" descr="Immagine che contiene Elementi grafici, design&#10;&#10;Descrizione generata automaticamente">
            <a:extLst>
              <a:ext uri="{FF2B5EF4-FFF2-40B4-BE49-F238E27FC236}">
                <a16:creationId xmlns:a16="http://schemas.microsoft.com/office/drawing/2014/main" id="{C9219035-7EFD-FBE8-A55B-B0050700E9C6}"/>
              </a:ext>
            </a:extLst>
          </p:cNvPr>
          <p:cNvPicPr>
            <a:picLocks noChangeAspect="1"/>
          </p:cNvPicPr>
          <p:nvPr/>
        </p:nvPicPr>
        <p:blipFill rotWithShape="1">
          <a:blip r:embed="rId2"/>
          <a:srcRect l="14352" r="11016"/>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 name="Titolo 1">
            <a:extLst>
              <a:ext uri="{FF2B5EF4-FFF2-40B4-BE49-F238E27FC236}">
                <a16:creationId xmlns:a16="http://schemas.microsoft.com/office/drawing/2014/main" id="{5DC09EC3-2F8B-5AAB-ACB9-E3B0D6E7FD8A}"/>
              </a:ext>
            </a:extLst>
          </p:cNvPr>
          <p:cNvSpPr>
            <a:spLocks noGrp="1"/>
          </p:cNvSpPr>
          <p:nvPr>
            <p:ph type="ctrTitle"/>
          </p:nvPr>
        </p:nvSpPr>
        <p:spPr>
          <a:xfrm>
            <a:off x="5380563" y="1678665"/>
            <a:ext cx="3887839" cy="2372168"/>
          </a:xfrm>
        </p:spPr>
        <p:txBody>
          <a:bodyPr>
            <a:normAutofit/>
          </a:bodyPr>
          <a:lstStyle/>
          <a:p>
            <a:r>
              <a:rPr lang="it-IT"/>
              <a:t>Thymeleaf</a:t>
            </a:r>
            <a:endParaRPr lang="it-IT" dirty="0"/>
          </a:p>
        </p:txBody>
      </p:sp>
    </p:spTree>
    <p:extLst>
      <p:ext uri="{BB962C8B-B14F-4D97-AF65-F5344CB8AC3E}">
        <p14:creationId xmlns:p14="http://schemas.microsoft.com/office/powerpoint/2010/main" val="4173138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FDB552-D3F7-1FA6-CCC4-5C3C5E76CC5F}"/>
              </a:ext>
            </a:extLst>
          </p:cNvPr>
          <p:cNvSpPr>
            <a:spLocks noGrp="1"/>
          </p:cNvSpPr>
          <p:nvPr>
            <p:ph type="title"/>
          </p:nvPr>
        </p:nvSpPr>
        <p:spPr/>
        <p:txBody>
          <a:bodyPr/>
          <a:lstStyle/>
          <a:p>
            <a:r>
              <a:rPr lang="it-IT" dirty="0">
                <a:effectLst/>
                <a:latin typeface="Arial" panose="020B0604020202020204" pitchFamily="34" charset="0"/>
              </a:rPr>
              <a:t>JavaScript </a:t>
            </a:r>
            <a:r>
              <a:rPr lang="it-IT" dirty="0" err="1">
                <a:effectLst/>
                <a:latin typeface="Arial" panose="020B0604020202020204" pitchFamily="34" charset="0"/>
              </a:rPr>
              <a:t>inlining</a:t>
            </a:r>
            <a:endParaRPr lang="it-IT" dirty="0"/>
          </a:p>
        </p:txBody>
      </p:sp>
      <p:pic>
        <p:nvPicPr>
          <p:cNvPr id="5" name="Segnaposto contenuto 4">
            <a:extLst>
              <a:ext uri="{FF2B5EF4-FFF2-40B4-BE49-F238E27FC236}">
                <a16:creationId xmlns:a16="http://schemas.microsoft.com/office/drawing/2014/main" id="{8527EF6C-CD0B-98DB-1967-6ADF417F5CA3}"/>
              </a:ext>
            </a:extLst>
          </p:cNvPr>
          <p:cNvPicPr>
            <a:picLocks noGrp="1" noChangeAspect="1"/>
          </p:cNvPicPr>
          <p:nvPr>
            <p:ph idx="1"/>
          </p:nvPr>
        </p:nvPicPr>
        <p:blipFill>
          <a:blip r:embed="rId2"/>
          <a:stretch>
            <a:fillRect/>
          </a:stretch>
        </p:blipFill>
        <p:spPr>
          <a:xfrm>
            <a:off x="677334" y="2606814"/>
            <a:ext cx="8596312" cy="272418"/>
          </a:xfrm>
        </p:spPr>
      </p:pic>
      <p:sp>
        <p:nvSpPr>
          <p:cNvPr id="6" name="CasellaDiTesto 5">
            <a:extLst>
              <a:ext uri="{FF2B5EF4-FFF2-40B4-BE49-F238E27FC236}">
                <a16:creationId xmlns:a16="http://schemas.microsoft.com/office/drawing/2014/main" id="{62B043BC-A509-7B0B-CFC7-BCB4F6DCEC5C}"/>
              </a:ext>
            </a:extLst>
          </p:cNvPr>
          <p:cNvSpPr txBox="1"/>
          <p:nvPr/>
        </p:nvSpPr>
        <p:spPr>
          <a:xfrm>
            <a:off x="677334" y="3983347"/>
            <a:ext cx="10354117" cy="369332"/>
          </a:xfrm>
          <a:prstGeom prst="rect">
            <a:avLst/>
          </a:prstGeom>
          <a:noFill/>
        </p:spPr>
        <p:txBody>
          <a:bodyPr wrap="none" rtlCol="0">
            <a:spAutoFit/>
          </a:bodyPr>
          <a:lstStyle/>
          <a:p>
            <a:r>
              <a:rPr lang="it-IT" dirty="0">
                <a:effectLst/>
                <a:latin typeface="Arial" panose="020B0604020202020204" pitchFamily="34" charset="0"/>
              </a:rPr>
              <a:t>Output viene racchiuso all’interno di apici in modo tale da essere un letterale JavaScript ben formato</a:t>
            </a:r>
            <a:endParaRPr lang="it-IT" dirty="0"/>
          </a:p>
        </p:txBody>
      </p:sp>
      <p:pic>
        <p:nvPicPr>
          <p:cNvPr id="8" name="Immagine 7">
            <a:extLst>
              <a:ext uri="{FF2B5EF4-FFF2-40B4-BE49-F238E27FC236}">
                <a16:creationId xmlns:a16="http://schemas.microsoft.com/office/drawing/2014/main" id="{F5341ED7-AACC-D8CC-3DFD-D6C53CE2F2B4}"/>
              </a:ext>
            </a:extLst>
          </p:cNvPr>
          <p:cNvPicPr>
            <a:picLocks noChangeAspect="1"/>
          </p:cNvPicPr>
          <p:nvPr/>
        </p:nvPicPr>
        <p:blipFill>
          <a:blip r:embed="rId3"/>
          <a:stretch>
            <a:fillRect/>
          </a:stretch>
        </p:blipFill>
        <p:spPr>
          <a:xfrm>
            <a:off x="677334" y="5501396"/>
            <a:ext cx="7772400" cy="246308"/>
          </a:xfrm>
          <a:prstGeom prst="rect">
            <a:avLst/>
          </a:prstGeom>
        </p:spPr>
      </p:pic>
      <p:sp>
        <p:nvSpPr>
          <p:cNvPr id="9" name="Freccia giù 8">
            <a:extLst>
              <a:ext uri="{FF2B5EF4-FFF2-40B4-BE49-F238E27FC236}">
                <a16:creationId xmlns:a16="http://schemas.microsoft.com/office/drawing/2014/main" id="{2A7E2FB4-9391-43B1-8028-97DD18272361}"/>
              </a:ext>
            </a:extLst>
          </p:cNvPr>
          <p:cNvSpPr/>
          <p:nvPr/>
        </p:nvSpPr>
        <p:spPr>
          <a:xfrm>
            <a:off x="4230621" y="3015894"/>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giù 9">
            <a:extLst>
              <a:ext uri="{FF2B5EF4-FFF2-40B4-BE49-F238E27FC236}">
                <a16:creationId xmlns:a16="http://schemas.microsoft.com/office/drawing/2014/main" id="{7D8026C1-B11A-98EB-EE6B-2DDFF5F794C3}"/>
              </a:ext>
            </a:extLst>
          </p:cNvPr>
          <p:cNvSpPr/>
          <p:nvPr/>
        </p:nvSpPr>
        <p:spPr>
          <a:xfrm>
            <a:off x="4230620" y="4489374"/>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44110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C4A70543-AEE2-7E96-C22E-703FB8ECE361}"/>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a:solidFill>
                  <a:schemeClr val="accent1"/>
                </a:solidFill>
                <a:effectLst/>
                <a:latin typeface="+mj-lt"/>
                <a:ea typeface="+mj-ea"/>
                <a:cs typeface="+mj-cs"/>
              </a:rPr>
              <a:t>ThymeleafLayout Dialect</a:t>
            </a:r>
            <a:endParaRPr lang="en-US" sz="4800" kern="1200">
              <a:solidFill>
                <a:schemeClr val="accent1"/>
              </a:solidFill>
              <a:latin typeface="+mj-lt"/>
              <a:ea typeface="+mj-ea"/>
              <a:cs typeface="+mj-cs"/>
            </a:endParaRPr>
          </a:p>
        </p:txBody>
      </p:sp>
      <p:pic>
        <p:nvPicPr>
          <p:cNvPr id="5" name="Segnaposto contenuto 4">
            <a:extLst>
              <a:ext uri="{FF2B5EF4-FFF2-40B4-BE49-F238E27FC236}">
                <a16:creationId xmlns:a16="http://schemas.microsoft.com/office/drawing/2014/main" id="{BA0710A6-54F7-CCB4-D617-B9843F733ED8}"/>
              </a:ext>
            </a:extLst>
          </p:cNvPr>
          <p:cNvPicPr>
            <a:picLocks noGrp="1" noChangeAspect="1"/>
          </p:cNvPicPr>
          <p:nvPr>
            <p:ph idx="1"/>
          </p:nvPr>
        </p:nvPicPr>
        <p:blipFill>
          <a:blip r:embed="rId2"/>
          <a:stretch>
            <a:fillRect/>
          </a:stretch>
        </p:blipFill>
        <p:spPr>
          <a:xfrm>
            <a:off x="985968" y="3404870"/>
            <a:ext cx="8288033" cy="828802"/>
          </a:xfrm>
          <a:prstGeom prst="rect">
            <a:avLst/>
          </a:prstGeom>
        </p:spPr>
      </p:pic>
    </p:spTree>
    <p:extLst>
      <p:ext uri="{BB962C8B-B14F-4D97-AF65-F5344CB8AC3E}">
        <p14:creationId xmlns:p14="http://schemas.microsoft.com/office/powerpoint/2010/main" val="1069479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5D7857-5791-1DCA-B5B0-57A70B981534}"/>
              </a:ext>
            </a:extLst>
          </p:cNvPr>
          <p:cNvSpPr>
            <a:spLocks noGrp="1"/>
          </p:cNvSpPr>
          <p:nvPr>
            <p:ph type="title"/>
          </p:nvPr>
        </p:nvSpPr>
        <p:spPr/>
        <p:txBody>
          <a:bodyPr/>
          <a:lstStyle/>
          <a:p>
            <a:r>
              <a:rPr lang="it-IT" dirty="0" err="1">
                <a:effectLst/>
                <a:latin typeface="Arial" panose="020B0604020202020204" pitchFamily="34" charset="0"/>
              </a:rPr>
              <a:t>ThymeleafLayout</a:t>
            </a:r>
            <a:r>
              <a:rPr lang="it-IT" dirty="0">
                <a:effectLst/>
                <a:latin typeface="Arial" panose="020B0604020202020204" pitchFamily="34" charset="0"/>
              </a:rPr>
              <a:t> </a:t>
            </a:r>
            <a:r>
              <a:rPr lang="it-IT" dirty="0" err="1">
                <a:effectLst/>
                <a:latin typeface="Arial" panose="020B0604020202020204" pitchFamily="34" charset="0"/>
              </a:rPr>
              <a:t>Dialect</a:t>
            </a:r>
            <a:endParaRPr lang="it-IT" dirty="0"/>
          </a:p>
        </p:txBody>
      </p:sp>
      <p:pic>
        <p:nvPicPr>
          <p:cNvPr id="5" name="Segnaposto contenuto 4">
            <a:extLst>
              <a:ext uri="{FF2B5EF4-FFF2-40B4-BE49-F238E27FC236}">
                <a16:creationId xmlns:a16="http://schemas.microsoft.com/office/drawing/2014/main" id="{3E0DC70D-D403-C4FE-377F-8BB323BA8B83}"/>
              </a:ext>
            </a:extLst>
          </p:cNvPr>
          <p:cNvPicPr>
            <a:picLocks noGrp="1" noChangeAspect="1"/>
          </p:cNvPicPr>
          <p:nvPr>
            <p:ph idx="1"/>
          </p:nvPr>
        </p:nvPicPr>
        <p:blipFill>
          <a:blip r:embed="rId2"/>
          <a:stretch>
            <a:fillRect/>
          </a:stretch>
        </p:blipFill>
        <p:spPr>
          <a:xfrm>
            <a:off x="677863" y="3965097"/>
            <a:ext cx="8596312" cy="272418"/>
          </a:xfrm>
        </p:spPr>
      </p:pic>
      <p:pic>
        <p:nvPicPr>
          <p:cNvPr id="7" name="Immagine 6">
            <a:extLst>
              <a:ext uri="{FF2B5EF4-FFF2-40B4-BE49-F238E27FC236}">
                <a16:creationId xmlns:a16="http://schemas.microsoft.com/office/drawing/2014/main" id="{C8D1E210-41B6-0EE4-F7D1-C4E1C1E9AB19}"/>
              </a:ext>
            </a:extLst>
          </p:cNvPr>
          <p:cNvPicPr>
            <a:picLocks noChangeAspect="1"/>
          </p:cNvPicPr>
          <p:nvPr/>
        </p:nvPicPr>
        <p:blipFill>
          <a:blip r:embed="rId3"/>
          <a:stretch>
            <a:fillRect/>
          </a:stretch>
        </p:blipFill>
        <p:spPr>
          <a:xfrm>
            <a:off x="677334" y="2580505"/>
            <a:ext cx="7772400" cy="246308"/>
          </a:xfrm>
          <a:prstGeom prst="rect">
            <a:avLst/>
          </a:prstGeom>
        </p:spPr>
      </p:pic>
      <p:sp>
        <p:nvSpPr>
          <p:cNvPr id="10" name="Freccia giù 9">
            <a:extLst>
              <a:ext uri="{FF2B5EF4-FFF2-40B4-BE49-F238E27FC236}">
                <a16:creationId xmlns:a16="http://schemas.microsoft.com/office/drawing/2014/main" id="{8F9FD184-F819-85FE-6E4D-D4907829DDEB}"/>
              </a:ext>
            </a:extLst>
          </p:cNvPr>
          <p:cNvSpPr/>
          <p:nvPr/>
        </p:nvSpPr>
        <p:spPr>
          <a:xfrm>
            <a:off x="1833650" y="2922972"/>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8EB9C05D-54BA-C796-E27F-509B35C603CF}"/>
              </a:ext>
            </a:extLst>
          </p:cNvPr>
          <p:cNvPicPr>
            <a:picLocks noChangeAspect="1"/>
          </p:cNvPicPr>
          <p:nvPr/>
        </p:nvPicPr>
        <p:blipFill>
          <a:blip r:embed="rId4"/>
          <a:stretch>
            <a:fillRect/>
          </a:stretch>
        </p:blipFill>
        <p:spPr>
          <a:xfrm>
            <a:off x="677334" y="1363972"/>
            <a:ext cx="7772400" cy="755165"/>
          </a:xfrm>
          <a:prstGeom prst="rect">
            <a:avLst/>
          </a:prstGeom>
        </p:spPr>
      </p:pic>
    </p:spTree>
    <p:extLst>
      <p:ext uri="{BB962C8B-B14F-4D97-AF65-F5344CB8AC3E}">
        <p14:creationId xmlns:p14="http://schemas.microsoft.com/office/powerpoint/2010/main" val="59267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A37E71-143B-9B07-4839-C5541199F1ED}"/>
              </a:ext>
            </a:extLst>
          </p:cNvPr>
          <p:cNvSpPr>
            <a:spLocks noGrp="1"/>
          </p:cNvSpPr>
          <p:nvPr>
            <p:ph type="title"/>
          </p:nvPr>
        </p:nvSpPr>
        <p:spPr>
          <a:xfrm>
            <a:off x="677334" y="609600"/>
            <a:ext cx="1469234" cy="5431762"/>
          </a:xfrm>
        </p:spPr>
        <p:txBody>
          <a:bodyPr anchor="ctr">
            <a:normAutofit/>
          </a:bodyPr>
          <a:lstStyle/>
          <a:p>
            <a:r>
              <a:rPr lang="it-IT" dirty="0"/>
              <a:t>Form</a:t>
            </a:r>
          </a:p>
        </p:txBody>
      </p:sp>
      <p:sp>
        <p:nvSpPr>
          <p:cNvPr id="9" name="Content Placeholder 8">
            <a:extLst>
              <a:ext uri="{FF2B5EF4-FFF2-40B4-BE49-F238E27FC236}">
                <a16:creationId xmlns:a16="http://schemas.microsoft.com/office/drawing/2014/main" id="{6EE54EF4-4262-C418-DC07-EA6E7A5C76D6}"/>
              </a:ext>
            </a:extLst>
          </p:cNvPr>
          <p:cNvSpPr>
            <a:spLocks noGrp="1"/>
          </p:cNvSpPr>
          <p:nvPr>
            <p:ph idx="1"/>
          </p:nvPr>
        </p:nvSpPr>
        <p:spPr>
          <a:xfrm>
            <a:off x="2146568" y="609600"/>
            <a:ext cx="9783832" cy="3208334"/>
          </a:xfrm>
        </p:spPr>
        <p:txBody>
          <a:bodyPr>
            <a:normAutofit/>
          </a:bodyPr>
          <a:lstStyle/>
          <a:p>
            <a:r>
              <a:rPr lang="it-IT" dirty="0" err="1">
                <a:effectLst/>
                <a:latin typeface="Arial" panose="020B0604020202020204" pitchFamily="34" charset="0"/>
              </a:rPr>
              <a:t>Command</a:t>
            </a:r>
            <a:r>
              <a:rPr lang="it-IT" dirty="0">
                <a:effectLst/>
                <a:latin typeface="Arial" panose="020B0604020202020204" pitchFamily="34" charset="0"/>
              </a:rPr>
              <a:t> </a:t>
            </a:r>
            <a:r>
              <a:rPr lang="it-IT" dirty="0" err="1">
                <a:effectLst/>
                <a:latin typeface="Arial" panose="020B0604020202020204" pitchFamily="34" charset="0"/>
              </a:rPr>
              <a:t>object</a:t>
            </a:r>
            <a:r>
              <a:rPr lang="it-IT" dirty="0">
                <a:effectLst/>
                <a:latin typeface="Arial" panose="020B0604020202020204" pitchFamily="34" charset="0"/>
              </a:rPr>
              <a:t> è il nome che da Spring MVC a </a:t>
            </a:r>
            <a:r>
              <a:rPr lang="it-IT" dirty="0" err="1">
                <a:effectLst/>
                <a:latin typeface="Arial" panose="020B0604020202020204" pitchFamily="34" charset="0"/>
              </a:rPr>
              <a:t>form-backing</a:t>
            </a:r>
            <a:r>
              <a:rPr lang="it-IT" dirty="0">
                <a:effectLst/>
                <a:latin typeface="Arial" panose="020B0604020202020204" pitchFamily="34" charset="0"/>
              </a:rPr>
              <a:t> </a:t>
            </a:r>
            <a:r>
              <a:rPr lang="it-IT" dirty="0" err="1">
                <a:effectLst/>
                <a:latin typeface="Arial" panose="020B0604020202020204" pitchFamily="34" charset="0"/>
              </a:rPr>
              <a:t>beans</a:t>
            </a:r>
            <a:r>
              <a:rPr lang="it-IT" dirty="0">
                <a:effectLst/>
                <a:latin typeface="Arial" panose="020B0604020202020204" pitchFamily="34" charset="0"/>
              </a:rPr>
              <a:t>, ovvero ad oggetti del modello associate alla </a:t>
            </a:r>
            <a:r>
              <a:rPr lang="it-IT" dirty="0" err="1">
                <a:effectLst/>
                <a:latin typeface="Arial" panose="020B0604020202020204" pitchFamily="34" charset="0"/>
              </a:rPr>
              <a:t>form›Thymeleaf</a:t>
            </a:r>
            <a:r>
              <a:rPr lang="it-IT" dirty="0">
                <a:effectLst/>
                <a:latin typeface="Arial" panose="020B0604020202020204" pitchFamily="34" charset="0"/>
              </a:rPr>
              <a:t> richiede di specificare i </a:t>
            </a:r>
            <a:r>
              <a:rPr lang="it-IT" dirty="0" err="1">
                <a:effectLst/>
                <a:latin typeface="Arial" panose="020B0604020202020204" pitchFamily="34" charset="0"/>
              </a:rPr>
              <a:t>command</a:t>
            </a:r>
            <a:r>
              <a:rPr lang="it-IT" dirty="0">
                <a:effectLst/>
                <a:latin typeface="Arial" panose="020B0604020202020204" pitchFamily="34" charset="0"/>
              </a:rPr>
              <a:t> </a:t>
            </a:r>
            <a:r>
              <a:rPr lang="it-IT" dirty="0" err="1">
                <a:effectLst/>
                <a:latin typeface="Arial" panose="020B0604020202020204" pitchFamily="34" charset="0"/>
              </a:rPr>
              <a:t>object</a:t>
            </a:r>
            <a:r>
              <a:rPr lang="it-IT" dirty="0">
                <a:effectLst/>
                <a:latin typeface="Arial" panose="020B0604020202020204" pitchFamily="34" charset="0"/>
              </a:rPr>
              <a:t> tramite attributo </a:t>
            </a:r>
            <a:r>
              <a:rPr lang="it-IT" dirty="0" err="1">
                <a:effectLst/>
                <a:latin typeface="Courier New" panose="02070309020205020404" pitchFamily="49" charset="0"/>
              </a:rPr>
              <a:t>th:object</a:t>
            </a:r>
            <a:r>
              <a:rPr lang="it-IT" dirty="0">
                <a:effectLst/>
                <a:latin typeface="Courier New" panose="02070309020205020404" pitchFamily="49" charset="0"/>
              </a:rPr>
              <a:t> </a:t>
            </a:r>
            <a:r>
              <a:rPr lang="it-IT" dirty="0">
                <a:effectLst/>
                <a:latin typeface="Arial" panose="020B0604020202020204" pitchFamily="34" charset="0"/>
              </a:rPr>
              <a:t>nel tag </a:t>
            </a:r>
            <a:r>
              <a:rPr lang="it-IT" dirty="0" err="1">
                <a:effectLst/>
                <a:latin typeface="Courier New" panose="02070309020205020404" pitchFamily="49" charset="0"/>
              </a:rPr>
              <a:t>form</a:t>
            </a:r>
            <a:endParaRPr lang="it-IT" dirty="0">
              <a:effectLst/>
              <a:latin typeface="Courier New" panose="02070309020205020404" pitchFamily="49" charset="0"/>
            </a:endParaRPr>
          </a:p>
          <a:p>
            <a:r>
              <a:rPr lang="it-IT" dirty="0">
                <a:effectLst/>
                <a:latin typeface="Arial" panose="020B0604020202020204" pitchFamily="34" charset="0"/>
              </a:rPr>
              <a:t>Valori in </a:t>
            </a:r>
            <a:r>
              <a:rPr lang="it-IT" dirty="0" err="1">
                <a:effectLst/>
                <a:latin typeface="Courier New" panose="02070309020205020404" pitchFamily="49" charset="0"/>
              </a:rPr>
              <a:t>th:object</a:t>
            </a:r>
            <a:r>
              <a:rPr lang="it-IT" dirty="0">
                <a:effectLst/>
                <a:latin typeface="Courier New" panose="02070309020205020404" pitchFamily="49" charset="0"/>
              </a:rPr>
              <a:t> </a:t>
            </a:r>
            <a:r>
              <a:rPr lang="it-IT" dirty="0">
                <a:effectLst/>
                <a:latin typeface="Arial" panose="020B0604020202020204" pitchFamily="34" charset="0"/>
              </a:rPr>
              <a:t>deve essere espressione di una variabile(</a:t>
            </a:r>
            <a:r>
              <a:rPr lang="it-IT" dirty="0">
                <a:effectLst/>
                <a:latin typeface="Courier New" panose="02070309020205020404" pitchFamily="49" charset="0"/>
              </a:rPr>
              <a:t>${...}</a:t>
            </a:r>
            <a:r>
              <a:rPr lang="it-IT" dirty="0">
                <a:effectLst/>
                <a:latin typeface="Arial" panose="020B0604020202020204" pitchFamily="34" charset="0"/>
              </a:rPr>
              <a:t>) dove il nome è relative al model </a:t>
            </a:r>
            <a:r>
              <a:rPr lang="it-IT" dirty="0" err="1">
                <a:effectLst/>
                <a:latin typeface="Arial" panose="020B0604020202020204" pitchFamily="34" charset="0"/>
              </a:rPr>
              <a:t>attribute</a:t>
            </a:r>
            <a:r>
              <a:rPr lang="it-IT" dirty="0">
                <a:effectLst/>
                <a:latin typeface="Arial" panose="020B0604020202020204" pitchFamily="34" charset="0"/>
              </a:rPr>
              <a:t> senza proprietà di navigazione</a:t>
            </a:r>
            <a:endParaRPr lang="en-US" dirty="0"/>
          </a:p>
        </p:txBody>
      </p:sp>
      <p:pic>
        <p:nvPicPr>
          <p:cNvPr id="5" name="Segnaposto contenuto 4" descr="Immagine che contiene testo, schermata, Carattere&#10;&#10;Descrizione generata automaticamente">
            <a:extLst>
              <a:ext uri="{FF2B5EF4-FFF2-40B4-BE49-F238E27FC236}">
                <a16:creationId xmlns:a16="http://schemas.microsoft.com/office/drawing/2014/main" id="{2EFF36C9-16A9-78A6-8D90-6125C41F25AC}"/>
              </a:ext>
            </a:extLst>
          </p:cNvPr>
          <p:cNvPicPr>
            <a:picLocks noChangeAspect="1"/>
          </p:cNvPicPr>
          <p:nvPr/>
        </p:nvPicPr>
        <p:blipFill>
          <a:blip r:embed="rId2"/>
          <a:stretch>
            <a:fillRect/>
          </a:stretch>
        </p:blipFill>
        <p:spPr>
          <a:xfrm>
            <a:off x="2146568" y="4048918"/>
            <a:ext cx="9783832" cy="2397038"/>
          </a:xfrm>
          <a:prstGeom prst="rect">
            <a:avLst/>
          </a:prstGeom>
        </p:spPr>
      </p:pic>
    </p:spTree>
    <p:extLst>
      <p:ext uri="{BB962C8B-B14F-4D97-AF65-F5344CB8AC3E}">
        <p14:creationId xmlns:p14="http://schemas.microsoft.com/office/powerpoint/2010/main" val="8996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Segnaposto contenuto 2">
            <a:extLst>
              <a:ext uri="{FF2B5EF4-FFF2-40B4-BE49-F238E27FC236}">
                <a16:creationId xmlns:a16="http://schemas.microsoft.com/office/drawing/2014/main" id="{06742B04-94CC-5743-0924-A609DEF99785}"/>
              </a:ext>
            </a:extLst>
          </p:cNvPr>
          <p:cNvGraphicFramePr>
            <a:graphicFrameLocks noGrp="1"/>
          </p:cNvGraphicFramePr>
          <p:nvPr>
            <p:ph idx="1"/>
            <p:extLst>
              <p:ext uri="{D42A27DB-BD31-4B8C-83A1-F6EECF244321}">
                <p14:modId xmlns:p14="http://schemas.microsoft.com/office/powerpoint/2010/main" val="421924732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105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egnaposto contenuto 2">
            <a:extLst>
              <a:ext uri="{FF2B5EF4-FFF2-40B4-BE49-F238E27FC236}">
                <a16:creationId xmlns:a16="http://schemas.microsoft.com/office/drawing/2014/main" id="{F989CC5E-F8CC-2EF2-0767-DD2861D046BF}"/>
              </a:ext>
            </a:extLst>
          </p:cNvPr>
          <p:cNvSpPr>
            <a:spLocks noGrp="1"/>
          </p:cNvSpPr>
          <p:nvPr>
            <p:ph idx="1"/>
          </p:nvPr>
        </p:nvSpPr>
        <p:spPr>
          <a:xfrm>
            <a:off x="5209563" y="2160589"/>
            <a:ext cx="4064439" cy="3880773"/>
          </a:xfrm>
        </p:spPr>
        <p:txBody>
          <a:bodyPr>
            <a:normAutofit/>
          </a:bodyPr>
          <a:lstStyle/>
          <a:p>
            <a:pPr>
              <a:lnSpc>
                <a:spcPct val="90000"/>
              </a:lnSpc>
            </a:pPr>
            <a:r>
              <a:rPr lang="it-IT" sz="1400" err="1"/>
              <a:t>Thymeleaf</a:t>
            </a:r>
            <a:r>
              <a:rPr lang="it-IT" sz="1400"/>
              <a:t> è un motore di template estremamente estensibile (potrebbe essere definito un framework per motori di template) che ti permette di definire e personalizzare il modo in cui i tuoi template vengono elaborati con un livello di dettaglio molto preciso.</a:t>
            </a:r>
          </a:p>
          <a:p>
            <a:pPr>
              <a:lnSpc>
                <a:spcPct val="90000"/>
              </a:lnSpc>
            </a:pPr>
            <a:r>
              <a:rPr lang="it-IT" sz="1400"/>
              <a:t>Un oggetto che applica una certa logica a un artefatto di markup (un tag, del testo, un commento o un semplice segnaposto se i template non sono di tipo markup) viene chiamato processore, e un insieme di questi processori, oltre ad altri eventuali artefatti, costituisce ciò che normalmente viene definito dialetto. Di base, la libreria principale di </a:t>
            </a:r>
            <a:r>
              <a:rPr lang="it-IT" sz="1400" err="1"/>
              <a:t>Thymeleaf</a:t>
            </a:r>
            <a:r>
              <a:rPr lang="it-IT" sz="1400"/>
              <a:t> fornisce un dialetto chiamato Standard </a:t>
            </a:r>
            <a:r>
              <a:rPr lang="it-IT" sz="1400" err="1"/>
              <a:t>Dialect</a:t>
            </a:r>
            <a:r>
              <a:rPr lang="it-IT" sz="1400"/>
              <a:t>, che dovrebbe essere sufficiente per la maggior parte degli utenti.</a:t>
            </a:r>
          </a:p>
          <a:p>
            <a:pPr>
              <a:lnSpc>
                <a:spcPct val="90000"/>
              </a:lnSpc>
            </a:pPr>
            <a:endParaRPr lang="it-IT" sz="1400"/>
          </a:p>
        </p:txBody>
      </p:sp>
      <p:pic>
        <p:nvPicPr>
          <p:cNvPr id="8" name="Picture 4" descr="Ingranaggi di una macchina">
            <a:extLst>
              <a:ext uri="{FF2B5EF4-FFF2-40B4-BE49-F238E27FC236}">
                <a16:creationId xmlns:a16="http://schemas.microsoft.com/office/drawing/2014/main" id="{2521C8FB-FF5E-2672-BC40-1E71B02D553F}"/>
              </a:ext>
            </a:extLst>
          </p:cNvPr>
          <p:cNvPicPr>
            <a:picLocks noChangeAspect="1"/>
          </p:cNvPicPr>
          <p:nvPr/>
        </p:nvPicPr>
        <p:blipFill rotWithShape="1">
          <a:blip r:embed="rId2"/>
          <a:srcRect l="27454" r="24756"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250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3" name="Group 2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 name="Straight Connector 2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5" name="Rectangle 4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4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4" name="Straight Connector 4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5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4" name="Rectangle 5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8301227"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descr="Immagine che contiene testo, schermata, diagramma, Carattere&#10;&#10;Descrizione generata automaticamente">
            <a:extLst>
              <a:ext uri="{FF2B5EF4-FFF2-40B4-BE49-F238E27FC236}">
                <a16:creationId xmlns:a16="http://schemas.microsoft.com/office/drawing/2014/main" id="{F4016F9E-067B-17C2-1A13-F1E1C2304AD3}"/>
              </a:ext>
            </a:extLst>
          </p:cNvPr>
          <p:cNvPicPr>
            <a:picLocks noChangeAspect="1"/>
          </p:cNvPicPr>
          <p:nvPr/>
        </p:nvPicPr>
        <p:blipFill>
          <a:blip r:embed="rId2"/>
          <a:stretch>
            <a:fillRect/>
          </a:stretch>
        </p:blipFill>
        <p:spPr>
          <a:xfrm>
            <a:off x="1265170" y="1131994"/>
            <a:ext cx="6725841" cy="4590386"/>
          </a:xfrm>
          <a:prstGeom prst="rect">
            <a:avLst/>
          </a:prstGeom>
        </p:spPr>
      </p:pic>
    </p:spTree>
    <p:extLst>
      <p:ext uri="{BB962C8B-B14F-4D97-AF65-F5344CB8AC3E}">
        <p14:creationId xmlns:p14="http://schemas.microsoft.com/office/powerpoint/2010/main" val="3462104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olo 1">
            <a:extLst>
              <a:ext uri="{FF2B5EF4-FFF2-40B4-BE49-F238E27FC236}">
                <a16:creationId xmlns:a16="http://schemas.microsoft.com/office/drawing/2014/main" id="{5472E00E-6A74-2E1E-B756-3986841C48EB}"/>
              </a:ext>
            </a:extLst>
          </p:cNvPr>
          <p:cNvSpPr>
            <a:spLocks noGrp="1"/>
          </p:cNvSpPr>
          <p:nvPr>
            <p:ph type="title"/>
          </p:nvPr>
        </p:nvSpPr>
        <p:spPr>
          <a:xfrm>
            <a:off x="985969" y="4473227"/>
            <a:ext cx="8288032" cy="1096648"/>
          </a:xfrm>
        </p:spPr>
        <p:txBody>
          <a:bodyPr vert="horz" lIns="91440" tIns="45720" rIns="91440" bIns="45720" rtlCol="0" anchor="b">
            <a:normAutofit/>
          </a:bodyPr>
          <a:lstStyle/>
          <a:p>
            <a:r>
              <a:rPr lang="en-US" sz="4800"/>
              <a:t>DIPENDENZE </a:t>
            </a:r>
          </a:p>
        </p:txBody>
      </p:sp>
      <p:pic>
        <p:nvPicPr>
          <p:cNvPr id="5" name="Segnaposto contenuto 4" descr="Immagine che contiene testo, schermata, Carattere&#10;&#10;Descrizione generata automaticamente">
            <a:extLst>
              <a:ext uri="{FF2B5EF4-FFF2-40B4-BE49-F238E27FC236}">
                <a16:creationId xmlns:a16="http://schemas.microsoft.com/office/drawing/2014/main" id="{A297F9BC-1B53-9CD7-1D3E-E1CA036FA92C}"/>
              </a:ext>
            </a:extLst>
          </p:cNvPr>
          <p:cNvPicPr>
            <a:picLocks noGrp="1" noChangeAspect="1"/>
          </p:cNvPicPr>
          <p:nvPr>
            <p:ph idx="1"/>
          </p:nvPr>
        </p:nvPicPr>
        <p:blipFill rotWithShape="1">
          <a:blip r:embed="rId2"/>
          <a:srcRect l="1074" r="3164"/>
          <a:stretch/>
        </p:blipFill>
        <p:spPr>
          <a:xfrm>
            <a:off x="985968" y="609600"/>
            <a:ext cx="8288033" cy="3635025"/>
          </a:xfrm>
          <a:prstGeom prst="rect">
            <a:avLst/>
          </a:prstGeom>
        </p:spPr>
      </p:pic>
    </p:spTree>
    <p:extLst>
      <p:ext uri="{BB962C8B-B14F-4D97-AF65-F5344CB8AC3E}">
        <p14:creationId xmlns:p14="http://schemas.microsoft.com/office/powerpoint/2010/main" val="769873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C7C2D6-AC8F-1E49-4F81-4D470C0DDBB0}"/>
              </a:ext>
            </a:extLst>
          </p:cNvPr>
          <p:cNvSpPr>
            <a:spLocks noGrp="1"/>
          </p:cNvSpPr>
          <p:nvPr>
            <p:ph type="title"/>
          </p:nvPr>
        </p:nvSpPr>
        <p:spPr/>
        <p:txBody>
          <a:bodyPr/>
          <a:lstStyle/>
          <a:p>
            <a:r>
              <a:rPr lang="it-IT" dirty="0" err="1">
                <a:effectLst/>
                <a:latin typeface="Arial" panose="020B0604020202020204" pitchFamily="34" charset="0"/>
              </a:rPr>
              <a:t>Dialects</a:t>
            </a:r>
            <a:r>
              <a:rPr lang="it-IT" dirty="0">
                <a:effectLst/>
                <a:latin typeface="Arial" panose="020B0604020202020204" pitchFamily="34" charset="0"/>
              </a:rPr>
              <a:t>: The Standard </a:t>
            </a:r>
            <a:r>
              <a:rPr lang="it-IT" dirty="0" err="1">
                <a:effectLst/>
                <a:latin typeface="Arial" panose="020B0604020202020204" pitchFamily="34" charset="0"/>
              </a:rPr>
              <a:t>Dialect</a:t>
            </a:r>
            <a:endParaRPr lang="it-IT" dirty="0"/>
          </a:p>
        </p:txBody>
      </p:sp>
      <p:sp>
        <p:nvSpPr>
          <p:cNvPr id="3" name="Segnaposto contenuto 2">
            <a:extLst>
              <a:ext uri="{FF2B5EF4-FFF2-40B4-BE49-F238E27FC236}">
                <a16:creationId xmlns:a16="http://schemas.microsoft.com/office/drawing/2014/main" id="{55B864FA-74E4-5DD4-B028-AA6BCE734085}"/>
              </a:ext>
            </a:extLst>
          </p:cNvPr>
          <p:cNvSpPr>
            <a:spLocks noGrp="1"/>
          </p:cNvSpPr>
          <p:nvPr>
            <p:ph idx="1"/>
          </p:nvPr>
        </p:nvSpPr>
        <p:spPr/>
        <p:txBody>
          <a:bodyPr/>
          <a:lstStyle/>
          <a:p>
            <a:r>
              <a:rPr lang="it-IT" dirty="0" err="1">
                <a:effectLst/>
                <a:latin typeface="Arial" panose="020B0604020202020204" pitchFamily="34" charset="0"/>
              </a:rPr>
              <a:t>Thymeleafè</a:t>
            </a:r>
            <a:r>
              <a:rPr lang="it-IT" dirty="0">
                <a:effectLst/>
                <a:latin typeface="Arial" panose="020B0604020202020204" pitchFamily="34" charset="0"/>
              </a:rPr>
              <a:t> un template </a:t>
            </a:r>
            <a:r>
              <a:rPr lang="it-IT" dirty="0" err="1">
                <a:effectLst/>
                <a:latin typeface="Arial" panose="020B0604020202020204" pitchFamily="34" charset="0"/>
              </a:rPr>
              <a:t>engine</a:t>
            </a:r>
            <a:r>
              <a:rPr lang="it-IT" dirty="0">
                <a:effectLst/>
                <a:latin typeface="Arial" panose="020B0604020202020204" pitchFamily="34" charset="0"/>
              </a:rPr>
              <a:t> </a:t>
            </a:r>
            <a:r>
              <a:rPr lang="it-IT" dirty="0" err="1">
                <a:effectLst/>
                <a:latin typeface="Arial" panose="020B0604020202020204" pitchFamily="34" charset="0"/>
              </a:rPr>
              <a:t>altamenteestendibile›Permettedi</a:t>
            </a:r>
            <a:r>
              <a:rPr lang="it-IT" dirty="0">
                <a:effectLst/>
                <a:latin typeface="Arial" panose="020B0604020202020204" pitchFamily="34" charset="0"/>
              </a:rPr>
              <a:t> </a:t>
            </a:r>
            <a:r>
              <a:rPr lang="it-IT" dirty="0" err="1">
                <a:effectLst/>
                <a:latin typeface="Arial" panose="020B0604020202020204" pitchFamily="34" charset="0"/>
              </a:rPr>
              <a:t>definiree</a:t>
            </a:r>
            <a:r>
              <a:rPr lang="it-IT" dirty="0">
                <a:effectLst/>
                <a:latin typeface="Arial" panose="020B0604020202020204" pitchFamily="34" charset="0"/>
              </a:rPr>
              <a:t> </a:t>
            </a:r>
            <a:r>
              <a:rPr lang="it-IT" dirty="0" err="1">
                <a:effectLst/>
                <a:latin typeface="Arial" panose="020B0604020202020204" pitchFamily="34" charset="0"/>
              </a:rPr>
              <a:t>personalizzareilmodo</a:t>
            </a:r>
            <a:r>
              <a:rPr lang="it-IT" dirty="0">
                <a:effectLst/>
                <a:latin typeface="Arial" panose="020B0604020202020204" pitchFamily="34" charset="0"/>
              </a:rPr>
              <a:t> con cui </a:t>
            </a:r>
            <a:r>
              <a:rPr lang="it-IT" dirty="0" err="1">
                <a:effectLst/>
                <a:latin typeface="Arial" panose="020B0604020202020204" pitchFamily="34" charset="0"/>
              </a:rPr>
              <a:t>itemplate</a:t>
            </a:r>
            <a:r>
              <a:rPr lang="it-IT" dirty="0">
                <a:effectLst/>
                <a:latin typeface="Arial" panose="020B0604020202020204" pitchFamily="34" charset="0"/>
              </a:rPr>
              <a:t> </a:t>
            </a:r>
            <a:r>
              <a:rPr lang="it-IT" dirty="0" err="1">
                <a:effectLst/>
                <a:latin typeface="Arial" panose="020B0604020202020204" pitchFamily="34" charset="0"/>
              </a:rPr>
              <a:t>vengonoprocessati›Il</a:t>
            </a:r>
            <a:r>
              <a:rPr lang="it-IT" dirty="0">
                <a:effectLst/>
                <a:latin typeface="Arial" panose="020B0604020202020204" pitchFamily="34" charset="0"/>
              </a:rPr>
              <a:t> core di </a:t>
            </a:r>
            <a:r>
              <a:rPr lang="it-IT" dirty="0" err="1">
                <a:effectLst/>
                <a:latin typeface="Arial" panose="020B0604020202020204" pitchFamily="34" charset="0"/>
              </a:rPr>
              <a:t>Thymeleaffornisceun</a:t>
            </a:r>
            <a:r>
              <a:rPr lang="it-IT" dirty="0">
                <a:effectLst/>
                <a:latin typeface="Arial" panose="020B0604020202020204" pitchFamily="34" charset="0"/>
              </a:rPr>
              <a:t> </a:t>
            </a:r>
            <a:r>
              <a:rPr lang="it-IT" dirty="0" err="1">
                <a:effectLst/>
                <a:latin typeface="Arial" panose="020B0604020202020204" pitchFamily="34" charset="0"/>
              </a:rPr>
              <a:t>dialettodettoStandardDialect›E</a:t>
            </a:r>
            <a:r>
              <a:rPr lang="it-IT" dirty="0">
                <a:effectLst/>
                <a:latin typeface="Arial" panose="020B0604020202020204" pitchFamily="34" charset="0"/>
              </a:rPr>
              <a:t>’ </a:t>
            </a:r>
            <a:r>
              <a:rPr lang="it-IT" dirty="0" err="1">
                <a:effectLst/>
                <a:latin typeface="Arial" panose="020B0604020202020204" pitchFamily="34" charset="0"/>
              </a:rPr>
              <a:t>possible</a:t>
            </a:r>
            <a:r>
              <a:rPr lang="it-IT" dirty="0">
                <a:effectLst/>
                <a:latin typeface="Arial" panose="020B0604020202020204" pitchFamily="34" charset="0"/>
              </a:rPr>
              <a:t> </a:t>
            </a:r>
            <a:r>
              <a:rPr lang="it-IT" dirty="0" err="1">
                <a:effectLst/>
                <a:latin typeface="Arial" panose="020B0604020202020204" pitchFamily="34" charset="0"/>
              </a:rPr>
              <a:t>creareilproprio</a:t>
            </a:r>
            <a:r>
              <a:rPr lang="it-IT" dirty="0">
                <a:effectLst/>
                <a:latin typeface="Arial" panose="020B0604020202020204" pitchFamily="34" charset="0"/>
              </a:rPr>
              <a:t> </a:t>
            </a:r>
            <a:r>
              <a:rPr lang="it-IT" dirty="0" err="1">
                <a:effectLst/>
                <a:latin typeface="Arial" panose="020B0604020202020204" pitchFamily="34" charset="0"/>
              </a:rPr>
              <a:t>dialettoe</a:t>
            </a:r>
            <a:r>
              <a:rPr lang="it-IT" dirty="0">
                <a:effectLst/>
                <a:latin typeface="Arial" panose="020B0604020202020204" pitchFamily="34" charset="0"/>
              </a:rPr>
              <a:t> </a:t>
            </a:r>
            <a:r>
              <a:rPr lang="it-IT" dirty="0" err="1">
                <a:effectLst/>
                <a:latin typeface="Arial" panose="020B0604020202020204" pitchFamily="34" charset="0"/>
              </a:rPr>
              <a:t>sipuòconfigurareThymeleafad</a:t>
            </a:r>
            <a:r>
              <a:rPr lang="it-IT" dirty="0">
                <a:effectLst/>
                <a:latin typeface="Arial" panose="020B0604020202020204" pitchFamily="34" charset="0"/>
              </a:rPr>
              <a:t> </a:t>
            </a:r>
            <a:r>
              <a:rPr lang="it-IT" dirty="0" err="1">
                <a:effectLst/>
                <a:latin typeface="Arial" panose="020B0604020202020204" pitchFamily="34" charset="0"/>
              </a:rPr>
              <a:t>utilizzarepiùdialetti›Ad</a:t>
            </a:r>
            <a:r>
              <a:rPr lang="it-IT" dirty="0">
                <a:effectLst/>
                <a:latin typeface="Arial" panose="020B0604020202020204" pitchFamily="34" charset="0"/>
              </a:rPr>
              <a:t> esempio: </a:t>
            </a:r>
            <a:r>
              <a:rPr lang="it-IT" dirty="0" err="1">
                <a:effectLst/>
                <a:latin typeface="Arial" panose="020B0604020202020204" pitchFamily="34" charset="0"/>
              </a:rPr>
              <a:t>esisteun</a:t>
            </a:r>
            <a:r>
              <a:rPr lang="it-IT" dirty="0">
                <a:effectLst/>
                <a:latin typeface="Arial" panose="020B0604020202020204" pitchFamily="34" charset="0"/>
              </a:rPr>
              <a:t> </a:t>
            </a:r>
            <a:r>
              <a:rPr lang="it-IT" dirty="0" err="1">
                <a:effectLst/>
                <a:latin typeface="Arial" panose="020B0604020202020204" pitchFamily="34" charset="0"/>
              </a:rPr>
              <a:t>dialettodettoSpringStandardDialect</a:t>
            </a:r>
            <a:r>
              <a:rPr lang="it-IT" dirty="0">
                <a:effectLst/>
                <a:latin typeface="Arial" panose="020B0604020202020204" pitchFamily="34" charset="0"/>
              </a:rPr>
              <a:t> per </a:t>
            </a:r>
            <a:r>
              <a:rPr lang="it-IT" dirty="0" err="1">
                <a:effectLst/>
                <a:latin typeface="Arial" panose="020B0604020202020204" pitchFamily="34" charset="0"/>
              </a:rPr>
              <a:t>integrareThymeleafcon</a:t>
            </a:r>
            <a:r>
              <a:rPr lang="it-IT" dirty="0">
                <a:effectLst/>
                <a:latin typeface="Arial" panose="020B0604020202020204" pitchFamily="34" charset="0"/>
              </a:rPr>
              <a:t> Spring MVC</a:t>
            </a:r>
            <a:endParaRPr lang="it-IT" dirty="0"/>
          </a:p>
        </p:txBody>
      </p:sp>
    </p:spTree>
    <p:extLst>
      <p:ext uri="{BB962C8B-B14F-4D97-AF65-F5344CB8AC3E}">
        <p14:creationId xmlns:p14="http://schemas.microsoft.com/office/powerpoint/2010/main" val="339736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241829-8EA1-DC46-0A3F-7EEDEB52112D}"/>
              </a:ext>
            </a:extLst>
          </p:cNvPr>
          <p:cNvSpPr>
            <a:spLocks noGrp="1"/>
          </p:cNvSpPr>
          <p:nvPr>
            <p:ph type="title"/>
          </p:nvPr>
        </p:nvSpPr>
        <p:spPr/>
        <p:txBody>
          <a:bodyPr/>
          <a:lstStyle/>
          <a:p>
            <a:r>
              <a:rPr lang="it-IT" i="1" dirty="0" err="1"/>
              <a:t>attribute</a:t>
            </a:r>
            <a:r>
              <a:rPr lang="it-IT" i="1" dirty="0"/>
              <a:t> processors</a:t>
            </a:r>
            <a:endParaRPr lang="it-IT" dirty="0"/>
          </a:p>
        </p:txBody>
      </p:sp>
      <p:pic>
        <p:nvPicPr>
          <p:cNvPr id="7" name="Segnaposto contenuto 6">
            <a:extLst>
              <a:ext uri="{FF2B5EF4-FFF2-40B4-BE49-F238E27FC236}">
                <a16:creationId xmlns:a16="http://schemas.microsoft.com/office/drawing/2014/main" id="{C16EED70-1241-D6F8-8B6A-E9B30B8A5C73}"/>
              </a:ext>
            </a:extLst>
          </p:cNvPr>
          <p:cNvPicPr>
            <a:picLocks noGrp="1" noChangeAspect="1"/>
          </p:cNvPicPr>
          <p:nvPr>
            <p:ph idx="1"/>
          </p:nvPr>
        </p:nvPicPr>
        <p:blipFill rotWithShape="1">
          <a:blip r:embed="rId2"/>
          <a:srcRect r="9591" b="9584"/>
          <a:stretch/>
        </p:blipFill>
        <p:spPr>
          <a:xfrm>
            <a:off x="1089732" y="3789924"/>
            <a:ext cx="7771871" cy="485775"/>
          </a:xfrm>
        </p:spPr>
      </p:pic>
      <p:sp>
        <p:nvSpPr>
          <p:cNvPr id="10" name="CasellaDiTesto 9">
            <a:extLst>
              <a:ext uri="{FF2B5EF4-FFF2-40B4-BE49-F238E27FC236}">
                <a16:creationId xmlns:a16="http://schemas.microsoft.com/office/drawing/2014/main" id="{E941F886-091C-82D0-2EA1-929041AE1BD7}"/>
              </a:ext>
            </a:extLst>
          </p:cNvPr>
          <p:cNvSpPr txBox="1"/>
          <p:nvPr/>
        </p:nvSpPr>
        <p:spPr>
          <a:xfrm>
            <a:off x="677334" y="2107096"/>
            <a:ext cx="8596668" cy="1077218"/>
          </a:xfrm>
          <a:prstGeom prst="rect">
            <a:avLst/>
          </a:prstGeom>
          <a:noFill/>
        </p:spPr>
        <p:txBody>
          <a:bodyPr wrap="square" rtlCol="0">
            <a:spAutoFit/>
          </a:bodyPr>
          <a:lstStyle/>
          <a:p>
            <a:r>
              <a:rPr lang="it-IT" sz="1600" dirty="0">
                <a:effectLst/>
                <a:latin typeface="Arial" panose="020B0604020202020204" pitchFamily="34" charset="0"/>
              </a:rPr>
              <a:t>Durante la fase di processamento il valore dell’attributo  </a:t>
            </a:r>
            <a:r>
              <a:rPr lang="it-IT" sz="1600" dirty="0" err="1">
                <a:effectLst/>
                <a:latin typeface="Courier New" panose="02070309020205020404" pitchFamily="49" charset="0"/>
              </a:rPr>
              <a:t>value</a:t>
            </a:r>
            <a:r>
              <a:rPr lang="it-IT" sz="1600" dirty="0">
                <a:latin typeface="Courier New" panose="02070309020205020404" pitchFamily="49" charset="0"/>
              </a:rPr>
              <a:t> </a:t>
            </a:r>
            <a:r>
              <a:rPr lang="it-IT" sz="1600" dirty="0">
                <a:effectLst/>
                <a:latin typeface="Arial" panose="020B0604020202020204" pitchFamily="34" charset="0"/>
              </a:rPr>
              <a:t>viene sostituito con il valore derivante dalla valutazione di </a:t>
            </a:r>
            <a:r>
              <a:rPr lang="it-IT" sz="1600" dirty="0">
                <a:effectLst/>
                <a:latin typeface="Courier New" panose="02070309020205020404" pitchFamily="49" charset="0"/>
              </a:rPr>
              <a:t>${</a:t>
            </a:r>
            <a:r>
              <a:rPr lang="it-IT" sz="1600" dirty="0" err="1">
                <a:effectLst/>
                <a:latin typeface="Courier New" panose="02070309020205020404" pitchFamily="49" charset="0"/>
              </a:rPr>
              <a:t>user.name</a:t>
            </a:r>
            <a:r>
              <a:rPr lang="it-IT" sz="1600" dirty="0">
                <a:effectLst/>
                <a:latin typeface="Courier New" panose="02070309020205020404" pitchFamily="49" charset="0"/>
              </a:rPr>
              <a:t>}</a:t>
            </a:r>
          </a:p>
          <a:p>
            <a:r>
              <a:rPr lang="it-IT" sz="1600" dirty="0">
                <a:effectLst/>
                <a:latin typeface="Arial" panose="020B0604020202020204" pitchFamily="34" charset="0"/>
              </a:rPr>
              <a:t>Permette ai designer e agli sviluppatori di lavorare sullo stesso file di template riducendolo sforzo richiesto per trasformare un file </a:t>
            </a:r>
            <a:r>
              <a:rPr lang="it-IT" sz="1600" dirty="0" err="1">
                <a:effectLst/>
                <a:latin typeface="Arial" panose="020B0604020202020204" pitchFamily="34" charset="0"/>
              </a:rPr>
              <a:t>static</a:t>
            </a:r>
            <a:r>
              <a:rPr lang="it-IT" sz="1600" dirty="0">
                <a:effectLst/>
                <a:latin typeface="Arial" panose="020B0604020202020204" pitchFamily="34" charset="0"/>
              </a:rPr>
              <a:t> in un file di template funzionante.</a:t>
            </a:r>
            <a:endParaRPr lang="it-IT" sz="1600" dirty="0"/>
          </a:p>
        </p:txBody>
      </p:sp>
      <p:pic>
        <p:nvPicPr>
          <p:cNvPr id="12" name="Immagine 11">
            <a:extLst>
              <a:ext uri="{FF2B5EF4-FFF2-40B4-BE49-F238E27FC236}">
                <a16:creationId xmlns:a16="http://schemas.microsoft.com/office/drawing/2014/main" id="{17B6238B-8281-3D03-4DA1-4BEA4DC69C5E}"/>
              </a:ext>
            </a:extLst>
          </p:cNvPr>
          <p:cNvPicPr>
            <a:picLocks noChangeAspect="1"/>
          </p:cNvPicPr>
          <p:nvPr/>
        </p:nvPicPr>
        <p:blipFill>
          <a:blip r:embed="rId3"/>
          <a:stretch>
            <a:fillRect/>
          </a:stretch>
        </p:blipFill>
        <p:spPr>
          <a:xfrm>
            <a:off x="1089732" y="4635088"/>
            <a:ext cx="7772400" cy="485775"/>
          </a:xfrm>
          <a:prstGeom prst="rect">
            <a:avLst/>
          </a:prstGeom>
        </p:spPr>
      </p:pic>
    </p:spTree>
    <p:extLst>
      <p:ext uri="{BB962C8B-B14F-4D97-AF65-F5344CB8AC3E}">
        <p14:creationId xmlns:p14="http://schemas.microsoft.com/office/powerpoint/2010/main" val="395166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555991-2455-45DD-2678-EF41E7DAD369}"/>
              </a:ext>
            </a:extLst>
          </p:cNvPr>
          <p:cNvSpPr>
            <a:spLocks noGrp="1"/>
          </p:cNvSpPr>
          <p:nvPr>
            <p:ph type="title"/>
          </p:nvPr>
        </p:nvSpPr>
        <p:spPr/>
        <p:txBody>
          <a:bodyPr/>
          <a:lstStyle/>
          <a:p>
            <a:r>
              <a:rPr lang="it-IT" dirty="0">
                <a:effectLst/>
                <a:latin typeface="Arial" panose="020B0604020202020204" pitchFamily="34" charset="0"/>
              </a:rPr>
              <a:t>Link URL &amp; concatenazione</a:t>
            </a:r>
            <a:endParaRPr lang="it-IT" dirty="0"/>
          </a:p>
        </p:txBody>
      </p:sp>
      <p:pic>
        <p:nvPicPr>
          <p:cNvPr id="5" name="Segnaposto contenuto 4">
            <a:extLst>
              <a:ext uri="{FF2B5EF4-FFF2-40B4-BE49-F238E27FC236}">
                <a16:creationId xmlns:a16="http://schemas.microsoft.com/office/drawing/2014/main" id="{09C1ADA3-A8AB-BAE5-A9C9-89C2A9E32CB1}"/>
              </a:ext>
            </a:extLst>
          </p:cNvPr>
          <p:cNvPicPr>
            <a:picLocks noGrp="1" noChangeAspect="1"/>
          </p:cNvPicPr>
          <p:nvPr>
            <p:ph idx="1"/>
          </p:nvPr>
        </p:nvPicPr>
        <p:blipFill>
          <a:blip r:embed="rId2"/>
          <a:stretch>
            <a:fillRect/>
          </a:stretch>
        </p:blipFill>
        <p:spPr>
          <a:xfrm>
            <a:off x="677334" y="1930400"/>
            <a:ext cx="8596312" cy="537269"/>
          </a:xfrm>
        </p:spPr>
      </p:pic>
      <p:pic>
        <p:nvPicPr>
          <p:cNvPr id="7" name="Immagine 6">
            <a:extLst>
              <a:ext uri="{FF2B5EF4-FFF2-40B4-BE49-F238E27FC236}">
                <a16:creationId xmlns:a16="http://schemas.microsoft.com/office/drawing/2014/main" id="{3D6DB9D3-C1A4-8D13-56B4-87F3B5885153}"/>
              </a:ext>
            </a:extLst>
          </p:cNvPr>
          <p:cNvPicPr>
            <a:picLocks noChangeAspect="1"/>
          </p:cNvPicPr>
          <p:nvPr/>
        </p:nvPicPr>
        <p:blipFill>
          <a:blip r:embed="rId3"/>
          <a:stretch>
            <a:fillRect/>
          </a:stretch>
        </p:blipFill>
        <p:spPr>
          <a:xfrm>
            <a:off x="677334" y="4756151"/>
            <a:ext cx="7556500" cy="342900"/>
          </a:xfrm>
          <a:prstGeom prst="rect">
            <a:avLst/>
          </a:prstGeom>
        </p:spPr>
      </p:pic>
      <p:sp>
        <p:nvSpPr>
          <p:cNvPr id="8" name="Titolo 1">
            <a:extLst>
              <a:ext uri="{FF2B5EF4-FFF2-40B4-BE49-F238E27FC236}">
                <a16:creationId xmlns:a16="http://schemas.microsoft.com/office/drawing/2014/main" id="{AA17EE50-06F2-1EF3-DBC1-F56CE4EF3D8D}"/>
              </a:ext>
            </a:extLst>
          </p:cNvPr>
          <p:cNvSpPr txBox="1">
            <a:spLocks/>
          </p:cNvSpPr>
          <p:nvPr/>
        </p:nvSpPr>
        <p:spPr>
          <a:xfrm>
            <a:off x="677334" y="343535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dirty="0">
                <a:latin typeface="Arial" panose="020B0604020202020204" pitchFamily="34" charset="0"/>
              </a:rPr>
              <a:t>Appendere il testo</a:t>
            </a:r>
            <a:endParaRPr lang="it-IT" dirty="0"/>
          </a:p>
        </p:txBody>
      </p:sp>
    </p:spTree>
    <p:extLst>
      <p:ext uri="{BB962C8B-B14F-4D97-AF65-F5344CB8AC3E}">
        <p14:creationId xmlns:p14="http://schemas.microsoft.com/office/powerpoint/2010/main" val="234068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98FD3-2E4D-ABCE-EE3C-83D6B32FF3F4}"/>
              </a:ext>
            </a:extLst>
          </p:cNvPr>
          <p:cNvSpPr>
            <a:spLocks noGrp="1"/>
          </p:cNvSpPr>
          <p:nvPr>
            <p:ph type="title"/>
          </p:nvPr>
        </p:nvSpPr>
        <p:spPr/>
        <p:txBody>
          <a:bodyPr/>
          <a:lstStyle/>
          <a:p>
            <a:r>
              <a:rPr lang="it-IT" dirty="0">
                <a:effectLst/>
                <a:latin typeface="Arial" panose="020B0604020202020204" pitchFamily="34" charset="0"/>
              </a:rPr>
              <a:t>Espressioni </a:t>
            </a:r>
            <a:r>
              <a:rPr lang="it-IT" dirty="0" err="1">
                <a:effectLst/>
                <a:latin typeface="Arial" panose="020B0604020202020204" pitchFamily="34" charset="0"/>
              </a:rPr>
              <a:t>inlining</a:t>
            </a:r>
            <a:endParaRPr lang="it-IT" dirty="0"/>
          </a:p>
        </p:txBody>
      </p:sp>
      <p:pic>
        <p:nvPicPr>
          <p:cNvPr id="6" name="Segnaposto contenuto 5">
            <a:extLst>
              <a:ext uri="{FF2B5EF4-FFF2-40B4-BE49-F238E27FC236}">
                <a16:creationId xmlns:a16="http://schemas.microsoft.com/office/drawing/2014/main" id="{8FB7975B-FB3A-75E3-BBB6-E616A06F4F7C}"/>
              </a:ext>
            </a:extLst>
          </p:cNvPr>
          <p:cNvPicPr>
            <a:picLocks noGrp="1" noChangeAspect="1"/>
          </p:cNvPicPr>
          <p:nvPr>
            <p:ph idx="1"/>
          </p:nvPr>
        </p:nvPicPr>
        <p:blipFill>
          <a:blip r:embed="rId2"/>
          <a:stretch>
            <a:fillRect/>
          </a:stretch>
        </p:blipFill>
        <p:spPr>
          <a:xfrm>
            <a:off x="677334" y="2553818"/>
            <a:ext cx="7556500" cy="342900"/>
          </a:xfrm>
        </p:spPr>
      </p:pic>
      <p:pic>
        <p:nvPicPr>
          <p:cNvPr id="8" name="Immagine 7">
            <a:extLst>
              <a:ext uri="{FF2B5EF4-FFF2-40B4-BE49-F238E27FC236}">
                <a16:creationId xmlns:a16="http://schemas.microsoft.com/office/drawing/2014/main" id="{8223F153-01F0-615A-7D78-A50DBDEFC762}"/>
              </a:ext>
            </a:extLst>
          </p:cNvPr>
          <p:cNvPicPr>
            <a:picLocks noChangeAspect="1"/>
          </p:cNvPicPr>
          <p:nvPr/>
        </p:nvPicPr>
        <p:blipFill>
          <a:blip r:embed="rId3"/>
          <a:stretch>
            <a:fillRect/>
          </a:stretch>
        </p:blipFill>
        <p:spPr>
          <a:xfrm>
            <a:off x="677334" y="4207461"/>
            <a:ext cx="7556500" cy="342900"/>
          </a:xfrm>
          <a:prstGeom prst="rect">
            <a:avLst/>
          </a:prstGeom>
        </p:spPr>
      </p:pic>
      <p:sp>
        <p:nvSpPr>
          <p:cNvPr id="9" name="Freccia giù 8">
            <a:extLst>
              <a:ext uri="{FF2B5EF4-FFF2-40B4-BE49-F238E27FC236}">
                <a16:creationId xmlns:a16="http://schemas.microsoft.com/office/drawing/2014/main" id="{345C5C72-6AE2-6571-DBFD-97C96A2F5665}"/>
              </a:ext>
            </a:extLst>
          </p:cNvPr>
          <p:cNvSpPr/>
          <p:nvPr/>
        </p:nvSpPr>
        <p:spPr>
          <a:xfrm rot="10800000">
            <a:off x="3444536" y="2974019"/>
            <a:ext cx="665825" cy="1012055"/>
          </a:xfrm>
          <a:prstGeom prst="downArrow">
            <a:avLst>
              <a:gd name="adj1" fmla="val 50000"/>
              <a:gd name="adj2" fmla="val 7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64800274"/>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Sfaccettatura</Template>
  <TotalTime>224</TotalTime>
  <Words>449</Words>
  <Application>Microsoft Macintosh PowerPoint</Application>
  <PresentationFormat>Widescreen</PresentationFormat>
  <Paragraphs>22</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Courier New</vt:lpstr>
      <vt:lpstr>Trebuchet MS</vt:lpstr>
      <vt:lpstr>Wingdings 3</vt:lpstr>
      <vt:lpstr>Sfaccettatura</vt:lpstr>
      <vt:lpstr>Thymeleaf</vt:lpstr>
      <vt:lpstr>Presentazione standard di PowerPoint</vt:lpstr>
      <vt:lpstr>Presentazione standard di PowerPoint</vt:lpstr>
      <vt:lpstr>Presentazione standard di PowerPoint</vt:lpstr>
      <vt:lpstr>DIPENDENZE </vt:lpstr>
      <vt:lpstr>Dialects: The Standard Dialect</vt:lpstr>
      <vt:lpstr>attribute processors</vt:lpstr>
      <vt:lpstr>Link URL &amp; concatenazione</vt:lpstr>
      <vt:lpstr>Espressioni inlining</vt:lpstr>
      <vt:lpstr>JavaScript inlining</vt:lpstr>
      <vt:lpstr>ThymeleafLayout Dialect</vt:lpstr>
      <vt:lpstr>ThymeleafLayout Dialect</vt:lpstr>
      <vt:lpstr>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Thymeleaf</dc:title>
  <dc:creator>Alessandro Sallese</dc:creator>
  <cp:lastModifiedBy>Alessandro Sallese</cp:lastModifiedBy>
  <cp:revision>1</cp:revision>
  <dcterms:created xsi:type="dcterms:W3CDTF">2023-05-17T20:54:35Z</dcterms:created>
  <dcterms:modified xsi:type="dcterms:W3CDTF">2023-05-18T00:38:55Z</dcterms:modified>
</cp:coreProperties>
</file>