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313" r:id="rId2"/>
    <p:sldId id="304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4" r:id="rId11"/>
    <p:sldId id="315" r:id="rId12"/>
    <p:sldId id="281" r:id="rId13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15"/>
    </p:embeddedFont>
    <p:embeddedFont>
      <p:font typeface="Overpass Mono" panose="020B0009030203020204" pitchFamily="49" charset="77"/>
      <p:regular r:id="rId16"/>
      <p:bold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 Light" panose="020F0302020204030204" pitchFamily="34" charset="0"/>
      <p:regular r:id="rId22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4cbd36da_4_31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4cbd36da_4_31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569ABEEC-EBFA-D17C-03E7-406E07140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POM file…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0EF7F2CC-AEAB-BE1C-B68C-D8D11832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Lombok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BEB71D-EEFD-42CD-1FEC-5B9C031A5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847850"/>
            <a:ext cx="66294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effectLst/>
                <a:latin typeface="JetBrains Mono"/>
              </a:rPr>
              <a:t>org.springframework.beans.factory.annotation.Autowired</a:t>
            </a:r>
            <a:r>
              <a:rPr lang="it-IT" dirty="0">
                <a:solidFill>
                  <a:schemeClr val="bg1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endParaRPr lang="it-IT" b="1" dirty="0"/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4A19BE0E-8514-1405-7660-AB7408311F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52"/>
          <a:stretch/>
        </p:blipFill>
        <p:spPr>
          <a:xfrm>
            <a:off x="2193736" y="1414730"/>
            <a:ext cx="4756528" cy="294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4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 err="1">
                <a:solidFill>
                  <a:schemeClr val="bg1"/>
                </a:solidFill>
                <a:effectLst/>
                <a:latin typeface="JetBrains Mono"/>
              </a:rPr>
              <a:t>org.springframework.beans.factory.annotation.Autowired</a:t>
            </a:r>
            <a:r>
              <a:rPr lang="it-IT" dirty="0">
                <a:solidFill>
                  <a:schemeClr val="bg1"/>
                </a:solidFill>
                <a:effectLst/>
                <a:latin typeface="JetBrains Mono"/>
              </a:rPr>
              <a:t>;</a:t>
            </a:r>
            <a:br>
              <a:rPr lang="it-IT" dirty="0">
                <a:solidFill>
                  <a:srgbClr val="A9B7C6"/>
                </a:solidFill>
                <a:effectLst/>
                <a:latin typeface="JetBrains Mono"/>
              </a:rPr>
            </a:br>
            <a:endParaRPr lang="it-IT" b="1" dirty="0"/>
          </a:p>
        </p:txBody>
      </p:sp>
      <p:sp>
        <p:nvSpPr>
          <p:cNvPr id="5" name="Sottotitolo 1">
            <a:extLst>
              <a:ext uri="{FF2B5EF4-FFF2-40B4-BE49-F238E27FC236}">
                <a16:creationId xmlns:a16="http://schemas.microsoft.com/office/drawing/2014/main" id="{B01C8E09-7F83-EC3F-58B6-924137F9C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Autowired</a:t>
            </a:r>
            <a:endParaRPr lang="it-IT" b="1" dirty="0"/>
          </a:p>
          <a:p>
            <a:pPr lvl="1"/>
            <a:r>
              <a:rPr lang="it-IT" b="1" dirty="0">
                <a:effectLst/>
              </a:rPr>
              <a:t>Permette di realizzare il costruttore tramite injection all’interno del codice</a:t>
            </a:r>
            <a:endParaRPr lang="it-IT" dirty="0">
              <a:effectLst/>
            </a:endParaRP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385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2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Il progetto Lombok è una libreria Java popolare e ampiamente utilizzata che viene utilizzata per ridurre al minimo o rimuovere il codice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. Risparmia tempo e fatica. Semplicemente usando le annotazioni, possiamo risparmiare spazio e leggibilità del codice sorgente. Si collega automaticamente agli IDE e crea strumenti per ravvivare la nostra applicazione Java. Qui, sorge una domanda: il progetto Lombok e gli IDE fanno lo stesso lavoro? Se sì, allora qual è l'uso di Lombok? La risposta è no, IDE e Lombok fanno lavori diversi ma sono molto simili tra loro. Quando usiamo gli IDE per generare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(getter e setter), ci risparmiamo di scrivere getter e setter manualmente, ma in realtà esiste nel codice sorgente che aumenta le righe di codice e riduce la manutenibilità e la leggibilità. Mentre il progetto Lombok aggiunge tutti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in fase di compilazione nel file di classe invece di aggiungere questi codici </a:t>
            </a:r>
            <a:r>
              <a:rPr lang="it-IT" dirty="0" err="1">
                <a:effectLst/>
              </a:rPr>
              <a:t>boilerplate</a:t>
            </a:r>
            <a:r>
              <a:rPr lang="it-IT" dirty="0">
                <a:effectLst/>
              </a:rPr>
              <a:t> nel codice sorgente originale.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Cos’è Lombok?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@Getter</a:t>
            </a:r>
          </a:p>
          <a:p>
            <a:pPr marL="114300" indent="0">
              <a:buNone/>
            </a:pPr>
            <a:r>
              <a:rPr lang="it-IT" dirty="0">
                <a:effectLst/>
              </a:rPr>
              <a:t>L'annotazione @Getter viene utilizzata per generare un getter per un campo. L'annotazione può essere applicata a qualsiasi campo interno, statico o finale.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@Getter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A1A901FA-2D3B-B2CE-8540-56A856EF8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28" y="2316163"/>
            <a:ext cx="4426744" cy="78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/>
              <a:t>@Setter</a:t>
            </a:r>
          </a:p>
          <a:p>
            <a:r>
              <a:rPr lang="it-IT" dirty="0">
                <a:effectLst/>
              </a:rPr>
              <a:t>L'annotazione @Setter si comporta allo stesso modo del getter. Genererà un setter per il campo con livello di accesso pubblico. </a:t>
            </a: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@Setter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FD9467-59BE-F91B-467F-7D85C11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065" y="2542967"/>
            <a:ext cx="4283869" cy="7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2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NonNull</a:t>
            </a:r>
            <a:r>
              <a:rPr lang="it-IT" dirty="0">
                <a:effectLst/>
              </a:rPr>
              <a:t> aggiungerà un controllo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 a tutti i metodi che impostano il campo, ad esempio setter e costruttori. Se viene eseguito un tentativo di impostare il campo con un valore </a:t>
            </a:r>
            <a:r>
              <a:rPr lang="it-IT" dirty="0" err="1">
                <a:effectLst/>
              </a:rPr>
              <a:t>null</a:t>
            </a:r>
            <a:r>
              <a:rPr lang="it-IT" dirty="0">
                <a:effectLst/>
              </a:rPr>
              <a:t>, viene generata un'eccezione </a:t>
            </a:r>
            <a:r>
              <a:rPr lang="it-IT" dirty="0" err="1">
                <a:effectLst/>
              </a:rPr>
              <a:t>NullPointerException</a:t>
            </a:r>
            <a:r>
              <a:rPr lang="it-IT" dirty="0">
                <a:effectLst/>
              </a:rPr>
              <a:t> con il nome del campo menzionato nell'eccezione.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NonNull</a:t>
            </a:r>
            <a:br>
              <a:rPr lang="it-IT" b="1" dirty="0"/>
            </a:b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7AF40F9-118E-DA6D-7A96-CE4B33A6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847" y="2902744"/>
            <a:ext cx="3974306" cy="512153"/>
          </a:xfrm>
          <a:prstGeom prst="rect">
            <a:avLst/>
          </a:prstGeom>
        </p:spPr>
      </p:pic>
      <p:pic>
        <p:nvPicPr>
          <p:cNvPr id="5" name="Immagine 4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7932470A-8D82-A220-22E2-34DF75AC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47" y="3635164"/>
            <a:ext cx="3974306" cy="8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dirty="0" err="1">
                <a:effectLst/>
              </a:rPr>
              <a:t>NoArgsConstructor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Il @</a:t>
            </a:r>
            <a:r>
              <a:rPr lang="it-IT" dirty="0" err="1">
                <a:effectLst/>
              </a:rPr>
              <a:t>NoArgsConstructor</a:t>
            </a:r>
            <a:r>
              <a:rPr lang="it-IT" dirty="0">
                <a:effectLst/>
              </a:rPr>
              <a:t> aggiunge un costruttore zero </a:t>
            </a:r>
            <a:r>
              <a:rPr lang="it-IT" dirty="0" err="1">
                <a:effectLst/>
              </a:rPr>
              <a:t>arguments</a:t>
            </a:r>
            <a:r>
              <a:rPr lang="it-IT" dirty="0">
                <a:effectLst/>
              </a:rPr>
              <a:t> alla classe. Può essere usato come segue.</a:t>
            </a:r>
          </a:p>
          <a:p>
            <a:pPr marL="114300" indent="0">
              <a:buNone/>
            </a:pPr>
            <a:br>
              <a:rPr lang="it-IT" dirty="0">
                <a:effectLst/>
                <a:latin typeface="Times New Roman" panose="02020603050405020304" pitchFamily="18" charset="0"/>
              </a:rPr>
            </a:b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NoArgsConstructor</a:t>
            </a:r>
            <a:br>
              <a:rPr lang="it-IT" b="1" dirty="0"/>
            </a:br>
            <a:br>
              <a:rPr lang="it-IT" b="1" dirty="0"/>
            </a:b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84AAFE-69F0-0769-1FDA-BA661576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571750"/>
            <a:ext cx="4895850" cy="63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1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  <a:p>
            <a:endParaRPr lang="it-IT" dirty="0"/>
          </a:p>
          <a:p>
            <a:r>
              <a:rPr lang="it-IT" dirty="0">
                <a:effectLst/>
              </a:rPr>
              <a:t>Questa annotazione aggiungerà un costruttore con un elenco di argomenti della stessa lunghezza e ordine dei campi interni presenti nella classe.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AllArgsConstructor</a:t>
            </a:r>
            <a:endParaRPr lang="it-IT" b="1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8326B8-EB06-E1F4-E219-B4C8ABFE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15" y="2571750"/>
            <a:ext cx="4499769" cy="18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0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Si tratta di un'annotazione a livello di classe che potrebbe essere utilizzata per generare un metodo 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. Per impostazione predefinita, il metodo include tutti i campi della classe. Tuttavia, i singoli campi potrebbero essere esclusi utilizzando la proprietà </a:t>
            </a:r>
            <a:r>
              <a:rPr lang="it-IT" dirty="0" err="1">
                <a:effectLst/>
              </a:rPr>
              <a:t>exclude</a:t>
            </a:r>
            <a:r>
              <a:rPr lang="it-IT" dirty="0">
                <a:effectLst/>
              </a:rPr>
              <a:t> dell'annotazione.</a:t>
            </a:r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ToString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595DE849-974E-088B-7608-FB2DA11E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2146001"/>
            <a:ext cx="6134100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pPr marL="114300" indent="0">
              <a:buNone/>
            </a:pPr>
            <a:r>
              <a:rPr lang="it-IT" dirty="0">
                <a:effectLst/>
              </a:rPr>
              <a:t>L'annotazione @</a:t>
            </a:r>
            <a:r>
              <a:rPr lang="it-IT" dirty="0" err="1">
                <a:effectLst/>
              </a:rPr>
              <a:t>EqualsAndHashCode</a:t>
            </a:r>
            <a:r>
              <a:rPr lang="it-IT" dirty="0">
                <a:effectLst/>
              </a:rPr>
              <a:t> viene aggiunta alla classe per generare un </a:t>
            </a:r>
            <a:r>
              <a:rPr lang="it-IT" dirty="0" err="1">
                <a:effectLst/>
              </a:rPr>
              <a:t>metodo.equals</a:t>
            </a:r>
            <a:r>
              <a:rPr lang="it-IT" dirty="0">
                <a:effectLst/>
              </a:rPr>
              <a:t>(..) e </a:t>
            </a:r>
            <a:r>
              <a:rPr lang="it-IT" dirty="0" err="1">
                <a:effectLst/>
              </a:rPr>
              <a:t>un.hashCode</a:t>
            </a:r>
            <a:r>
              <a:rPr lang="it-IT" dirty="0">
                <a:effectLst/>
              </a:rPr>
              <a:t>(). Analogamente all'annotazione @</a:t>
            </a:r>
            <a:r>
              <a:rPr lang="it-IT" dirty="0" err="1">
                <a:effectLst/>
              </a:rPr>
              <a:t>ToString</a:t>
            </a:r>
            <a:r>
              <a:rPr lang="it-IT" dirty="0">
                <a:effectLst/>
              </a:rPr>
              <a:t>, è possibile escludere i campi utilizzando la proprietà esclude.</a:t>
            </a:r>
          </a:p>
          <a:p>
            <a:pPr marL="114300" indent="0">
              <a:buNone/>
            </a:pPr>
            <a:br>
              <a:rPr lang="it-IT" dirty="0"/>
            </a:br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b="1" dirty="0"/>
              <a:t>@</a:t>
            </a:r>
            <a:r>
              <a:rPr lang="it-IT" b="1" dirty="0" err="1"/>
              <a:t>EqualsAndHashCode</a:t>
            </a:r>
            <a:endParaRPr lang="it-IT" b="1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B13F74C6-0414-9938-2519-1C43DE1FB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769" y="2015864"/>
            <a:ext cx="4181475" cy="180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70444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486</Words>
  <Application>Microsoft Macintosh PowerPoint</Application>
  <PresentationFormat>Presentazione su schermo (16:9)</PresentationFormat>
  <Paragraphs>44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Overpass Mono</vt:lpstr>
      <vt:lpstr>Anaheim</vt:lpstr>
      <vt:lpstr>Arial</vt:lpstr>
      <vt:lpstr>Roboto</vt:lpstr>
      <vt:lpstr>JetBrains Mono</vt:lpstr>
      <vt:lpstr>Roboto Condensed Light</vt:lpstr>
      <vt:lpstr>Times New Roman</vt:lpstr>
      <vt:lpstr>Programming Lesson by Slidesgo</vt:lpstr>
      <vt:lpstr>Lombok</vt:lpstr>
      <vt:lpstr>Cos’è Lombok?</vt:lpstr>
      <vt:lpstr>@Getter</vt:lpstr>
      <vt:lpstr>@Setter</vt:lpstr>
      <vt:lpstr>@NonNull </vt:lpstr>
      <vt:lpstr>@NoArgsConstructor  </vt:lpstr>
      <vt:lpstr>@AllArgsConstructor</vt:lpstr>
      <vt:lpstr>@ToString </vt:lpstr>
      <vt:lpstr>@EqualsAndHashCode</vt:lpstr>
      <vt:lpstr>org.springframework.beans.factory.annotation.Autowired; </vt:lpstr>
      <vt:lpstr>org.springframework.beans.factory.annotation.Autowired;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37</cp:revision>
  <dcterms:modified xsi:type="dcterms:W3CDTF">2023-07-11T21:56:37Z</dcterms:modified>
</cp:coreProperties>
</file>