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8" r:id="rId2"/>
    <p:sldId id="304" r:id="rId3"/>
    <p:sldId id="306" r:id="rId4"/>
    <p:sldId id="307" r:id="rId5"/>
    <p:sldId id="308" r:id="rId6"/>
    <p:sldId id="313" r:id="rId7"/>
    <p:sldId id="309" r:id="rId8"/>
    <p:sldId id="310" r:id="rId9"/>
    <p:sldId id="314" r:id="rId10"/>
    <p:sldId id="315" r:id="rId11"/>
    <p:sldId id="311" r:id="rId12"/>
    <p:sldId id="312" r:id="rId13"/>
    <p:sldId id="316" r:id="rId14"/>
    <p:sldId id="317" r:id="rId15"/>
    <p:sldId id="318" r:id="rId16"/>
    <p:sldId id="319" r:id="rId17"/>
    <p:sldId id="281" r:id="rId18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20"/>
    </p:embeddedFont>
    <p:embeddedFont>
      <p:font typeface="Overpass Mono" panose="020B0009030203020204" pitchFamily="49" charset="77"/>
      <p:regular r:id="rId21"/>
      <p:bold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Condensed Light" panose="020F0302020204030204" pitchFamily="34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0CA86F-41C8-4E3F-80ED-765C49808CBB}">
  <a:tblStyle styleId="{C80CA86F-41C8-4E3F-80ED-765C49808C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7E7904-4362-4086-AC61-F5C711425D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1"/>
    <p:restoredTop sz="94626"/>
  </p:normalViewPr>
  <p:slideViewPr>
    <p:cSldViewPr snapToGrid="0">
      <p:cViewPr varScale="1">
        <p:scale>
          <a:sx n="161" d="100"/>
          <a:sy n="161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50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7" r:id="rId3"/>
    <p:sldLayoutId id="214748367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 </a:t>
            </a:r>
            <a:r>
              <a:rPr lang="it-IT" dirty="0"/>
              <a:t>consigliati</a:t>
            </a:r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SOAP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UI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03</a:t>
            </a:r>
            <a:endParaRPr sz="3500" b="1" dirty="0"/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351;p29">
            <a:extLst>
              <a:ext uri="{FF2B5EF4-FFF2-40B4-BE49-F238E27FC236}">
                <a16:creationId xmlns:a16="http://schemas.microsoft.com/office/drawing/2014/main" id="{2E6D11A8-D4DF-4DED-0DCB-B71A126A99D8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 flipH="1">
            <a:off x="2189161" y="3571875"/>
            <a:ext cx="2382837" cy="669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it-IT" b="1" dirty="0" err="1"/>
              <a:t>IntelliJ</a:t>
            </a:r>
            <a:r>
              <a:rPr lang="it-IT" b="1" dirty="0"/>
              <a:t> IDEA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" name="Google Shape;351;p29">
            <a:extLst>
              <a:ext uri="{FF2B5EF4-FFF2-40B4-BE49-F238E27FC236}">
                <a16:creationId xmlns:a16="http://schemas.microsoft.com/office/drawing/2014/main" id="{892E86BA-9C8F-C4B8-CDF0-C7BC070B1C5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486592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/>
            <a:r>
              <a:rPr lang="it-IT" b="1" dirty="0"/>
              <a:t>Java JDK 17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pic>
        <p:nvPicPr>
          <p:cNvPr id="3" name="Immagine 2" descr="Immagine che contiene testo, clipart, grafica vettoriale&#10;&#10;Descrizione generata automaticamente">
            <a:extLst>
              <a:ext uri="{FF2B5EF4-FFF2-40B4-BE49-F238E27FC236}">
                <a16:creationId xmlns:a16="http://schemas.microsoft.com/office/drawing/2014/main" id="{BF1B8908-3FB4-BE62-0BD4-94C630C0D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337" y="2147946"/>
            <a:ext cx="706768" cy="330503"/>
          </a:xfrm>
          <a:prstGeom prst="rect">
            <a:avLst/>
          </a:prstGeom>
        </p:spPr>
      </p:pic>
      <p:pic>
        <p:nvPicPr>
          <p:cNvPr id="1028" name="Picture 4" descr="Intellij IDEA 2020.1 Crack + Activation Code [Latest]">
            <a:extLst>
              <a:ext uri="{FF2B5EF4-FFF2-40B4-BE49-F238E27FC236}">
                <a16:creationId xmlns:a16="http://schemas.microsoft.com/office/drawing/2014/main" id="{09D2997C-69C1-7F6C-806A-605808818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498" y="3910372"/>
            <a:ext cx="330503" cy="33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oapUI Pricing 2022 : Demo, Reviews &amp; Features - 360Quadrants">
            <a:extLst>
              <a:ext uri="{FF2B5EF4-FFF2-40B4-BE49-F238E27FC236}">
                <a16:creationId xmlns:a16="http://schemas.microsoft.com/office/drawing/2014/main" id="{CF3515CA-6F39-2AE6-F420-505A40626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02" y="2178252"/>
            <a:ext cx="469999" cy="46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/>
              <a:t>&lt;</a:t>
            </a:r>
            <a:r>
              <a:rPr lang="it-IT" dirty="0" err="1"/>
              <a:t>outputDirectory</a:t>
            </a:r>
            <a:r>
              <a:rPr lang="it-IT" dirty="0"/>
              <a:t>&gt;${</a:t>
            </a:r>
            <a:r>
              <a:rPr lang="it-IT" dirty="0" err="1"/>
              <a:t>project.basedir</a:t>
            </a:r>
            <a:r>
              <a:rPr lang="it-IT" dirty="0"/>
              <a:t>}/</a:t>
            </a:r>
            <a:r>
              <a:rPr lang="it-IT" dirty="0" err="1"/>
              <a:t>src</a:t>
            </a:r>
            <a:r>
              <a:rPr lang="it-IT" dirty="0"/>
              <a:t>/</a:t>
            </a:r>
            <a:r>
              <a:rPr lang="it-IT" dirty="0" err="1"/>
              <a:t>main</a:t>
            </a:r>
            <a:r>
              <a:rPr lang="it-IT" dirty="0"/>
              <a:t>/java&lt;/</a:t>
            </a:r>
            <a:r>
              <a:rPr lang="it-IT" dirty="0" err="1"/>
              <a:t>outputDirectory</a:t>
            </a:r>
            <a:r>
              <a:rPr lang="it-IT" dirty="0"/>
              <a:t>&gt;</a:t>
            </a:r>
            <a:br>
              <a:rPr lang="it-IT" dirty="0"/>
            </a:br>
            <a:r>
              <a:rPr lang="it-IT" dirty="0">
                <a:effectLst/>
              </a:rPr>
              <a:t>Dove si vuole che venga generato il tuo codice Java</a:t>
            </a:r>
          </a:p>
          <a:p>
            <a:r>
              <a:rPr lang="it-IT" dirty="0"/>
              <a:t>&lt;</a:t>
            </a:r>
            <a:r>
              <a:rPr lang="it-IT" dirty="0" err="1"/>
              <a:t>clearOutputDir</a:t>
            </a:r>
            <a:r>
              <a:rPr lang="it-IT" dirty="0"/>
              <a:t>&gt;false&lt;/</a:t>
            </a:r>
            <a:r>
              <a:rPr lang="it-IT" dirty="0" err="1"/>
              <a:t>clearOutputDir</a:t>
            </a:r>
            <a:r>
              <a:rPr lang="it-IT" dirty="0"/>
              <a:t>&gt; </a:t>
            </a:r>
            <a:br>
              <a:rPr lang="it-IT" dirty="0"/>
            </a:br>
            <a:r>
              <a:rPr lang="it-IT" dirty="0"/>
              <a:t>Opzione per ripulire la cartella. </a:t>
            </a:r>
            <a:r>
              <a:rPr lang="it-IT" dirty="0">
                <a:effectLst/>
              </a:rPr>
              <a:t>Utilizziamo false perché scriviamo il nostro codice sorgente Java nella stessa directory.</a:t>
            </a: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SOAP Spring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DCBC98C-CD91-61D7-BBB1-687E16C86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504" y="2571750"/>
            <a:ext cx="4222992" cy="18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6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>
                <a:effectLst/>
              </a:rPr>
              <a:t>L'endpoint è il componente che riceve la richiesta, avvia l'elaborazione e alla fine invia la risposta.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@Endpoint</a:t>
            </a:r>
            <a:br>
              <a:rPr lang="it-IT" b="1" dirty="0"/>
            </a:br>
            <a:endParaRPr lang="it-IT" b="1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960944C-B7EB-7664-8298-1CE224B25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51" y="2571750"/>
            <a:ext cx="4467298" cy="206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01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@Endpoint</a:t>
            </a:r>
            <a:br>
              <a:rPr lang="it-IT" dirty="0">
                <a:solidFill>
                  <a:srgbClr val="A9B7C6"/>
                </a:solidFill>
                <a:latin typeface="JetBrains Mono"/>
              </a:rPr>
            </a:br>
            <a:r>
              <a:rPr lang="it-IT" dirty="0">
                <a:effectLst/>
              </a:rPr>
              <a:t>Annotazione per indicare che si tratta di un endpoint del servizio Web.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lang="it-IT" dirty="0" err="1">
                <a:solidFill>
                  <a:srgbClr val="BBB529"/>
                </a:solidFill>
                <a:effectLst/>
                <a:latin typeface="JetBrains Mono"/>
              </a:rPr>
              <a:t>PayloadRoot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namespace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"http://</a:t>
            </a:r>
            <a:r>
              <a:rPr lang="it-IT" dirty="0" err="1">
                <a:solidFill>
                  <a:srgbClr val="6A8759"/>
                </a:solidFill>
                <a:effectLst/>
                <a:latin typeface="JetBrains Mono"/>
              </a:rPr>
              <a:t>example.it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lang="it-IT" dirty="0" err="1">
                <a:solidFill>
                  <a:srgbClr val="6A8759"/>
                </a:solidFill>
                <a:effectLst/>
                <a:latin typeface="JetBrains Mono"/>
              </a:rPr>
              <a:t>students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it-IT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localPart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it-IT" dirty="0" err="1">
                <a:solidFill>
                  <a:srgbClr val="6A8759"/>
                </a:solidFill>
                <a:effectLst/>
                <a:latin typeface="JetBrains Mono"/>
              </a:rPr>
              <a:t>GetStudentDetailsRequest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it-IT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it-IT" dirty="0">
                <a:effectLst/>
              </a:rPr>
              <a:t>Definisce i dettagli della richiesta che questo metodo gestirà. Gestiremo </a:t>
            </a:r>
            <a:r>
              <a:rPr lang="it-IT" dirty="0" err="1"/>
              <a:t>GetStudentDetailsRequest</a:t>
            </a:r>
            <a:r>
              <a:rPr lang="it-IT" dirty="0"/>
              <a:t> </a:t>
            </a:r>
            <a:r>
              <a:rPr lang="it-IT" dirty="0">
                <a:effectLst/>
              </a:rPr>
              <a:t>con il </a:t>
            </a:r>
            <a:r>
              <a:rPr lang="it-IT" dirty="0" err="1">
                <a:effectLst/>
              </a:rPr>
              <a:t>namespace</a:t>
            </a:r>
            <a:r>
              <a:rPr lang="it-IT" dirty="0">
                <a:effectLst/>
              </a:rPr>
              <a:t> assegnato in </a:t>
            </a:r>
            <a:r>
              <a:rPr lang="it-IT" dirty="0" err="1">
                <a:effectLst/>
              </a:rPr>
              <a:t>localPart</a:t>
            </a:r>
            <a:r>
              <a:rPr lang="it-IT" dirty="0">
                <a:effectLst/>
              </a:rPr>
              <a:t> 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lang="it-IT" dirty="0" err="1">
                <a:solidFill>
                  <a:srgbClr val="BBB529"/>
                </a:solidFill>
                <a:effectLst/>
                <a:latin typeface="JetBrains Mono"/>
              </a:rPr>
              <a:t>ResponsePayload</a:t>
            </a:r>
            <a:br>
              <a:rPr lang="it-IT" dirty="0">
                <a:solidFill>
                  <a:srgbClr val="A9B7C6"/>
                </a:solidFill>
                <a:latin typeface="JetBrains Mono"/>
              </a:rPr>
            </a:br>
            <a:r>
              <a:rPr lang="it-IT" dirty="0">
                <a:effectLst/>
              </a:rPr>
              <a:t>Questo metodo restituirà una risposta che dovrebbe essere convertita in un xml di risposta.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GetStudentDetailsResponse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it-IT" dirty="0" err="1">
                <a:solidFill>
                  <a:srgbClr val="FFC66D"/>
                </a:solidFill>
                <a:effectLst/>
                <a:latin typeface="JetBrains Mono"/>
              </a:rPr>
              <a:t>processCourseDetailsRequest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lang="it-IT" dirty="0" err="1">
                <a:solidFill>
                  <a:srgbClr val="BBB529"/>
                </a:solidFill>
                <a:effectLst/>
                <a:latin typeface="JetBrains Mono"/>
              </a:rPr>
              <a:t>RequestPayload</a:t>
            </a: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 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GetStudentDetailsRequest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request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it-IT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it-IT" dirty="0">
                <a:effectLst/>
              </a:rPr>
              <a:t>Il metodo gestirà la richiesta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lang="it-IT" dirty="0" err="1">
                <a:solidFill>
                  <a:srgbClr val="BBB529"/>
                </a:solidFill>
                <a:effectLst/>
                <a:latin typeface="JetBrains Mono"/>
              </a:rPr>
              <a:t>RequestPayload</a:t>
            </a: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 </a:t>
            </a:r>
            <a:br>
              <a:rPr lang="it-IT" dirty="0">
                <a:solidFill>
                  <a:srgbClr val="A9B7C6"/>
                </a:solidFill>
                <a:latin typeface="JetBrains Mono"/>
              </a:rPr>
            </a:br>
            <a:r>
              <a:rPr lang="it-IT" dirty="0">
                <a:effectLst/>
              </a:rPr>
              <a:t>Indica che è ottenuto dalla richiesta.</a:t>
            </a: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@Endpoint</a:t>
            </a:r>
          </a:p>
        </p:txBody>
      </p:sp>
    </p:spTree>
    <p:extLst>
      <p:ext uri="{BB962C8B-B14F-4D97-AF65-F5344CB8AC3E}">
        <p14:creationId xmlns:p14="http://schemas.microsoft.com/office/powerpoint/2010/main" val="1105270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Configuration</a:t>
            </a:r>
            <a:endParaRPr lang="it-IT" b="1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32942A1-A73C-82CD-DB74-2E9C31570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525721"/>
            <a:ext cx="7772400" cy="27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46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lang="it-IT" dirty="0" err="1">
                <a:solidFill>
                  <a:srgbClr val="BBB529"/>
                </a:solidFill>
                <a:effectLst/>
                <a:latin typeface="JetBrains Mono"/>
              </a:rPr>
              <a:t>EnableWs</a:t>
            </a:r>
            <a:br>
              <a:rPr lang="it-IT" dirty="0"/>
            </a:br>
            <a:r>
              <a:rPr lang="it-IT" dirty="0">
                <a:effectLst/>
              </a:rPr>
              <a:t>Abilita le funzionalità del servizio Web SOAP in questa applicazione Spring Boot.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@</a:t>
            </a:r>
            <a:r>
              <a:rPr lang="it-IT" dirty="0" err="1">
                <a:solidFill>
                  <a:srgbClr val="BBB529"/>
                </a:solidFill>
                <a:effectLst/>
                <a:latin typeface="JetBrains Mono"/>
              </a:rPr>
              <a:t>Configuration</a:t>
            </a:r>
            <a:br>
              <a:rPr lang="it-IT" dirty="0"/>
            </a:br>
            <a:r>
              <a:rPr lang="it-IT" dirty="0">
                <a:effectLst/>
              </a:rPr>
              <a:t>Questa classe contiene la configurazione di Spring.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@Bean</a:t>
            </a:r>
            <a:br>
              <a:rPr lang="it-IT" dirty="0">
                <a:solidFill>
                  <a:srgbClr val="BBB529"/>
                </a:solidFill>
                <a:effectLst/>
                <a:latin typeface="JetBrains Mono"/>
              </a:rPr>
            </a:br>
            <a:r>
              <a:rPr lang="it-IT" dirty="0"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ServletRegistrationBean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it-IT" dirty="0" err="1">
                <a:solidFill>
                  <a:srgbClr val="FFC66D"/>
                </a:solidFill>
                <a:effectLst/>
                <a:latin typeface="JetBrains Mono"/>
              </a:rPr>
              <a:t>messageDispatcherServlet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ApplicationContext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context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) </a:t>
            </a:r>
            <a:br>
              <a:rPr lang="it-IT" dirty="0"/>
            </a:br>
            <a:r>
              <a:rPr lang="it-IT" dirty="0">
                <a:effectLst/>
              </a:rPr>
              <a:t>Per creare una </a:t>
            </a:r>
            <a:r>
              <a:rPr lang="it-IT" dirty="0" err="1">
                <a:effectLst/>
              </a:rPr>
              <a:t>servlet</a:t>
            </a:r>
            <a:r>
              <a:rPr lang="it-IT" dirty="0">
                <a:effectLst/>
              </a:rPr>
              <a:t> di </a:t>
            </a:r>
            <a:r>
              <a:rPr lang="it-IT" dirty="0" err="1">
                <a:effectLst/>
              </a:rPr>
              <a:t>dispatcher</a:t>
            </a:r>
            <a:r>
              <a:rPr lang="it-IT" dirty="0">
                <a:effectLst/>
              </a:rPr>
              <a:t> di messaggi che funga da front controller.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lang="it-IT" dirty="0">
                <a:solidFill>
                  <a:srgbClr val="CC7832"/>
                </a:solidFill>
                <a:effectLst/>
                <a:latin typeface="JetBrains Mono"/>
              </a:rPr>
              <a:t> new 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ServletRegistrationBean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messageDispatcherServlet</a:t>
            </a:r>
            <a:r>
              <a:rPr lang="it-IT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"/</a:t>
            </a:r>
            <a:r>
              <a:rPr lang="it-IT" dirty="0" err="1">
                <a:solidFill>
                  <a:srgbClr val="6A8759"/>
                </a:solidFill>
                <a:effectLst/>
                <a:latin typeface="JetBrains Mono"/>
              </a:rPr>
              <a:t>ws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/*"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it-IT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dirty="0"/>
            </a:br>
            <a:r>
              <a:rPr lang="it-IT" dirty="0">
                <a:effectLst/>
              </a:rPr>
              <a:t>Configurare l'URL dei servizi Web.</a:t>
            </a: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Configuration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29776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Configuration</a:t>
            </a:r>
            <a:endParaRPr lang="it-IT" b="1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5C6AA64-2C69-7FF4-9E17-4CD288D10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14730"/>
            <a:ext cx="7772400" cy="25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6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Configuration</a:t>
            </a:r>
            <a:endParaRPr lang="it-IT" b="1" dirty="0"/>
          </a:p>
        </p:txBody>
      </p:sp>
      <p:sp>
        <p:nvSpPr>
          <p:cNvPr id="2" name="Sottotitolo 1">
            <a:extLst>
              <a:ext uri="{FF2B5EF4-FFF2-40B4-BE49-F238E27FC236}">
                <a16:creationId xmlns:a16="http://schemas.microsoft.com/office/drawing/2014/main" id="{96C8BD26-FEDA-8353-05B4-B332DCB4B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BBB529"/>
                </a:solidFill>
                <a:effectLst/>
                <a:latin typeface="JetBrains Mono"/>
              </a:rPr>
              <a:t>@Bean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(name = 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it-IT" dirty="0" err="1">
                <a:solidFill>
                  <a:srgbClr val="6A8759"/>
                </a:solidFill>
                <a:effectLst/>
                <a:latin typeface="JetBrains Mono"/>
              </a:rPr>
              <a:t>students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it-IT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it-IT" dirty="0">
                <a:effectLst/>
              </a:rPr>
              <a:t>Il nome del </a:t>
            </a:r>
            <a:r>
              <a:rPr lang="it-IT" dirty="0" err="1">
                <a:effectLst/>
              </a:rPr>
              <a:t>bean</a:t>
            </a:r>
            <a:r>
              <a:rPr lang="it-IT" dirty="0">
                <a:effectLst/>
              </a:rPr>
              <a:t> è il nome del </a:t>
            </a:r>
            <a:r>
              <a:rPr lang="it-IT" dirty="0" err="1">
                <a:effectLst/>
              </a:rPr>
              <a:t>wsdl</a:t>
            </a:r>
            <a:r>
              <a:rPr lang="it-IT" dirty="0">
                <a:effectLst/>
              </a:rPr>
              <a:t> nell'URL.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DefaultWsdl11Definition defaultWsdl11Definition(</a:t>
            </a:r>
            <a:r>
              <a:rPr lang="it-IT" dirty="0" err="1"/>
              <a:t>XsdSchema</a:t>
            </a:r>
            <a:r>
              <a:rPr lang="it-IT" dirty="0"/>
              <a:t> </a:t>
            </a:r>
            <a:r>
              <a:rPr lang="it-IT" dirty="0" err="1"/>
              <a:t>studentsSchema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/>
              <a:t>Le info necessarie per creare il </a:t>
            </a:r>
            <a:r>
              <a:rPr lang="it-IT" dirty="0" err="1"/>
              <a:t>wsdl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definition.setTargetNamespace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"http://</a:t>
            </a:r>
            <a:r>
              <a:rPr lang="it-IT" dirty="0" err="1">
                <a:solidFill>
                  <a:srgbClr val="6A8759"/>
                </a:solidFill>
                <a:effectLst/>
                <a:latin typeface="JetBrains Mono"/>
              </a:rPr>
              <a:t>example.it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/</a:t>
            </a:r>
            <a:r>
              <a:rPr lang="it-IT" dirty="0" err="1">
                <a:solidFill>
                  <a:srgbClr val="6A8759"/>
                </a:solidFill>
                <a:effectLst/>
                <a:latin typeface="JetBrains Mono"/>
              </a:rPr>
              <a:t>students</a:t>
            </a:r>
            <a:r>
              <a:rPr lang="it-IT" dirty="0"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it-IT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dirty="0">
                <a:solidFill>
                  <a:srgbClr val="A9B7C6"/>
                </a:solidFill>
                <a:latin typeface="JetBrains Mono"/>
              </a:rPr>
            </a:br>
            <a:r>
              <a:rPr lang="it-IT" dirty="0" err="1">
                <a:effectLst/>
              </a:rPr>
              <a:t>Namespace</a:t>
            </a:r>
            <a:r>
              <a:rPr lang="it-IT" dirty="0">
                <a:effectLst/>
              </a:rPr>
              <a:t> </a:t>
            </a:r>
            <a:r>
              <a:rPr lang="it-IT" dirty="0" err="1">
                <a:effectLst/>
              </a:rPr>
              <a:t>predefinitp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definition.setLocationUri</a:t>
            </a:r>
            <a:r>
              <a:rPr lang="it-IT" dirty="0"/>
              <a:t>("/</a:t>
            </a:r>
            <a:r>
              <a:rPr lang="it-IT" dirty="0" err="1"/>
              <a:t>ws</a:t>
            </a:r>
            <a:r>
              <a:rPr lang="it-IT" dirty="0"/>
              <a:t>")</a:t>
            </a:r>
            <a:br>
              <a:rPr lang="it-IT" dirty="0"/>
            </a:br>
            <a:r>
              <a:rPr lang="it-IT" dirty="0" err="1">
                <a:effectLst/>
              </a:rPr>
              <a:t>L'url</a:t>
            </a:r>
            <a:r>
              <a:rPr lang="it-IT" dirty="0">
                <a:effectLst/>
              </a:rPr>
              <a:t> in cui vogliamo esporre il </a:t>
            </a:r>
            <a:r>
              <a:rPr lang="it-IT" dirty="0" err="1">
                <a:effectLst/>
              </a:rPr>
              <a:t>wsdl</a:t>
            </a:r>
            <a:r>
              <a:rPr lang="it-IT" dirty="0">
                <a:effectLst/>
              </a:rPr>
              <a:t>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definition.setSchema</a:t>
            </a:r>
            <a:r>
              <a:rPr lang="it-IT" dirty="0"/>
              <a:t>(</a:t>
            </a:r>
            <a:r>
              <a:rPr lang="it-IT" dirty="0" err="1"/>
              <a:t>studentsSchema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>
                <a:effectLst/>
              </a:rPr>
              <a:t>Creeremmo WSDL basato sull'</a:t>
            </a:r>
            <a:r>
              <a:rPr lang="it-IT" dirty="0" err="1">
                <a:effectLst/>
              </a:rPr>
              <a:t>xsd</a:t>
            </a:r>
            <a:r>
              <a:rPr lang="it-IT" dirty="0">
                <a:effectLst/>
              </a:rPr>
              <a:t> definito qui -</a:t>
            </a:r>
            <a:r>
              <a:rPr lang="it-IT" dirty="0"/>
              <a:t>new </a:t>
            </a:r>
            <a:r>
              <a:rPr lang="it-IT" dirty="0" err="1"/>
              <a:t>SimpleXsdSchema</a:t>
            </a:r>
            <a:r>
              <a:rPr lang="it-IT" dirty="0"/>
              <a:t>(new </a:t>
            </a:r>
            <a:r>
              <a:rPr lang="it-IT" dirty="0" err="1"/>
              <a:t>ClassPathResource</a:t>
            </a:r>
            <a:r>
              <a:rPr lang="it-IT" dirty="0"/>
              <a:t>("</a:t>
            </a:r>
            <a:r>
              <a:rPr lang="it-IT" dirty="0" err="1"/>
              <a:t>student-details.xsd</a:t>
            </a:r>
            <a:r>
              <a:rPr lang="it-IT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509489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>
                <a:effectLst/>
              </a:rPr>
              <a:t>SOAP era in precedenza un'abbreviazione per Simple Object Access </a:t>
            </a:r>
            <a:r>
              <a:rPr lang="it-IT" dirty="0" err="1">
                <a:effectLst/>
              </a:rPr>
              <a:t>Protocol</a:t>
            </a:r>
            <a:r>
              <a:rPr lang="it-IT" dirty="0">
                <a:effectLst/>
              </a:rPr>
              <a:t>. In SOAP, la richiesta e la risposta sono in formato XML. Tuttavia, non tutti i tipi di XML sono richieste SOAP valide.</a:t>
            </a:r>
          </a:p>
          <a:p>
            <a:endParaRPr lang="it-IT" dirty="0"/>
          </a:p>
          <a:p>
            <a:r>
              <a:rPr lang="it-IT" dirty="0">
                <a:effectLst/>
              </a:rPr>
              <a:t>SOAP definisce un formato XML standard. Useremo WSDL (Web Service Definition Language) per definire il formato della richiesta xml e la risposta xml.</a:t>
            </a:r>
            <a:endParaRPr lang="it-IT" dirty="0"/>
          </a:p>
          <a:p>
            <a:r>
              <a:rPr lang="it-IT" dirty="0"/>
              <a:t>Un</a:t>
            </a:r>
            <a:r>
              <a:rPr lang="it-IT" dirty="0">
                <a:effectLst/>
              </a:rPr>
              <a:t> WSDL di un servizio </a:t>
            </a:r>
            <a:r>
              <a:rPr lang="it-IT" dirty="0"/>
              <a:t>s</a:t>
            </a:r>
            <a:r>
              <a:rPr lang="it-IT" dirty="0">
                <a:effectLst/>
              </a:rPr>
              <a:t>piegherà: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Quali sono i diversi servizi (operazioni) esposti dal server?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Come si può chiamare un servizio (operazione)? Quale URL usare? (chiamato anche punto finale).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Quale dovrebbe essere la struttura della richiesta xml?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Quale dovrebbe essere la struttura della risposta xml?</a:t>
            </a:r>
            <a:endParaRPr lang="it-IT" dirty="0"/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Cos’è SOAP?</a:t>
            </a:r>
          </a:p>
        </p:txBody>
      </p:sp>
    </p:spTree>
    <p:extLst>
      <p:ext uri="{BB962C8B-B14F-4D97-AF65-F5344CB8AC3E}">
        <p14:creationId xmlns:p14="http://schemas.microsoft.com/office/powerpoint/2010/main" val="21054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>
                <a:effectLst/>
              </a:rPr>
              <a:t>Il formato SOAP definisce una busta SOAP che avvolge l'intero documento.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SOAP-</a:t>
            </a:r>
            <a:r>
              <a:rPr lang="it-IT" dirty="0" err="1">
                <a:effectLst/>
              </a:rPr>
              <a:t>Header</a:t>
            </a:r>
            <a:r>
              <a:rPr lang="it-IT" dirty="0">
                <a:effectLst/>
              </a:rPr>
              <a:t> (facoltativo) contiene tutte le informazioni necessarie per identificare la richiesta. Inoltre, parte dell'intestazione è l'autenticazione, le informazioni di autorizzazione (firme, informazioni crittografate, ecc.).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SOAP-Body contiene il vero contenuto xml della richiesta o della risposta.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In caso di risposta di errore, il server risponde con SOAP-Fault.</a:t>
            </a: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SOAP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38705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>
                <a:effectLst/>
              </a:rPr>
              <a:t>REST vs SOAP non sono realmente paragonabili. REST è uno stile architettonico. SOAP è un formato di scambio di messaggi.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REST è costruito su un semplice protocollo HTTP. I servizi SOAP sono più complessi da implementare e più complessi da utilizzare.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REST offre prestazioni e scalabilità migliori. Le letture REST possono essere memorizzate nella cache, le letture basate su SOAP non possono essere memorizzate nella cache.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REST consente molti formati di dati diversi (JSON è la scelta più popolare) mentre SOAP consente solo XML.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I servizi SOAP hanno una struttura e un'interfaccia ben definite (WSDL) e un insieme di standard ben definiti (WS-Security, WS-</a:t>
            </a:r>
            <a:r>
              <a:rPr lang="it-IT" dirty="0" err="1">
                <a:effectLst/>
              </a:rPr>
              <a:t>AtomicTransaction</a:t>
            </a:r>
            <a:r>
              <a:rPr lang="it-IT" dirty="0">
                <a:effectLst/>
              </a:rPr>
              <a:t> e WS-</a:t>
            </a:r>
            <a:r>
              <a:rPr lang="it-IT" dirty="0" err="1">
                <a:effectLst/>
              </a:rPr>
              <a:t>ReliableMessaging</a:t>
            </a:r>
            <a:r>
              <a:rPr lang="it-IT" dirty="0">
                <a:effectLst/>
              </a:rPr>
              <a:t>). Gli standard di documentazione con REST si stanno evolvendo (in questo corso useremo </a:t>
            </a:r>
            <a:r>
              <a:rPr lang="it-IT" dirty="0" err="1">
                <a:effectLst/>
              </a:rPr>
              <a:t>Swagger</a:t>
            </a:r>
            <a:r>
              <a:rPr lang="it-IT" dirty="0">
                <a:effectLst/>
              </a:rPr>
              <a:t>).</a:t>
            </a:r>
            <a:endParaRPr lang="it-IT" dirty="0"/>
          </a:p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REST / SOAP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4612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b="1" dirty="0">
                <a:effectLst/>
                <a:latin typeface="Times New Roman" panose="02020603050405020304" pitchFamily="18" charset="0"/>
              </a:rPr>
              <a:t>Esempio di richiesta XML SOAP</a:t>
            </a: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>
                <a:effectLst/>
              </a:rPr>
              <a:t>Esempi di servizi SOAP</a:t>
            </a:r>
            <a:endParaRPr lang="it-IT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FBB66A45-6DF1-B05A-4158-813116A4D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12005"/>
            <a:ext cx="7772400" cy="11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5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b="1" dirty="0">
                <a:effectLst/>
                <a:latin typeface="Times New Roman" panose="02020603050405020304" pitchFamily="18" charset="0"/>
              </a:rPr>
              <a:t>Esempio di risposta XML SOAP</a:t>
            </a: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>
                <a:effectLst/>
              </a:rPr>
              <a:t>Esempi di servizi SOAP</a:t>
            </a:r>
            <a:endParaRPr lang="it-IT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FFF9E4A-6D08-79FD-4607-628D2D5B5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747" y="1777552"/>
            <a:ext cx="7061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6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4257517" cy="3011643"/>
          </a:xfrm>
        </p:spPr>
        <p:txBody>
          <a:bodyPr/>
          <a:lstStyle/>
          <a:p>
            <a:r>
              <a:rPr lang="it-IT" dirty="0">
                <a:effectLst/>
              </a:rPr>
              <a:t>WSDL viene utilizzato per definire la struttura della richiesta e la struttura della risposta.</a:t>
            </a: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WSDL</a:t>
            </a:r>
            <a:br>
              <a:rPr lang="it-IT" b="1" dirty="0"/>
            </a:br>
            <a:br>
              <a:rPr lang="it-IT" b="1" dirty="0"/>
            </a:br>
            <a:endParaRPr lang="it-IT" dirty="0"/>
          </a:p>
        </p:txBody>
      </p:sp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58AF3C88-DD37-050D-0F72-C25DED98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24" y="548640"/>
            <a:ext cx="4095776" cy="452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1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/>
              <a:t>Un file XSD (XML Schema Definition) definisce la struttura e le regole di validazione per un documento XML. In un progetto Spring Boot che utilizza SOAP e EJB, un file XSD è utilizzato per definire la struttura e le regole di validazione per i messaggi SOAP che vengono scambiati tra il client e il server.</a:t>
            </a:r>
          </a:p>
          <a:p>
            <a:r>
              <a:rPr lang="it-IT" dirty="0"/>
              <a:t>In particolare, il file XSD può essere utilizzato per definire i tipi di dati utilizzati nei messaggi SOAP, come ad esempio i parametri dei metodi EJB o i dati restituiti dalle operazioni.</a:t>
            </a:r>
          </a:p>
          <a:p>
            <a:r>
              <a:rPr lang="it-IT" dirty="0"/>
              <a:t>Il file XSD viene solitamente incluso nel progetto come una risorsa e viene poi utilizzato per generare codice Java o altri artefatti, come ad esempio le classi JAXB utilizzate per la serializzazione e </a:t>
            </a:r>
            <a:r>
              <a:rPr lang="it-IT" dirty="0" err="1"/>
              <a:t>deserializzazione</a:t>
            </a:r>
            <a:r>
              <a:rPr lang="it-IT" dirty="0"/>
              <a:t> dei messaggi SOAP.</a:t>
            </a:r>
          </a:p>
          <a:p>
            <a:r>
              <a:rPr lang="it-IT" dirty="0"/>
              <a:t>In sintesi, il file XSD è un componente importante nella definizione di un'interfaccia SOAP basata su EJB in un progetto Spring Boot.</a:t>
            </a:r>
          </a:p>
          <a:p>
            <a:pPr marL="114300" indent="0">
              <a:buNone/>
            </a:pPr>
            <a:endParaRPr lang="it-IT" dirty="0"/>
          </a:p>
          <a:p>
            <a:pPr marL="114300" indent="0">
              <a:buNone/>
            </a:pPr>
            <a:endParaRPr lang="it-IT" dirty="0"/>
          </a:p>
          <a:p>
            <a:pPr marL="114300" indent="0">
              <a:buNone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XDS</a:t>
            </a:r>
          </a:p>
        </p:txBody>
      </p:sp>
    </p:spTree>
    <p:extLst>
      <p:ext uri="{BB962C8B-B14F-4D97-AF65-F5344CB8AC3E}">
        <p14:creationId xmlns:p14="http://schemas.microsoft.com/office/powerpoint/2010/main" val="355276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>
                <a:effectLst/>
              </a:rPr>
              <a:t>Quando implementiamo il nostro codice utilizzando Spring Web Services, di seguito sono riportati i passaggi che sono tipicamente coinvolti nell'elaborazione di una richiesta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Associare la richiesta XML agli oggetti richiesta Java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Creare gli oggetti di risposta Java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Associare l'oggetto risposta a un XML risposta e restituire la risposta.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Effettuare la mappatura da XML a Java e da Java a XML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>
                <a:effectLst/>
              </a:rPr>
              <a:t> Questo è possibile utilizzando JAXB - API Java per l'associazione XML.</a:t>
            </a: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SOAP Spring</a:t>
            </a:r>
          </a:p>
        </p:txBody>
      </p:sp>
    </p:spTree>
    <p:extLst>
      <p:ext uri="{BB962C8B-B14F-4D97-AF65-F5344CB8AC3E}">
        <p14:creationId xmlns:p14="http://schemas.microsoft.com/office/powerpoint/2010/main" val="3003807101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3168</TotalTime>
  <Words>976</Words>
  <Application>Microsoft Macintosh PowerPoint</Application>
  <PresentationFormat>Presentazione su schermo (16:9)</PresentationFormat>
  <Paragraphs>80</Paragraphs>
  <Slides>17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5" baseType="lpstr">
      <vt:lpstr>Overpass Mono</vt:lpstr>
      <vt:lpstr>Arial</vt:lpstr>
      <vt:lpstr>Anaheim</vt:lpstr>
      <vt:lpstr>JetBrains Mono</vt:lpstr>
      <vt:lpstr>Roboto Condensed Light</vt:lpstr>
      <vt:lpstr>Times New Roman</vt:lpstr>
      <vt:lpstr>Roboto</vt:lpstr>
      <vt:lpstr>Programming Lesson by Slidesgo</vt:lpstr>
      <vt:lpstr>Tool consigliati</vt:lpstr>
      <vt:lpstr>Cos’è SOAP?</vt:lpstr>
      <vt:lpstr>SOAP</vt:lpstr>
      <vt:lpstr>REST / SOAP</vt:lpstr>
      <vt:lpstr>Esempi di servizi SOAP</vt:lpstr>
      <vt:lpstr>Esempi di servizi SOAP</vt:lpstr>
      <vt:lpstr>WSDL  </vt:lpstr>
      <vt:lpstr>XDS</vt:lpstr>
      <vt:lpstr>SOAP Spring</vt:lpstr>
      <vt:lpstr>SOAP Spring</vt:lpstr>
      <vt:lpstr>@Endpoint </vt:lpstr>
      <vt:lpstr>@Endpoint</vt:lpstr>
      <vt:lpstr>@Configuration</vt:lpstr>
      <vt:lpstr>@Configuration</vt:lpstr>
      <vt:lpstr>@Configuration</vt:lpstr>
      <vt:lpstr>@Configuration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Alessandro Sallese</cp:lastModifiedBy>
  <cp:revision>37</cp:revision>
  <dcterms:modified xsi:type="dcterms:W3CDTF">2023-05-11T15:20:00Z</dcterms:modified>
</cp:coreProperties>
</file>